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53" r:id="rId3"/>
    <p:sldId id="356" r:id="rId4"/>
    <p:sldId id="312" r:id="rId5"/>
    <p:sldId id="309" r:id="rId6"/>
    <p:sldId id="310" r:id="rId7"/>
    <p:sldId id="337" r:id="rId8"/>
    <p:sldId id="338" r:id="rId9"/>
    <p:sldId id="350" r:id="rId10"/>
    <p:sldId id="349" r:id="rId11"/>
    <p:sldId id="351" r:id="rId12"/>
    <p:sldId id="357" r:id="rId13"/>
    <p:sldId id="358" r:id="rId14"/>
    <p:sldId id="361" r:id="rId15"/>
    <p:sldId id="362" r:id="rId16"/>
    <p:sldId id="363" r:id="rId1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56" d="100"/>
          <a:sy n="156" d="100"/>
        </p:scale>
        <p:origin x="-4056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D0B96-AFF3-B846-9544-FDB57D0ACC5F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50D4B-0189-5C4B-8F7E-80C71163F30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26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99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69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67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85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65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63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74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90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72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32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89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B75D-288B-0A40-8217-376425A8CBC6}" type="datetimeFigureOut">
              <a:rPr lang="it-IT" smtClean="0"/>
              <a:t>02/10/16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8C8A6-1407-F94F-B3C3-5FADB643D85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68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494827" y="2587901"/>
            <a:ext cx="8251712" cy="1899848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rgbClr val="EEECE1"/>
                </a:solidFill>
              </a:rPr>
              <a:t>Minimally-invasive </a:t>
            </a:r>
            <a:r>
              <a:rPr lang="en-US" sz="2800" dirty="0" smtClean="0">
                <a:solidFill>
                  <a:srgbClr val="EEECE1"/>
                </a:solidFill>
              </a:rPr>
              <a:t>surgical procedure </a:t>
            </a:r>
            <a:r>
              <a:rPr lang="en-US" sz="2800" dirty="0">
                <a:solidFill>
                  <a:srgbClr val="EEECE1"/>
                </a:solidFill>
              </a:rPr>
              <a:t>for pelvic leak points in women</a:t>
            </a:r>
            <a:r>
              <a:rPr lang="it-IT" sz="2800" dirty="0">
                <a:solidFill>
                  <a:srgbClr val="EEECE1"/>
                </a:solidFill>
              </a:rPr>
              <a:t/>
            </a:r>
            <a:br>
              <a:rPr lang="it-IT" sz="2800" dirty="0">
                <a:solidFill>
                  <a:srgbClr val="EEECE1"/>
                </a:solidFill>
              </a:rPr>
            </a:br>
            <a:r>
              <a:rPr lang="it-IT" sz="2800" dirty="0">
                <a:solidFill>
                  <a:srgbClr val="EEECE1"/>
                </a:solidFill>
              </a:rPr>
              <a:t>         </a:t>
            </a:r>
            <a:r>
              <a:rPr lang="it-IT" sz="2800" dirty="0" err="1">
                <a:solidFill>
                  <a:srgbClr val="EEECE1"/>
                </a:solidFill>
              </a:rPr>
              <a:t>R</a:t>
            </a:r>
            <a:r>
              <a:rPr lang="it-IT" sz="2800" dirty="0">
                <a:solidFill>
                  <a:srgbClr val="EEECE1"/>
                </a:solidFill>
              </a:rPr>
              <a:t>. </a:t>
            </a:r>
            <a:r>
              <a:rPr lang="it-IT" sz="2800" dirty="0" smtClean="0">
                <a:solidFill>
                  <a:srgbClr val="EEECE1"/>
                </a:solidFill>
              </a:rPr>
              <a:t>Delfrate, </a:t>
            </a:r>
            <a:r>
              <a:rPr lang="it-IT" sz="2800" dirty="0">
                <a:solidFill>
                  <a:srgbClr val="EEECE1"/>
                </a:solidFill>
              </a:rPr>
              <a:t>M. </a:t>
            </a:r>
            <a:r>
              <a:rPr lang="it-IT" sz="2800" dirty="0" smtClean="0">
                <a:solidFill>
                  <a:srgbClr val="EEECE1"/>
                </a:solidFill>
              </a:rPr>
              <a:t>Bricchi, </a:t>
            </a:r>
            <a:r>
              <a:rPr lang="it-IT" sz="2800" dirty="0" err="1">
                <a:solidFill>
                  <a:srgbClr val="EEECE1"/>
                </a:solidFill>
              </a:rPr>
              <a:t>F</a:t>
            </a:r>
            <a:r>
              <a:rPr lang="it-IT" sz="2800" dirty="0">
                <a:solidFill>
                  <a:srgbClr val="EEECE1"/>
                </a:solidFill>
              </a:rPr>
              <a:t>. </a:t>
            </a:r>
            <a:r>
              <a:rPr lang="it-IT" sz="2800" dirty="0" err="1" smtClean="0">
                <a:solidFill>
                  <a:srgbClr val="EEECE1"/>
                </a:solidFill>
              </a:rPr>
              <a:t>Quadrozzi</a:t>
            </a:r>
            <a:r>
              <a:rPr lang="it-IT" sz="2800" dirty="0" smtClean="0">
                <a:solidFill>
                  <a:srgbClr val="EEECE1"/>
                </a:solidFill>
              </a:rPr>
              <a:t>, </a:t>
            </a:r>
            <a:r>
              <a:rPr lang="it-IT" sz="2800" dirty="0">
                <a:solidFill>
                  <a:srgbClr val="EEECE1"/>
                </a:solidFill>
              </a:rPr>
              <a:t>C. Franceschi°</a:t>
            </a:r>
            <a:br>
              <a:rPr lang="it-IT" sz="2800" dirty="0">
                <a:solidFill>
                  <a:srgbClr val="EEECE1"/>
                </a:solidFill>
              </a:rPr>
            </a:br>
            <a:r>
              <a:rPr lang="it-IT" sz="1200" dirty="0">
                <a:solidFill>
                  <a:srgbClr val="EEECE1"/>
                </a:solidFill>
              </a:rPr>
              <a:t> </a:t>
            </a:r>
            <a:br>
              <a:rPr lang="it-IT" sz="1200" dirty="0">
                <a:solidFill>
                  <a:srgbClr val="EEECE1"/>
                </a:solidFill>
              </a:rPr>
            </a:br>
            <a:r>
              <a:rPr lang="it-IT" sz="1800" dirty="0" smtClean="0">
                <a:solidFill>
                  <a:srgbClr val="EEECE1"/>
                </a:solidFill>
              </a:rPr>
              <a:t>    Surgery </a:t>
            </a:r>
            <a:r>
              <a:rPr lang="it-IT" sz="1800" dirty="0">
                <a:solidFill>
                  <a:srgbClr val="EEECE1"/>
                </a:solidFill>
              </a:rPr>
              <a:t>Unit Figlie di San Camillo Hospital</a:t>
            </a:r>
            <a:r>
              <a:rPr lang="it-IT" sz="1800" dirty="0" smtClean="0">
                <a:solidFill>
                  <a:srgbClr val="EEECE1"/>
                </a:solidFill>
              </a:rPr>
              <a:t>,  </a:t>
            </a:r>
            <a:r>
              <a:rPr lang="it-IT" sz="1800" dirty="0" err="1" smtClean="0">
                <a:solidFill>
                  <a:srgbClr val="EEECE1"/>
                </a:solidFill>
              </a:rPr>
              <a:t>Italy</a:t>
            </a:r>
            <a:r>
              <a:rPr lang="it-IT" sz="1800" dirty="0" smtClean="0">
                <a:solidFill>
                  <a:srgbClr val="EEECE1"/>
                </a:solidFill>
              </a:rPr>
              <a:t> </a:t>
            </a:r>
            <a:br>
              <a:rPr lang="it-IT" sz="1800" dirty="0" smtClean="0">
                <a:solidFill>
                  <a:srgbClr val="EEECE1"/>
                </a:solidFill>
              </a:rPr>
            </a:br>
            <a:r>
              <a:rPr lang="it-IT" sz="1800" dirty="0" smtClean="0">
                <a:solidFill>
                  <a:srgbClr val="EEECE1"/>
                </a:solidFill>
              </a:rPr>
              <a:t> </a:t>
            </a:r>
            <a:r>
              <a:rPr lang="it-IT" sz="1800" dirty="0">
                <a:solidFill>
                  <a:srgbClr val="EEECE1"/>
                </a:solidFill>
              </a:rPr>
              <a:t>° </a:t>
            </a:r>
            <a:r>
              <a:rPr lang="it-IT" sz="1800" dirty="0" err="1">
                <a:solidFill>
                  <a:srgbClr val="EEECE1"/>
                </a:solidFill>
              </a:rPr>
              <a:t>Angiology</a:t>
            </a:r>
            <a:r>
              <a:rPr lang="it-IT" sz="1800" dirty="0">
                <a:solidFill>
                  <a:srgbClr val="EEECE1"/>
                </a:solidFill>
              </a:rPr>
              <a:t> Consultant Saint Joseph Hospital, Paris, France</a:t>
            </a:r>
            <a:r>
              <a:rPr lang="it-IT" sz="1200" dirty="0">
                <a:solidFill>
                  <a:srgbClr val="EEECE1"/>
                </a:solidFill>
              </a:rPr>
              <a:t/>
            </a:r>
            <a:br>
              <a:rPr lang="it-IT" sz="1200" dirty="0">
                <a:solidFill>
                  <a:srgbClr val="EEECE1"/>
                </a:solidFill>
              </a:rPr>
            </a:br>
            <a:r>
              <a:rPr lang="it-IT" sz="1200" dirty="0">
                <a:solidFill>
                  <a:srgbClr val="EEECE1"/>
                </a:solidFill>
              </a:rPr>
              <a:t>          </a:t>
            </a:r>
            <a:br>
              <a:rPr lang="it-IT" sz="1200" dirty="0">
                <a:solidFill>
                  <a:srgbClr val="EEECE1"/>
                </a:solidFill>
              </a:rPr>
            </a:br>
            <a:endParaRPr lang="it-IT" sz="1200" dirty="0">
              <a:solidFill>
                <a:srgbClr val="EEECE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75353" y="5786215"/>
            <a:ext cx="383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EEECE1"/>
                </a:solidFill>
              </a:rPr>
              <a:t>h</a:t>
            </a:r>
            <a:r>
              <a:rPr lang="it-IT" sz="2400" dirty="0" err="1" smtClean="0">
                <a:solidFill>
                  <a:srgbClr val="EEECE1"/>
                </a:solidFill>
              </a:rPr>
              <a:t>aemodynamicsdelfrate.com</a:t>
            </a:r>
            <a:endParaRPr lang="it-IT" sz="2400" dirty="0">
              <a:solidFill>
                <a:srgbClr val="EEECE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830" y="206823"/>
            <a:ext cx="4672076" cy="106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7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23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8240" cy="5750560"/>
          </a:xfrm>
          <a:prstGeom prst="rect">
            <a:avLst/>
          </a:prstGeom>
        </p:spPr>
      </p:pic>
      <p:pic>
        <p:nvPicPr>
          <p:cNvPr id="4" name="Immagine 3" descr="IMG_41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87" y="1663387"/>
            <a:ext cx="3730752" cy="4974336"/>
          </a:xfrm>
          <a:prstGeom prst="rect">
            <a:avLst/>
          </a:prstGeom>
          <a:ln w="44450">
            <a:noFill/>
          </a:ln>
        </p:spPr>
      </p:pic>
      <p:sp>
        <p:nvSpPr>
          <p:cNvPr id="15" name="CasellaDiTesto 14"/>
          <p:cNvSpPr txBox="1"/>
          <p:nvPr/>
        </p:nvSpPr>
        <p:spPr>
          <a:xfrm>
            <a:off x="65364" y="5773452"/>
            <a:ext cx="525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</a:rPr>
              <a:t>venous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plexus</a:t>
            </a:r>
            <a:r>
              <a:rPr lang="it-IT" dirty="0" smtClean="0">
                <a:solidFill>
                  <a:srgbClr val="FFFFFF"/>
                </a:solidFill>
              </a:rPr>
              <a:t> of the round </a:t>
            </a:r>
            <a:r>
              <a:rPr lang="it-IT" dirty="0" err="1" smtClean="0">
                <a:solidFill>
                  <a:srgbClr val="FFFFFF"/>
                </a:solidFill>
              </a:rPr>
              <a:t>ligament</a:t>
            </a:r>
            <a:r>
              <a:rPr lang="it-IT" dirty="0" smtClean="0">
                <a:solidFill>
                  <a:srgbClr val="FFFFFF"/>
                </a:solidFill>
              </a:rPr>
              <a:t> on a vessel </a:t>
            </a:r>
            <a:r>
              <a:rPr lang="it-IT" dirty="0" err="1" smtClean="0">
                <a:solidFill>
                  <a:srgbClr val="FFFFFF"/>
                </a:solidFill>
              </a:rPr>
              <a:t>loop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2275"/>
            <a:ext cx="91440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EEECE1"/>
                </a:solidFill>
              </a:rPr>
              <a:t>Minimally</a:t>
            </a:r>
            <a:r>
              <a:rPr lang="en-US" sz="2800" dirty="0">
                <a:solidFill>
                  <a:srgbClr val="EEECE1"/>
                </a:solidFill>
              </a:rPr>
              <a:t>-invasive surgical </a:t>
            </a:r>
            <a:r>
              <a:rPr lang="en-US" sz="2800" dirty="0" smtClean="0">
                <a:solidFill>
                  <a:srgbClr val="EEECE1"/>
                </a:solidFill>
              </a:rPr>
              <a:t>female I leak point </a:t>
            </a:r>
            <a:r>
              <a:rPr lang="en-US" sz="2800" dirty="0">
                <a:solidFill>
                  <a:srgbClr val="EEECE1"/>
                </a:solidFill>
              </a:rPr>
              <a:t>treatment</a:t>
            </a:r>
            <a:r>
              <a:rPr lang="en-US" sz="2800" dirty="0" smtClean="0">
                <a:solidFill>
                  <a:srgbClr val="EEECE1"/>
                </a:solidFill>
              </a:rPr>
              <a:t> for </a:t>
            </a:r>
            <a:r>
              <a:rPr lang="it-IT" sz="2800" dirty="0" err="1">
                <a:solidFill>
                  <a:schemeClr val="bg1"/>
                </a:solidFill>
              </a:rPr>
              <a:t>symptomatic</a:t>
            </a:r>
            <a:r>
              <a:rPr lang="it-IT" sz="2800" dirty="0">
                <a:solidFill>
                  <a:schemeClr val="bg1"/>
                </a:solidFill>
              </a:rPr>
              <a:t> or </a:t>
            </a:r>
            <a:r>
              <a:rPr lang="it-IT" sz="2800" dirty="0" err="1">
                <a:solidFill>
                  <a:schemeClr val="bg1"/>
                </a:solidFill>
              </a:rPr>
              <a:t>widespread</a:t>
            </a:r>
            <a:r>
              <a:rPr lang="it-IT" sz="2800" dirty="0">
                <a:solidFill>
                  <a:schemeClr val="bg1"/>
                </a:solidFill>
              </a:rPr>
              <a:t> and </a:t>
            </a:r>
            <a:r>
              <a:rPr lang="it-IT" sz="2800" dirty="0" err="1" smtClean="0">
                <a:solidFill>
                  <a:schemeClr val="bg1"/>
                </a:solidFill>
              </a:rPr>
              <a:t>visible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rgbClr val="EEECE1"/>
                </a:solidFill>
              </a:rPr>
              <a:t>varicose veins of the lower limbs</a:t>
            </a:r>
            <a:endParaRPr lang="it-IT" sz="2800" dirty="0">
              <a:solidFill>
                <a:srgbClr val="FFFFFF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339094" y="3950207"/>
            <a:ext cx="2448598" cy="2596122"/>
            <a:chOff x="5264390" y="3978224"/>
            <a:chExt cx="2448598" cy="2596122"/>
          </a:xfrm>
        </p:grpSpPr>
        <p:sp>
          <p:nvSpPr>
            <p:cNvPr id="7" name="AutoShape 32"/>
            <p:cNvSpPr>
              <a:spLocks noChangeArrowheads="1"/>
            </p:cNvSpPr>
            <p:nvPr/>
          </p:nvSpPr>
          <p:spPr bwMode="auto">
            <a:xfrm rot="5377008">
              <a:off x="5580501" y="3883583"/>
              <a:ext cx="683419" cy="13156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07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899" y="10827"/>
                  </a:moveTo>
                  <a:cubicBezTo>
                    <a:pt x="9899" y="10818"/>
                    <a:pt x="9899" y="10809"/>
                    <a:pt x="9899" y="10800"/>
                  </a:cubicBezTo>
                  <a:cubicBezTo>
                    <a:pt x="9899" y="10302"/>
                    <a:pt x="10302" y="9899"/>
                    <a:pt x="10800" y="9899"/>
                  </a:cubicBezTo>
                  <a:cubicBezTo>
                    <a:pt x="11297" y="9899"/>
                    <a:pt x="11701" y="10302"/>
                    <a:pt x="11701" y="10800"/>
                  </a:cubicBezTo>
                  <a:cubicBezTo>
                    <a:pt x="11700" y="10809"/>
                    <a:pt x="11700" y="10818"/>
                    <a:pt x="11700" y="10827"/>
                  </a:cubicBezTo>
                  <a:lnTo>
                    <a:pt x="21594" y="11135"/>
                  </a:lnTo>
                  <a:cubicBezTo>
                    <a:pt x="21598" y="11023"/>
                    <a:pt x="21600" y="10911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911"/>
                    <a:pt x="1" y="11023"/>
                    <a:pt x="5" y="11135"/>
                  </a:cubicBezTo>
                  <a:lnTo>
                    <a:pt x="9899" y="1082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6999235" y="4336531"/>
              <a:ext cx="564353" cy="2237815"/>
              <a:chOff x="7260688" y="4626021"/>
              <a:chExt cx="564353" cy="2237815"/>
            </a:xfrm>
          </p:grpSpPr>
          <p:sp>
            <p:nvSpPr>
              <p:cNvPr id="8" name="Cilindro 7"/>
              <p:cNvSpPr/>
              <p:nvPr/>
            </p:nvSpPr>
            <p:spPr>
              <a:xfrm>
                <a:off x="7554246" y="4626021"/>
                <a:ext cx="270795" cy="975122"/>
              </a:xfrm>
              <a:prstGeom prst="can">
                <a:avLst>
                  <a:gd name="adj" fmla="val 45691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Figura a mano libera 10"/>
              <p:cNvSpPr/>
              <p:nvPr/>
            </p:nvSpPr>
            <p:spPr>
              <a:xfrm>
                <a:off x="7260688" y="4973007"/>
                <a:ext cx="274884" cy="1890829"/>
              </a:xfrm>
              <a:custGeom>
                <a:avLst/>
                <a:gdLst>
                  <a:gd name="connsiteX0" fmla="*/ 293559 w 293559"/>
                  <a:gd name="connsiteY0" fmla="*/ 90184 h 1668399"/>
                  <a:gd name="connsiteX1" fmla="*/ 13426 w 293559"/>
                  <a:gd name="connsiteY1" fmla="*/ 174230 h 1668399"/>
                  <a:gd name="connsiteX2" fmla="*/ 41440 w 293559"/>
                  <a:gd name="connsiteY2" fmla="*/ 1668399 h 1668399"/>
                  <a:gd name="connsiteX0" fmla="*/ 277986 w 277986"/>
                  <a:gd name="connsiteY0" fmla="*/ 32458 h 1610673"/>
                  <a:gd name="connsiteX1" fmla="*/ 16529 w 277986"/>
                  <a:gd name="connsiteY1" fmla="*/ 303275 h 1610673"/>
                  <a:gd name="connsiteX2" fmla="*/ 25867 w 277986"/>
                  <a:gd name="connsiteY2" fmla="*/ 1610673 h 1610673"/>
                  <a:gd name="connsiteX0" fmla="*/ 274884 w 274884"/>
                  <a:gd name="connsiteY0" fmla="*/ 32458 h 1890829"/>
                  <a:gd name="connsiteX1" fmla="*/ 13427 w 274884"/>
                  <a:gd name="connsiteY1" fmla="*/ 303275 h 1890829"/>
                  <a:gd name="connsiteX2" fmla="*/ 41441 w 274884"/>
                  <a:gd name="connsiteY2" fmla="*/ 1890829 h 189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884" h="1890829">
                    <a:moveTo>
                      <a:pt x="274884" y="32458"/>
                    </a:moveTo>
                    <a:cubicBezTo>
                      <a:pt x="155827" y="-57037"/>
                      <a:pt x="55447" y="40239"/>
                      <a:pt x="13427" y="303275"/>
                    </a:cubicBezTo>
                    <a:cubicBezTo>
                      <a:pt x="-28593" y="566311"/>
                      <a:pt x="41441" y="1890829"/>
                      <a:pt x="41441" y="1890829"/>
                    </a:cubicBezTo>
                  </a:path>
                </a:pathLst>
              </a:custGeom>
              <a:ln w="444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Figura a mano libera 1"/>
            <p:cNvSpPr/>
            <p:nvPr/>
          </p:nvSpPr>
          <p:spPr>
            <a:xfrm>
              <a:off x="6793275" y="3978224"/>
              <a:ext cx="919713" cy="2549425"/>
            </a:xfrm>
            <a:custGeom>
              <a:avLst/>
              <a:gdLst>
                <a:gd name="connsiteX0" fmla="*/ 105238 w 833584"/>
                <a:gd name="connsiteY0" fmla="*/ 0 h 2549425"/>
                <a:gd name="connsiteX1" fmla="*/ 2523 w 833584"/>
                <a:gd name="connsiteY1" fmla="*/ 158755 h 2549425"/>
                <a:gd name="connsiteX2" fmla="*/ 198616 w 833584"/>
                <a:gd name="connsiteY2" fmla="*/ 326849 h 2549425"/>
                <a:gd name="connsiteX3" fmla="*/ 95901 w 833584"/>
                <a:gd name="connsiteY3" fmla="*/ 532297 h 2549425"/>
                <a:gd name="connsiteX4" fmla="*/ 123914 w 833584"/>
                <a:gd name="connsiteY4" fmla="*/ 933855 h 2549425"/>
                <a:gd name="connsiteX5" fmla="*/ 95901 w 833584"/>
                <a:gd name="connsiteY5" fmla="*/ 1335413 h 2549425"/>
                <a:gd name="connsiteX6" fmla="*/ 114576 w 833584"/>
                <a:gd name="connsiteY6" fmla="*/ 2110513 h 2549425"/>
                <a:gd name="connsiteX7" fmla="*/ 245305 w 833584"/>
                <a:gd name="connsiteY7" fmla="*/ 2250591 h 2549425"/>
                <a:gd name="connsiteX8" fmla="*/ 441398 w 833584"/>
                <a:gd name="connsiteY8" fmla="*/ 2259930 h 2549425"/>
                <a:gd name="connsiteX9" fmla="*/ 497424 w 833584"/>
                <a:gd name="connsiteY9" fmla="*/ 2437362 h 2549425"/>
                <a:gd name="connsiteX10" fmla="*/ 833584 w 833584"/>
                <a:gd name="connsiteY10" fmla="*/ 2549425 h 2549425"/>
                <a:gd name="connsiteX0" fmla="*/ 187344 w 915690"/>
                <a:gd name="connsiteY0" fmla="*/ 0 h 2549425"/>
                <a:gd name="connsiteX1" fmla="*/ 84629 w 915690"/>
                <a:gd name="connsiteY1" fmla="*/ 158755 h 2549425"/>
                <a:gd name="connsiteX2" fmla="*/ 280722 w 915690"/>
                <a:gd name="connsiteY2" fmla="*/ 326849 h 2549425"/>
                <a:gd name="connsiteX3" fmla="*/ 590 w 915690"/>
                <a:gd name="connsiteY3" fmla="*/ 672375 h 2549425"/>
                <a:gd name="connsiteX4" fmla="*/ 206020 w 915690"/>
                <a:gd name="connsiteY4" fmla="*/ 933855 h 2549425"/>
                <a:gd name="connsiteX5" fmla="*/ 178007 w 915690"/>
                <a:gd name="connsiteY5" fmla="*/ 1335413 h 2549425"/>
                <a:gd name="connsiteX6" fmla="*/ 196682 w 915690"/>
                <a:gd name="connsiteY6" fmla="*/ 2110513 h 2549425"/>
                <a:gd name="connsiteX7" fmla="*/ 327411 w 915690"/>
                <a:gd name="connsiteY7" fmla="*/ 2250591 h 2549425"/>
                <a:gd name="connsiteX8" fmla="*/ 523504 w 915690"/>
                <a:gd name="connsiteY8" fmla="*/ 2259930 h 2549425"/>
                <a:gd name="connsiteX9" fmla="*/ 579530 w 915690"/>
                <a:gd name="connsiteY9" fmla="*/ 2437362 h 2549425"/>
                <a:gd name="connsiteX10" fmla="*/ 915690 w 915690"/>
                <a:gd name="connsiteY10" fmla="*/ 2549425 h 2549425"/>
                <a:gd name="connsiteX0" fmla="*/ 191262 w 919608"/>
                <a:gd name="connsiteY0" fmla="*/ 0 h 2549425"/>
                <a:gd name="connsiteX1" fmla="*/ 88547 w 919608"/>
                <a:gd name="connsiteY1" fmla="*/ 158755 h 2549425"/>
                <a:gd name="connsiteX2" fmla="*/ 284640 w 919608"/>
                <a:gd name="connsiteY2" fmla="*/ 326849 h 2549425"/>
                <a:gd name="connsiteX3" fmla="*/ 4508 w 919608"/>
                <a:gd name="connsiteY3" fmla="*/ 672375 h 2549425"/>
                <a:gd name="connsiteX4" fmla="*/ 116560 w 919608"/>
                <a:gd name="connsiteY4" fmla="*/ 1027241 h 2549425"/>
                <a:gd name="connsiteX5" fmla="*/ 181925 w 919608"/>
                <a:gd name="connsiteY5" fmla="*/ 1335413 h 2549425"/>
                <a:gd name="connsiteX6" fmla="*/ 200600 w 919608"/>
                <a:gd name="connsiteY6" fmla="*/ 2110513 h 2549425"/>
                <a:gd name="connsiteX7" fmla="*/ 331329 w 919608"/>
                <a:gd name="connsiteY7" fmla="*/ 2250591 h 2549425"/>
                <a:gd name="connsiteX8" fmla="*/ 527422 w 919608"/>
                <a:gd name="connsiteY8" fmla="*/ 2259930 h 2549425"/>
                <a:gd name="connsiteX9" fmla="*/ 583448 w 919608"/>
                <a:gd name="connsiteY9" fmla="*/ 2437362 h 2549425"/>
                <a:gd name="connsiteX10" fmla="*/ 919608 w 919608"/>
                <a:gd name="connsiteY10" fmla="*/ 2549425 h 2549425"/>
                <a:gd name="connsiteX0" fmla="*/ 191367 w 919713"/>
                <a:gd name="connsiteY0" fmla="*/ 0 h 2549425"/>
                <a:gd name="connsiteX1" fmla="*/ 88652 w 919713"/>
                <a:gd name="connsiteY1" fmla="*/ 158755 h 2549425"/>
                <a:gd name="connsiteX2" fmla="*/ 284745 w 919713"/>
                <a:gd name="connsiteY2" fmla="*/ 326849 h 2549425"/>
                <a:gd name="connsiteX3" fmla="*/ 4613 w 919713"/>
                <a:gd name="connsiteY3" fmla="*/ 672375 h 2549425"/>
                <a:gd name="connsiteX4" fmla="*/ 116665 w 919713"/>
                <a:gd name="connsiteY4" fmla="*/ 1027241 h 2549425"/>
                <a:gd name="connsiteX5" fmla="*/ 200705 w 919713"/>
                <a:gd name="connsiteY5" fmla="*/ 1335413 h 2549425"/>
                <a:gd name="connsiteX6" fmla="*/ 200705 w 919713"/>
                <a:gd name="connsiteY6" fmla="*/ 2110513 h 2549425"/>
                <a:gd name="connsiteX7" fmla="*/ 331434 w 919713"/>
                <a:gd name="connsiteY7" fmla="*/ 2250591 h 2549425"/>
                <a:gd name="connsiteX8" fmla="*/ 527527 w 919713"/>
                <a:gd name="connsiteY8" fmla="*/ 2259930 h 2549425"/>
                <a:gd name="connsiteX9" fmla="*/ 583553 w 919713"/>
                <a:gd name="connsiteY9" fmla="*/ 2437362 h 2549425"/>
                <a:gd name="connsiteX10" fmla="*/ 919713 w 919713"/>
                <a:gd name="connsiteY10" fmla="*/ 2549425 h 2549425"/>
                <a:gd name="connsiteX0" fmla="*/ 191367 w 919713"/>
                <a:gd name="connsiteY0" fmla="*/ 0 h 2549425"/>
                <a:gd name="connsiteX1" fmla="*/ 88652 w 919713"/>
                <a:gd name="connsiteY1" fmla="*/ 158755 h 2549425"/>
                <a:gd name="connsiteX2" fmla="*/ 284745 w 919713"/>
                <a:gd name="connsiteY2" fmla="*/ 326849 h 2549425"/>
                <a:gd name="connsiteX3" fmla="*/ 4613 w 919713"/>
                <a:gd name="connsiteY3" fmla="*/ 672375 h 2549425"/>
                <a:gd name="connsiteX4" fmla="*/ 116665 w 919713"/>
                <a:gd name="connsiteY4" fmla="*/ 1027241 h 2549425"/>
                <a:gd name="connsiteX5" fmla="*/ 200705 w 919713"/>
                <a:gd name="connsiteY5" fmla="*/ 1335413 h 2549425"/>
                <a:gd name="connsiteX6" fmla="*/ 200705 w 919713"/>
                <a:gd name="connsiteY6" fmla="*/ 2110513 h 2549425"/>
                <a:gd name="connsiteX7" fmla="*/ 592891 w 919713"/>
                <a:gd name="connsiteY7" fmla="*/ 1970435 h 2549425"/>
                <a:gd name="connsiteX8" fmla="*/ 527527 w 919713"/>
                <a:gd name="connsiteY8" fmla="*/ 2259930 h 2549425"/>
                <a:gd name="connsiteX9" fmla="*/ 583553 w 919713"/>
                <a:gd name="connsiteY9" fmla="*/ 2437362 h 2549425"/>
                <a:gd name="connsiteX10" fmla="*/ 919713 w 919713"/>
                <a:gd name="connsiteY10" fmla="*/ 2549425 h 2549425"/>
                <a:gd name="connsiteX0" fmla="*/ 191367 w 919713"/>
                <a:gd name="connsiteY0" fmla="*/ 0 h 2549425"/>
                <a:gd name="connsiteX1" fmla="*/ 88652 w 919713"/>
                <a:gd name="connsiteY1" fmla="*/ 158755 h 2549425"/>
                <a:gd name="connsiteX2" fmla="*/ 284745 w 919713"/>
                <a:gd name="connsiteY2" fmla="*/ 326849 h 2549425"/>
                <a:gd name="connsiteX3" fmla="*/ 4613 w 919713"/>
                <a:gd name="connsiteY3" fmla="*/ 672375 h 2549425"/>
                <a:gd name="connsiteX4" fmla="*/ 116665 w 919713"/>
                <a:gd name="connsiteY4" fmla="*/ 1027241 h 2549425"/>
                <a:gd name="connsiteX5" fmla="*/ 200705 w 919713"/>
                <a:gd name="connsiteY5" fmla="*/ 1335413 h 2549425"/>
                <a:gd name="connsiteX6" fmla="*/ 238056 w 919713"/>
                <a:gd name="connsiteY6" fmla="*/ 2129190 h 2549425"/>
                <a:gd name="connsiteX7" fmla="*/ 592891 w 919713"/>
                <a:gd name="connsiteY7" fmla="*/ 1970435 h 2549425"/>
                <a:gd name="connsiteX8" fmla="*/ 527527 w 919713"/>
                <a:gd name="connsiteY8" fmla="*/ 2259930 h 2549425"/>
                <a:gd name="connsiteX9" fmla="*/ 583553 w 919713"/>
                <a:gd name="connsiteY9" fmla="*/ 2437362 h 2549425"/>
                <a:gd name="connsiteX10" fmla="*/ 919713 w 919713"/>
                <a:gd name="connsiteY10" fmla="*/ 2549425 h 254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713" h="2549425">
                  <a:moveTo>
                    <a:pt x="191367" y="0"/>
                  </a:moveTo>
                  <a:cubicBezTo>
                    <a:pt x="132228" y="52140"/>
                    <a:pt x="73089" y="104280"/>
                    <a:pt x="88652" y="158755"/>
                  </a:cubicBezTo>
                  <a:cubicBezTo>
                    <a:pt x="104215" y="213230"/>
                    <a:pt x="298751" y="241246"/>
                    <a:pt x="284745" y="326849"/>
                  </a:cubicBezTo>
                  <a:cubicBezTo>
                    <a:pt x="270739" y="412452"/>
                    <a:pt x="32626" y="555643"/>
                    <a:pt x="4613" y="672375"/>
                  </a:cubicBezTo>
                  <a:cubicBezTo>
                    <a:pt x="-23400" y="789107"/>
                    <a:pt x="83983" y="916735"/>
                    <a:pt x="116665" y="1027241"/>
                  </a:cubicBezTo>
                  <a:cubicBezTo>
                    <a:pt x="149347" y="1137747"/>
                    <a:pt x="180473" y="1151755"/>
                    <a:pt x="200705" y="1335413"/>
                  </a:cubicBezTo>
                  <a:cubicBezTo>
                    <a:pt x="220937" y="1519071"/>
                    <a:pt x="172692" y="2023353"/>
                    <a:pt x="238056" y="2129190"/>
                  </a:cubicBezTo>
                  <a:cubicBezTo>
                    <a:pt x="303420" y="2235027"/>
                    <a:pt x="544646" y="1948645"/>
                    <a:pt x="592891" y="1970435"/>
                  </a:cubicBezTo>
                  <a:cubicBezTo>
                    <a:pt x="641136" y="1992225"/>
                    <a:pt x="529083" y="2182109"/>
                    <a:pt x="527527" y="2259930"/>
                  </a:cubicBezTo>
                  <a:cubicBezTo>
                    <a:pt x="525971" y="2337751"/>
                    <a:pt x="518189" y="2389113"/>
                    <a:pt x="583553" y="2437362"/>
                  </a:cubicBezTo>
                  <a:cubicBezTo>
                    <a:pt x="648917" y="2485611"/>
                    <a:pt x="919713" y="2549425"/>
                    <a:pt x="919713" y="2549425"/>
                  </a:cubicBezTo>
                </a:path>
              </a:pathLst>
            </a:custGeom>
            <a:ln w="60325">
              <a:solidFill>
                <a:srgbClr val="FF0000"/>
              </a:solidFill>
              <a:headEnd type="oval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1450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3" name="Immagine 2" descr="0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4" name="Immagine 3" descr="0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39207" y="115616"/>
            <a:ext cx="71921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chemeClr val="bg1"/>
                </a:solidFill>
              </a:rPr>
              <a:t>Genitocrural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nerve</a:t>
            </a:r>
            <a:r>
              <a:rPr lang="it-IT" sz="3200" dirty="0" smtClean="0">
                <a:solidFill>
                  <a:schemeClr val="bg1"/>
                </a:solidFill>
              </a:rPr>
              <a:t> on the </a:t>
            </a:r>
            <a:r>
              <a:rPr lang="it-IT" sz="3200" dirty="0" err="1" smtClean="0">
                <a:solidFill>
                  <a:schemeClr val="bg1"/>
                </a:solidFill>
              </a:rPr>
              <a:t>surgical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forceps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97077" y="5803437"/>
            <a:ext cx="8111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FFFF"/>
                </a:solidFill>
              </a:rPr>
              <a:t>The </a:t>
            </a:r>
            <a:r>
              <a:rPr lang="it-IT" sz="3200" dirty="0" err="1" smtClean="0">
                <a:solidFill>
                  <a:srgbClr val="FFFFFF"/>
                </a:solidFill>
              </a:rPr>
              <a:t>venous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plexus</a:t>
            </a:r>
            <a:r>
              <a:rPr lang="it-IT" sz="3200" dirty="0" smtClean="0">
                <a:solidFill>
                  <a:srgbClr val="FFFFFF"/>
                </a:solidFill>
              </a:rPr>
              <a:t> of the round </a:t>
            </a:r>
            <a:r>
              <a:rPr lang="it-IT" sz="3200" dirty="0" err="1" smtClean="0">
                <a:solidFill>
                  <a:srgbClr val="FFFFFF"/>
                </a:solidFill>
              </a:rPr>
              <a:t>ligament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below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it-IT" sz="3200" dirty="0" smtClean="0">
                <a:solidFill>
                  <a:srgbClr val="FFFFFF"/>
                </a:solidFill>
              </a:rPr>
              <a:t>the </a:t>
            </a:r>
            <a:r>
              <a:rPr lang="it-IT" sz="3200" dirty="0" err="1" smtClean="0">
                <a:solidFill>
                  <a:srgbClr val="FFFFFF"/>
                </a:solidFill>
              </a:rPr>
              <a:t>nerve</a:t>
            </a:r>
            <a:endParaRPr lang="it-IT" sz="3200" dirty="0">
              <a:solidFill>
                <a:srgbClr val="FFFF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002569"/>
            <a:ext cx="253987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FFFFFF"/>
                </a:solidFill>
              </a:rPr>
              <a:t>Subcutaneous</a:t>
            </a:r>
            <a:endParaRPr lang="it-IT" sz="3200" dirty="0" smtClean="0">
              <a:solidFill>
                <a:srgbClr val="FFFFFF"/>
              </a:solidFill>
            </a:endParaRPr>
          </a:p>
          <a:p>
            <a:r>
              <a:rPr lang="it-IT" sz="3200" dirty="0" smtClean="0">
                <a:solidFill>
                  <a:srgbClr val="FFFFFF"/>
                </a:solidFill>
              </a:rPr>
              <a:t>ring of the </a:t>
            </a:r>
          </a:p>
          <a:p>
            <a:r>
              <a:rPr lang="it-IT" sz="3200" dirty="0" err="1" smtClean="0">
                <a:solidFill>
                  <a:srgbClr val="FFFFFF"/>
                </a:solidFill>
              </a:rPr>
              <a:t>inguinal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it-IT" sz="3200" dirty="0" smtClean="0">
                <a:solidFill>
                  <a:srgbClr val="FFFFFF"/>
                </a:solidFill>
              </a:rPr>
              <a:t>canal</a:t>
            </a:r>
            <a:endParaRPr lang="it-IT" sz="3200" dirty="0">
              <a:solidFill>
                <a:srgbClr val="FFFFFF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1355849" y="2654402"/>
            <a:ext cx="1184029" cy="668072"/>
          </a:xfrm>
          <a:prstGeom prst="straightConnector1">
            <a:avLst/>
          </a:prstGeom>
          <a:ln w="1428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81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FF"/>
                </a:solidFill>
              </a:rPr>
              <a:t>the </a:t>
            </a:r>
            <a:r>
              <a:rPr lang="it-IT" sz="2800" dirty="0" err="1" smtClean="0">
                <a:solidFill>
                  <a:srgbClr val="FFFFFF"/>
                </a:solidFill>
              </a:rPr>
              <a:t>venous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>
                <a:solidFill>
                  <a:srgbClr val="FFFFFF"/>
                </a:solidFill>
              </a:rPr>
              <a:t>plexus</a:t>
            </a:r>
            <a:r>
              <a:rPr lang="it-IT" sz="2800" dirty="0">
                <a:solidFill>
                  <a:srgbClr val="FFFFFF"/>
                </a:solidFill>
              </a:rPr>
              <a:t> of the round </a:t>
            </a:r>
            <a:r>
              <a:rPr lang="it-IT" sz="2800" dirty="0" err="1">
                <a:solidFill>
                  <a:srgbClr val="FFFFFF"/>
                </a:solidFill>
              </a:rPr>
              <a:t>ligament</a:t>
            </a:r>
            <a:r>
              <a:rPr lang="it-IT" sz="2800" dirty="0">
                <a:solidFill>
                  <a:srgbClr val="FFFFFF"/>
                </a:solidFill>
              </a:rPr>
              <a:t> on a vessel </a:t>
            </a:r>
            <a:r>
              <a:rPr lang="it-IT" sz="2800" dirty="0" err="1" smtClean="0">
                <a:solidFill>
                  <a:srgbClr val="FFFFFF"/>
                </a:solidFill>
              </a:rPr>
              <a:t>loop</a:t>
            </a:r>
            <a:r>
              <a:rPr lang="it-IT" sz="2800" dirty="0" smtClean="0">
                <a:solidFill>
                  <a:srgbClr val="FFFFFF"/>
                </a:solidFill>
              </a:rPr>
              <a:t> with  the </a:t>
            </a:r>
            <a:r>
              <a:rPr lang="it-IT" sz="2800" dirty="0" err="1" smtClean="0">
                <a:solidFill>
                  <a:srgbClr val="FFFFFF"/>
                </a:solidFill>
              </a:rPr>
              <a:t>genitocrural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nerve</a:t>
            </a:r>
            <a:r>
              <a:rPr lang="it-IT" sz="2800" dirty="0" smtClean="0">
                <a:solidFill>
                  <a:srgbClr val="FFFFFF"/>
                </a:solidFill>
              </a:rPr>
              <a:t>  </a:t>
            </a:r>
            <a:r>
              <a:rPr lang="it-IT" sz="2800" dirty="0" err="1" smtClean="0">
                <a:solidFill>
                  <a:srgbClr val="FFFFFF"/>
                </a:solidFill>
              </a:rPr>
              <a:t>previously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isolated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visible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above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it</a:t>
            </a:r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/>
          </a:p>
        </p:txBody>
      </p:sp>
      <p:pic>
        <p:nvPicPr>
          <p:cNvPr id="4" name="Immagine 3" descr="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5" name="Immagine 4" descr="0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6" name="Immagine 5" descr="00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5437857"/>
            <a:ext cx="9144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FFFF"/>
                </a:solidFill>
              </a:rPr>
              <a:t>Division and stump ligation of the refluxing vein with non-absorbable braided coated suture and additional polypropylene </a:t>
            </a:r>
            <a:r>
              <a:rPr lang="en-US" sz="2000" dirty="0" smtClean="0">
                <a:solidFill>
                  <a:srgbClr val="FFFFFF"/>
                </a:solidFill>
              </a:rPr>
              <a:t>5 </a:t>
            </a:r>
            <a:r>
              <a:rPr lang="en-US" sz="2000" dirty="0">
                <a:solidFill>
                  <a:srgbClr val="FFFFFF"/>
                </a:solidFill>
              </a:rPr>
              <a:t>zero monofilament transfixed </a:t>
            </a:r>
            <a:r>
              <a:rPr lang="en-US" sz="2000" dirty="0" smtClean="0">
                <a:solidFill>
                  <a:srgbClr val="FFFFFF"/>
                </a:solidFill>
              </a:rPr>
              <a:t>suture,  positioning </a:t>
            </a:r>
            <a:r>
              <a:rPr lang="en-US" sz="2000" dirty="0">
                <a:solidFill>
                  <a:srgbClr val="FFFFFF"/>
                </a:solidFill>
              </a:rPr>
              <a:t>the stump of round ligament inside the inguinal canal, suturing it with a polypropylene stitch to the fascia of the oblique external muscle</a:t>
            </a:r>
            <a:r>
              <a:rPr lang="it-IT" sz="2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Immagine 7" descr="002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371"/>
            <a:ext cx="9144000" cy="5143500"/>
          </a:xfrm>
          <a:prstGeom prst="rect">
            <a:avLst/>
          </a:prstGeom>
        </p:spPr>
      </p:pic>
      <p:pic>
        <p:nvPicPr>
          <p:cNvPr id="9" name="Immagine 8" descr="002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pic>
        <p:nvPicPr>
          <p:cNvPr id="10" name="Immagine 9" descr="003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1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20160930172722_173252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20733" r="3060" b="14319"/>
          <a:stretch/>
        </p:blipFill>
        <p:spPr>
          <a:xfrm>
            <a:off x="0" y="659442"/>
            <a:ext cx="5722886" cy="376126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71342" y="42309"/>
            <a:ext cx="185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Left </a:t>
            </a:r>
            <a:r>
              <a:rPr lang="it-IT" sz="2800" dirty="0" err="1" smtClean="0">
                <a:solidFill>
                  <a:schemeClr val="bg1"/>
                </a:solidFill>
              </a:rPr>
              <a:t>P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point</a:t>
            </a:r>
            <a:endParaRPr lang="it-IT" sz="2800" dirty="0">
              <a:solidFill>
                <a:schemeClr val="bg1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V="1">
            <a:off x="3777267" y="1587548"/>
            <a:ext cx="0" cy="480334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_20160930172722_173150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363" r="4556" b="25565"/>
          <a:stretch/>
        </p:blipFill>
        <p:spPr>
          <a:xfrm>
            <a:off x="2572481" y="2955216"/>
            <a:ext cx="6211326" cy="382639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9548" y="3864722"/>
            <a:ext cx="2881794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</a:rPr>
              <a:t>Valsalva </a:t>
            </a:r>
            <a:r>
              <a:rPr lang="it-IT" sz="2000" dirty="0" err="1" smtClean="0">
                <a:solidFill>
                  <a:srgbClr val="FFFFFF"/>
                </a:solidFill>
              </a:rPr>
              <a:t>manoeuvre</a:t>
            </a:r>
            <a:endParaRPr lang="it-IT" sz="2000" dirty="0" smtClean="0">
              <a:solidFill>
                <a:srgbClr val="FFFFFF"/>
              </a:solidFill>
            </a:endParaRPr>
          </a:p>
          <a:p>
            <a:pPr algn="just"/>
            <a:r>
              <a:rPr lang="it-IT" sz="2000" dirty="0" err="1" smtClean="0">
                <a:solidFill>
                  <a:srgbClr val="FFFFFF"/>
                </a:solidFill>
              </a:rPr>
              <a:t>Reflux</a:t>
            </a:r>
            <a:r>
              <a:rPr lang="it-IT" sz="2000" dirty="0" smtClean="0">
                <a:solidFill>
                  <a:srgbClr val="FFFFFF"/>
                </a:solidFill>
              </a:rPr>
              <a:t> from the </a:t>
            </a:r>
            <a:r>
              <a:rPr lang="it-IT" sz="2000" dirty="0" err="1" smtClean="0">
                <a:solidFill>
                  <a:srgbClr val="FFFFFF"/>
                </a:solidFill>
              </a:rPr>
              <a:t>internal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pudendal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vein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passing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through</a:t>
            </a:r>
            <a:r>
              <a:rPr lang="it-IT" sz="2000" dirty="0" smtClean="0">
                <a:solidFill>
                  <a:srgbClr val="FFFFFF"/>
                </a:solidFill>
              </a:rPr>
              <a:t> the </a:t>
            </a:r>
            <a:r>
              <a:rPr lang="it-IT" sz="2000" dirty="0" err="1" smtClean="0">
                <a:solidFill>
                  <a:srgbClr val="FFFFFF"/>
                </a:solidFill>
              </a:rPr>
              <a:t>vulvar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plexuses</a:t>
            </a:r>
            <a:r>
              <a:rPr lang="it-IT" sz="2000" dirty="0" smtClean="0">
                <a:solidFill>
                  <a:srgbClr val="FFFFFF"/>
                </a:solidFill>
              </a:rPr>
              <a:t> and </a:t>
            </a:r>
            <a:r>
              <a:rPr lang="it-IT" sz="2000" dirty="0" err="1" smtClean="0">
                <a:solidFill>
                  <a:srgbClr val="FFFFFF"/>
                </a:solidFill>
              </a:rPr>
              <a:t>labial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veins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into</a:t>
            </a:r>
            <a:r>
              <a:rPr lang="it-IT" sz="2000" dirty="0" smtClean="0">
                <a:solidFill>
                  <a:srgbClr val="FFFFFF"/>
                </a:solidFill>
              </a:rPr>
              <a:t> the </a:t>
            </a:r>
            <a:r>
              <a:rPr lang="it-IT" sz="2000" dirty="0" err="1" smtClean="0">
                <a:solidFill>
                  <a:srgbClr val="FFFFFF"/>
                </a:solidFill>
              </a:rPr>
              <a:t>veins</a:t>
            </a:r>
            <a:r>
              <a:rPr lang="it-IT" sz="2000" dirty="0" smtClean="0">
                <a:solidFill>
                  <a:srgbClr val="FFFFFF"/>
                </a:solidFill>
              </a:rPr>
              <a:t> of the </a:t>
            </a:r>
            <a:r>
              <a:rPr lang="it-IT" sz="2000" dirty="0" err="1" smtClean="0">
                <a:solidFill>
                  <a:srgbClr val="FFFFFF"/>
                </a:solidFill>
              </a:rPr>
              <a:t>lower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limbs</a:t>
            </a:r>
            <a:endParaRPr lang="it-IT" sz="2000" dirty="0">
              <a:solidFill>
                <a:srgbClr val="FFFFFF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7023119" y="4420707"/>
            <a:ext cx="0" cy="480334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5853137" y="565529"/>
            <a:ext cx="3191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FF00"/>
                </a:solidFill>
              </a:rPr>
              <a:t>Female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P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point</a:t>
            </a:r>
            <a:r>
              <a:rPr lang="it-IT" dirty="0">
                <a:solidFill>
                  <a:srgbClr val="FFFF00"/>
                </a:solidFill>
              </a:rPr>
              <a:t> </a:t>
            </a:r>
          </a:p>
          <a:p>
            <a:pPr algn="just"/>
            <a:r>
              <a:rPr lang="it-IT" dirty="0" err="1">
                <a:solidFill>
                  <a:srgbClr val="FFFF00"/>
                </a:solidFill>
              </a:rPr>
              <a:t>Echoduplex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identification</a:t>
            </a:r>
            <a:r>
              <a:rPr lang="it-IT" dirty="0">
                <a:solidFill>
                  <a:srgbClr val="FFFFFF"/>
                </a:solidFill>
              </a:rPr>
              <a:t> and </a:t>
            </a:r>
            <a:r>
              <a:rPr lang="it-IT" dirty="0" err="1">
                <a:solidFill>
                  <a:srgbClr val="FFFFFF"/>
                </a:solidFill>
              </a:rPr>
              <a:t>haemodynamic</a:t>
            </a:r>
            <a:r>
              <a:rPr lang="it-IT" dirty="0">
                <a:solidFill>
                  <a:srgbClr val="FFFFFF"/>
                </a:solidFill>
              </a:rPr>
              <a:t>  </a:t>
            </a:r>
            <a:r>
              <a:rPr lang="it-IT" dirty="0" err="1">
                <a:solidFill>
                  <a:srgbClr val="FFFFFF"/>
                </a:solidFill>
              </a:rPr>
              <a:t>assessement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thanks</a:t>
            </a:r>
            <a:r>
              <a:rPr lang="it-IT" dirty="0">
                <a:solidFill>
                  <a:srgbClr val="FFFFFF"/>
                </a:solidFill>
              </a:rPr>
              <a:t> to the </a:t>
            </a:r>
            <a:r>
              <a:rPr lang="it-IT" dirty="0">
                <a:solidFill>
                  <a:srgbClr val="FFFF00"/>
                </a:solidFill>
              </a:rPr>
              <a:t>Valsalva </a:t>
            </a:r>
            <a:r>
              <a:rPr lang="it-IT" dirty="0" err="1">
                <a:solidFill>
                  <a:srgbClr val="FFFF00"/>
                </a:solidFill>
              </a:rPr>
              <a:t>manoeuvre</a:t>
            </a:r>
            <a:endParaRPr lang="it-IT" dirty="0">
              <a:solidFill>
                <a:srgbClr val="FFFF00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The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preoperative</a:t>
            </a:r>
            <a:r>
              <a:rPr lang="it-IT" dirty="0">
                <a:solidFill>
                  <a:srgbClr val="FFFF00"/>
                </a:solidFill>
              </a:rPr>
              <a:t> B-Mode </a:t>
            </a:r>
            <a:r>
              <a:rPr lang="it-IT" dirty="0" err="1">
                <a:solidFill>
                  <a:srgbClr val="FFFF00"/>
                </a:solidFill>
              </a:rPr>
              <a:t>marking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allows</a:t>
            </a:r>
            <a:r>
              <a:rPr lang="it-IT" dirty="0">
                <a:solidFill>
                  <a:srgbClr val="FFFFFF"/>
                </a:solidFill>
              </a:rPr>
              <a:t> a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minimally</a:t>
            </a:r>
            <a:r>
              <a:rPr lang="it-IT" dirty="0" smtClean="0">
                <a:solidFill>
                  <a:srgbClr val="FFFF00"/>
                </a:solidFill>
              </a:rPr>
              <a:t>-</a:t>
            </a:r>
            <a:r>
              <a:rPr lang="it-IT" dirty="0">
                <a:solidFill>
                  <a:srgbClr val="FFFF00"/>
                </a:solidFill>
              </a:rPr>
              <a:t>invasive </a:t>
            </a:r>
            <a:r>
              <a:rPr lang="it-IT" dirty="0" err="1">
                <a:solidFill>
                  <a:srgbClr val="FFFF00"/>
                </a:solidFill>
              </a:rPr>
              <a:t>surgical</a:t>
            </a:r>
            <a:r>
              <a:rPr lang="it-IT" dirty="0">
                <a:solidFill>
                  <a:srgbClr val="FFFF00"/>
                </a:solidFill>
              </a:rPr>
              <a:t> treatment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642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60523_1115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8" t="4642" r="7323" b="2872"/>
          <a:stretch/>
        </p:blipFill>
        <p:spPr>
          <a:xfrm>
            <a:off x="423315" y="105841"/>
            <a:ext cx="2963202" cy="4217177"/>
          </a:xfrm>
          <a:prstGeom prst="rect">
            <a:avLst/>
          </a:prstGeom>
        </p:spPr>
      </p:pic>
      <p:pic>
        <p:nvPicPr>
          <p:cNvPr id="3" name="Immagine 2" descr="IMG_20160523_1115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03" y="2898291"/>
            <a:ext cx="5120640" cy="38404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386517" y="130270"/>
            <a:ext cx="5865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PP </a:t>
            </a:r>
            <a:r>
              <a:rPr lang="it-IT" sz="2800" dirty="0" err="1" smtClean="0">
                <a:solidFill>
                  <a:schemeClr val="bg1"/>
                </a:solidFill>
              </a:rPr>
              <a:t>minimally</a:t>
            </a:r>
            <a:r>
              <a:rPr lang="it-IT" sz="2800" dirty="0" smtClean="0">
                <a:solidFill>
                  <a:schemeClr val="bg1"/>
                </a:solidFill>
              </a:rPr>
              <a:t>-invasive </a:t>
            </a:r>
            <a:r>
              <a:rPr lang="it-IT" sz="2800" dirty="0" err="1" smtClean="0">
                <a:solidFill>
                  <a:schemeClr val="bg1"/>
                </a:solidFill>
              </a:rPr>
              <a:t>surgical</a:t>
            </a:r>
            <a:r>
              <a:rPr lang="it-IT" sz="2800" dirty="0" smtClean="0">
                <a:solidFill>
                  <a:schemeClr val="bg1"/>
                </a:solidFill>
              </a:rPr>
              <a:t> treatment</a:t>
            </a:r>
          </a:p>
          <a:p>
            <a:pPr algn="ctr"/>
            <a:endParaRPr lang="it-IT" sz="2800" dirty="0" smtClean="0">
              <a:solidFill>
                <a:schemeClr val="bg1"/>
              </a:solidFill>
            </a:endParaRPr>
          </a:p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Gynecological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position</a:t>
            </a:r>
          </a:p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Litle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skin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incision</a:t>
            </a:r>
            <a:r>
              <a:rPr lang="it-IT" sz="2800" dirty="0" smtClean="0">
                <a:solidFill>
                  <a:schemeClr val="bg1"/>
                </a:solidFill>
              </a:rPr>
              <a:t> ( 10-12 mm)</a:t>
            </a:r>
          </a:p>
          <a:p>
            <a:pPr algn="ctr"/>
            <a:r>
              <a:rPr lang="it-IT" sz="2800" dirty="0" err="1" smtClean="0">
                <a:solidFill>
                  <a:schemeClr val="bg1"/>
                </a:solidFill>
              </a:rPr>
              <a:t>refined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preoperative</a:t>
            </a:r>
            <a:r>
              <a:rPr lang="it-IT" sz="2800" dirty="0" smtClean="0">
                <a:solidFill>
                  <a:schemeClr val="bg1"/>
                </a:solidFill>
              </a:rPr>
              <a:t> B</a:t>
            </a:r>
            <a:r>
              <a:rPr lang="it-IT" sz="2800" dirty="0" smtClean="0">
                <a:solidFill>
                  <a:schemeClr val="bg1"/>
                </a:solidFill>
              </a:rPr>
              <a:t>-Mode </a:t>
            </a:r>
            <a:r>
              <a:rPr lang="it-IT" sz="2800" dirty="0" err="1" smtClean="0">
                <a:solidFill>
                  <a:schemeClr val="bg1"/>
                </a:solidFill>
              </a:rPr>
              <a:t>marking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5" name="Immagine 4" descr="IMG_20160523_1117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3" t="12550" r="21529" b="18937"/>
          <a:stretch/>
        </p:blipFill>
        <p:spPr>
          <a:xfrm>
            <a:off x="276782" y="3449699"/>
            <a:ext cx="3500485" cy="32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0160523_1122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2256" y="6132958"/>
            <a:ext cx="6585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FFFFFF"/>
                </a:solidFill>
              </a:rPr>
              <a:t>Posterior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labial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vein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ligation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close</a:t>
            </a:r>
            <a:r>
              <a:rPr lang="it-IT" sz="2400" dirty="0" smtClean="0">
                <a:solidFill>
                  <a:srgbClr val="FFFFFF"/>
                </a:solidFill>
              </a:rPr>
              <a:t> tu the fascia </a:t>
            </a:r>
            <a:r>
              <a:rPr lang="it-IT" sz="2400" dirty="0" err="1" smtClean="0">
                <a:solidFill>
                  <a:srgbClr val="FFFFFF"/>
                </a:solidFill>
              </a:rPr>
              <a:t>hole</a:t>
            </a:r>
            <a:endParaRPr lang="it-IT" sz="2400" dirty="0">
              <a:solidFill>
                <a:srgbClr val="FFFFFF"/>
              </a:solidFill>
            </a:endParaRPr>
          </a:p>
        </p:txBody>
      </p:sp>
      <p:pic>
        <p:nvPicPr>
          <p:cNvPr id="4" name="Immagine 3" descr="IMG_20160523_1127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16287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The </a:t>
            </a:r>
            <a:r>
              <a:rPr lang="it-IT" sz="2800" dirty="0" err="1" smtClean="0"/>
              <a:t>labial</a:t>
            </a:r>
            <a:r>
              <a:rPr lang="it-IT" sz="2800" dirty="0" smtClean="0"/>
              <a:t> </a:t>
            </a:r>
            <a:r>
              <a:rPr lang="it-IT" sz="2800" dirty="0" err="1" smtClean="0"/>
              <a:t>vein</a:t>
            </a:r>
            <a:r>
              <a:rPr lang="it-IT" sz="2800" dirty="0" smtClean="0"/>
              <a:t> </a:t>
            </a:r>
            <a:r>
              <a:rPr lang="it-IT" sz="2800" dirty="0" err="1" smtClean="0"/>
              <a:t>has</a:t>
            </a:r>
            <a:r>
              <a:rPr lang="it-IT" sz="2800" dirty="0" smtClean="0"/>
              <a:t> </a:t>
            </a:r>
            <a:r>
              <a:rPr lang="it-IT" sz="2800" dirty="0" err="1" smtClean="0"/>
              <a:t>been</a:t>
            </a:r>
            <a:r>
              <a:rPr lang="it-IT" sz="2800" dirty="0" smtClean="0"/>
              <a:t> </a:t>
            </a:r>
            <a:r>
              <a:rPr lang="it-IT" sz="2800" dirty="0" err="1" smtClean="0"/>
              <a:t>ligated</a:t>
            </a:r>
            <a:r>
              <a:rPr lang="it-IT" sz="2800" dirty="0" smtClean="0"/>
              <a:t> and the </a:t>
            </a:r>
            <a:r>
              <a:rPr lang="it-IT" sz="2800" dirty="0" err="1" smtClean="0"/>
              <a:t>stump</a:t>
            </a:r>
            <a:r>
              <a:rPr lang="it-IT" sz="2800" dirty="0" smtClean="0"/>
              <a:t> </a:t>
            </a:r>
            <a:r>
              <a:rPr lang="it-IT" sz="2800" dirty="0" err="1" smtClean="0"/>
              <a:t>is</a:t>
            </a:r>
            <a:r>
              <a:rPr lang="it-IT" sz="2800" dirty="0" smtClean="0"/>
              <a:t> in the vulva.</a:t>
            </a:r>
          </a:p>
          <a:p>
            <a:r>
              <a:rPr lang="it-IT" sz="2800" dirty="0" smtClean="0"/>
              <a:t>The </a:t>
            </a:r>
            <a:r>
              <a:rPr lang="it-IT" sz="2800" dirty="0" err="1" smtClean="0"/>
              <a:t>tip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surgical</a:t>
            </a:r>
            <a:r>
              <a:rPr lang="it-IT" sz="2800" dirty="0" smtClean="0"/>
              <a:t> </a:t>
            </a:r>
            <a:r>
              <a:rPr lang="it-IT" sz="2800" dirty="0" err="1" smtClean="0"/>
              <a:t>forceps</a:t>
            </a:r>
            <a:r>
              <a:rPr lang="it-IT" sz="2800" dirty="0" smtClean="0"/>
              <a:t> </a:t>
            </a:r>
            <a:r>
              <a:rPr lang="it-IT" sz="2800" dirty="0" err="1" smtClean="0"/>
              <a:t>enter</a:t>
            </a:r>
            <a:r>
              <a:rPr lang="it-IT" sz="2800" dirty="0" smtClean="0"/>
              <a:t> the fascia </a:t>
            </a:r>
            <a:r>
              <a:rPr lang="it-IT" sz="2800" dirty="0" err="1" smtClean="0"/>
              <a:t>hole</a:t>
            </a:r>
            <a:r>
              <a:rPr lang="it-IT" sz="2800" dirty="0" smtClean="0"/>
              <a:t> and  a </a:t>
            </a:r>
            <a:r>
              <a:rPr lang="it-IT" sz="2800" dirty="0" err="1" smtClean="0"/>
              <a:t>polypropylene</a:t>
            </a:r>
            <a:r>
              <a:rPr lang="it-IT" sz="2800" dirty="0" smtClean="0"/>
              <a:t> 6 zero </a:t>
            </a:r>
            <a:r>
              <a:rPr lang="it-IT" sz="2800" dirty="0" err="1" smtClean="0"/>
              <a:t>stich</a:t>
            </a:r>
            <a:r>
              <a:rPr lang="it-IT" sz="2800" dirty="0" smtClean="0"/>
              <a:t> </a:t>
            </a:r>
            <a:r>
              <a:rPr lang="it-IT" sz="2800" dirty="0" err="1" smtClean="0"/>
              <a:t>is</a:t>
            </a:r>
            <a:r>
              <a:rPr lang="it-IT" sz="2800" dirty="0" smtClean="0"/>
              <a:t> ready to be </a:t>
            </a:r>
            <a:r>
              <a:rPr lang="it-IT" sz="2800" dirty="0" err="1" smtClean="0"/>
              <a:t>tied</a:t>
            </a:r>
            <a:r>
              <a:rPr lang="it-IT" sz="2800" dirty="0" smtClean="0"/>
              <a:t> to </a:t>
            </a:r>
            <a:r>
              <a:rPr lang="it-IT" sz="2800" dirty="0" err="1" smtClean="0"/>
              <a:t>close</a:t>
            </a:r>
            <a:r>
              <a:rPr lang="it-IT" sz="2800" dirty="0" smtClean="0"/>
              <a:t> </a:t>
            </a:r>
            <a:r>
              <a:rPr lang="it-IT" sz="2800" dirty="0" err="1" smtClean="0"/>
              <a:t>it</a:t>
            </a:r>
            <a:endParaRPr lang="it-IT" sz="2800" dirty="0"/>
          </a:p>
        </p:txBody>
      </p:sp>
      <p:pic>
        <p:nvPicPr>
          <p:cNvPr id="6" name="Immagine 5" descr="IMG_20160523_1127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magine 6" descr="IMG_20160523_1130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31649" y="138402"/>
            <a:ext cx="658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FFFFFF"/>
                </a:solidFill>
              </a:rPr>
              <a:t>Washing</a:t>
            </a:r>
            <a:r>
              <a:rPr lang="it-IT" sz="2400" dirty="0" smtClean="0">
                <a:solidFill>
                  <a:srgbClr val="FFFFFF"/>
                </a:solidFill>
              </a:rPr>
              <a:t> the </a:t>
            </a:r>
            <a:r>
              <a:rPr lang="it-IT" sz="2400" dirty="0" err="1" smtClean="0">
                <a:solidFill>
                  <a:srgbClr val="FFFFFF"/>
                </a:solidFill>
              </a:rPr>
              <a:t>surgical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field</a:t>
            </a:r>
            <a:r>
              <a:rPr lang="it-IT" sz="2400" dirty="0" smtClean="0">
                <a:solidFill>
                  <a:srgbClr val="FFFFFF"/>
                </a:solidFill>
              </a:rPr>
              <a:t> with rifampicine </a:t>
            </a:r>
            <a:r>
              <a:rPr lang="it-IT" sz="2400" dirty="0" err="1" smtClean="0">
                <a:solidFill>
                  <a:srgbClr val="FFFFFF"/>
                </a:solidFill>
              </a:rPr>
              <a:t>solution</a:t>
            </a:r>
            <a:endParaRPr lang="it-IT" sz="2400" dirty="0">
              <a:solidFill>
                <a:srgbClr val="FFFFFF"/>
              </a:solidFill>
            </a:endParaRPr>
          </a:p>
        </p:txBody>
      </p:sp>
      <p:pic>
        <p:nvPicPr>
          <p:cNvPr id="9" name="Immagine 8" descr="IMG_20160523_11322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53661" y="202442"/>
            <a:ext cx="4507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FFFFFF"/>
                </a:solidFill>
              </a:rPr>
              <a:t>Cyanoacrylate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adhesive</a:t>
            </a:r>
            <a:r>
              <a:rPr lang="it-IT" sz="2800" dirty="0" smtClean="0">
                <a:solidFill>
                  <a:srgbClr val="FFFFFF"/>
                </a:solidFill>
              </a:rPr>
              <a:t> paste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11" name="Immagine 10" descr="IMG_20160523_11331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524906" y="464052"/>
            <a:ext cx="2358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FF"/>
                </a:solidFill>
              </a:rPr>
              <a:t>The </a:t>
            </a:r>
            <a:r>
              <a:rPr lang="it-IT" sz="2800" dirty="0" err="1" smtClean="0">
                <a:solidFill>
                  <a:srgbClr val="FFFFFF"/>
                </a:solidFill>
              </a:rPr>
              <a:t>final</a:t>
            </a:r>
            <a:r>
              <a:rPr lang="it-IT" sz="2800" dirty="0" smtClean="0">
                <a:solidFill>
                  <a:srgbClr val="FFFFFF"/>
                </a:solidFill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</a:rPr>
              <a:t>result</a:t>
            </a:r>
            <a:endParaRPr lang="it-IT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2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5877" y="1392157"/>
            <a:ext cx="82627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 </a:t>
            </a:r>
            <a:r>
              <a:rPr lang="en-US" sz="2400" dirty="0">
                <a:solidFill>
                  <a:srgbClr val="FFFFFF"/>
                </a:solidFill>
              </a:rPr>
              <a:t>peripheral parietal </a:t>
            </a:r>
            <a:r>
              <a:rPr lang="en-US" sz="2400" dirty="0" smtClean="0">
                <a:solidFill>
                  <a:srgbClr val="FFFFFF"/>
                </a:solidFill>
              </a:rPr>
              <a:t>mini-invasive </a:t>
            </a:r>
            <a:r>
              <a:rPr lang="en-US" sz="2400" dirty="0">
                <a:solidFill>
                  <a:srgbClr val="FFFFFF"/>
                </a:solidFill>
              </a:rPr>
              <a:t>surgical therapy to treat reflux of pelvic origin responsible of varicose veins of the lower limbs in absence of pelvic congestion </a:t>
            </a:r>
            <a:r>
              <a:rPr lang="en-US" sz="2400" dirty="0" smtClean="0">
                <a:solidFill>
                  <a:srgbClr val="FFFFFF"/>
                </a:solidFill>
              </a:rPr>
              <a:t>syndrome is possible 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The surgical procedures need only a local </a:t>
            </a:r>
            <a:r>
              <a:rPr lang="en-US" sz="2400" dirty="0" err="1" smtClean="0">
                <a:solidFill>
                  <a:srgbClr val="FFFFFF"/>
                </a:solidFill>
              </a:rPr>
              <a:t>anaesthesia</a:t>
            </a:r>
            <a:r>
              <a:rPr lang="en-US" sz="2400" dirty="0" smtClean="0">
                <a:solidFill>
                  <a:srgbClr val="FFFFFF"/>
                </a:solidFill>
              </a:rPr>
              <a:t> with low </a:t>
            </a:r>
            <a:r>
              <a:rPr lang="en-US" sz="2400" dirty="0">
                <a:solidFill>
                  <a:srgbClr val="FFFFFF"/>
                </a:solidFill>
              </a:rPr>
              <a:t>surgical risk and low percentage of complications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Recurrences are low for the IP and PP treatment, high for the CP ( ligation not close to the fascia hole to avoid nervous injuries )</a:t>
            </a:r>
          </a:p>
          <a:p>
            <a:pPr marL="285750" indent="-285750" algn="just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The accurate ultrasound assessment of each specific pelvic leak as </a:t>
            </a:r>
            <a:r>
              <a:rPr lang="en-US" sz="2400" dirty="0" smtClean="0">
                <a:solidFill>
                  <a:srgbClr val="FFFFFF"/>
                </a:solidFill>
              </a:rPr>
              <a:t>well as a </a:t>
            </a:r>
            <a:r>
              <a:rPr lang="en-US" sz="2400" dirty="0">
                <a:solidFill>
                  <a:srgbClr val="FFFFFF"/>
                </a:solidFill>
              </a:rPr>
              <a:t>special minimally invasive surgical </a:t>
            </a:r>
            <a:r>
              <a:rPr lang="en-US" sz="2400" dirty="0" smtClean="0">
                <a:solidFill>
                  <a:srgbClr val="FFFFFF"/>
                </a:solidFill>
              </a:rPr>
              <a:t>technique (</a:t>
            </a:r>
            <a:r>
              <a:rPr lang="en-US" sz="2400" dirty="0" smtClean="0">
                <a:solidFill>
                  <a:srgbClr val="FFFFFF"/>
                </a:solidFill>
              </a:rPr>
              <a:t>non-absorbable suture of vein stumps and </a:t>
            </a:r>
            <a:r>
              <a:rPr lang="en-US" sz="2400" dirty="0" err="1" smtClean="0">
                <a:solidFill>
                  <a:srgbClr val="FFFFFF"/>
                </a:solidFill>
              </a:rPr>
              <a:t>fascias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r>
              <a:rPr lang="en-US" sz="2400" dirty="0" smtClean="0"/>
              <a:t>s</a:t>
            </a:r>
            <a:r>
              <a:rPr lang="it-IT" sz="2400" dirty="0" smtClean="0"/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seems </a:t>
            </a:r>
            <a:r>
              <a:rPr lang="en-US" sz="2400" dirty="0">
                <a:solidFill>
                  <a:srgbClr val="FFFFFF"/>
                </a:solidFill>
              </a:rPr>
              <a:t>to be the key for satisfactory outcomes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33049" y="284944"/>
            <a:ext cx="2165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FFFFFF"/>
                </a:solidFill>
              </a:rPr>
              <a:t>C</a:t>
            </a:r>
            <a:r>
              <a:rPr lang="it-IT" sz="3200" dirty="0" err="1" smtClean="0">
                <a:solidFill>
                  <a:srgbClr val="FFFFFF"/>
                </a:solidFill>
              </a:rPr>
              <a:t>onclusions</a:t>
            </a:r>
            <a:endParaRPr lang="it-IT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1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5174" y="272849"/>
            <a:ext cx="82464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solidFill>
                  <a:srgbClr val="FFFFFF"/>
                </a:solidFill>
                <a:latin typeface="Calibri" pitchFamily="34" charset="0"/>
              </a:rPr>
              <a:t>January</a:t>
            </a:r>
            <a:r>
              <a:rPr lang="it-IT" sz="3200" dirty="0">
                <a:solidFill>
                  <a:srgbClr val="FFFFFF"/>
                </a:solidFill>
                <a:latin typeface="Calibri" pitchFamily="34" charset="0"/>
              </a:rPr>
              <a:t> 2003</a:t>
            </a:r>
            <a:r>
              <a:rPr lang="it-IT" sz="3200" dirty="0" smtClean="0">
                <a:solidFill>
                  <a:srgbClr val="FFFFFF"/>
                </a:solidFill>
                <a:latin typeface="Calibri" pitchFamily="34" charset="0"/>
              </a:rPr>
              <a:t>-february 2016</a:t>
            </a:r>
            <a:endParaRPr lang="it-IT" sz="3200" dirty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it-IT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3200" dirty="0" smtClean="0">
                <a:solidFill>
                  <a:srgbClr val="FFFFFF"/>
                </a:solidFill>
                <a:latin typeface="Calibri" pitchFamily="34" charset="0"/>
              </a:rPr>
              <a:t>4209  </a:t>
            </a:r>
            <a:r>
              <a:rPr lang="it-IT" sz="3200" dirty="0" err="1">
                <a:solidFill>
                  <a:srgbClr val="FFFFFF"/>
                </a:solidFill>
                <a:latin typeface="Calibri" pitchFamily="34" charset="0"/>
              </a:rPr>
              <a:t>surgical</a:t>
            </a:r>
            <a:r>
              <a:rPr lang="it-IT" sz="3200" dirty="0">
                <a:solidFill>
                  <a:srgbClr val="FFFFFF"/>
                </a:solidFill>
                <a:latin typeface="Calibri" pitchFamily="34" charset="0"/>
              </a:rPr>
              <a:t> treatment for primitive varicose </a:t>
            </a:r>
            <a:r>
              <a:rPr lang="it-IT" sz="3200" dirty="0" err="1">
                <a:solidFill>
                  <a:srgbClr val="FFFFFF"/>
                </a:solidFill>
                <a:latin typeface="Calibri" pitchFamily="34" charset="0"/>
              </a:rPr>
              <a:t>veins</a:t>
            </a:r>
            <a:r>
              <a:rPr lang="it-IT" sz="3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3200" dirty="0" err="1">
                <a:solidFill>
                  <a:srgbClr val="FFFFFF"/>
                </a:solidFill>
                <a:latin typeface="Calibri" pitchFamily="34" charset="0"/>
              </a:rPr>
              <a:t>as</a:t>
            </a:r>
            <a:r>
              <a:rPr lang="it-IT" sz="3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3200" dirty="0" err="1">
                <a:solidFill>
                  <a:srgbClr val="FFFFFF"/>
                </a:solidFill>
                <a:latin typeface="Calibri" pitchFamily="34" charset="0"/>
              </a:rPr>
              <a:t>encoded</a:t>
            </a:r>
            <a:r>
              <a:rPr lang="it-IT" sz="3200" dirty="0">
                <a:solidFill>
                  <a:srgbClr val="FFFFFF"/>
                </a:solidFill>
                <a:latin typeface="Calibri" pitchFamily="34" charset="0"/>
              </a:rPr>
              <a:t> by  the </a:t>
            </a:r>
            <a:r>
              <a:rPr lang="it-IT" sz="3200" dirty="0" err="1">
                <a:solidFill>
                  <a:srgbClr val="FFFFFF"/>
                </a:solidFill>
                <a:latin typeface="Calibri" pitchFamily="34" charset="0"/>
              </a:rPr>
              <a:t>chiva</a:t>
            </a:r>
            <a:r>
              <a:rPr lang="it-IT" sz="32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3200" dirty="0" err="1">
                <a:solidFill>
                  <a:srgbClr val="FFFFFF"/>
                </a:solidFill>
                <a:latin typeface="Calibri" pitchFamily="34" charset="0"/>
              </a:rPr>
              <a:t>strategy</a:t>
            </a:r>
            <a:endParaRPr lang="it-IT" sz="3200" dirty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endParaRPr lang="it-IT" dirty="0">
              <a:solidFill>
                <a:schemeClr val="bg1"/>
              </a:solidFill>
              <a:latin typeface="Calibri" pitchFamily="34" charset="0"/>
            </a:endParaRP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83816" y="2632213"/>
            <a:ext cx="76847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FFFF"/>
                </a:solidFill>
              </a:rPr>
              <a:t>305 </a:t>
            </a:r>
          </a:p>
          <a:p>
            <a:pPr algn="just"/>
            <a:r>
              <a:rPr lang="it-IT" sz="3200" dirty="0" err="1" smtClean="0">
                <a:solidFill>
                  <a:srgbClr val="FFFFFF"/>
                </a:solidFill>
              </a:rPr>
              <a:t>female</a:t>
            </a:r>
            <a:r>
              <a:rPr lang="it-IT" sz="3200" dirty="0" smtClean="0">
                <a:solidFill>
                  <a:srgbClr val="FFFFFF"/>
                </a:solidFill>
              </a:rPr>
              <a:t> and male varicose </a:t>
            </a:r>
            <a:r>
              <a:rPr lang="it-IT" sz="3200" dirty="0" err="1" smtClean="0">
                <a:solidFill>
                  <a:srgbClr val="FFFFFF"/>
                </a:solidFill>
              </a:rPr>
              <a:t>veins</a:t>
            </a:r>
            <a:r>
              <a:rPr lang="it-IT" sz="3200" dirty="0" smtClean="0">
                <a:solidFill>
                  <a:srgbClr val="FFFFFF"/>
                </a:solidFill>
              </a:rPr>
              <a:t> of the </a:t>
            </a:r>
            <a:r>
              <a:rPr lang="it-IT" sz="3200" dirty="0" err="1" smtClean="0">
                <a:solidFill>
                  <a:srgbClr val="FFFFFF"/>
                </a:solidFill>
              </a:rPr>
              <a:t>lower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limbs</a:t>
            </a:r>
            <a:r>
              <a:rPr lang="it-IT" sz="3200" dirty="0" smtClean="0">
                <a:solidFill>
                  <a:srgbClr val="FFFFFF"/>
                </a:solidFill>
              </a:rPr>
              <a:t> of </a:t>
            </a:r>
            <a:r>
              <a:rPr lang="it-IT" sz="3200" dirty="0" err="1" smtClean="0">
                <a:solidFill>
                  <a:srgbClr val="FFFFFF"/>
                </a:solidFill>
              </a:rPr>
              <a:t>pelvic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origin</a:t>
            </a:r>
            <a:r>
              <a:rPr lang="it-IT" sz="3200" dirty="0" smtClean="0">
                <a:solidFill>
                  <a:srgbClr val="FFFFFF"/>
                </a:solidFill>
              </a:rPr>
              <a:t> with </a:t>
            </a:r>
            <a:r>
              <a:rPr lang="it-IT" sz="3200" dirty="0" err="1" smtClean="0">
                <a:solidFill>
                  <a:srgbClr val="FFFFFF"/>
                </a:solidFill>
              </a:rPr>
              <a:t>well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defined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parietal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pelvic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escape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 err="1" smtClean="0">
                <a:solidFill>
                  <a:srgbClr val="FFFFFF"/>
                </a:solidFill>
              </a:rPr>
              <a:t>point</a:t>
            </a:r>
            <a:r>
              <a:rPr lang="it-IT" sz="3200" dirty="0" smtClean="0">
                <a:solidFill>
                  <a:srgbClr val="FFFFFF"/>
                </a:solidFill>
              </a:rPr>
              <a:t>: </a:t>
            </a:r>
          </a:p>
          <a:p>
            <a:pPr algn="ctr"/>
            <a:r>
              <a:rPr lang="it-IT" sz="3600" dirty="0" smtClean="0">
                <a:solidFill>
                  <a:srgbClr val="FFFFFF"/>
                </a:solidFill>
              </a:rPr>
              <a:t>7.2%</a:t>
            </a:r>
            <a:endParaRPr lang="it-IT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9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0723" y="2185266"/>
            <a:ext cx="8694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>
                <a:solidFill>
                  <a:srgbClr val="FFFFFF"/>
                </a:solidFill>
              </a:rPr>
              <a:t>T</a:t>
            </a:r>
            <a:r>
              <a:rPr lang="it-IT" sz="2400" dirty="0" err="1" smtClean="0">
                <a:solidFill>
                  <a:srgbClr val="FFFFFF"/>
                </a:solidFill>
              </a:rPr>
              <a:t>hanks</a:t>
            </a:r>
            <a:r>
              <a:rPr lang="it-IT" sz="2400" dirty="0" smtClean="0">
                <a:solidFill>
                  <a:srgbClr val="FFFFFF"/>
                </a:solidFill>
              </a:rPr>
              <a:t> to Claude Franceschi an </a:t>
            </a:r>
            <a:r>
              <a:rPr lang="it-IT" sz="2400" dirty="0" err="1" smtClean="0">
                <a:solidFill>
                  <a:srgbClr val="FFFFFF"/>
                </a:solidFill>
              </a:rPr>
              <a:t>anatomic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systematization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had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been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done</a:t>
            </a:r>
            <a:r>
              <a:rPr lang="it-IT" sz="2400" dirty="0" smtClean="0">
                <a:solidFill>
                  <a:srgbClr val="FFFFFF"/>
                </a:solidFill>
              </a:rPr>
              <a:t> and </a:t>
            </a:r>
            <a:r>
              <a:rPr lang="it-IT" sz="2400" dirty="0" smtClean="0">
                <a:solidFill>
                  <a:srgbClr val="FFFFFF"/>
                </a:solidFill>
              </a:rPr>
              <a:t>so </a:t>
            </a:r>
            <a:r>
              <a:rPr lang="it-IT" sz="2400" dirty="0" smtClean="0">
                <a:solidFill>
                  <a:srgbClr val="FFFF00"/>
                </a:solidFill>
              </a:rPr>
              <a:t>6 </a:t>
            </a:r>
            <a:r>
              <a:rPr lang="it-IT" sz="2400" dirty="0" err="1" smtClean="0">
                <a:solidFill>
                  <a:srgbClr val="FFFF00"/>
                </a:solidFill>
              </a:rPr>
              <a:t>well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defined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parietal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anatomic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points</a:t>
            </a:r>
            <a:r>
              <a:rPr lang="it-IT" sz="2400" dirty="0" smtClean="0">
                <a:solidFill>
                  <a:srgbClr val="FFFF00"/>
                </a:solidFill>
              </a:rPr>
              <a:t> of </a:t>
            </a:r>
            <a:r>
              <a:rPr lang="it-IT" sz="2400" dirty="0" err="1" smtClean="0">
                <a:solidFill>
                  <a:srgbClr val="FFFF00"/>
                </a:solidFill>
              </a:rPr>
              <a:t>interconnection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between</a:t>
            </a:r>
            <a:r>
              <a:rPr lang="it-IT" sz="2400" dirty="0" smtClean="0">
                <a:solidFill>
                  <a:srgbClr val="FFFFFF"/>
                </a:solidFill>
              </a:rPr>
              <a:t> the </a:t>
            </a:r>
            <a:r>
              <a:rPr lang="it-IT" sz="2400" dirty="0" err="1" smtClean="0">
                <a:solidFill>
                  <a:srgbClr val="FFFFFF"/>
                </a:solidFill>
              </a:rPr>
              <a:t>pelvic</a:t>
            </a:r>
            <a:r>
              <a:rPr lang="it-IT" sz="2400" dirty="0" smtClean="0">
                <a:solidFill>
                  <a:srgbClr val="FFFFFF"/>
                </a:solidFill>
              </a:rPr>
              <a:t> and </a:t>
            </a:r>
            <a:r>
              <a:rPr lang="it-IT" sz="2400" dirty="0" err="1" smtClean="0">
                <a:solidFill>
                  <a:srgbClr val="FFFFFF"/>
                </a:solidFill>
              </a:rPr>
              <a:t>parietal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vessels</a:t>
            </a:r>
            <a:r>
              <a:rPr lang="it-IT" sz="2400" dirty="0" smtClean="0">
                <a:solidFill>
                  <a:srgbClr val="FFFFFF"/>
                </a:solidFill>
              </a:rPr>
              <a:t> are </a:t>
            </a:r>
            <a:r>
              <a:rPr lang="it-IT" sz="2400" dirty="0" err="1" smtClean="0">
                <a:solidFill>
                  <a:srgbClr val="FFFFFF"/>
                </a:solidFill>
              </a:rPr>
              <a:t>today</a:t>
            </a:r>
            <a:r>
              <a:rPr lang="it-IT" sz="2400" dirty="0" smtClean="0">
                <a:solidFill>
                  <a:srgbClr val="FFFFFF"/>
                </a:solidFill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</a:rPr>
              <a:t>known</a:t>
            </a:r>
            <a:r>
              <a:rPr lang="it-IT" sz="2400" dirty="0" smtClean="0">
                <a:solidFill>
                  <a:srgbClr val="FFFFFF"/>
                </a:solidFill>
              </a:rPr>
              <a:t>: </a:t>
            </a:r>
            <a:r>
              <a:rPr lang="it-IT" sz="2400" dirty="0" smtClean="0">
                <a:solidFill>
                  <a:schemeClr val="bg1"/>
                </a:solidFill>
              </a:rPr>
              <a:t>the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pelvic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escape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points</a:t>
            </a:r>
            <a:r>
              <a:rPr lang="it-IT" sz="2400" dirty="0" smtClean="0">
                <a:solidFill>
                  <a:srgbClr val="FFFF00"/>
                </a:solidFill>
              </a:rPr>
              <a:t> ( PLP ), </a:t>
            </a:r>
            <a:r>
              <a:rPr lang="it-IT" sz="2400" dirty="0" smtClean="0">
                <a:solidFill>
                  <a:srgbClr val="FFFF00"/>
                </a:solidFill>
              </a:rPr>
              <a:t>the PP and the IP </a:t>
            </a:r>
            <a:r>
              <a:rPr lang="it-IT" sz="2400" dirty="0" err="1" smtClean="0">
                <a:solidFill>
                  <a:srgbClr val="FFFF00"/>
                </a:solidFill>
              </a:rPr>
              <a:t>beeing</a:t>
            </a:r>
            <a:r>
              <a:rPr lang="it-IT" sz="2400" dirty="0" smtClean="0">
                <a:solidFill>
                  <a:srgbClr val="FFFF00"/>
                </a:solidFill>
              </a:rPr>
              <a:t> the more </a:t>
            </a:r>
            <a:r>
              <a:rPr lang="it-IT" sz="2400" dirty="0" err="1" smtClean="0">
                <a:solidFill>
                  <a:srgbClr val="FFFF00"/>
                </a:solidFill>
              </a:rPr>
              <a:t>frequently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detected</a:t>
            </a:r>
            <a:endParaRPr lang="it-IT" sz="2400" dirty="0" smtClean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0723" y="4164376"/>
            <a:ext cx="86943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knowledge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had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provided</a:t>
            </a:r>
            <a:r>
              <a:rPr lang="it-IT" sz="2400" dirty="0" smtClean="0">
                <a:solidFill>
                  <a:schemeClr val="bg1"/>
                </a:solidFill>
              </a:rPr>
              <a:t> a mini-invasive </a:t>
            </a:r>
            <a:r>
              <a:rPr lang="it-IT" sz="2400" dirty="0" err="1" smtClean="0">
                <a:solidFill>
                  <a:schemeClr val="bg1"/>
                </a:solidFill>
              </a:rPr>
              <a:t>possibilty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surgical</a:t>
            </a:r>
            <a:r>
              <a:rPr lang="it-IT" sz="2400" dirty="0" smtClean="0">
                <a:solidFill>
                  <a:schemeClr val="bg1"/>
                </a:solidFill>
              </a:rPr>
              <a:t> mini-invasive treatment under </a:t>
            </a:r>
            <a:r>
              <a:rPr lang="it-IT" sz="2400" dirty="0" err="1" smtClean="0">
                <a:solidFill>
                  <a:schemeClr val="bg1"/>
                </a:solidFill>
              </a:rPr>
              <a:t>local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anaesthesia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thanks</a:t>
            </a:r>
            <a:r>
              <a:rPr lang="it-IT" sz="2400" dirty="0" smtClean="0">
                <a:solidFill>
                  <a:schemeClr val="bg1"/>
                </a:solidFill>
              </a:rPr>
              <a:t> to the  </a:t>
            </a:r>
            <a:r>
              <a:rPr lang="it-IT" sz="2400" dirty="0" err="1" smtClean="0">
                <a:solidFill>
                  <a:srgbClr val="FFFF00"/>
                </a:solidFill>
              </a:rPr>
              <a:t>echoduplex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identification</a:t>
            </a:r>
            <a:r>
              <a:rPr lang="it-IT" sz="2400" dirty="0" smtClean="0">
                <a:solidFill>
                  <a:srgbClr val="FFFF00"/>
                </a:solidFill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</a:rPr>
              <a:t>haemodynamic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assessement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8439" y="1082789"/>
            <a:ext cx="8215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Varicose </a:t>
            </a:r>
            <a:r>
              <a:rPr lang="it-IT" sz="3200" dirty="0" err="1" smtClean="0">
                <a:solidFill>
                  <a:schemeClr val="bg1"/>
                </a:solidFill>
              </a:rPr>
              <a:t>veins</a:t>
            </a:r>
            <a:r>
              <a:rPr lang="it-IT" sz="3200" dirty="0" smtClean="0">
                <a:solidFill>
                  <a:schemeClr val="bg1"/>
                </a:solidFill>
              </a:rPr>
              <a:t> of the </a:t>
            </a:r>
            <a:r>
              <a:rPr lang="it-IT" sz="3200" dirty="0" err="1" smtClean="0">
                <a:solidFill>
                  <a:schemeClr val="bg1"/>
                </a:solidFill>
              </a:rPr>
              <a:t>lower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limbs</a:t>
            </a:r>
            <a:r>
              <a:rPr lang="it-IT" sz="3200" dirty="0" smtClean="0">
                <a:solidFill>
                  <a:schemeClr val="bg1"/>
                </a:solidFill>
              </a:rPr>
              <a:t> of </a:t>
            </a:r>
            <a:r>
              <a:rPr lang="it-IT" sz="3200" dirty="0" err="1" smtClean="0">
                <a:solidFill>
                  <a:schemeClr val="bg1"/>
                </a:solidFill>
              </a:rPr>
              <a:t>pelvic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origin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5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asellaDiTesto 1"/>
          <p:cNvSpPr txBox="1">
            <a:spLocks noChangeArrowheads="1"/>
          </p:cNvSpPr>
          <p:nvPr/>
        </p:nvSpPr>
        <p:spPr bwMode="auto">
          <a:xfrm>
            <a:off x="704850" y="336550"/>
            <a:ext cx="7643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rgbClr val="FFFFFF"/>
                </a:solidFill>
                <a:latin typeface="Calibri" pitchFamily="34" charset="0"/>
              </a:rPr>
              <a:t>Selection criteria for surgical treatment </a:t>
            </a:r>
          </a:p>
        </p:txBody>
      </p:sp>
      <p:sp>
        <p:nvSpPr>
          <p:cNvPr id="19458" name="CasellaDiTesto 2"/>
          <p:cNvSpPr txBox="1">
            <a:spLocks noChangeArrowheads="1"/>
          </p:cNvSpPr>
          <p:nvPr/>
        </p:nvSpPr>
        <p:spPr bwMode="auto">
          <a:xfrm>
            <a:off x="476250" y="2252663"/>
            <a:ext cx="8450263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FFFF00"/>
              </a:buClr>
              <a:buFont typeface="Wingdings" pitchFamily="2" charset="2"/>
              <a:buChar char="Ø"/>
            </a:pP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Symptomatic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primitive varicose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veins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marL="457200" indent="-457200">
              <a:buClr>
                <a:srgbClr val="FFFF00"/>
              </a:buClr>
              <a:buFont typeface="Wingdings" pitchFamily="2" charset="2"/>
              <a:buChar char="Ø"/>
            </a:pP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Asymptomatic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but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clearly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visible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and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widespread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varicose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veins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(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request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of treatment by the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patient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)</a:t>
            </a:r>
          </a:p>
          <a:p>
            <a:pPr marL="457200" indent="-457200">
              <a:buClr>
                <a:srgbClr val="FFFF00"/>
              </a:buClr>
              <a:buFont typeface="Wingdings" pitchFamily="2" charset="2"/>
              <a:buChar char="Ø"/>
            </a:pP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Reflux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caused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by the </a:t>
            </a:r>
            <a:r>
              <a:rPr lang="it-IT" sz="2800" dirty="0" err="1" smtClean="0">
                <a:solidFill>
                  <a:srgbClr val="FFFFFF"/>
                </a:solidFill>
                <a:latin typeface="Calibri" pitchFamily="34" charset="0"/>
              </a:rPr>
              <a:t>valsalva</a:t>
            </a:r>
            <a:r>
              <a:rPr lang="it-IT" sz="28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manoeuvre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detected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at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the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escape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point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and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trasmitted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distally</a:t>
            </a:r>
            <a:endParaRPr lang="it-IT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457200" indent="-457200">
              <a:buClr>
                <a:srgbClr val="FFFF00"/>
              </a:buClr>
              <a:buFont typeface="Wingdings" pitchFamily="2" charset="2"/>
              <a:buChar char="Ø"/>
            </a:pP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Absence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of an open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vicarious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shunt </a:t>
            </a:r>
            <a:r>
              <a:rPr lang="it-IT" sz="2800" dirty="0" smtClean="0">
                <a:solidFill>
                  <a:srgbClr val="FFFFFF"/>
                </a:solidFill>
                <a:latin typeface="Calibri" pitchFamily="34" charset="0"/>
              </a:rPr>
              <a:t>( </a:t>
            </a:r>
            <a:r>
              <a:rPr lang="it-IT" sz="2800" dirty="0" err="1" smtClean="0">
                <a:solidFill>
                  <a:srgbClr val="FFFF00"/>
                </a:solidFill>
                <a:latin typeface="Calibri" pitchFamily="34" charset="0"/>
              </a:rPr>
              <a:t>pelvic</a:t>
            </a:r>
            <a:r>
              <a:rPr lang="it-IT" sz="28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Calibri" pitchFamily="34" charset="0"/>
              </a:rPr>
              <a:t>congestion</a:t>
            </a:r>
            <a:r>
              <a:rPr lang="it-IT" sz="28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Calibri" pitchFamily="34" charset="0"/>
              </a:rPr>
              <a:t>syndrome</a:t>
            </a:r>
            <a:r>
              <a:rPr lang="it-IT" sz="2800" dirty="0" smtClean="0">
                <a:solidFill>
                  <a:srgbClr val="FFFFFF"/>
                </a:solidFill>
                <a:latin typeface="Calibri" pitchFamily="34" charset="0"/>
              </a:rPr>
              <a:t>)</a:t>
            </a:r>
            <a:endParaRPr lang="it-IT" sz="2800" dirty="0">
              <a:solidFill>
                <a:srgbClr val="FFFFFF"/>
              </a:solidFill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it-IT" sz="28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3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asellaDiTesto 1"/>
          <p:cNvSpPr txBox="1">
            <a:spLocks noChangeArrowheads="1"/>
          </p:cNvSpPr>
          <p:nvPr/>
        </p:nvSpPr>
        <p:spPr bwMode="auto">
          <a:xfrm>
            <a:off x="133681" y="2357401"/>
            <a:ext cx="8865681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FFFF00"/>
                </a:solidFill>
                <a:latin typeface="Calibri" pitchFamily="34" charset="0"/>
              </a:rPr>
              <a:t>250</a:t>
            </a:r>
          </a:p>
          <a:p>
            <a:pPr algn="ctr"/>
            <a:r>
              <a:rPr lang="it-IT" sz="3200" dirty="0" err="1" smtClean="0">
                <a:solidFill>
                  <a:schemeClr val="bg1"/>
                </a:solidFill>
                <a:latin typeface="Calibri" pitchFamily="34" charset="0"/>
              </a:rPr>
              <a:t>surgical</a:t>
            </a:r>
            <a:r>
              <a:rPr lang="it-IT" sz="3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  <a:latin typeface="Calibri" pitchFamily="34" charset="0"/>
              </a:rPr>
              <a:t>procedures</a:t>
            </a:r>
            <a:r>
              <a:rPr lang="it-IT" sz="3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Calibri" pitchFamily="34" charset="0"/>
              </a:rPr>
              <a:t>with </a:t>
            </a:r>
            <a:r>
              <a:rPr lang="it-IT" sz="3200" dirty="0" err="1" smtClean="0">
                <a:solidFill>
                  <a:srgbClr val="FFFF00"/>
                </a:solidFill>
                <a:latin typeface="Calibri" pitchFamily="34" charset="0"/>
              </a:rPr>
              <a:t>at</a:t>
            </a:r>
            <a:r>
              <a:rPr lang="it-IT" sz="32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  <a:latin typeface="Calibri" pitchFamily="34" charset="0"/>
              </a:rPr>
              <a:t>least</a:t>
            </a:r>
            <a:r>
              <a:rPr lang="it-IT" sz="3200" dirty="0" smtClean="0">
                <a:solidFill>
                  <a:srgbClr val="FFFF00"/>
                </a:solidFill>
                <a:latin typeface="Calibri" pitchFamily="34" charset="0"/>
              </a:rPr>
              <a:t> 1 </a:t>
            </a:r>
            <a:r>
              <a:rPr lang="it-IT" sz="3200" dirty="0" err="1" smtClean="0">
                <a:solidFill>
                  <a:srgbClr val="FFFF00"/>
                </a:solidFill>
                <a:latin typeface="Calibri" pitchFamily="34" charset="0"/>
              </a:rPr>
              <a:t>year</a:t>
            </a:r>
            <a:r>
              <a:rPr lang="it-IT" sz="3200" dirty="0" smtClean="0">
                <a:solidFill>
                  <a:srgbClr val="FFFF00"/>
                </a:solidFill>
                <a:latin typeface="Calibri" pitchFamily="34" charset="0"/>
              </a:rPr>
              <a:t> follow </a:t>
            </a:r>
            <a:r>
              <a:rPr lang="it-IT" sz="3200" dirty="0" smtClean="0">
                <a:solidFill>
                  <a:schemeClr val="bg1"/>
                </a:solidFill>
                <a:latin typeface="Calibri" pitchFamily="34" charset="0"/>
              </a:rPr>
              <a:t>up</a:t>
            </a:r>
            <a:r>
              <a:rPr lang="it-IT" sz="3200" dirty="0" smtClean="0">
                <a:solidFill>
                  <a:srgbClr val="FFFFFF"/>
                </a:solidFill>
                <a:latin typeface="Calibri" pitchFamily="34" charset="0"/>
              </a:rPr>
              <a:t>158 </a:t>
            </a:r>
            <a:r>
              <a:rPr lang="it-IT" sz="3200" dirty="0" smtClean="0">
                <a:solidFill>
                  <a:srgbClr val="FFFF00"/>
                </a:solidFill>
                <a:latin typeface="Calibri" pitchFamily="34" charset="0"/>
              </a:rPr>
              <a:t>PP</a:t>
            </a:r>
            <a:r>
              <a:rPr lang="it-IT" sz="3200" dirty="0" smtClean="0">
                <a:solidFill>
                  <a:srgbClr val="FFFFFF"/>
                </a:solidFill>
                <a:latin typeface="Calibri" pitchFamily="34" charset="0"/>
              </a:rPr>
              <a:t>, 88 </a:t>
            </a:r>
            <a:r>
              <a:rPr lang="it-IT" sz="3200" dirty="0" smtClean="0">
                <a:solidFill>
                  <a:srgbClr val="FFFF00"/>
                </a:solidFill>
                <a:latin typeface="Calibri" pitchFamily="34" charset="0"/>
              </a:rPr>
              <a:t>IP</a:t>
            </a:r>
            <a:r>
              <a:rPr lang="it-IT" sz="3200" dirty="0" smtClean="0">
                <a:solidFill>
                  <a:srgbClr val="FFFFFF"/>
                </a:solidFill>
                <a:latin typeface="Calibri" pitchFamily="34" charset="0"/>
              </a:rPr>
              <a:t>, 4 </a:t>
            </a:r>
            <a:r>
              <a:rPr lang="it-IT" sz="3200" dirty="0" smtClean="0">
                <a:solidFill>
                  <a:srgbClr val="FFFF00"/>
                </a:solidFill>
                <a:latin typeface="Calibri" pitchFamily="34" charset="0"/>
              </a:rPr>
              <a:t>CP</a:t>
            </a:r>
            <a:r>
              <a:rPr lang="it-IT" sz="32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algn="ctr"/>
            <a:endParaRPr lang="it-IT" sz="24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it-IT" sz="2400" dirty="0" smtClean="0">
                <a:solidFill>
                  <a:srgbClr val="FFFFFF"/>
                </a:solidFill>
                <a:latin typeface="Calibri" pitchFamily="34" charset="0"/>
              </a:rPr>
              <a:t>Follow up from 12 to 92 </a:t>
            </a:r>
            <a:r>
              <a:rPr lang="it-IT" sz="2400" dirty="0" err="1" smtClean="0">
                <a:solidFill>
                  <a:srgbClr val="FFFFFF"/>
                </a:solidFill>
                <a:latin typeface="Calibri" pitchFamily="34" charset="0"/>
              </a:rPr>
              <a:t>months</a:t>
            </a:r>
            <a:endParaRPr lang="it-IT" sz="24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it-IT" sz="2400" dirty="0" err="1" smtClean="0">
                <a:solidFill>
                  <a:srgbClr val="FFFFFF"/>
                </a:solidFill>
                <a:latin typeface="Calibri" pitchFamily="34" charset="0"/>
              </a:rPr>
              <a:t>Mean</a:t>
            </a:r>
            <a:r>
              <a:rPr lang="it-IT" sz="2400" dirty="0" smtClean="0">
                <a:solidFill>
                  <a:srgbClr val="FFFFFF"/>
                </a:solidFill>
                <a:latin typeface="Calibri" pitchFamily="34" charset="0"/>
              </a:rPr>
              <a:t> follow up 30.51  </a:t>
            </a:r>
            <a:r>
              <a:rPr lang="it-IT" sz="2400" dirty="0" err="1" smtClean="0">
                <a:solidFill>
                  <a:srgbClr val="FFFFFF"/>
                </a:solidFill>
                <a:latin typeface="Calibri" pitchFamily="34" charset="0"/>
              </a:rPr>
              <a:t>months</a:t>
            </a:r>
            <a:endParaRPr lang="it-IT" sz="24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endParaRPr lang="it-IT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326443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rgbClr val="EEECE1"/>
                </a:solidFill>
              </a:rPr>
              <a:t>Our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experience</a:t>
            </a:r>
            <a:r>
              <a:rPr lang="it-IT" sz="3200" dirty="0" smtClean="0">
                <a:solidFill>
                  <a:srgbClr val="EEECE1"/>
                </a:solidFill>
              </a:rPr>
              <a:t> in </a:t>
            </a:r>
            <a:r>
              <a:rPr lang="it-IT" sz="3200" dirty="0" err="1">
                <a:solidFill>
                  <a:srgbClr val="EEECE1"/>
                </a:solidFill>
              </a:rPr>
              <a:t>s</a:t>
            </a:r>
            <a:r>
              <a:rPr lang="it-IT" sz="3200" dirty="0" err="1" smtClean="0">
                <a:solidFill>
                  <a:srgbClr val="EEECE1"/>
                </a:solidFill>
              </a:rPr>
              <a:t>urgical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minimally</a:t>
            </a:r>
            <a:r>
              <a:rPr lang="it-IT" sz="3200" dirty="0" smtClean="0">
                <a:solidFill>
                  <a:srgbClr val="EEECE1"/>
                </a:solidFill>
              </a:rPr>
              <a:t>-</a:t>
            </a:r>
            <a:r>
              <a:rPr lang="it-IT" sz="3200" dirty="0" smtClean="0">
                <a:solidFill>
                  <a:srgbClr val="EEECE1"/>
                </a:solidFill>
              </a:rPr>
              <a:t>invasive </a:t>
            </a:r>
            <a:r>
              <a:rPr lang="it-IT" sz="3200" dirty="0" err="1" smtClean="0">
                <a:solidFill>
                  <a:srgbClr val="EEECE1"/>
                </a:solidFill>
              </a:rPr>
              <a:t>female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parietal</a:t>
            </a:r>
            <a:r>
              <a:rPr lang="it-IT" sz="3200" dirty="0" smtClean="0">
                <a:solidFill>
                  <a:srgbClr val="EEECE1"/>
                </a:solidFill>
              </a:rPr>
              <a:t> treatment of </a:t>
            </a:r>
            <a:r>
              <a:rPr lang="it-IT" sz="3200" dirty="0" err="1" smtClean="0">
                <a:solidFill>
                  <a:srgbClr val="EEECE1"/>
                </a:solidFill>
              </a:rPr>
              <a:t>Pelvic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Leak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Points</a:t>
            </a:r>
            <a:r>
              <a:rPr lang="it-IT" sz="3200" dirty="0" smtClean="0">
                <a:solidFill>
                  <a:srgbClr val="EEECE1"/>
                </a:solidFill>
              </a:rPr>
              <a:t> (PLP)</a:t>
            </a:r>
          </a:p>
          <a:p>
            <a:pPr algn="ctr"/>
            <a:r>
              <a:rPr lang="en-US" sz="2400" dirty="0" smtClean="0">
                <a:solidFill>
                  <a:srgbClr val="EEECE1"/>
                </a:solidFill>
              </a:rPr>
              <a:t>Shunts </a:t>
            </a:r>
            <a:r>
              <a:rPr lang="en-US" sz="2400" dirty="0">
                <a:solidFill>
                  <a:srgbClr val="EEECE1"/>
                </a:solidFill>
              </a:rPr>
              <a:t>type IV an V according to the </a:t>
            </a:r>
            <a:r>
              <a:rPr lang="en-US" sz="2400" dirty="0" err="1">
                <a:solidFill>
                  <a:srgbClr val="EEECE1"/>
                </a:solidFill>
              </a:rPr>
              <a:t>Teupitz</a:t>
            </a:r>
            <a:r>
              <a:rPr lang="en-US" sz="2400" dirty="0">
                <a:solidFill>
                  <a:srgbClr val="EEECE1"/>
                </a:solidFill>
              </a:rPr>
              <a:t> CHIVA </a:t>
            </a:r>
            <a:r>
              <a:rPr lang="en-US" sz="2400" dirty="0" smtClean="0">
                <a:solidFill>
                  <a:srgbClr val="EEECE1"/>
                </a:solidFill>
              </a:rPr>
              <a:t>classification</a:t>
            </a:r>
            <a:r>
              <a:rPr lang="en-US" sz="2400" baseline="30000" dirty="0">
                <a:solidFill>
                  <a:srgbClr val="EEECE1"/>
                </a:solidFill>
              </a:rPr>
              <a:t>*</a:t>
            </a:r>
            <a:r>
              <a:rPr lang="it-IT" sz="2400" dirty="0" smtClean="0">
                <a:solidFill>
                  <a:srgbClr val="EEECE1"/>
                </a:solidFill>
                <a:effectLst/>
              </a:rPr>
              <a:t> </a:t>
            </a:r>
            <a:endParaRPr lang="it-IT" sz="2400" dirty="0">
              <a:solidFill>
                <a:srgbClr val="EEECE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605042" y="6187238"/>
            <a:ext cx="33587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EEECE1"/>
                </a:solidFill>
              </a:rPr>
              <a:t>*</a:t>
            </a:r>
            <a:r>
              <a:rPr lang="fr-FR" sz="2000" dirty="0" err="1" smtClean="0">
                <a:solidFill>
                  <a:srgbClr val="EEECE1"/>
                </a:solidFill>
              </a:rPr>
              <a:t>Phlebology</a:t>
            </a:r>
            <a:r>
              <a:rPr lang="fr-FR" sz="2000" dirty="0" smtClean="0">
                <a:solidFill>
                  <a:srgbClr val="EEECE1"/>
                </a:solidFill>
              </a:rPr>
              <a:t> </a:t>
            </a:r>
            <a:r>
              <a:rPr lang="fr-FR" sz="2000" dirty="0">
                <a:solidFill>
                  <a:srgbClr val="EEECE1"/>
                </a:solidFill>
              </a:rPr>
              <a:t>2003; 18:158-166</a:t>
            </a:r>
            <a:endParaRPr lang="it-IT" sz="2000" dirty="0">
              <a:solidFill>
                <a:srgbClr val="EEECE1"/>
              </a:solidFill>
            </a:endParaRPr>
          </a:p>
          <a:p>
            <a:endParaRPr lang="it-IT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asellaDiTesto 1"/>
          <p:cNvSpPr txBox="1">
            <a:spLocks noChangeArrowheads="1"/>
          </p:cNvSpPr>
          <p:nvPr/>
        </p:nvSpPr>
        <p:spPr bwMode="auto">
          <a:xfrm>
            <a:off x="469900" y="625475"/>
            <a:ext cx="81803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srgbClr val="FFFFFF"/>
                </a:solidFill>
                <a:latin typeface="Calibri" pitchFamily="34" charset="0"/>
              </a:rPr>
              <a:t>The group of  controlled  patients is homogeneous both for  surgeon and for controllers</a:t>
            </a:r>
          </a:p>
        </p:txBody>
      </p:sp>
      <p:sp>
        <p:nvSpPr>
          <p:cNvPr id="17410" name="CasellaDiTesto 2"/>
          <p:cNvSpPr txBox="1">
            <a:spLocks noChangeArrowheads="1"/>
          </p:cNvSpPr>
          <p:nvPr/>
        </p:nvSpPr>
        <p:spPr bwMode="auto">
          <a:xfrm>
            <a:off x="469900" y="2214563"/>
            <a:ext cx="818038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>
                <a:solidFill>
                  <a:srgbClr val="FFFFFF"/>
                </a:solidFill>
                <a:latin typeface="Calibri" pitchFamily="34" charset="0"/>
              </a:rPr>
              <a:t>All the cecks have been performed with the same doppler ultrasound using the same linear probe ( 10-18 MHz )</a:t>
            </a:r>
          </a:p>
        </p:txBody>
      </p:sp>
      <p:sp>
        <p:nvSpPr>
          <p:cNvPr id="17411" name="CasellaDiTesto 3"/>
          <p:cNvSpPr txBox="1">
            <a:spLocks noChangeArrowheads="1"/>
          </p:cNvSpPr>
          <p:nvPr/>
        </p:nvSpPr>
        <p:spPr bwMode="auto">
          <a:xfrm>
            <a:off x="469900" y="4129088"/>
            <a:ext cx="807878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With the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patient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in standing position the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valsalva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  <a:latin typeface="Calibri" pitchFamily="34" charset="0"/>
              </a:rPr>
              <a:t>manoeuvre</a:t>
            </a:r>
            <a:r>
              <a:rPr lang="it-IT" sz="28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was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used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both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for the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diagnosis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and to </a:t>
            </a:r>
            <a:r>
              <a:rPr lang="it-IT" sz="2800" dirty="0" err="1" smtClean="0">
                <a:solidFill>
                  <a:srgbClr val="FFFFFF"/>
                </a:solidFill>
                <a:latin typeface="Calibri" pitchFamily="34" charset="0"/>
              </a:rPr>
              <a:t>highlight</a:t>
            </a:r>
            <a:r>
              <a:rPr lang="it-IT" sz="28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a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recurrence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. The PRF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has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always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been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adjusted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between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0.75 and 1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Khz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,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capable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of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detecting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even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low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speed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of 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reflux</a:t>
            </a:r>
            <a:r>
              <a:rPr lang="it-IT" sz="2800" dirty="0">
                <a:solidFill>
                  <a:srgbClr val="FFFFFF"/>
                </a:solidFill>
                <a:latin typeface="Calibri" pitchFamily="34" charset="0"/>
              </a:rPr>
              <a:t> from 0.05 to 0.10 m/</a:t>
            </a:r>
            <a:r>
              <a:rPr lang="it-IT" sz="2800" dirty="0" err="1">
                <a:solidFill>
                  <a:srgbClr val="FFFFFF"/>
                </a:solidFill>
                <a:latin typeface="Calibri" pitchFamily="34" charset="0"/>
              </a:rPr>
              <a:t>s</a:t>
            </a:r>
            <a:endParaRPr lang="it-IT" sz="28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5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9617" y="326443"/>
            <a:ext cx="8779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EEECE1"/>
                </a:solidFill>
              </a:rPr>
              <a:t>Surgical</a:t>
            </a:r>
            <a:r>
              <a:rPr lang="it-IT" sz="2800" dirty="0" smtClean="0">
                <a:solidFill>
                  <a:srgbClr val="EEECE1"/>
                </a:solidFill>
              </a:rPr>
              <a:t> </a:t>
            </a:r>
            <a:r>
              <a:rPr lang="it-IT" sz="2800" dirty="0" err="1" smtClean="0">
                <a:solidFill>
                  <a:srgbClr val="EEECE1"/>
                </a:solidFill>
              </a:rPr>
              <a:t>minimally</a:t>
            </a:r>
            <a:r>
              <a:rPr lang="it-IT" sz="2800" dirty="0" smtClean="0">
                <a:solidFill>
                  <a:srgbClr val="EEECE1"/>
                </a:solidFill>
              </a:rPr>
              <a:t>-</a:t>
            </a:r>
            <a:r>
              <a:rPr lang="it-IT" sz="2800" dirty="0" smtClean="0">
                <a:solidFill>
                  <a:srgbClr val="EEECE1"/>
                </a:solidFill>
              </a:rPr>
              <a:t>invasive </a:t>
            </a:r>
            <a:r>
              <a:rPr lang="it-IT" sz="2800" dirty="0" err="1" smtClean="0">
                <a:solidFill>
                  <a:srgbClr val="EEECE1"/>
                </a:solidFill>
              </a:rPr>
              <a:t>female</a:t>
            </a:r>
            <a:r>
              <a:rPr lang="it-IT" sz="2800" dirty="0" smtClean="0">
                <a:solidFill>
                  <a:srgbClr val="EEECE1"/>
                </a:solidFill>
              </a:rPr>
              <a:t> </a:t>
            </a:r>
            <a:r>
              <a:rPr lang="it-IT" sz="2800" dirty="0" err="1" smtClean="0">
                <a:solidFill>
                  <a:srgbClr val="EEECE1"/>
                </a:solidFill>
              </a:rPr>
              <a:t>parietal</a:t>
            </a:r>
            <a:r>
              <a:rPr lang="it-IT" sz="2800" dirty="0" smtClean="0">
                <a:solidFill>
                  <a:srgbClr val="EEECE1"/>
                </a:solidFill>
              </a:rPr>
              <a:t> treatment of </a:t>
            </a:r>
            <a:r>
              <a:rPr lang="it-IT" sz="2800" dirty="0" err="1" smtClean="0">
                <a:solidFill>
                  <a:srgbClr val="EEECE1"/>
                </a:solidFill>
              </a:rPr>
              <a:t>Pelvic</a:t>
            </a:r>
            <a:r>
              <a:rPr lang="it-IT" sz="2800" dirty="0" smtClean="0">
                <a:solidFill>
                  <a:srgbClr val="EEECE1"/>
                </a:solidFill>
              </a:rPr>
              <a:t> </a:t>
            </a:r>
            <a:r>
              <a:rPr lang="it-IT" sz="2800" dirty="0" err="1" smtClean="0">
                <a:solidFill>
                  <a:srgbClr val="EEECE1"/>
                </a:solidFill>
              </a:rPr>
              <a:t>Leak</a:t>
            </a:r>
            <a:r>
              <a:rPr lang="it-IT" sz="2800" dirty="0" smtClean="0">
                <a:solidFill>
                  <a:srgbClr val="EEECE1"/>
                </a:solidFill>
              </a:rPr>
              <a:t> </a:t>
            </a:r>
            <a:r>
              <a:rPr lang="it-IT" sz="2800" dirty="0" err="1" smtClean="0">
                <a:solidFill>
                  <a:srgbClr val="EEECE1"/>
                </a:solidFill>
              </a:rPr>
              <a:t>Points</a:t>
            </a:r>
            <a:r>
              <a:rPr lang="it-IT" sz="2800" dirty="0" smtClean="0">
                <a:solidFill>
                  <a:srgbClr val="EEECE1"/>
                </a:solidFill>
              </a:rPr>
              <a:t> </a:t>
            </a:r>
            <a:r>
              <a:rPr lang="it-IT" sz="2800" dirty="0" smtClean="0">
                <a:solidFill>
                  <a:srgbClr val="EEECE1"/>
                </a:solidFill>
              </a:rPr>
              <a:t>(</a:t>
            </a:r>
            <a:r>
              <a:rPr lang="it-IT" sz="2800" dirty="0" smtClean="0">
                <a:solidFill>
                  <a:srgbClr val="FFFF00"/>
                </a:solidFill>
              </a:rPr>
              <a:t>IP</a:t>
            </a:r>
            <a:r>
              <a:rPr lang="it-IT" sz="2800" dirty="0" smtClean="0">
                <a:solidFill>
                  <a:srgbClr val="EEECE1"/>
                </a:solidFill>
              </a:rPr>
              <a:t>,</a:t>
            </a:r>
            <a:r>
              <a:rPr lang="it-IT" sz="2800" dirty="0" smtClean="0">
                <a:solidFill>
                  <a:srgbClr val="FFFF00"/>
                </a:solidFill>
              </a:rPr>
              <a:t>PP</a:t>
            </a:r>
            <a:r>
              <a:rPr lang="it-IT" sz="2800" dirty="0" smtClean="0">
                <a:solidFill>
                  <a:srgbClr val="EEECE1"/>
                </a:solidFill>
              </a:rPr>
              <a:t>,</a:t>
            </a:r>
            <a:r>
              <a:rPr lang="it-IT" sz="2800" dirty="0" smtClean="0">
                <a:solidFill>
                  <a:srgbClr val="FFFF00"/>
                </a:solidFill>
              </a:rPr>
              <a:t>CP</a:t>
            </a:r>
            <a:r>
              <a:rPr lang="it-IT" sz="2800" dirty="0" smtClean="0">
                <a:solidFill>
                  <a:srgbClr val="EEECE1"/>
                </a:solidFill>
              </a:rPr>
              <a:t>)</a:t>
            </a:r>
            <a:endParaRPr lang="it-IT" sz="2800" dirty="0" smtClean="0">
              <a:solidFill>
                <a:srgbClr val="EEECE1"/>
              </a:solidFill>
            </a:endParaRPr>
          </a:p>
          <a:p>
            <a:pPr algn="ctr"/>
            <a:endParaRPr lang="it-IT" sz="2800" dirty="0" smtClean="0">
              <a:solidFill>
                <a:srgbClr val="EEECE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29537" y="1520839"/>
            <a:ext cx="8301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EEECE1"/>
                </a:solidFill>
              </a:rPr>
              <a:t>Among all the controlled PLP </a:t>
            </a:r>
            <a:r>
              <a:rPr lang="en-US" sz="2800" dirty="0">
                <a:solidFill>
                  <a:srgbClr val="FFFF00"/>
                </a:solidFill>
              </a:rPr>
              <a:t>no reflux redo </a:t>
            </a:r>
            <a:r>
              <a:rPr lang="en-US" sz="2800" dirty="0">
                <a:solidFill>
                  <a:srgbClr val="EEECE1"/>
                </a:solidFill>
              </a:rPr>
              <a:t>was detected in 245  procedures (</a:t>
            </a:r>
            <a:r>
              <a:rPr lang="en-US" sz="2800" dirty="0">
                <a:solidFill>
                  <a:srgbClr val="FFFF00"/>
                </a:solidFill>
              </a:rPr>
              <a:t>98%</a:t>
            </a:r>
            <a:r>
              <a:rPr lang="en-US" sz="2800" dirty="0">
                <a:solidFill>
                  <a:srgbClr val="EEECE1"/>
                </a:solidFill>
              </a:rPr>
              <a:t>) where the PP were 155,  the IP  87,  the CP 3</a:t>
            </a:r>
            <a:r>
              <a:rPr lang="it-IT" sz="2800" dirty="0" smtClean="0">
                <a:solidFill>
                  <a:srgbClr val="EEECE1"/>
                </a:solidFill>
                <a:effectLst/>
              </a:rPr>
              <a:t> </a:t>
            </a:r>
            <a:endParaRPr lang="it-IT" sz="2800" dirty="0">
              <a:solidFill>
                <a:srgbClr val="EEECE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9537" y="2917282"/>
            <a:ext cx="816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EEECE1"/>
                </a:solidFill>
              </a:rPr>
              <a:t>Pelvic leak </a:t>
            </a:r>
            <a:r>
              <a:rPr lang="en-US" sz="2800" dirty="0">
                <a:solidFill>
                  <a:srgbClr val="FF0000"/>
                </a:solidFill>
              </a:rPr>
              <a:t>reflux redo</a:t>
            </a:r>
            <a:r>
              <a:rPr lang="en-US" sz="2800" dirty="0">
                <a:solidFill>
                  <a:srgbClr val="EEECE1"/>
                </a:solidFill>
              </a:rPr>
              <a:t> was detected in 5 procedures (</a:t>
            </a:r>
            <a:r>
              <a:rPr lang="en-US" sz="2800" dirty="0">
                <a:solidFill>
                  <a:srgbClr val="FF0000"/>
                </a:solidFill>
              </a:rPr>
              <a:t>2%</a:t>
            </a:r>
            <a:r>
              <a:rPr lang="en-US" sz="2800" dirty="0">
                <a:solidFill>
                  <a:srgbClr val="EEECE1"/>
                </a:solidFill>
              </a:rPr>
              <a:t>) where PP =3 (1,2%), IP =1 (0.4%), CP 1(0.4%). </a:t>
            </a:r>
            <a:endParaRPr lang="it-IT" sz="2800" dirty="0">
              <a:solidFill>
                <a:srgbClr val="EEECE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90561" y="4158633"/>
            <a:ext cx="81031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3366FF"/>
                </a:solidFill>
              </a:rPr>
              <a:t>No major complications (deep vein thrombosis, pulmonary thromboembolism), or death </a:t>
            </a:r>
            <a:r>
              <a:rPr lang="en-US" sz="2400" dirty="0" smtClean="0">
                <a:solidFill>
                  <a:srgbClr val="3366FF"/>
                </a:solidFill>
              </a:rPr>
              <a:t>occurred</a:t>
            </a:r>
          </a:p>
          <a:p>
            <a:pPr algn="just"/>
            <a:r>
              <a:rPr lang="en-US" sz="2400" dirty="0" smtClean="0">
                <a:solidFill>
                  <a:srgbClr val="3366FF"/>
                </a:solidFill>
              </a:rPr>
              <a:t>No subcutaneous </a:t>
            </a:r>
            <a:r>
              <a:rPr lang="en-US" sz="2400" dirty="0">
                <a:solidFill>
                  <a:srgbClr val="3366FF"/>
                </a:solidFill>
              </a:rPr>
              <a:t>inguinal or </a:t>
            </a:r>
            <a:r>
              <a:rPr lang="en-US" sz="2400" dirty="0" err="1" smtClean="0">
                <a:solidFill>
                  <a:srgbClr val="3366FF"/>
                </a:solidFill>
              </a:rPr>
              <a:t>perineal</a:t>
            </a:r>
            <a:r>
              <a:rPr lang="en-US" sz="2400" dirty="0" smtClean="0">
                <a:solidFill>
                  <a:srgbClr val="3366FF"/>
                </a:solidFill>
              </a:rPr>
              <a:t> bruises, only one inguinal bleeding (</a:t>
            </a:r>
            <a:r>
              <a:rPr lang="en-US" sz="2400" dirty="0">
                <a:solidFill>
                  <a:srgbClr val="3366FF"/>
                </a:solidFill>
              </a:rPr>
              <a:t>immediate surgical exploration of the inguinal canal </a:t>
            </a:r>
            <a:r>
              <a:rPr lang="en-US" sz="2400" dirty="0" smtClean="0">
                <a:solidFill>
                  <a:srgbClr val="3366FF"/>
                </a:solidFill>
              </a:rPr>
              <a:t>under local </a:t>
            </a:r>
            <a:r>
              <a:rPr lang="en-US" sz="2400" dirty="0" err="1" smtClean="0">
                <a:solidFill>
                  <a:srgbClr val="3366FF"/>
                </a:solidFill>
              </a:rPr>
              <a:t>anaesthesia</a:t>
            </a:r>
            <a:r>
              <a:rPr lang="en-US" sz="2400" dirty="0" smtClean="0">
                <a:solidFill>
                  <a:srgbClr val="3366FF"/>
                </a:solidFill>
              </a:rPr>
              <a:t>), </a:t>
            </a:r>
            <a:r>
              <a:rPr lang="en-US" sz="2400" dirty="0">
                <a:solidFill>
                  <a:srgbClr val="3366FF"/>
                </a:solidFill>
              </a:rPr>
              <a:t>neuralgia, wound infection </a:t>
            </a:r>
            <a:r>
              <a:rPr lang="en-US" sz="2400" dirty="0" smtClean="0">
                <a:solidFill>
                  <a:srgbClr val="3366FF"/>
                </a:solidFill>
              </a:rPr>
              <a:t>or </a:t>
            </a:r>
            <a:r>
              <a:rPr lang="en-US" sz="2400" dirty="0">
                <a:solidFill>
                  <a:srgbClr val="3366FF"/>
                </a:solidFill>
              </a:rPr>
              <a:t>superficial </a:t>
            </a:r>
            <a:r>
              <a:rPr lang="en-US" sz="2400" dirty="0" smtClean="0">
                <a:solidFill>
                  <a:srgbClr val="3366FF"/>
                </a:solidFill>
              </a:rPr>
              <a:t>phlebitis</a:t>
            </a:r>
            <a:endParaRPr lang="en-US" sz="2400" dirty="0">
              <a:solidFill>
                <a:srgbClr val="3366FF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816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9617" y="326443"/>
            <a:ext cx="87797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rgbClr val="EEECE1"/>
                </a:solidFill>
              </a:rPr>
              <a:t>Surgical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minimally</a:t>
            </a:r>
            <a:r>
              <a:rPr lang="it-IT" sz="3200" dirty="0" smtClean="0">
                <a:solidFill>
                  <a:srgbClr val="EEECE1"/>
                </a:solidFill>
              </a:rPr>
              <a:t>-</a:t>
            </a:r>
            <a:r>
              <a:rPr lang="it-IT" sz="3200" dirty="0" smtClean="0">
                <a:solidFill>
                  <a:srgbClr val="EEECE1"/>
                </a:solidFill>
              </a:rPr>
              <a:t>invasive </a:t>
            </a:r>
            <a:r>
              <a:rPr lang="it-IT" sz="3200" dirty="0" err="1" smtClean="0">
                <a:solidFill>
                  <a:srgbClr val="EEECE1"/>
                </a:solidFill>
              </a:rPr>
              <a:t>female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parietal</a:t>
            </a:r>
            <a:r>
              <a:rPr lang="it-IT" sz="3200" dirty="0" smtClean="0">
                <a:solidFill>
                  <a:srgbClr val="EEECE1"/>
                </a:solidFill>
              </a:rPr>
              <a:t> treatment of </a:t>
            </a:r>
            <a:r>
              <a:rPr lang="it-IT" sz="3200" dirty="0" err="1" smtClean="0">
                <a:solidFill>
                  <a:srgbClr val="EEECE1"/>
                </a:solidFill>
              </a:rPr>
              <a:t>Pelvic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Leak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3200" dirty="0" err="1" smtClean="0">
                <a:solidFill>
                  <a:srgbClr val="EEECE1"/>
                </a:solidFill>
              </a:rPr>
              <a:t>Points</a:t>
            </a:r>
            <a:r>
              <a:rPr lang="it-IT" sz="3200" dirty="0" smtClean="0">
                <a:solidFill>
                  <a:srgbClr val="EEECE1"/>
                </a:solidFill>
              </a:rPr>
              <a:t> </a:t>
            </a:r>
            <a:r>
              <a:rPr lang="it-IT" sz="2800" dirty="0" smtClean="0">
                <a:solidFill>
                  <a:srgbClr val="EEECE1"/>
                </a:solidFill>
              </a:rPr>
              <a:t>(</a:t>
            </a:r>
            <a:r>
              <a:rPr lang="it-IT" sz="2800" dirty="0">
                <a:solidFill>
                  <a:srgbClr val="FFFF00"/>
                </a:solidFill>
              </a:rPr>
              <a:t>IP</a:t>
            </a:r>
            <a:r>
              <a:rPr lang="it-IT" sz="2800" dirty="0">
                <a:solidFill>
                  <a:srgbClr val="EEECE1"/>
                </a:solidFill>
              </a:rPr>
              <a:t>,</a:t>
            </a:r>
            <a:r>
              <a:rPr lang="it-IT" sz="2800" dirty="0">
                <a:solidFill>
                  <a:srgbClr val="FFFF00"/>
                </a:solidFill>
              </a:rPr>
              <a:t>PP</a:t>
            </a:r>
            <a:r>
              <a:rPr lang="it-IT" sz="2800" dirty="0">
                <a:solidFill>
                  <a:srgbClr val="EEECE1"/>
                </a:solidFill>
              </a:rPr>
              <a:t>,</a:t>
            </a:r>
            <a:r>
              <a:rPr lang="it-IT" sz="2800" dirty="0">
                <a:solidFill>
                  <a:srgbClr val="FFFF00"/>
                </a:solidFill>
              </a:rPr>
              <a:t>CP</a:t>
            </a:r>
            <a:r>
              <a:rPr lang="it-IT" sz="2800" dirty="0">
                <a:solidFill>
                  <a:srgbClr val="EEECE1"/>
                </a:solidFill>
              </a:rPr>
              <a:t>)</a:t>
            </a:r>
          </a:p>
          <a:p>
            <a:pPr algn="ctr"/>
            <a:endParaRPr lang="it-IT" sz="2800" dirty="0" smtClean="0">
              <a:solidFill>
                <a:srgbClr val="EEECE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45498" y="1965492"/>
            <a:ext cx="8301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Taking into separate consideration each PLP the recurrence  rate </a:t>
            </a:r>
            <a:r>
              <a:rPr lang="en-US" sz="3200" dirty="0" smtClean="0">
                <a:solidFill>
                  <a:schemeClr val="bg2"/>
                </a:solidFill>
              </a:rPr>
              <a:t>was: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1.89% </a:t>
            </a:r>
            <a:r>
              <a:rPr lang="en-US" sz="3200" dirty="0" smtClean="0">
                <a:solidFill>
                  <a:srgbClr val="FFFFFF"/>
                </a:solidFill>
              </a:rPr>
              <a:t>PP</a:t>
            </a:r>
            <a:endParaRPr lang="en-US" sz="32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1.13% </a:t>
            </a:r>
            <a:r>
              <a:rPr lang="en-US" sz="3200" dirty="0" smtClean="0">
                <a:solidFill>
                  <a:srgbClr val="FFFFFF"/>
                </a:solidFill>
              </a:rPr>
              <a:t>IP</a:t>
            </a:r>
            <a:endParaRPr lang="en-US" sz="32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 25</a:t>
            </a:r>
            <a:r>
              <a:rPr lang="en-US" sz="3200" dirty="0">
                <a:solidFill>
                  <a:srgbClr val="FFFFFF"/>
                </a:solidFill>
              </a:rPr>
              <a:t>% </a:t>
            </a:r>
            <a:r>
              <a:rPr lang="en-US" sz="3200" dirty="0" smtClean="0">
                <a:solidFill>
                  <a:srgbClr val="FFFFFF"/>
                </a:solidFill>
              </a:rPr>
              <a:t>CP</a:t>
            </a:r>
            <a:r>
              <a:rPr lang="it-IT" sz="3200" dirty="0" smtClean="0">
                <a:solidFill>
                  <a:srgbClr val="FFFFFF"/>
                </a:solidFill>
                <a:effectLst/>
              </a:rPr>
              <a:t> </a:t>
            </a:r>
            <a:endParaRPr lang="it-IT" sz="3200" dirty="0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8308" y="4907524"/>
            <a:ext cx="86510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Only in one patient with a PP symptomatic reflux recurrence a redo surgery was </a:t>
            </a:r>
            <a:r>
              <a:rPr lang="en-US" sz="3200" dirty="0" smtClean="0"/>
              <a:t>done; </a:t>
            </a:r>
            <a:r>
              <a:rPr lang="en-US" sz="3200" dirty="0" err="1" smtClean="0"/>
              <a:t>sclerotherapy</a:t>
            </a:r>
            <a:r>
              <a:rPr lang="en-US" sz="3200" dirty="0" smtClean="0"/>
              <a:t> for others</a:t>
            </a:r>
            <a:r>
              <a:rPr lang="it-IT" sz="3200" dirty="0" smtClean="0">
                <a:effectLst/>
              </a:rPr>
              <a:t>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77631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GALINI_EUGENIA_20160427163755_173922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7736" b="9891"/>
          <a:stretch/>
        </p:blipFill>
        <p:spPr>
          <a:xfrm>
            <a:off x="3313372" y="2568467"/>
            <a:ext cx="5746580" cy="4105729"/>
          </a:xfrm>
          <a:prstGeom prst="rect">
            <a:avLst/>
          </a:prstGeom>
        </p:spPr>
      </p:pic>
      <p:pic>
        <p:nvPicPr>
          <p:cNvPr id="3" name="Immagine 2" descr="SEGALINI_EUGENIA_20160427163755_173831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t="19873" b="7417"/>
          <a:stretch/>
        </p:blipFill>
        <p:spPr>
          <a:xfrm>
            <a:off x="0" y="0"/>
            <a:ext cx="4089161" cy="284536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154286" y="572968"/>
            <a:ext cx="4629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FF00"/>
                </a:solidFill>
              </a:rPr>
              <a:t>Female</a:t>
            </a:r>
            <a:r>
              <a:rPr lang="it-IT" sz="2000" dirty="0" smtClean="0">
                <a:solidFill>
                  <a:srgbClr val="FFFF00"/>
                </a:solidFill>
              </a:rPr>
              <a:t> I </a:t>
            </a:r>
            <a:r>
              <a:rPr lang="it-IT" sz="2000" dirty="0" err="1" smtClean="0">
                <a:solidFill>
                  <a:srgbClr val="FFFF00"/>
                </a:solidFill>
              </a:rPr>
              <a:t>point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endParaRPr lang="it-IT" sz="2000" dirty="0" smtClean="0">
              <a:solidFill>
                <a:srgbClr val="FFFF00"/>
              </a:solidFill>
            </a:endParaRPr>
          </a:p>
          <a:p>
            <a:pPr algn="just"/>
            <a:r>
              <a:rPr lang="it-IT" sz="2000" dirty="0" err="1" smtClean="0">
                <a:solidFill>
                  <a:srgbClr val="FFFF00"/>
                </a:solidFill>
              </a:rPr>
              <a:t>Echoduplex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identification</a:t>
            </a:r>
            <a:r>
              <a:rPr lang="it-IT" sz="2000" dirty="0" smtClean="0">
                <a:solidFill>
                  <a:srgbClr val="FFFFFF"/>
                </a:solidFill>
              </a:rPr>
              <a:t> and </a:t>
            </a:r>
            <a:r>
              <a:rPr lang="it-IT" sz="2000" dirty="0" err="1" smtClean="0">
                <a:solidFill>
                  <a:srgbClr val="FFFFFF"/>
                </a:solidFill>
              </a:rPr>
              <a:t>haemodynamic</a:t>
            </a:r>
            <a:r>
              <a:rPr lang="it-IT" sz="2000" dirty="0" smtClean="0">
                <a:solidFill>
                  <a:srgbClr val="FFFFFF"/>
                </a:solidFill>
              </a:rPr>
              <a:t>  </a:t>
            </a:r>
            <a:r>
              <a:rPr lang="it-IT" sz="2000" dirty="0" err="1" smtClean="0">
                <a:solidFill>
                  <a:srgbClr val="FFFFFF"/>
                </a:solidFill>
              </a:rPr>
              <a:t>assessement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thanks</a:t>
            </a:r>
            <a:r>
              <a:rPr lang="it-IT" sz="2000" dirty="0" smtClean="0">
                <a:solidFill>
                  <a:srgbClr val="FFFFFF"/>
                </a:solidFill>
              </a:rPr>
              <a:t> to the </a:t>
            </a:r>
            <a:r>
              <a:rPr lang="it-IT" sz="2000" dirty="0" smtClean="0">
                <a:solidFill>
                  <a:srgbClr val="FFFF00"/>
                </a:solidFill>
              </a:rPr>
              <a:t>Valsalva </a:t>
            </a:r>
            <a:r>
              <a:rPr lang="it-IT" sz="2000" dirty="0" err="1" smtClean="0">
                <a:solidFill>
                  <a:srgbClr val="FFFF00"/>
                </a:solidFill>
              </a:rPr>
              <a:t>manoeuvre</a:t>
            </a:r>
            <a:endParaRPr lang="it-IT" sz="2000" dirty="0" smtClean="0">
              <a:solidFill>
                <a:srgbClr val="FFFF00"/>
              </a:solidFill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</a:rPr>
              <a:t>The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preoperative</a:t>
            </a:r>
            <a:r>
              <a:rPr lang="it-IT" sz="2000" dirty="0" smtClean="0">
                <a:solidFill>
                  <a:srgbClr val="FFFF00"/>
                </a:solidFill>
              </a:rPr>
              <a:t> B-Mode </a:t>
            </a:r>
            <a:r>
              <a:rPr lang="it-IT" sz="2000" dirty="0" err="1" smtClean="0">
                <a:solidFill>
                  <a:srgbClr val="FFFF00"/>
                </a:solidFill>
              </a:rPr>
              <a:t>marking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allows</a:t>
            </a:r>
            <a:r>
              <a:rPr lang="it-IT" sz="2000" dirty="0" smtClean="0">
                <a:solidFill>
                  <a:srgbClr val="FFFFFF"/>
                </a:solidFill>
              </a:rPr>
              <a:t> a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minimally</a:t>
            </a:r>
            <a:r>
              <a:rPr lang="it-IT" sz="2000" dirty="0" smtClean="0">
                <a:solidFill>
                  <a:srgbClr val="FFFF00"/>
                </a:solidFill>
              </a:rPr>
              <a:t>-invasive </a:t>
            </a:r>
            <a:r>
              <a:rPr lang="it-IT" sz="2000" dirty="0" err="1" smtClean="0">
                <a:solidFill>
                  <a:srgbClr val="FFFF00"/>
                </a:solidFill>
              </a:rPr>
              <a:t>surgical</a:t>
            </a:r>
            <a:r>
              <a:rPr lang="it-IT" sz="2000" dirty="0" smtClean="0">
                <a:solidFill>
                  <a:srgbClr val="FFFF00"/>
                </a:solidFill>
              </a:rPr>
              <a:t> treatment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6841" y="3519683"/>
            <a:ext cx="36475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FFFFFF"/>
                </a:solidFill>
              </a:rPr>
              <a:t>Valsalva </a:t>
            </a:r>
            <a:r>
              <a:rPr lang="it-IT" sz="2000" dirty="0" err="1" smtClean="0">
                <a:solidFill>
                  <a:srgbClr val="FFFFFF"/>
                </a:solidFill>
              </a:rPr>
              <a:t>manoeuvre</a:t>
            </a:r>
            <a:r>
              <a:rPr lang="it-IT" sz="2000" dirty="0" smtClean="0">
                <a:solidFill>
                  <a:srgbClr val="FFFFFF"/>
                </a:solidFill>
              </a:rPr>
              <a:t>:</a:t>
            </a:r>
          </a:p>
          <a:p>
            <a:pPr algn="just"/>
            <a:r>
              <a:rPr lang="it-IT" sz="2000" dirty="0" err="1">
                <a:solidFill>
                  <a:srgbClr val="FFFFFF"/>
                </a:solidFill>
              </a:rPr>
              <a:t>r</a:t>
            </a:r>
            <a:r>
              <a:rPr lang="it-IT" sz="2000" dirty="0" err="1" smtClean="0">
                <a:solidFill>
                  <a:srgbClr val="FFFFFF"/>
                </a:solidFill>
              </a:rPr>
              <a:t>eflux</a:t>
            </a:r>
            <a:r>
              <a:rPr lang="it-IT" sz="2000" dirty="0" smtClean="0">
                <a:solidFill>
                  <a:srgbClr val="FFFFFF"/>
                </a:solidFill>
              </a:rPr>
              <a:t> from the </a:t>
            </a:r>
            <a:r>
              <a:rPr lang="it-IT" sz="2000" dirty="0" err="1" smtClean="0">
                <a:solidFill>
                  <a:srgbClr val="FFFFFF"/>
                </a:solidFill>
              </a:rPr>
              <a:t>pelvis</a:t>
            </a:r>
            <a:r>
              <a:rPr lang="it-IT" sz="2000" dirty="0" smtClean="0">
                <a:solidFill>
                  <a:srgbClr val="FFFFFF"/>
                </a:solidFill>
              </a:rPr>
              <a:t> to the </a:t>
            </a:r>
            <a:r>
              <a:rPr lang="it-IT" sz="2000" dirty="0" err="1" smtClean="0">
                <a:solidFill>
                  <a:srgbClr val="FFFFFF"/>
                </a:solidFill>
              </a:rPr>
              <a:t>subcutaneous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veins</a:t>
            </a:r>
            <a:r>
              <a:rPr lang="it-IT" sz="2000" dirty="0" smtClean="0">
                <a:solidFill>
                  <a:srgbClr val="FFFFFF"/>
                </a:solidFill>
              </a:rPr>
              <a:t> and </a:t>
            </a:r>
            <a:r>
              <a:rPr lang="it-IT" sz="2000" dirty="0" err="1" smtClean="0">
                <a:solidFill>
                  <a:srgbClr val="FFFFFF"/>
                </a:solidFill>
              </a:rPr>
              <a:t>lower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limbs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passing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through</a:t>
            </a:r>
            <a:r>
              <a:rPr lang="it-IT" sz="2000" dirty="0" smtClean="0">
                <a:solidFill>
                  <a:srgbClr val="FFFFFF"/>
                </a:solidFill>
              </a:rPr>
              <a:t> the </a:t>
            </a:r>
            <a:r>
              <a:rPr lang="it-IT" sz="2000" dirty="0" err="1" smtClean="0">
                <a:solidFill>
                  <a:srgbClr val="FFFFFF"/>
                </a:solidFill>
              </a:rPr>
              <a:t>inguinal</a:t>
            </a:r>
            <a:r>
              <a:rPr lang="it-IT" sz="2000" dirty="0" smtClean="0">
                <a:solidFill>
                  <a:srgbClr val="FFFFFF"/>
                </a:solidFill>
              </a:rPr>
              <a:t> canal and </a:t>
            </a:r>
            <a:r>
              <a:rPr lang="it-IT" sz="2000" dirty="0" err="1" smtClean="0">
                <a:solidFill>
                  <a:srgbClr val="FFFFFF"/>
                </a:solidFill>
              </a:rPr>
              <a:t>it’s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subcutaneous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smtClean="0">
                <a:solidFill>
                  <a:srgbClr val="FFFFFF"/>
                </a:solidFill>
              </a:rPr>
              <a:t>ring </a:t>
            </a:r>
            <a:r>
              <a:rPr lang="it-IT" sz="2000" dirty="0" err="1" smtClean="0">
                <a:solidFill>
                  <a:srgbClr val="FFFFFF"/>
                </a:solidFill>
              </a:rPr>
              <a:t>towards</a:t>
            </a:r>
            <a:r>
              <a:rPr lang="it-IT" sz="2000" dirty="0" smtClean="0">
                <a:solidFill>
                  <a:srgbClr val="FFFFFF"/>
                </a:solidFill>
              </a:rPr>
              <a:t> the </a:t>
            </a:r>
            <a:r>
              <a:rPr lang="it-IT" sz="2000" dirty="0" err="1" smtClean="0">
                <a:solidFill>
                  <a:srgbClr val="FFFFFF"/>
                </a:solidFill>
              </a:rPr>
              <a:t>veins</a:t>
            </a:r>
            <a:r>
              <a:rPr lang="it-IT" sz="2000" dirty="0" smtClean="0">
                <a:solidFill>
                  <a:srgbClr val="FFFFFF"/>
                </a:solidFill>
              </a:rPr>
              <a:t> of the </a:t>
            </a:r>
            <a:r>
              <a:rPr lang="it-IT" sz="2000" dirty="0" err="1" smtClean="0">
                <a:solidFill>
                  <a:srgbClr val="FFFFFF"/>
                </a:solidFill>
              </a:rPr>
              <a:t>lower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limbs</a:t>
            </a:r>
            <a:endParaRPr lang="it-I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955</Words>
  <Application>Microsoft Macintosh PowerPoint</Application>
  <PresentationFormat>Presentazione su schermo (4:3)</PresentationFormat>
  <Paragraphs>76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Minimally-invasive surgical procedure for pelvic leak points in women          R. Delfrate, M. Bricchi, F. Quadrozzi, C. Franceschi°       Surgery Unit Figlie di San Camillo Hospital,  Italy   ° Angiology Consultant Saint Joseph Hospital, Paris, France           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Roberto Delfrate</dc:creator>
  <cp:lastModifiedBy>Roberto Delfrate</cp:lastModifiedBy>
  <cp:revision>97</cp:revision>
  <dcterms:created xsi:type="dcterms:W3CDTF">2016-10-01T08:23:56Z</dcterms:created>
  <dcterms:modified xsi:type="dcterms:W3CDTF">2016-10-02T16:22:48Z</dcterms:modified>
</cp:coreProperties>
</file>