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47B3D-8188-418C-85F4-681C53A1F5E3}" type="datetimeFigureOut">
              <a:rPr lang="en-US" smtClean="0"/>
              <a:t>11/24/2012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5AB3DC-D5D1-4464-9D5B-FCA2A2B0BDF8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39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8D6E04-DD9D-4CAF-B149-0BCB55931E36}" type="slidenum">
              <a:rPr lang="fr-FR"/>
              <a:pPr/>
              <a:t>1</a:t>
            </a:fld>
            <a:endParaRPr lang="fr-FR"/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023678-204B-4611-AD47-21064A51F5D9}" type="slidenum">
              <a:rPr lang="fr-FR"/>
              <a:pPr/>
              <a:t>2</a:t>
            </a:fld>
            <a:endParaRPr lang="fr-FR"/>
          </a:p>
        </p:txBody>
      </p:sp>
      <p:sp>
        <p:nvSpPr>
          <p:cNvPr id="921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81DC88-6A05-415D-832F-1B544C84FC54}" type="slidenum">
              <a:rPr lang="fr-FR"/>
              <a:pPr/>
              <a:t>3</a:t>
            </a:fld>
            <a:endParaRPr lang="fr-FR"/>
          </a:p>
        </p:txBody>
      </p:sp>
      <p:sp>
        <p:nvSpPr>
          <p:cNvPr id="942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25F9E5-DAA8-404E-9DD5-5046B0D3A63F}" type="slidenum">
              <a:rPr lang="fr-FR"/>
              <a:pPr/>
              <a:t>4</a:t>
            </a:fld>
            <a:endParaRPr lang="fr-FR"/>
          </a:p>
        </p:txBody>
      </p:sp>
      <p:sp>
        <p:nvSpPr>
          <p:cNvPr id="174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0FBDED-530F-4BED-B9EA-8BB8DC98BEBD}" type="slidenum">
              <a:rPr lang="fr-FR"/>
              <a:pPr/>
              <a:t>5</a:t>
            </a:fld>
            <a:endParaRPr lang="fr-FR"/>
          </a:p>
        </p:txBody>
      </p:sp>
      <p:sp>
        <p:nvSpPr>
          <p:cNvPr id="194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16C9E7-7554-4AC4-8F94-64F173CB3897}" type="slidenum">
              <a:rPr lang="fr-FR"/>
              <a:pPr/>
              <a:t>6</a:t>
            </a:fld>
            <a:endParaRPr lang="fr-FR"/>
          </a:p>
        </p:txBody>
      </p:sp>
      <p:sp>
        <p:nvSpPr>
          <p:cNvPr id="1003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C3EDF1-7549-4B99-8473-2917158676B5}" type="slidenum">
              <a:rPr lang="fr-FR"/>
              <a:pPr/>
              <a:t>7</a:t>
            </a:fld>
            <a:endParaRPr lang="fr-FR"/>
          </a:p>
        </p:txBody>
      </p:sp>
      <p:sp>
        <p:nvSpPr>
          <p:cNvPr id="962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4240CC-B117-4C45-9D8E-C9B3F8A963FE}" type="slidenum">
              <a:rPr lang="fr-FR"/>
              <a:pPr/>
              <a:t>8</a:t>
            </a:fld>
            <a:endParaRPr lang="fr-FR"/>
          </a:p>
        </p:txBody>
      </p:sp>
      <p:sp>
        <p:nvSpPr>
          <p:cNvPr id="983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24/11/2012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24/11/2012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24/11/2012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24/11/2012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24/11/2012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24/11/2012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24/11/2012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24/11/2012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24/11/2012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24/11/2012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24/11/2012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24/11/2012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Text Box 4"/>
          <p:cNvSpPr txBox="1">
            <a:spLocks noChangeArrowheads="1"/>
          </p:cNvSpPr>
          <p:nvPr/>
        </p:nvSpPr>
        <p:spPr bwMode="auto">
          <a:xfrm>
            <a:off x="323850" y="188913"/>
            <a:ext cx="871378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4000">
                <a:solidFill>
                  <a:schemeClr val="accent2"/>
                </a:solidFill>
              </a:rPr>
              <a:t>Incontinence sans shunts fermés</a:t>
            </a:r>
          </a:p>
          <a:p>
            <a:pPr>
              <a:spcBef>
                <a:spcPct val="50000"/>
              </a:spcBef>
            </a:pPr>
            <a:r>
              <a:rPr lang="fr-FR" sz="4000">
                <a:solidFill>
                  <a:schemeClr val="accent2"/>
                </a:solidFill>
              </a:rPr>
              <a:t>				</a:t>
            </a:r>
          </a:p>
        </p:txBody>
      </p:sp>
      <p:sp>
        <p:nvSpPr>
          <p:cNvPr id="82949" name="Freeform 5"/>
          <p:cNvSpPr>
            <a:spLocks/>
          </p:cNvSpPr>
          <p:nvPr/>
        </p:nvSpPr>
        <p:spPr bwMode="auto">
          <a:xfrm>
            <a:off x="347663" y="1628775"/>
            <a:ext cx="3000375" cy="5160963"/>
          </a:xfrm>
          <a:custGeom>
            <a:avLst/>
            <a:gdLst>
              <a:gd name="T0" fmla="*/ 756 w 1890"/>
              <a:gd name="T1" fmla="*/ 0 h 3251"/>
              <a:gd name="T2" fmla="*/ 711 w 1890"/>
              <a:gd name="T3" fmla="*/ 1043 h 3251"/>
              <a:gd name="T4" fmla="*/ 658 w 1890"/>
              <a:gd name="T5" fmla="*/ 1322 h 3251"/>
              <a:gd name="T6" fmla="*/ 658 w 1890"/>
              <a:gd name="T7" fmla="*/ 1588 h 3251"/>
              <a:gd name="T8" fmla="*/ 756 w 1890"/>
              <a:gd name="T9" fmla="*/ 1905 h 3251"/>
              <a:gd name="T10" fmla="*/ 711 w 1890"/>
              <a:gd name="T11" fmla="*/ 2767 h 3251"/>
              <a:gd name="T12" fmla="*/ 76 w 1890"/>
              <a:gd name="T13" fmla="*/ 3175 h 3251"/>
              <a:gd name="T14" fmla="*/ 257 w 1890"/>
              <a:gd name="T15" fmla="*/ 3221 h 3251"/>
              <a:gd name="T16" fmla="*/ 484 w 1890"/>
              <a:gd name="T17" fmla="*/ 3175 h 3251"/>
              <a:gd name="T18" fmla="*/ 847 w 1890"/>
              <a:gd name="T19" fmla="*/ 3175 h 3251"/>
              <a:gd name="T20" fmla="*/ 1210 w 1890"/>
              <a:gd name="T21" fmla="*/ 3175 h 3251"/>
              <a:gd name="T22" fmla="*/ 1255 w 1890"/>
              <a:gd name="T23" fmla="*/ 2948 h 3251"/>
              <a:gd name="T24" fmla="*/ 1210 w 1890"/>
              <a:gd name="T25" fmla="*/ 2676 h 3251"/>
              <a:gd name="T26" fmla="*/ 1482 w 1890"/>
              <a:gd name="T27" fmla="*/ 1996 h 3251"/>
              <a:gd name="T28" fmla="*/ 1527 w 1890"/>
              <a:gd name="T29" fmla="*/ 1313 h 3251"/>
              <a:gd name="T30" fmla="*/ 1890 w 1890"/>
              <a:gd name="T31" fmla="*/ 45 h 3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890" h="3251">
                <a:moveTo>
                  <a:pt x="756" y="0"/>
                </a:moveTo>
                <a:cubicBezTo>
                  <a:pt x="748" y="408"/>
                  <a:pt x="727" y="823"/>
                  <a:pt x="711" y="1043"/>
                </a:cubicBezTo>
                <a:cubicBezTo>
                  <a:pt x="695" y="1263"/>
                  <a:pt x="667" y="1231"/>
                  <a:pt x="658" y="1322"/>
                </a:cubicBezTo>
                <a:cubicBezTo>
                  <a:pt x="649" y="1413"/>
                  <a:pt x="642" y="1491"/>
                  <a:pt x="658" y="1588"/>
                </a:cubicBezTo>
                <a:cubicBezTo>
                  <a:pt x="674" y="1685"/>
                  <a:pt x="747" y="1709"/>
                  <a:pt x="756" y="1905"/>
                </a:cubicBezTo>
                <a:cubicBezTo>
                  <a:pt x="765" y="2101"/>
                  <a:pt x="824" y="2555"/>
                  <a:pt x="711" y="2767"/>
                </a:cubicBezTo>
                <a:cubicBezTo>
                  <a:pt x="598" y="2979"/>
                  <a:pt x="152" y="3099"/>
                  <a:pt x="76" y="3175"/>
                </a:cubicBezTo>
                <a:cubicBezTo>
                  <a:pt x="0" y="3251"/>
                  <a:pt x="189" y="3221"/>
                  <a:pt x="257" y="3221"/>
                </a:cubicBezTo>
                <a:cubicBezTo>
                  <a:pt x="325" y="3221"/>
                  <a:pt x="386" y="3183"/>
                  <a:pt x="484" y="3175"/>
                </a:cubicBezTo>
                <a:cubicBezTo>
                  <a:pt x="582" y="3167"/>
                  <a:pt x="726" y="3175"/>
                  <a:pt x="847" y="3175"/>
                </a:cubicBezTo>
                <a:cubicBezTo>
                  <a:pt x="968" y="3175"/>
                  <a:pt x="1142" y="3213"/>
                  <a:pt x="1210" y="3175"/>
                </a:cubicBezTo>
                <a:cubicBezTo>
                  <a:pt x="1278" y="3137"/>
                  <a:pt x="1255" y="3031"/>
                  <a:pt x="1255" y="2948"/>
                </a:cubicBezTo>
                <a:cubicBezTo>
                  <a:pt x="1255" y="2865"/>
                  <a:pt x="1172" y="2835"/>
                  <a:pt x="1210" y="2676"/>
                </a:cubicBezTo>
                <a:cubicBezTo>
                  <a:pt x="1248" y="2517"/>
                  <a:pt x="1429" y="2223"/>
                  <a:pt x="1482" y="1996"/>
                </a:cubicBezTo>
                <a:cubicBezTo>
                  <a:pt x="1535" y="1769"/>
                  <a:pt x="1459" y="1638"/>
                  <a:pt x="1527" y="1313"/>
                </a:cubicBezTo>
                <a:cubicBezTo>
                  <a:pt x="1595" y="988"/>
                  <a:pt x="1815" y="309"/>
                  <a:pt x="1890" y="4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2968" name="Group 24"/>
          <p:cNvGrpSpPr>
            <a:grpSpLocks/>
          </p:cNvGrpSpPr>
          <p:nvPr/>
        </p:nvGrpSpPr>
        <p:grpSpPr bwMode="auto">
          <a:xfrm>
            <a:off x="1681163" y="1484313"/>
            <a:ext cx="874712" cy="4897437"/>
            <a:chOff x="1059" y="935"/>
            <a:chExt cx="551" cy="3085"/>
          </a:xfrm>
        </p:grpSpPr>
        <p:sp>
          <p:nvSpPr>
            <p:cNvPr id="82950" name="Freeform 6"/>
            <p:cNvSpPr>
              <a:spLocks/>
            </p:cNvSpPr>
            <p:nvPr/>
          </p:nvSpPr>
          <p:spPr bwMode="auto">
            <a:xfrm>
              <a:off x="1202" y="935"/>
              <a:ext cx="363" cy="3085"/>
            </a:xfrm>
            <a:custGeom>
              <a:avLst/>
              <a:gdLst>
                <a:gd name="T0" fmla="*/ 363 w 363"/>
                <a:gd name="T1" fmla="*/ 0 h 3085"/>
                <a:gd name="T2" fmla="*/ 181 w 363"/>
                <a:gd name="T3" fmla="*/ 1044 h 3085"/>
                <a:gd name="T4" fmla="*/ 0 w 363"/>
                <a:gd name="T5" fmla="*/ 3085 h 3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3" h="3085">
                  <a:moveTo>
                    <a:pt x="363" y="0"/>
                  </a:moveTo>
                  <a:cubicBezTo>
                    <a:pt x="302" y="265"/>
                    <a:pt x="241" y="530"/>
                    <a:pt x="181" y="1044"/>
                  </a:cubicBezTo>
                  <a:cubicBezTo>
                    <a:pt x="121" y="1558"/>
                    <a:pt x="60" y="2321"/>
                    <a:pt x="0" y="3085"/>
                  </a:cubicBezTo>
                </a:path>
              </a:pathLst>
            </a:custGeom>
            <a:noFill/>
            <a:ln w="76200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51" name="Freeform 7"/>
            <p:cNvSpPr>
              <a:spLocks/>
            </p:cNvSpPr>
            <p:nvPr/>
          </p:nvSpPr>
          <p:spPr bwMode="auto">
            <a:xfrm>
              <a:off x="1059" y="1116"/>
              <a:ext cx="460" cy="2670"/>
            </a:xfrm>
            <a:custGeom>
              <a:avLst/>
              <a:gdLst>
                <a:gd name="T0" fmla="*/ 460 w 460"/>
                <a:gd name="T1" fmla="*/ 46 h 2670"/>
                <a:gd name="T2" fmla="*/ 233 w 460"/>
                <a:gd name="T3" fmla="*/ 91 h 2670"/>
                <a:gd name="T4" fmla="*/ 97 w 460"/>
                <a:gd name="T5" fmla="*/ 590 h 2670"/>
                <a:gd name="T6" fmla="*/ 7 w 460"/>
                <a:gd name="T7" fmla="*/ 1860 h 2670"/>
                <a:gd name="T8" fmla="*/ 52 w 460"/>
                <a:gd name="T9" fmla="*/ 2541 h 2670"/>
                <a:gd name="T10" fmla="*/ 188 w 460"/>
                <a:gd name="T11" fmla="*/ 2632 h 2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0" h="2670">
                  <a:moveTo>
                    <a:pt x="460" y="46"/>
                  </a:moveTo>
                  <a:cubicBezTo>
                    <a:pt x="376" y="23"/>
                    <a:pt x="293" y="0"/>
                    <a:pt x="233" y="91"/>
                  </a:cubicBezTo>
                  <a:cubicBezTo>
                    <a:pt x="173" y="182"/>
                    <a:pt x="135" y="295"/>
                    <a:pt x="97" y="590"/>
                  </a:cubicBezTo>
                  <a:cubicBezTo>
                    <a:pt x="59" y="885"/>
                    <a:pt x="14" y="1535"/>
                    <a:pt x="7" y="1860"/>
                  </a:cubicBezTo>
                  <a:cubicBezTo>
                    <a:pt x="0" y="2185"/>
                    <a:pt x="22" y="2412"/>
                    <a:pt x="52" y="2541"/>
                  </a:cubicBezTo>
                  <a:cubicBezTo>
                    <a:pt x="82" y="2670"/>
                    <a:pt x="135" y="2651"/>
                    <a:pt x="188" y="2632"/>
                  </a:cubicBez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53" name="Freeform 9"/>
            <p:cNvSpPr>
              <a:spLocks/>
            </p:cNvSpPr>
            <p:nvPr/>
          </p:nvSpPr>
          <p:spPr bwMode="auto">
            <a:xfrm>
              <a:off x="1474" y="1480"/>
              <a:ext cx="136" cy="816"/>
            </a:xfrm>
            <a:custGeom>
              <a:avLst/>
              <a:gdLst>
                <a:gd name="T0" fmla="*/ 0 w 136"/>
                <a:gd name="T1" fmla="*/ 0 h 816"/>
                <a:gd name="T2" fmla="*/ 136 w 136"/>
                <a:gd name="T3" fmla="*/ 816 h 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36" h="816">
                  <a:moveTo>
                    <a:pt x="0" y="0"/>
                  </a:moveTo>
                  <a:cubicBezTo>
                    <a:pt x="56" y="340"/>
                    <a:pt x="113" y="680"/>
                    <a:pt x="136" y="816"/>
                  </a:cubicBez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54" name="Freeform 10"/>
            <p:cNvSpPr>
              <a:spLocks/>
            </p:cNvSpPr>
            <p:nvPr/>
          </p:nvSpPr>
          <p:spPr bwMode="auto">
            <a:xfrm>
              <a:off x="1247" y="2712"/>
              <a:ext cx="279" cy="953"/>
            </a:xfrm>
            <a:custGeom>
              <a:avLst/>
              <a:gdLst>
                <a:gd name="T0" fmla="*/ 91 w 279"/>
                <a:gd name="T1" fmla="*/ 38 h 953"/>
                <a:gd name="T2" fmla="*/ 227 w 279"/>
                <a:gd name="T3" fmla="*/ 38 h 953"/>
                <a:gd name="T4" fmla="*/ 272 w 279"/>
                <a:gd name="T5" fmla="*/ 264 h 953"/>
                <a:gd name="T6" fmla="*/ 182 w 279"/>
                <a:gd name="T7" fmla="*/ 627 h 953"/>
                <a:gd name="T8" fmla="*/ 136 w 279"/>
                <a:gd name="T9" fmla="*/ 900 h 953"/>
                <a:gd name="T10" fmla="*/ 0 w 279"/>
                <a:gd name="T11" fmla="*/ 945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9" h="953">
                  <a:moveTo>
                    <a:pt x="91" y="38"/>
                  </a:moveTo>
                  <a:cubicBezTo>
                    <a:pt x="144" y="19"/>
                    <a:pt x="197" y="0"/>
                    <a:pt x="227" y="38"/>
                  </a:cubicBezTo>
                  <a:cubicBezTo>
                    <a:pt x="257" y="76"/>
                    <a:pt x="279" y="166"/>
                    <a:pt x="272" y="264"/>
                  </a:cubicBezTo>
                  <a:cubicBezTo>
                    <a:pt x="265" y="362"/>
                    <a:pt x="205" y="521"/>
                    <a:pt x="182" y="627"/>
                  </a:cubicBezTo>
                  <a:cubicBezTo>
                    <a:pt x="159" y="733"/>
                    <a:pt x="166" y="847"/>
                    <a:pt x="136" y="900"/>
                  </a:cubicBezTo>
                  <a:cubicBezTo>
                    <a:pt x="106" y="953"/>
                    <a:pt x="53" y="949"/>
                    <a:pt x="0" y="945"/>
                  </a:cubicBez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955" name="Text Box 11"/>
          <p:cNvSpPr txBox="1">
            <a:spLocks noChangeArrowheads="1"/>
          </p:cNvSpPr>
          <p:nvPr/>
        </p:nvSpPr>
        <p:spPr bwMode="auto">
          <a:xfrm>
            <a:off x="7092950" y="3716338"/>
            <a:ext cx="21605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/>
              <a:t>Systole:</a:t>
            </a:r>
          </a:p>
        </p:txBody>
      </p:sp>
      <p:sp>
        <p:nvSpPr>
          <p:cNvPr id="82956" name="Text Box 12"/>
          <p:cNvSpPr txBox="1">
            <a:spLocks noChangeArrowheads="1"/>
          </p:cNvSpPr>
          <p:nvPr/>
        </p:nvSpPr>
        <p:spPr bwMode="auto">
          <a:xfrm>
            <a:off x="7956550" y="5445125"/>
            <a:ext cx="21605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/>
              <a:t>Diastole:</a:t>
            </a:r>
          </a:p>
        </p:txBody>
      </p:sp>
      <p:sp>
        <p:nvSpPr>
          <p:cNvPr id="82969" name="Freeform 25"/>
          <p:cNvSpPr>
            <a:spLocks/>
          </p:cNvSpPr>
          <p:nvPr/>
        </p:nvSpPr>
        <p:spPr bwMode="auto">
          <a:xfrm>
            <a:off x="3300413" y="1628775"/>
            <a:ext cx="3000375" cy="5160963"/>
          </a:xfrm>
          <a:custGeom>
            <a:avLst/>
            <a:gdLst>
              <a:gd name="T0" fmla="*/ 756 w 1890"/>
              <a:gd name="T1" fmla="*/ 0 h 3251"/>
              <a:gd name="T2" fmla="*/ 711 w 1890"/>
              <a:gd name="T3" fmla="*/ 1043 h 3251"/>
              <a:gd name="T4" fmla="*/ 658 w 1890"/>
              <a:gd name="T5" fmla="*/ 1322 h 3251"/>
              <a:gd name="T6" fmla="*/ 658 w 1890"/>
              <a:gd name="T7" fmla="*/ 1588 h 3251"/>
              <a:gd name="T8" fmla="*/ 756 w 1890"/>
              <a:gd name="T9" fmla="*/ 1905 h 3251"/>
              <a:gd name="T10" fmla="*/ 711 w 1890"/>
              <a:gd name="T11" fmla="*/ 2767 h 3251"/>
              <a:gd name="T12" fmla="*/ 76 w 1890"/>
              <a:gd name="T13" fmla="*/ 3175 h 3251"/>
              <a:gd name="T14" fmla="*/ 257 w 1890"/>
              <a:gd name="T15" fmla="*/ 3221 h 3251"/>
              <a:gd name="T16" fmla="*/ 484 w 1890"/>
              <a:gd name="T17" fmla="*/ 3175 h 3251"/>
              <a:gd name="T18" fmla="*/ 847 w 1890"/>
              <a:gd name="T19" fmla="*/ 3175 h 3251"/>
              <a:gd name="T20" fmla="*/ 1210 w 1890"/>
              <a:gd name="T21" fmla="*/ 3175 h 3251"/>
              <a:gd name="T22" fmla="*/ 1255 w 1890"/>
              <a:gd name="T23" fmla="*/ 2948 h 3251"/>
              <a:gd name="T24" fmla="*/ 1210 w 1890"/>
              <a:gd name="T25" fmla="*/ 2676 h 3251"/>
              <a:gd name="T26" fmla="*/ 1482 w 1890"/>
              <a:gd name="T27" fmla="*/ 1996 h 3251"/>
              <a:gd name="T28" fmla="*/ 1527 w 1890"/>
              <a:gd name="T29" fmla="*/ 1313 h 3251"/>
              <a:gd name="T30" fmla="*/ 1890 w 1890"/>
              <a:gd name="T31" fmla="*/ 45 h 3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890" h="3251">
                <a:moveTo>
                  <a:pt x="756" y="0"/>
                </a:moveTo>
                <a:cubicBezTo>
                  <a:pt x="748" y="408"/>
                  <a:pt x="727" y="823"/>
                  <a:pt x="711" y="1043"/>
                </a:cubicBezTo>
                <a:cubicBezTo>
                  <a:pt x="695" y="1263"/>
                  <a:pt x="667" y="1231"/>
                  <a:pt x="658" y="1322"/>
                </a:cubicBezTo>
                <a:cubicBezTo>
                  <a:pt x="649" y="1413"/>
                  <a:pt x="642" y="1491"/>
                  <a:pt x="658" y="1588"/>
                </a:cubicBezTo>
                <a:cubicBezTo>
                  <a:pt x="674" y="1685"/>
                  <a:pt x="747" y="1709"/>
                  <a:pt x="756" y="1905"/>
                </a:cubicBezTo>
                <a:cubicBezTo>
                  <a:pt x="765" y="2101"/>
                  <a:pt x="824" y="2555"/>
                  <a:pt x="711" y="2767"/>
                </a:cubicBezTo>
                <a:cubicBezTo>
                  <a:pt x="598" y="2979"/>
                  <a:pt x="152" y="3099"/>
                  <a:pt x="76" y="3175"/>
                </a:cubicBezTo>
                <a:cubicBezTo>
                  <a:pt x="0" y="3251"/>
                  <a:pt x="189" y="3221"/>
                  <a:pt x="257" y="3221"/>
                </a:cubicBezTo>
                <a:cubicBezTo>
                  <a:pt x="325" y="3221"/>
                  <a:pt x="386" y="3183"/>
                  <a:pt x="484" y="3175"/>
                </a:cubicBezTo>
                <a:cubicBezTo>
                  <a:pt x="582" y="3167"/>
                  <a:pt x="726" y="3175"/>
                  <a:pt x="847" y="3175"/>
                </a:cubicBezTo>
                <a:cubicBezTo>
                  <a:pt x="968" y="3175"/>
                  <a:pt x="1142" y="3213"/>
                  <a:pt x="1210" y="3175"/>
                </a:cubicBezTo>
                <a:cubicBezTo>
                  <a:pt x="1278" y="3137"/>
                  <a:pt x="1255" y="3031"/>
                  <a:pt x="1255" y="2948"/>
                </a:cubicBezTo>
                <a:cubicBezTo>
                  <a:pt x="1255" y="2865"/>
                  <a:pt x="1172" y="2835"/>
                  <a:pt x="1210" y="2676"/>
                </a:cubicBezTo>
                <a:cubicBezTo>
                  <a:pt x="1248" y="2517"/>
                  <a:pt x="1429" y="2223"/>
                  <a:pt x="1482" y="1996"/>
                </a:cubicBezTo>
                <a:cubicBezTo>
                  <a:pt x="1535" y="1769"/>
                  <a:pt x="1459" y="1638"/>
                  <a:pt x="1527" y="1313"/>
                </a:cubicBezTo>
                <a:cubicBezTo>
                  <a:pt x="1595" y="988"/>
                  <a:pt x="1815" y="309"/>
                  <a:pt x="1890" y="4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2970" name="Group 26"/>
          <p:cNvGrpSpPr>
            <a:grpSpLocks/>
          </p:cNvGrpSpPr>
          <p:nvPr/>
        </p:nvGrpSpPr>
        <p:grpSpPr bwMode="auto">
          <a:xfrm>
            <a:off x="4633913" y="1484313"/>
            <a:ext cx="874712" cy="4897437"/>
            <a:chOff x="1059" y="935"/>
            <a:chExt cx="551" cy="3085"/>
          </a:xfrm>
        </p:grpSpPr>
        <p:sp>
          <p:nvSpPr>
            <p:cNvPr id="82971" name="Freeform 27"/>
            <p:cNvSpPr>
              <a:spLocks/>
            </p:cNvSpPr>
            <p:nvPr/>
          </p:nvSpPr>
          <p:spPr bwMode="auto">
            <a:xfrm>
              <a:off x="1202" y="935"/>
              <a:ext cx="363" cy="3085"/>
            </a:xfrm>
            <a:custGeom>
              <a:avLst/>
              <a:gdLst>
                <a:gd name="T0" fmla="*/ 363 w 363"/>
                <a:gd name="T1" fmla="*/ 0 h 3085"/>
                <a:gd name="T2" fmla="*/ 181 w 363"/>
                <a:gd name="T3" fmla="*/ 1044 h 3085"/>
                <a:gd name="T4" fmla="*/ 0 w 363"/>
                <a:gd name="T5" fmla="*/ 3085 h 3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3" h="3085">
                  <a:moveTo>
                    <a:pt x="363" y="0"/>
                  </a:moveTo>
                  <a:cubicBezTo>
                    <a:pt x="302" y="265"/>
                    <a:pt x="241" y="530"/>
                    <a:pt x="181" y="1044"/>
                  </a:cubicBezTo>
                  <a:cubicBezTo>
                    <a:pt x="121" y="1558"/>
                    <a:pt x="60" y="2321"/>
                    <a:pt x="0" y="3085"/>
                  </a:cubicBezTo>
                </a:path>
              </a:pathLst>
            </a:custGeom>
            <a:noFill/>
            <a:ln w="76200" cmpd="sng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72" name="Freeform 28"/>
            <p:cNvSpPr>
              <a:spLocks/>
            </p:cNvSpPr>
            <p:nvPr/>
          </p:nvSpPr>
          <p:spPr bwMode="auto">
            <a:xfrm>
              <a:off x="1059" y="1116"/>
              <a:ext cx="460" cy="2670"/>
            </a:xfrm>
            <a:custGeom>
              <a:avLst/>
              <a:gdLst>
                <a:gd name="T0" fmla="*/ 460 w 460"/>
                <a:gd name="T1" fmla="*/ 46 h 2670"/>
                <a:gd name="T2" fmla="*/ 233 w 460"/>
                <a:gd name="T3" fmla="*/ 91 h 2670"/>
                <a:gd name="T4" fmla="*/ 97 w 460"/>
                <a:gd name="T5" fmla="*/ 590 h 2670"/>
                <a:gd name="T6" fmla="*/ 7 w 460"/>
                <a:gd name="T7" fmla="*/ 1860 h 2670"/>
                <a:gd name="T8" fmla="*/ 52 w 460"/>
                <a:gd name="T9" fmla="*/ 2541 h 2670"/>
                <a:gd name="T10" fmla="*/ 188 w 460"/>
                <a:gd name="T11" fmla="*/ 2632 h 2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0" h="2670">
                  <a:moveTo>
                    <a:pt x="460" y="46"/>
                  </a:moveTo>
                  <a:cubicBezTo>
                    <a:pt x="376" y="23"/>
                    <a:pt x="293" y="0"/>
                    <a:pt x="233" y="91"/>
                  </a:cubicBezTo>
                  <a:cubicBezTo>
                    <a:pt x="173" y="182"/>
                    <a:pt x="135" y="295"/>
                    <a:pt x="97" y="590"/>
                  </a:cubicBezTo>
                  <a:cubicBezTo>
                    <a:pt x="59" y="885"/>
                    <a:pt x="14" y="1535"/>
                    <a:pt x="7" y="1860"/>
                  </a:cubicBezTo>
                  <a:cubicBezTo>
                    <a:pt x="0" y="2185"/>
                    <a:pt x="22" y="2412"/>
                    <a:pt x="52" y="2541"/>
                  </a:cubicBezTo>
                  <a:cubicBezTo>
                    <a:pt x="82" y="2670"/>
                    <a:pt x="135" y="2651"/>
                    <a:pt x="188" y="2632"/>
                  </a:cubicBezTo>
                </a:path>
              </a:pathLst>
            </a:custGeom>
            <a:noFill/>
            <a:ln w="38100" cmpd="sng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73" name="Freeform 29"/>
            <p:cNvSpPr>
              <a:spLocks/>
            </p:cNvSpPr>
            <p:nvPr/>
          </p:nvSpPr>
          <p:spPr bwMode="auto">
            <a:xfrm>
              <a:off x="1474" y="1480"/>
              <a:ext cx="136" cy="816"/>
            </a:xfrm>
            <a:custGeom>
              <a:avLst/>
              <a:gdLst>
                <a:gd name="T0" fmla="*/ 0 w 136"/>
                <a:gd name="T1" fmla="*/ 0 h 816"/>
                <a:gd name="T2" fmla="*/ 136 w 136"/>
                <a:gd name="T3" fmla="*/ 816 h 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36" h="816">
                  <a:moveTo>
                    <a:pt x="0" y="0"/>
                  </a:moveTo>
                  <a:cubicBezTo>
                    <a:pt x="56" y="340"/>
                    <a:pt x="113" y="680"/>
                    <a:pt x="136" y="816"/>
                  </a:cubicBezTo>
                </a:path>
              </a:pathLst>
            </a:custGeom>
            <a:noFill/>
            <a:ln w="38100" cmpd="sng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74" name="Freeform 30"/>
            <p:cNvSpPr>
              <a:spLocks/>
            </p:cNvSpPr>
            <p:nvPr/>
          </p:nvSpPr>
          <p:spPr bwMode="auto">
            <a:xfrm>
              <a:off x="1247" y="2712"/>
              <a:ext cx="279" cy="953"/>
            </a:xfrm>
            <a:custGeom>
              <a:avLst/>
              <a:gdLst>
                <a:gd name="T0" fmla="*/ 91 w 279"/>
                <a:gd name="T1" fmla="*/ 38 h 953"/>
                <a:gd name="T2" fmla="*/ 227 w 279"/>
                <a:gd name="T3" fmla="*/ 38 h 953"/>
                <a:gd name="T4" fmla="*/ 272 w 279"/>
                <a:gd name="T5" fmla="*/ 264 h 953"/>
                <a:gd name="T6" fmla="*/ 182 w 279"/>
                <a:gd name="T7" fmla="*/ 627 h 953"/>
                <a:gd name="T8" fmla="*/ 136 w 279"/>
                <a:gd name="T9" fmla="*/ 900 h 953"/>
                <a:gd name="T10" fmla="*/ 0 w 279"/>
                <a:gd name="T11" fmla="*/ 945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9" h="953">
                  <a:moveTo>
                    <a:pt x="91" y="38"/>
                  </a:moveTo>
                  <a:cubicBezTo>
                    <a:pt x="144" y="19"/>
                    <a:pt x="197" y="0"/>
                    <a:pt x="227" y="38"/>
                  </a:cubicBezTo>
                  <a:cubicBezTo>
                    <a:pt x="257" y="76"/>
                    <a:pt x="279" y="166"/>
                    <a:pt x="272" y="264"/>
                  </a:cubicBezTo>
                  <a:cubicBezTo>
                    <a:pt x="265" y="362"/>
                    <a:pt x="205" y="521"/>
                    <a:pt x="182" y="627"/>
                  </a:cubicBezTo>
                  <a:cubicBezTo>
                    <a:pt x="159" y="733"/>
                    <a:pt x="166" y="847"/>
                    <a:pt x="136" y="900"/>
                  </a:cubicBezTo>
                  <a:cubicBezTo>
                    <a:pt x="106" y="953"/>
                    <a:pt x="53" y="949"/>
                    <a:pt x="0" y="945"/>
                  </a:cubicBezTo>
                </a:path>
              </a:pathLst>
            </a:custGeom>
            <a:noFill/>
            <a:ln w="38100" cmpd="sng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976" name="Freeform 32"/>
          <p:cNvSpPr>
            <a:spLocks/>
          </p:cNvSpPr>
          <p:nvPr/>
        </p:nvSpPr>
        <p:spPr bwMode="auto">
          <a:xfrm>
            <a:off x="6300788" y="3357563"/>
            <a:ext cx="2592387" cy="1511300"/>
          </a:xfrm>
          <a:custGeom>
            <a:avLst/>
            <a:gdLst>
              <a:gd name="T0" fmla="*/ 0 w 1633"/>
              <a:gd name="T1" fmla="*/ 0 h 952"/>
              <a:gd name="T2" fmla="*/ 0 w 1633"/>
              <a:gd name="T3" fmla="*/ 952 h 952"/>
              <a:gd name="T4" fmla="*/ 1633 w 1633"/>
              <a:gd name="T5" fmla="*/ 952 h 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33" h="952">
                <a:moveTo>
                  <a:pt x="0" y="0"/>
                </a:moveTo>
                <a:lnTo>
                  <a:pt x="0" y="952"/>
                </a:lnTo>
                <a:lnTo>
                  <a:pt x="1633" y="95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77" name="Freeform 33"/>
          <p:cNvSpPr>
            <a:spLocks/>
          </p:cNvSpPr>
          <p:nvPr/>
        </p:nvSpPr>
        <p:spPr bwMode="auto">
          <a:xfrm>
            <a:off x="6588125" y="3429000"/>
            <a:ext cx="792163" cy="1439863"/>
          </a:xfrm>
          <a:custGeom>
            <a:avLst/>
            <a:gdLst>
              <a:gd name="T0" fmla="*/ 0 w 499"/>
              <a:gd name="T1" fmla="*/ 907 h 907"/>
              <a:gd name="T2" fmla="*/ 227 w 499"/>
              <a:gd name="T3" fmla="*/ 0 h 907"/>
              <a:gd name="T4" fmla="*/ 499 w 499"/>
              <a:gd name="T5" fmla="*/ 907 h 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9" h="907">
                <a:moveTo>
                  <a:pt x="0" y="907"/>
                </a:moveTo>
                <a:lnTo>
                  <a:pt x="227" y="0"/>
                </a:lnTo>
                <a:lnTo>
                  <a:pt x="499" y="907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78" name="Freeform 34"/>
          <p:cNvSpPr>
            <a:spLocks/>
          </p:cNvSpPr>
          <p:nvPr/>
        </p:nvSpPr>
        <p:spPr bwMode="auto">
          <a:xfrm flipV="1">
            <a:off x="7380288" y="4868863"/>
            <a:ext cx="792162" cy="1439862"/>
          </a:xfrm>
          <a:custGeom>
            <a:avLst/>
            <a:gdLst>
              <a:gd name="T0" fmla="*/ 0 w 499"/>
              <a:gd name="T1" fmla="*/ 907 h 907"/>
              <a:gd name="T2" fmla="*/ 227 w 499"/>
              <a:gd name="T3" fmla="*/ 0 h 907"/>
              <a:gd name="T4" fmla="*/ 499 w 499"/>
              <a:gd name="T5" fmla="*/ 907 h 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9" h="907">
                <a:moveTo>
                  <a:pt x="0" y="907"/>
                </a:moveTo>
                <a:lnTo>
                  <a:pt x="227" y="0"/>
                </a:lnTo>
                <a:lnTo>
                  <a:pt x="499" y="907"/>
                </a:lnTo>
              </a:path>
            </a:pathLst>
          </a:cu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979" name="Text Box 35"/>
          <p:cNvSpPr txBox="1">
            <a:spLocks noChangeArrowheads="1"/>
          </p:cNvSpPr>
          <p:nvPr/>
        </p:nvSpPr>
        <p:spPr bwMode="auto">
          <a:xfrm>
            <a:off x="3419475" y="765175"/>
            <a:ext cx="338455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4000">
                <a:solidFill>
                  <a:srgbClr val="FF6600"/>
                </a:solidFill>
              </a:rPr>
              <a:t>Totale</a:t>
            </a:r>
          </a:p>
          <a:p>
            <a:pPr>
              <a:spcBef>
                <a:spcPct val="50000"/>
              </a:spcBef>
            </a:pPr>
            <a:endParaRPr lang="fr-FR" sz="4000" b="0"/>
          </a:p>
        </p:txBody>
      </p:sp>
      <p:sp>
        <p:nvSpPr>
          <p:cNvPr id="82980" name="Text Box 36"/>
          <p:cNvSpPr txBox="1">
            <a:spLocks noChangeArrowheads="1"/>
          </p:cNvSpPr>
          <p:nvPr/>
        </p:nvSpPr>
        <p:spPr bwMode="auto">
          <a:xfrm>
            <a:off x="466725" y="5078413"/>
            <a:ext cx="21605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/>
              <a:t>Systole:</a:t>
            </a:r>
          </a:p>
        </p:txBody>
      </p:sp>
      <p:sp>
        <p:nvSpPr>
          <p:cNvPr id="82981" name="Text Box 37"/>
          <p:cNvSpPr txBox="1">
            <a:spLocks noChangeArrowheads="1"/>
          </p:cNvSpPr>
          <p:nvPr/>
        </p:nvSpPr>
        <p:spPr bwMode="auto">
          <a:xfrm>
            <a:off x="3348038" y="5157788"/>
            <a:ext cx="2160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/>
              <a:t>Diastole:</a:t>
            </a:r>
          </a:p>
        </p:txBody>
      </p:sp>
      <p:sp>
        <p:nvSpPr>
          <p:cNvPr id="82982" name="Text Box 38"/>
          <p:cNvSpPr txBox="1">
            <a:spLocks noChangeArrowheads="1"/>
          </p:cNvSpPr>
          <p:nvPr/>
        </p:nvSpPr>
        <p:spPr bwMode="auto">
          <a:xfrm>
            <a:off x="6300788" y="5438775"/>
            <a:ext cx="1439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/>
              <a:t>Reflux total</a:t>
            </a:r>
          </a:p>
        </p:txBody>
      </p:sp>
      <p:grpSp>
        <p:nvGrpSpPr>
          <p:cNvPr id="82994" name="Group 50"/>
          <p:cNvGrpSpPr>
            <a:grpSpLocks/>
          </p:cNvGrpSpPr>
          <p:nvPr/>
        </p:nvGrpSpPr>
        <p:grpSpPr bwMode="auto">
          <a:xfrm>
            <a:off x="7235825" y="1196975"/>
            <a:ext cx="1009650" cy="2519363"/>
            <a:chOff x="4558" y="754"/>
            <a:chExt cx="636" cy="1587"/>
          </a:xfrm>
        </p:grpSpPr>
        <p:sp>
          <p:nvSpPr>
            <p:cNvPr id="82989" name="Rectangle 45"/>
            <p:cNvSpPr>
              <a:spLocks noChangeArrowheads="1"/>
            </p:cNvSpPr>
            <p:nvPr/>
          </p:nvSpPr>
          <p:spPr bwMode="auto">
            <a:xfrm>
              <a:off x="4558" y="799"/>
              <a:ext cx="635" cy="15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4" name="Rectangle 40"/>
            <p:cNvSpPr>
              <a:spLocks noChangeArrowheads="1"/>
            </p:cNvSpPr>
            <p:nvPr/>
          </p:nvSpPr>
          <p:spPr bwMode="auto">
            <a:xfrm>
              <a:off x="4558" y="1069"/>
              <a:ext cx="635" cy="127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85" name="Freeform 41"/>
            <p:cNvSpPr>
              <a:spLocks/>
            </p:cNvSpPr>
            <p:nvPr/>
          </p:nvSpPr>
          <p:spPr bwMode="auto">
            <a:xfrm>
              <a:off x="4564" y="806"/>
              <a:ext cx="620" cy="1535"/>
            </a:xfrm>
            <a:custGeom>
              <a:avLst/>
              <a:gdLst>
                <a:gd name="T0" fmla="*/ 133 w 620"/>
                <a:gd name="T1" fmla="*/ 0 h 1535"/>
                <a:gd name="T2" fmla="*/ 443 w 620"/>
                <a:gd name="T3" fmla="*/ 9 h 1535"/>
                <a:gd name="T4" fmla="*/ 496 w 620"/>
                <a:gd name="T5" fmla="*/ 337 h 1535"/>
                <a:gd name="T6" fmla="*/ 620 w 620"/>
                <a:gd name="T7" fmla="*/ 798 h 1535"/>
                <a:gd name="T8" fmla="*/ 531 w 620"/>
                <a:gd name="T9" fmla="*/ 816 h 1535"/>
                <a:gd name="T10" fmla="*/ 469 w 620"/>
                <a:gd name="T11" fmla="*/ 931 h 1535"/>
                <a:gd name="T12" fmla="*/ 531 w 620"/>
                <a:gd name="T13" fmla="*/ 1385 h 1535"/>
                <a:gd name="T14" fmla="*/ 611 w 620"/>
                <a:gd name="T15" fmla="*/ 1374 h 1535"/>
                <a:gd name="T16" fmla="*/ 602 w 620"/>
                <a:gd name="T17" fmla="*/ 1513 h 1535"/>
                <a:gd name="T18" fmla="*/ 460 w 620"/>
                <a:gd name="T19" fmla="*/ 1524 h 1535"/>
                <a:gd name="T20" fmla="*/ 35 w 620"/>
                <a:gd name="T21" fmla="*/ 1535 h 1535"/>
                <a:gd name="T22" fmla="*/ 35 w 620"/>
                <a:gd name="T23" fmla="*/ 1503 h 1535"/>
                <a:gd name="T24" fmla="*/ 106 w 620"/>
                <a:gd name="T25" fmla="*/ 1320 h 1535"/>
                <a:gd name="T26" fmla="*/ 177 w 620"/>
                <a:gd name="T27" fmla="*/ 816 h 1535"/>
                <a:gd name="T28" fmla="*/ 0 w 620"/>
                <a:gd name="T29" fmla="*/ 825 h 1535"/>
                <a:gd name="T30" fmla="*/ 97 w 620"/>
                <a:gd name="T31" fmla="*/ 612 h 1535"/>
                <a:gd name="T32" fmla="*/ 133 w 620"/>
                <a:gd name="T33" fmla="*/ 0 h 1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20" h="1535">
                  <a:moveTo>
                    <a:pt x="133" y="0"/>
                  </a:moveTo>
                  <a:lnTo>
                    <a:pt x="443" y="9"/>
                  </a:lnTo>
                  <a:lnTo>
                    <a:pt x="496" y="337"/>
                  </a:lnTo>
                  <a:lnTo>
                    <a:pt x="620" y="798"/>
                  </a:lnTo>
                  <a:lnTo>
                    <a:pt x="531" y="816"/>
                  </a:lnTo>
                  <a:lnTo>
                    <a:pt x="469" y="931"/>
                  </a:lnTo>
                  <a:lnTo>
                    <a:pt x="531" y="1385"/>
                  </a:lnTo>
                  <a:lnTo>
                    <a:pt x="611" y="1374"/>
                  </a:lnTo>
                  <a:lnTo>
                    <a:pt x="602" y="1513"/>
                  </a:lnTo>
                  <a:lnTo>
                    <a:pt x="460" y="1524"/>
                  </a:lnTo>
                  <a:lnTo>
                    <a:pt x="35" y="1535"/>
                  </a:lnTo>
                  <a:lnTo>
                    <a:pt x="35" y="1503"/>
                  </a:lnTo>
                  <a:lnTo>
                    <a:pt x="106" y="1320"/>
                  </a:lnTo>
                  <a:lnTo>
                    <a:pt x="177" y="816"/>
                  </a:lnTo>
                  <a:lnTo>
                    <a:pt x="0" y="825"/>
                  </a:lnTo>
                  <a:lnTo>
                    <a:pt x="97" y="612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986" name="Line 42"/>
            <p:cNvSpPr>
              <a:spLocks noChangeShapeType="1"/>
            </p:cNvSpPr>
            <p:nvPr/>
          </p:nvSpPr>
          <p:spPr bwMode="auto">
            <a:xfrm>
              <a:off x="4876" y="845"/>
              <a:ext cx="0" cy="12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2990" name="Group 46"/>
            <p:cNvGrpSpPr>
              <a:grpSpLocks/>
            </p:cNvGrpSpPr>
            <p:nvPr/>
          </p:nvGrpSpPr>
          <p:grpSpPr bwMode="auto">
            <a:xfrm>
              <a:off x="4558" y="1614"/>
              <a:ext cx="636" cy="585"/>
              <a:chOff x="4558" y="1614"/>
              <a:chExt cx="636" cy="585"/>
            </a:xfrm>
          </p:grpSpPr>
          <p:sp>
            <p:nvSpPr>
              <p:cNvPr id="82987" name="Freeform 43"/>
              <p:cNvSpPr>
                <a:spLocks/>
              </p:cNvSpPr>
              <p:nvPr/>
            </p:nvSpPr>
            <p:spPr bwMode="auto">
              <a:xfrm>
                <a:off x="4558" y="1614"/>
                <a:ext cx="158" cy="585"/>
              </a:xfrm>
              <a:custGeom>
                <a:avLst/>
                <a:gdLst>
                  <a:gd name="T0" fmla="*/ 0 w 158"/>
                  <a:gd name="T1" fmla="*/ 45 h 585"/>
                  <a:gd name="T2" fmla="*/ 142 w 158"/>
                  <a:gd name="T3" fmla="*/ 90 h 585"/>
                  <a:gd name="T4" fmla="*/ 94 w 158"/>
                  <a:gd name="T5" fmla="*/ 585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8" h="585">
                    <a:moveTo>
                      <a:pt x="0" y="45"/>
                    </a:moveTo>
                    <a:cubicBezTo>
                      <a:pt x="44" y="79"/>
                      <a:pt x="126" y="0"/>
                      <a:pt x="142" y="90"/>
                    </a:cubicBezTo>
                    <a:cubicBezTo>
                      <a:pt x="158" y="180"/>
                      <a:pt x="104" y="482"/>
                      <a:pt x="94" y="585"/>
                    </a:cubicBezTo>
                  </a:path>
                </a:pathLst>
              </a:custGeom>
              <a:noFill/>
              <a:ln w="76200" cmpd="sng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88" name="Freeform 44"/>
              <p:cNvSpPr>
                <a:spLocks/>
              </p:cNvSpPr>
              <p:nvPr/>
            </p:nvSpPr>
            <p:spPr bwMode="auto">
              <a:xfrm>
                <a:off x="5038" y="1638"/>
                <a:ext cx="156" cy="517"/>
              </a:xfrm>
              <a:custGeom>
                <a:avLst/>
                <a:gdLst>
                  <a:gd name="T0" fmla="*/ 156 w 156"/>
                  <a:gd name="T1" fmla="*/ 21 h 517"/>
                  <a:gd name="T2" fmla="*/ 13 w 156"/>
                  <a:gd name="T3" fmla="*/ 83 h 517"/>
                  <a:gd name="T4" fmla="*/ 75 w 156"/>
                  <a:gd name="T5" fmla="*/ 517 h 5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6" h="517">
                    <a:moveTo>
                      <a:pt x="156" y="21"/>
                    </a:moveTo>
                    <a:cubicBezTo>
                      <a:pt x="132" y="31"/>
                      <a:pt x="26" y="0"/>
                      <a:pt x="13" y="83"/>
                    </a:cubicBezTo>
                    <a:cubicBezTo>
                      <a:pt x="0" y="166"/>
                      <a:pt x="62" y="427"/>
                      <a:pt x="75" y="517"/>
                    </a:cubicBezTo>
                  </a:path>
                </a:pathLst>
              </a:custGeom>
              <a:noFill/>
              <a:ln w="76200" cmpd="sng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991" name="Group 47"/>
            <p:cNvGrpSpPr>
              <a:grpSpLocks/>
            </p:cNvGrpSpPr>
            <p:nvPr/>
          </p:nvGrpSpPr>
          <p:grpSpPr bwMode="auto">
            <a:xfrm>
              <a:off x="4558" y="754"/>
              <a:ext cx="636" cy="585"/>
              <a:chOff x="4558" y="1614"/>
              <a:chExt cx="636" cy="585"/>
            </a:xfrm>
          </p:grpSpPr>
          <p:sp>
            <p:nvSpPr>
              <p:cNvPr id="82992" name="Freeform 48"/>
              <p:cNvSpPr>
                <a:spLocks/>
              </p:cNvSpPr>
              <p:nvPr/>
            </p:nvSpPr>
            <p:spPr bwMode="auto">
              <a:xfrm>
                <a:off x="4558" y="1614"/>
                <a:ext cx="158" cy="585"/>
              </a:xfrm>
              <a:custGeom>
                <a:avLst/>
                <a:gdLst>
                  <a:gd name="T0" fmla="*/ 0 w 158"/>
                  <a:gd name="T1" fmla="*/ 45 h 585"/>
                  <a:gd name="T2" fmla="*/ 142 w 158"/>
                  <a:gd name="T3" fmla="*/ 90 h 585"/>
                  <a:gd name="T4" fmla="*/ 94 w 158"/>
                  <a:gd name="T5" fmla="*/ 585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8" h="585">
                    <a:moveTo>
                      <a:pt x="0" y="45"/>
                    </a:moveTo>
                    <a:cubicBezTo>
                      <a:pt x="44" y="79"/>
                      <a:pt x="126" y="0"/>
                      <a:pt x="142" y="90"/>
                    </a:cubicBezTo>
                    <a:cubicBezTo>
                      <a:pt x="158" y="180"/>
                      <a:pt x="104" y="482"/>
                      <a:pt x="94" y="585"/>
                    </a:cubicBezTo>
                  </a:path>
                </a:pathLst>
              </a:custGeom>
              <a:noFill/>
              <a:ln w="76200" cmpd="sng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993" name="Freeform 49"/>
              <p:cNvSpPr>
                <a:spLocks/>
              </p:cNvSpPr>
              <p:nvPr/>
            </p:nvSpPr>
            <p:spPr bwMode="auto">
              <a:xfrm>
                <a:off x="5038" y="1638"/>
                <a:ext cx="156" cy="517"/>
              </a:xfrm>
              <a:custGeom>
                <a:avLst/>
                <a:gdLst>
                  <a:gd name="T0" fmla="*/ 156 w 156"/>
                  <a:gd name="T1" fmla="*/ 21 h 517"/>
                  <a:gd name="T2" fmla="*/ 13 w 156"/>
                  <a:gd name="T3" fmla="*/ 83 h 517"/>
                  <a:gd name="T4" fmla="*/ 75 w 156"/>
                  <a:gd name="T5" fmla="*/ 517 h 5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6" h="517">
                    <a:moveTo>
                      <a:pt x="156" y="21"/>
                    </a:moveTo>
                    <a:cubicBezTo>
                      <a:pt x="132" y="31"/>
                      <a:pt x="26" y="0"/>
                      <a:pt x="13" y="83"/>
                    </a:cubicBezTo>
                    <a:cubicBezTo>
                      <a:pt x="0" y="166"/>
                      <a:pt x="62" y="427"/>
                      <a:pt x="75" y="517"/>
                    </a:cubicBezTo>
                  </a:path>
                </a:pathLst>
              </a:custGeom>
              <a:noFill/>
              <a:ln w="76200" cmpd="sng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02589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Text Box 2"/>
          <p:cNvSpPr txBox="1">
            <a:spLocks noChangeArrowheads="1"/>
          </p:cNvSpPr>
          <p:nvPr/>
        </p:nvSpPr>
        <p:spPr bwMode="auto">
          <a:xfrm>
            <a:off x="323850" y="188913"/>
            <a:ext cx="871378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4000">
                <a:solidFill>
                  <a:schemeClr val="accent2"/>
                </a:solidFill>
              </a:rPr>
              <a:t>Incontinence sans shunts fermés</a:t>
            </a:r>
          </a:p>
          <a:p>
            <a:pPr>
              <a:spcBef>
                <a:spcPct val="50000"/>
              </a:spcBef>
            </a:pPr>
            <a:r>
              <a:rPr lang="fr-FR" sz="4000">
                <a:solidFill>
                  <a:schemeClr val="accent2"/>
                </a:solidFill>
              </a:rPr>
              <a:t>				</a:t>
            </a:r>
          </a:p>
        </p:txBody>
      </p:sp>
      <p:sp>
        <p:nvSpPr>
          <p:cNvPr id="91139" name="Freeform 3"/>
          <p:cNvSpPr>
            <a:spLocks/>
          </p:cNvSpPr>
          <p:nvPr/>
        </p:nvSpPr>
        <p:spPr bwMode="auto">
          <a:xfrm>
            <a:off x="347663" y="1628775"/>
            <a:ext cx="3000375" cy="5160963"/>
          </a:xfrm>
          <a:custGeom>
            <a:avLst/>
            <a:gdLst>
              <a:gd name="T0" fmla="*/ 756 w 1890"/>
              <a:gd name="T1" fmla="*/ 0 h 3251"/>
              <a:gd name="T2" fmla="*/ 711 w 1890"/>
              <a:gd name="T3" fmla="*/ 1043 h 3251"/>
              <a:gd name="T4" fmla="*/ 658 w 1890"/>
              <a:gd name="T5" fmla="*/ 1322 h 3251"/>
              <a:gd name="T6" fmla="*/ 658 w 1890"/>
              <a:gd name="T7" fmla="*/ 1588 h 3251"/>
              <a:gd name="T8" fmla="*/ 756 w 1890"/>
              <a:gd name="T9" fmla="*/ 1905 h 3251"/>
              <a:gd name="T10" fmla="*/ 711 w 1890"/>
              <a:gd name="T11" fmla="*/ 2767 h 3251"/>
              <a:gd name="T12" fmla="*/ 76 w 1890"/>
              <a:gd name="T13" fmla="*/ 3175 h 3251"/>
              <a:gd name="T14" fmla="*/ 257 w 1890"/>
              <a:gd name="T15" fmla="*/ 3221 h 3251"/>
              <a:gd name="T16" fmla="*/ 484 w 1890"/>
              <a:gd name="T17" fmla="*/ 3175 h 3251"/>
              <a:gd name="T18" fmla="*/ 847 w 1890"/>
              <a:gd name="T19" fmla="*/ 3175 h 3251"/>
              <a:gd name="T20" fmla="*/ 1210 w 1890"/>
              <a:gd name="T21" fmla="*/ 3175 h 3251"/>
              <a:gd name="T22" fmla="*/ 1255 w 1890"/>
              <a:gd name="T23" fmla="*/ 2948 h 3251"/>
              <a:gd name="T24" fmla="*/ 1210 w 1890"/>
              <a:gd name="T25" fmla="*/ 2676 h 3251"/>
              <a:gd name="T26" fmla="*/ 1482 w 1890"/>
              <a:gd name="T27" fmla="*/ 1996 h 3251"/>
              <a:gd name="T28" fmla="*/ 1527 w 1890"/>
              <a:gd name="T29" fmla="*/ 1313 h 3251"/>
              <a:gd name="T30" fmla="*/ 1890 w 1890"/>
              <a:gd name="T31" fmla="*/ 45 h 3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890" h="3251">
                <a:moveTo>
                  <a:pt x="756" y="0"/>
                </a:moveTo>
                <a:cubicBezTo>
                  <a:pt x="748" y="408"/>
                  <a:pt x="727" y="823"/>
                  <a:pt x="711" y="1043"/>
                </a:cubicBezTo>
                <a:cubicBezTo>
                  <a:pt x="695" y="1263"/>
                  <a:pt x="667" y="1231"/>
                  <a:pt x="658" y="1322"/>
                </a:cubicBezTo>
                <a:cubicBezTo>
                  <a:pt x="649" y="1413"/>
                  <a:pt x="642" y="1491"/>
                  <a:pt x="658" y="1588"/>
                </a:cubicBezTo>
                <a:cubicBezTo>
                  <a:pt x="674" y="1685"/>
                  <a:pt x="747" y="1709"/>
                  <a:pt x="756" y="1905"/>
                </a:cubicBezTo>
                <a:cubicBezTo>
                  <a:pt x="765" y="2101"/>
                  <a:pt x="824" y="2555"/>
                  <a:pt x="711" y="2767"/>
                </a:cubicBezTo>
                <a:cubicBezTo>
                  <a:pt x="598" y="2979"/>
                  <a:pt x="152" y="3099"/>
                  <a:pt x="76" y="3175"/>
                </a:cubicBezTo>
                <a:cubicBezTo>
                  <a:pt x="0" y="3251"/>
                  <a:pt x="189" y="3221"/>
                  <a:pt x="257" y="3221"/>
                </a:cubicBezTo>
                <a:cubicBezTo>
                  <a:pt x="325" y="3221"/>
                  <a:pt x="386" y="3183"/>
                  <a:pt x="484" y="3175"/>
                </a:cubicBezTo>
                <a:cubicBezTo>
                  <a:pt x="582" y="3167"/>
                  <a:pt x="726" y="3175"/>
                  <a:pt x="847" y="3175"/>
                </a:cubicBezTo>
                <a:cubicBezTo>
                  <a:pt x="968" y="3175"/>
                  <a:pt x="1142" y="3213"/>
                  <a:pt x="1210" y="3175"/>
                </a:cubicBezTo>
                <a:cubicBezTo>
                  <a:pt x="1278" y="3137"/>
                  <a:pt x="1255" y="3031"/>
                  <a:pt x="1255" y="2948"/>
                </a:cubicBezTo>
                <a:cubicBezTo>
                  <a:pt x="1255" y="2865"/>
                  <a:pt x="1172" y="2835"/>
                  <a:pt x="1210" y="2676"/>
                </a:cubicBezTo>
                <a:cubicBezTo>
                  <a:pt x="1248" y="2517"/>
                  <a:pt x="1429" y="2223"/>
                  <a:pt x="1482" y="1996"/>
                </a:cubicBezTo>
                <a:cubicBezTo>
                  <a:pt x="1535" y="1769"/>
                  <a:pt x="1459" y="1638"/>
                  <a:pt x="1527" y="1313"/>
                </a:cubicBezTo>
                <a:cubicBezTo>
                  <a:pt x="1595" y="988"/>
                  <a:pt x="1815" y="309"/>
                  <a:pt x="1890" y="4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1140" name="Group 4"/>
          <p:cNvGrpSpPr>
            <a:grpSpLocks/>
          </p:cNvGrpSpPr>
          <p:nvPr/>
        </p:nvGrpSpPr>
        <p:grpSpPr bwMode="auto">
          <a:xfrm>
            <a:off x="1681163" y="1484313"/>
            <a:ext cx="874712" cy="4897437"/>
            <a:chOff x="1059" y="935"/>
            <a:chExt cx="551" cy="3085"/>
          </a:xfrm>
        </p:grpSpPr>
        <p:sp>
          <p:nvSpPr>
            <p:cNvPr id="91141" name="Freeform 5"/>
            <p:cNvSpPr>
              <a:spLocks/>
            </p:cNvSpPr>
            <p:nvPr/>
          </p:nvSpPr>
          <p:spPr bwMode="auto">
            <a:xfrm>
              <a:off x="1202" y="935"/>
              <a:ext cx="363" cy="3085"/>
            </a:xfrm>
            <a:custGeom>
              <a:avLst/>
              <a:gdLst>
                <a:gd name="T0" fmla="*/ 363 w 363"/>
                <a:gd name="T1" fmla="*/ 0 h 3085"/>
                <a:gd name="T2" fmla="*/ 181 w 363"/>
                <a:gd name="T3" fmla="*/ 1044 h 3085"/>
                <a:gd name="T4" fmla="*/ 0 w 363"/>
                <a:gd name="T5" fmla="*/ 3085 h 3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3" h="3085">
                  <a:moveTo>
                    <a:pt x="363" y="0"/>
                  </a:moveTo>
                  <a:cubicBezTo>
                    <a:pt x="302" y="265"/>
                    <a:pt x="241" y="530"/>
                    <a:pt x="181" y="1044"/>
                  </a:cubicBezTo>
                  <a:cubicBezTo>
                    <a:pt x="121" y="1558"/>
                    <a:pt x="60" y="2321"/>
                    <a:pt x="0" y="3085"/>
                  </a:cubicBezTo>
                </a:path>
              </a:pathLst>
            </a:custGeom>
            <a:noFill/>
            <a:ln w="76200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42" name="Freeform 6"/>
            <p:cNvSpPr>
              <a:spLocks/>
            </p:cNvSpPr>
            <p:nvPr/>
          </p:nvSpPr>
          <p:spPr bwMode="auto">
            <a:xfrm>
              <a:off x="1059" y="1116"/>
              <a:ext cx="460" cy="2670"/>
            </a:xfrm>
            <a:custGeom>
              <a:avLst/>
              <a:gdLst>
                <a:gd name="T0" fmla="*/ 460 w 460"/>
                <a:gd name="T1" fmla="*/ 46 h 2670"/>
                <a:gd name="T2" fmla="*/ 233 w 460"/>
                <a:gd name="T3" fmla="*/ 91 h 2670"/>
                <a:gd name="T4" fmla="*/ 97 w 460"/>
                <a:gd name="T5" fmla="*/ 590 h 2670"/>
                <a:gd name="T6" fmla="*/ 7 w 460"/>
                <a:gd name="T7" fmla="*/ 1860 h 2670"/>
                <a:gd name="T8" fmla="*/ 52 w 460"/>
                <a:gd name="T9" fmla="*/ 2541 h 2670"/>
                <a:gd name="T10" fmla="*/ 188 w 460"/>
                <a:gd name="T11" fmla="*/ 2632 h 2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0" h="2670">
                  <a:moveTo>
                    <a:pt x="460" y="46"/>
                  </a:moveTo>
                  <a:cubicBezTo>
                    <a:pt x="376" y="23"/>
                    <a:pt x="293" y="0"/>
                    <a:pt x="233" y="91"/>
                  </a:cubicBezTo>
                  <a:cubicBezTo>
                    <a:pt x="173" y="182"/>
                    <a:pt x="135" y="295"/>
                    <a:pt x="97" y="590"/>
                  </a:cubicBezTo>
                  <a:cubicBezTo>
                    <a:pt x="59" y="885"/>
                    <a:pt x="14" y="1535"/>
                    <a:pt x="7" y="1860"/>
                  </a:cubicBezTo>
                  <a:cubicBezTo>
                    <a:pt x="0" y="2185"/>
                    <a:pt x="22" y="2412"/>
                    <a:pt x="52" y="2541"/>
                  </a:cubicBezTo>
                  <a:cubicBezTo>
                    <a:pt x="82" y="2670"/>
                    <a:pt x="135" y="2651"/>
                    <a:pt x="188" y="2632"/>
                  </a:cubicBez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43" name="Freeform 7"/>
            <p:cNvSpPr>
              <a:spLocks/>
            </p:cNvSpPr>
            <p:nvPr/>
          </p:nvSpPr>
          <p:spPr bwMode="auto">
            <a:xfrm>
              <a:off x="1474" y="1480"/>
              <a:ext cx="136" cy="816"/>
            </a:xfrm>
            <a:custGeom>
              <a:avLst/>
              <a:gdLst>
                <a:gd name="T0" fmla="*/ 0 w 136"/>
                <a:gd name="T1" fmla="*/ 0 h 816"/>
                <a:gd name="T2" fmla="*/ 136 w 136"/>
                <a:gd name="T3" fmla="*/ 816 h 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36" h="816">
                  <a:moveTo>
                    <a:pt x="0" y="0"/>
                  </a:moveTo>
                  <a:cubicBezTo>
                    <a:pt x="56" y="340"/>
                    <a:pt x="113" y="680"/>
                    <a:pt x="136" y="816"/>
                  </a:cubicBez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44" name="Freeform 8"/>
            <p:cNvSpPr>
              <a:spLocks/>
            </p:cNvSpPr>
            <p:nvPr/>
          </p:nvSpPr>
          <p:spPr bwMode="auto">
            <a:xfrm>
              <a:off x="1247" y="2712"/>
              <a:ext cx="279" cy="953"/>
            </a:xfrm>
            <a:custGeom>
              <a:avLst/>
              <a:gdLst>
                <a:gd name="T0" fmla="*/ 91 w 279"/>
                <a:gd name="T1" fmla="*/ 38 h 953"/>
                <a:gd name="T2" fmla="*/ 227 w 279"/>
                <a:gd name="T3" fmla="*/ 38 h 953"/>
                <a:gd name="T4" fmla="*/ 272 w 279"/>
                <a:gd name="T5" fmla="*/ 264 h 953"/>
                <a:gd name="T6" fmla="*/ 182 w 279"/>
                <a:gd name="T7" fmla="*/ 627 h 953"/>
                <a:gd name="T8" fmla="*/ 136 w 279"/>
                <a:gd name="T9" fmla="*/ 900 h 953"/>
                <a:gd name="T10" fmla="*/ 0 w 279"/>
                <a:gd name="T11" fmla="*/ 945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9" h="953">
                  <a:moveTo>
                    <a:pt x="91" y="38"/>
                  </a:moveTo>
                  <a:cubicBezTo>
                    <a:pt x="144" y="19"/>
                    <a:pt x="197" y="0"/>
                    <a:pt x="227" y="38"/>
                  </a:cubicBezTo>
                  <a:cubicBezTo>
                    <a:pt x="257" y="76"/>
                    <a:pt x="279" y="166"/>
                    <a:pt x="272" y="264"/>
                  </a:cubicBezTo>
                  <a:cubicBezTo>
                    <a:pt x="265" y="362"/>
                    <a:pt x="205" y="521"/>
                    <a:pt x="182" y="627"/>
                  </a:cubicBezTo>
                  <a:cubicBezTo>
                    <a:pt x="159" y="733"/>
                    <a:pt x="166" y="847"/>
                    <a:pt x="136" y="900"/>
                  </a:cubicBezTo>
                  <a:cubicBezTo>
                    <a:pt x="106" y="953"/>
                    <a:pt x="53" y="949"/>
                    <a:pt x="0" y="945"/>
                  </a:cubicBez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7092950" y="3716338"/>
            <a:ext cx="21605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/>
              <a:t>Systole:</a:t>
            </a:r>
          </a:p>
        </p:txBody>
      </p:sp>
      <p:sp>
        <p:nvSpPr>
          <p:cNvPr id="91146" name="Text Box 10"/>
          <p:cNvSpPr txBox="1">
            <a:spLocks noChangeArrowheads="1"/>
          </p:cNvSpPr>
          <p:nvPr/>
        </p:nvSpPr>
        <p:spPr bwMode="auto">
          <a:xfrm>
            <a:off x="7956550" y="5445125"/>
            <a:ext cx="21605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/>
              <a:t>Diastole:</a:t>
            </a:r>
          </a:p>
        </p:txBody>
      </p:sp>
      <p:sp>
        <p:nvSpPr>
          <p:cNvPr id="91149" name="Freeform 13"/>
          <p:cNvSpPr>
            <a:spLocks/>
          </p:cNvSpPr>
          <p:nvPr/>
        </p:nvSpPr>
        <p:spPr bwMode="auto">
          <a:xfrm>
            <a:off x="3300413" y="1628775"/>
            <a:ext cx="3000375" cy="5160963"/>
          </a:xfrm>
          <a:custGeom>
            <a:avLst/>
            <a:gdLst>
              <a:gd name="T0" fmla="*/ 756 w 1890"/>
              <a:gd name="T1" fmla="*/ 0 h 3251"/>
              <a:gd name="T2" fmla="*/ 711 w 1890"/>
              <a:gd name="T3" fmla="*/ 1043 h 3251"/>
              <a:gd name="T4" fmla="*/ 658 w 1890"/>
              <a:gd name="T5" fmla="*/ 1322 h 3251"/>
              <a:gd name="T6" fmla="*/ 658 w 1890"/>
              <a:gd name="T7" fmla="*/ 1588 h 3251"/>
              <a:gd name="T8" fmla="*/ 756 w 1890"/>
              <a:gd name="T9" fmla="*/ 1905 h 3251"/>
              <a:gd name="T10" fmla="*/ 711 w 1890"/>
              <a:gd name="T11" fmla="*/ 2767 h 3251"/>
              <a:gd name="T12" fmla="*/ 76 w 1890"/>
              <a:gd name="T13" fmla="*/ 3175 h 3251"/>
              <a:gd name="T14" fmla="*/ 257 w 1890"/>
              <a:gd name="T15" fmla="*/ 3221 h 3251"/>
              <a:gd name="T16" fmla="*/ 484 w 1890"/>
              <a:gd name="T17" fmla="*/ 3175 h 3251"/>
              <a:gd name="T18" fmla="*/ 847 w 1890"/>
              <a:gd name="T19" fmla="*/ 3175 h 3251"/>
              <a:gd name="T20" fmla="*/ 1210 w 1890"/>
              <a:gd name="T21" fmla="*/ 3175 h 3251"/>
              <a:gd name="T22" fmla="*/ 1255 w 1890"/>
              <a:gd name="T23" fmla="*/ 2948 h 3251"/>
              <a:gd name="T24" fmla="*/ 1210 w 1890"/>
              <a:gd name="T25" fmla="*/ 2676 h 3251"/>
              <a:gd name="T26" fmla="*/ 1482 w 1890"/>
              <a:gd name="T27" fmla="*/ 1996 h 3251"/>
              <a:gd name="T28" fmla="*/ 1527 w 1890"/>
              <a:gd name="T29" fmla="*/ 1313 h 3251"/>
              <a:gd name="T30" fmla="*/ 1890 w 1890"/>
              <a:gd name="T31" fmla="*/ 45 h 3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890" h="3251">
                <a:moveTo>
                  <a:pt x="756" y="0"/>
                </a:moveTo>
                <a:cubicBezTo>
                  <a:pt x="748" y="408"/>
                  <a:pt x="727" y="823"/>
                  <a:pt x="711" y="1043"/>
                </a:cubicBezTo>
                <a:cubicBezTo>
                  <a:pt x="695" y="1263"/>
                  <a:pt x="667" y="1231"/>
                  <a:pt x="658" y="1322"/>
                </a:cubicBezTo>
                <a:cubicBezTo>
                  <a:pt x="649" y="1413"/>
                  <a:pt x="642" y="1491"/>
                  <a:pt x="658" y="1588"/>
                </a:cubicBezTo>
                <a:cubicBezTo>
                  <a:pt x="674" y="1685"/>
                  <a:pt x="747" y="1709"/>
                  <a:pt x="756" y="1905"/>
                </a:cubicBezTo>
                <a:cubicBezTo>
                  <a:pt x="765" y="2101"/>
                  <a:pt x="824" y="2555"/>
                  <a:pt x="711" y="2767"/>
                </a:cubicBezTo>
                <a:cubicBezTo>
                  <a:pt x="598" y="2979"/>
                  <a:pt x="152" y="3099"/>
                  <a:pt x="76" y="3175"/>
                </a:cubicBezTo>
                <a:cubicBezTo>
                  <a:pt x="0" y="3251"/>
                  <a:pt x="189" y="3221"/>
                  <a:pt x="257" y="3221"/>
                </a:cubicBezTo>
                <a:cubicBezTo>
                  <a:pt x="325" y="3221"/>
                  <a:pt x="386" y="3183"/>
                  <a:pt x="484" y="3175"/>
                </a:cubicBezTo>
                <a:cubicBezTo>
                  <a:pt x="582" y="3167"/>
                  <a:pt x="726" y="3175"/>
                  <a:pt x="847" y="3175"/>
                </a:cubicBezTo>
                <a:cubicBezTo>
                  <a:pt x="968" y="3175"/>
                  <a:pt x="1142" y="3213"/>
                  <a:pt x="1210" y="3175"/>
                </a:cubicBezTo>
                <a:cubicBezTo>
                  <a:pt x="1278" y="3137"/>
                  <a:pt x="1255" y="3031"/>
                  <a:pt x="1255" y="2948"/>
                </a:cubicBezTo>
                <a:cubicBezTo>
                  <a:pt x="1255" y="2865"/>
                  <a:pt x="1172" y="2835"/>
                  <a:pt x="1210" y="2676"/>
                </a:cubicBezTo>
                <a:cubicBezTo>
                  <a:pt x="1248" y="2517"/>
                  <a:pt x="1429" y="2223"/>
                  <a:pt x="1482" y="1996"/>
                </a:cubicBezTo>
                <a:cubicBezTo>
                  <a:pt x="1535" y="1769"/>
                  <a:pt x="1459" y="1638"/>
                  <a:pt x="1527" y="1313"/>
                </a:cubicBezTo>
                <a:cubicBezTo>
                  <a:pt x="1595" y="988"/>
                  <a:pt x="1815" y="309"/>
                  <a:pt x="1890" y="4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51" name="Freeform 15"/>
          <p:cNvSpPr>
            <a:spLocks/>
          </p:cNvSpPr>
          <p:nvPr/>
        </p:nvSpPr>
        <p:spPr bwMode="auto">
          <a:xfrm>
            <a:off x="4860925" y="1484313"/>
            <a:ext cx="576263" cy="4897437"/>
          </a:xfrm>
          <a:custGeom>
            <a:avLst/>
            <a:gdLst>
              <a:gd name="T0" fmla="*/ 363 w 363"/>
              <a:gd name="T1" fmla="*/ 0 h 3085"/>
              <a:gd name="T2" fmla="*/ 181 w 363"/>
              <a:gd name="T3" fmla="*/ 1044 h 3085"/>
              <a:gd name="T4" fmla="*/ 0 w 363"/>
              <a:gd name="T5" fmla="*/ 3085 h 30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3" h="3085">
                <a:moveTo>
                  <a:pt x="363" y="0"/>
                </a:moveTo>
                <a:cubicBezTo>
                  <a:pt x="302" y="265"/>
                  <a:pt x="241" y="530"/>
                  <a:pt x="181" y="1044"/>
                </a:cubicBezTo>
                <a:cubicBezTo>
                  <a:pt x="121" y="1558"/>
                  <a:pt x="60" y="2321"/>
                  <a:pt x="0" y="3085"/>
                </a:cubicBezTo>
              </a:path>
            </a:pathLst>
          </a:custGeom>
          <a:noFill/>
          <a:ln w="76200" cmpd="sng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52" name="Freeform 16"/>
          <p:cNvSpPr>
            <a:spLocks/>
          </p:cNvSpPr>
          <p:nvPr/>
        </p:nvSpPr>
        <p:spPr bwMode="auto">
          <a:xfrm>
            <a:off x="4633913" y="1771650"/>
            <a:ext cx="730250" cy="4238625"/>
          </a:xfrm>
          <a:custGeom>
            <a:avLst/>
            <a:gdLst>
              <a:gd name="T0" fmla="*/ 460 w 460"/>
              <a:gd name="T1" fmla="*/ 46 h 2670"/>
              <a:gd name="T2" fmla="*/ 233 w 460"/>
              <a:gd name="T3" fmla="*/ 91 h 2670"/>
              <a:gd name="T4" fmla="*/ 97 w 460"/>
              <a:gd name="T5" fmla="*/ 590 h 2670"/>
              <a:gd name="T6" fmla="*/ 7 w 460"/>
              <a:gd name="T7" fmla="*/ 1860 h 2670"/>
              <a:gd name="T8" fmla="*/ 52 w 460"/>
              <a:gd name="T9" fmla="*/ 2541 h 2670"/>
              <a:gd name="T10" fmla="*/ 188 w 460"/>
              <a:gd name="T11" fmla="*/ 2632 h 26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60" h="2670">
                <a:moveTo>
                  <a:pt x="460" y="46"/>
                </a:moveTo>
                <a:cubicBezTo>
                  <a:pt x="376" y="23"/>
                  <a:pt x="293" y="0"/>
                  <a:pt x="233" y="91"/>
                </a:cubicBezTo>
                <a:cubicBezTo>
                  <a:pt x="173" y="182"/>
                  <a:pt x="135" y="295"/>
                  <a:pt x="97" y="590"/>
                </a:cubicBezTo>
                <a:cubicBezTo>
                  <a:pt x="59" y="885"/>
                  <a:pt x="14" y="1535"/>
                  <a:pt x="7" y="1860"/>
                </a:cubicBezTo>
                <a:cubicBezTo>
                  <a:pt x="0" y="2185"/>
                  <a:pt x="22" y="2412"/>
                  <a:pt x="52" y="2541"/>
                </a:cubicBezTo>
                <a:cubicBezTo>
                  <a:pt x="82" y="2670"/>
                  <a:pt x="135" y="2651"/>
                  <a:pt x="188" y="2632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53" name="Freeform 17"/>
          <p:cNvSpPr>
            <a:spLocks/>
          </p:cNvSpPr>
          <p:nvPr/>
        </p:nvSpPr>
        <p:spPr bwMode="auto">
          <a:xfrm>
            <a:off x="5292725" y="2349500"/>
            <a:ext cx="215900" cy="1295400"/>
          </a:xfrm>
          <a:custGeom>
            <a:avLst/>
            <a:gdLst>
              <a:gd name="T0" fmla="*/ 0 w 136"/>
              <a:gd name="T1" fmla="*/ 0 h 816"/>
              <a:gd name="T2" fmla="*/ 136 w 136"/>
              <a:gd name="T3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36" h="816">
                <a:moveTo>
                  <a:pt x="0" y="0"/>
                </a:moveTo>
                <a:cubicBezTo>
                  <a:pt x="56" y="340"/>
                  <a:pt x="113" y="680"/>
                  <a:pt x="136" y="816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54" name="Freeform 18"/>
          <p:cNvSpPr>
            <a:spLocks/>
          </p:cNvSpPr>
          <p:nvPr/>
        </p:nvSpPr>
        <p:spPr bwMode="auto">
          <a:xfrm>
            <a:off x="4932363" y="4305300"/>
            <a:ext cx="442912" cy="1512888"/>
          </a:xfrm>
          <a:custGeom>
            <a:avLst/>
            <a:gdLst>
              <a:gd name="T0" fmla="*/ 91 w 279"/>
              <a:gd name="T1" fmla="*/ 38 h 953"/>
              <a:gd name="T2" fmla="*/ 227 w 279"/>
              <a:gd name="T3" fmla="*/ 38 h 953"/>
              <a:gd name="T4" fmla="*/ 272 w 279"/>
              <a:gd name="T5" fmla="*/ 264 h 953"/>
              <a:gd name="T6" fmla="*/ 182 w 279"/>
              <a:gd name="T7" fmla="*/ 627 h 953"/>
              <a:gd name="T8" fmla="*/ 136 w 279"/>
              <a:gd name="T9" fmla="*/ 900 h 953"/>
              <a:gd name="T10" fmla="*/ 0 w 279"/>
              <a:gd name="T11" fmla="*/ 945 h 9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79" h="953">
                <a:moveTo>
                  <a:pt x="91" y="38"/>
                </a:moveTo>
                <a:cubicBezTo>
                  <a:pt x="144" y="19"/>
                  <a:pt x="197" y="0"/>
                  <a:pt x="227" y="38"/>
                </a:cubicBezTo>
                <a:cubicBezTo>
                  <a:pt x="257" y="76"/>
                  <a:pt x="279" y="166"/>
                  <a:pt x="272" y="264"/>
                </a:cubicBezTo>
                <a:cubicBezTo>
                  <a:pt x="265" y="362"/>
                  <a:pt x="205" y="521"/>
                  <a:pt x="182" y="627"/>
                </a:cubicBezTo>
                <a:cubicBezTo>
                  <a:pt x="159" y="733"/>
                  <a:pt x="166" y="847"/>
                  <a:pt x="136" y="900"/>
                </a:cubicBezTo>
                <a:cubicBezTo>
                  <a:pt x="106" y="953"/>
                  <a:pt x="53" y="949"/>
                  <a:pt x="0" y="945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55" name="Freeform 19"/>
          <p:cNvSpPr>
            <a:spLocks/>
          </p:cNvSpPr>
          <p:nvPr/>
        </p:nvSpPr>
        <p:spPr bwMode="auto">
          <a:xfrm>
            <a:off x="6300788" y="3357563"/>
            <a:ext cx="2592387" cy="1511300"/>
          </a:xfrm>
          <a:custGeom>
            <a:avLst/>
            <a:gdLst>
              <a:gd name="T0" fmla="*/ 0 w 1633"/>
              <a:gd name="T1" fmla="*/ 0 h 952"/>
              <a:gd name="T2" fmla="*/ 0 w 1633"/>
              <a:gd name="T3" fmla="*/ 952 h 952"/>
              <a:gd name="T4" fmla="*/ 1633 w 1633"/>
              <a:gd name="T5" fmla="*/ 952 h 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33" h="952">
                <a:moveTo>
                  <a:pt x="0" y="0"/>
                </a:moveTo>
                <a:lnTo>
                  <a:pt x="0" y="952"/>
                </a:lnTo>
                <a:lnTo>
                  <a:pt x="1633" y="95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56" name="Freeform 20"/>
          <p:cNvSpPr>
            <a:spLocks/>
          </p:cNvSpPr>
          <p:nvPr/>
        </p:nvSpPr>
        <p:spPr bwMode="auto">
          <a:xfrm>
            <a:off x="6588125" y="3429000"/>
            <a:ext cx="792163" cy="1439863"/>
          </a:xfrm>
          <a:custGeom>
            <a:avLst/>
            <a:gdLst>
              <a:gd name="T0" fmla="*/ 0 w 499"/>
              <a:gd name="T1" fmla="*/ 907 h 907"/>
              <a:gd name="T2" fmla="*/ 227 w 499"/>
              <a:gd name="T3" fmla="*/ 0 h 907"/>
              <a:gd name="T4" fmla="*/ 499 w 499"/>
              <a:gd name="T5" fmla="*/ 907 h 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9" h="907">
                <a:moveTo>
                  <a:pt x="0" y="907"/>
                </a:moveTo>
                <a:lnTo>
                  <a:pt x="227" y="0"/>
                </a:lnTo>
                <a:lnTo>
                  <a:pt x="499" y="907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57" name="Freeform 21"/>
          <p:cNvSpPr>
            <a:spLocks/>
          </p:cNvSpPr>
          <p:nvPr/>
        </p:nvSpPr>
        <p:spPr bwMode="auto">
          <a:xfrm flipV="1">
            <a:off x="7380288" y="4868863"/>
            <a:ext cx="792162" cy="504825"/>
          </a:xfrm>
          <a:custGeom>
            <a:avLst/>
            <a:gdLst>
              <a:gd name="T0" fmla="*/ 0 w 499"/>
              <a:gd name="T1" fmla="*/ 907 h 907"/>
              <a:gd name="T2" fmla="*/ 227 w 499"/>
              <a:gd name="T3" fmla="*/ 0 h 907"/>
              <a:gd name="T4" fmla="*/ 499 w 499"/>
              <a:gd name="T5" fmla="*/ 907 h 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9" h="907">
                <a:moveTo>
                  <a:pt x="0" y="907"/>
                </a:moveTo>
                <a:lnTo>
                  <a:pt x="227" y="0"/>
                </a:lnTo>
                <a:lnTo>
                  <a:pt x="499" y="907"/>
                </a:lnTo>
              </a:path>
            </a:pathLst>
          </a:cu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158" name="Text Box 22"/>
          <p:cNvSpPr txBox="1">
            <a:spLocks noChangeArrowheads="1"/>
          </p:cNvSpPr>
          <p:nvPr/>
        </p:nvSpPr>
        <p:spPr bwMode="auto">
          <a:xfrm>
            <a:off x="1476375" y="765175"/>
            <a:ext cx="78486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4000">
                <a:solidFill>
                  <a:srgbClr val="FF6600"/>
                </a:solidFill>
              </a:rPr>
              <a:t>Partielle SEGMENTAIRE</a:t>
            </a:r>
          </a:p>
          <a:p>
            <a:pPr>
              <a:spcBef>
                <a:spcPct val="50000"/>
              </a:spcBef>
            </a:pPr>
            <a:endParaRPr lang="fr-FR" sz="4000" b="0"/>
          </a:p>
        </p:txBody>
      </p:sp>
      <p:sp>
        <p:nvSpPr>
          <p:cNvPr id="91159" name="Text Box 23"/>
          <p:cNvSpPr txBox="1">
            <a:spLocks noChangeArrowheads="1"/>
          </p:cNvSpPr>
          <p:nvPr/>
        </p:nvSpPr>
        <p:spPr bwMode="auto">
          <a:xfrm>
            <a:off x="466725" y="5078413"/>
            <a:ext cx="21605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/>
              <a:t>Systole:</a:t>
            </a:r>
          </a:p>
        </p:txBody>
      </p:sp>
      <p:sp>
        <p:nvSpPr>
          <p:cNvPr id="91160" name="Text Box 24"/>
          <p:cNvSpPr txBox="1">
            <a:spLocks noChangeArrowheads="1"/>
          </p:cNvSpPr>
          <p:nvPr/>
        </p:nvSpPr>
        <p:spPr bwMode="auto">
          <a:xfrm>
            <a:off x="3348038" y="5157788"/>
            <a:ext cx="2160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/>
              <a:t>Diastole:</a:t>
            </a:r>
          </a:p>
        </p:txBody>
      </p:sp>
      <p:sp>
        <p:nvSpPr>
          <p:cNvPr id="91161" name="Freeform 25"/>
          <p:cNvSpPr>
            <a:spLocks/>
          </p:cNvSpPr>
          <p:nvPr/>
        </p:nvSpPr>
        <p:spPr bwMode="auto">
          <a:xfrm>
            <a:off x="5146675" y="1484313"/>
            <a:ext cx="288925" cy="1657350"/>
          </a:xfrm>
          <a:custGeom>
            <a:avLst/>
            <a:gdLst>
              <a:gd name="T0" fmla="*/ 182 w 182"/>
              <a:gd name="T1" fmla="*/ 0 h 1044"/>
              <a:gd name="T2" fmla="*/ 0 w 182"/>
              <a:gd name="T3" fmla="*/ 1044 h 104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2" h="1044">
                <a:moveTo>
                  <a:pt x="182" y="0"/>
                </a:moveTo>
                <a:cubicBezTo>
                  <a:pt x="121" y="265"/>
                  <a:pt x="30" y="870"/>
                  <a:pt x="0" y="1044"/>
                </a:cubicBezTo>
              </a:path>
            </a:pathLst>
          </a:custGeom>
          <a:noFill/>
          <a:ln w="762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1173" name="Group 37"/>
          <p:cNvGrpSpPr>
            <a:grpSpLocks/>
          </p:cNvGrpSpPr>
          <p:nvPr/>
        </p:nvGrpSpPr>
        <p:grpSpPr bwMode="auto">
          <a:xfrm>
            <a:off x="7235825" y="1268413"/>
            <a:ext cx="1009650" cy="2447925"/>
            <a:chOff x="4558" y="799"/>
            <a:chExt cx="636" cy="1542"/>
          </a:xfrm>
        </p:grpSpPr>
        <p:sp>
          <p:nvSpPr>
            <p:cNvPr id="91163" name="Rectangle 27"/>
            <p:cNvSpPr>
              <a:spLocks noChangeArrowheads="1"/>
            </p:cNvSpPr>
            <p:nvPr/>
          </p:nvSpPr>
          <p:spPr bwMode="auto">
            <a:xfrm>
              <a:off x="4558" y="799"/>
              <a:ext cx="635" cy="15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66" name="Freeform 30"/>
            <p:cNvSpPr>
              <a:spLocks/>
            </p:cNvSpPr>
            <p:nvPr/>
          </p:nvSpPr>
          <p:spPr bwMode="auto">
            <a:xfrm>
              <a:off x="4558" y="1118"/>
              <a:ext cx="635" cy="1223"/>
            </a:xfrm>
            <a:custGeom>
              <a:avLst/>
              <a:gdLst>
                <a:gd name="T0" fmla="*/ 0 w 635"/>
                <a:gd name="T1" fmla="*/ 178 h 1223"/>
                <a:gd name="T2" fmla="*/ 334 w 635"/>
                <a:gd name="T3" fmla="*/ 0 h 1223"/>
                <a:gd name="T4" fmla="*/ 635 w 635"/>
                <a:gd name="T5" fmla="*/ 178 h 1223"/>
                <a:gd name="T6" fmla="*/ 635 w 635"/>
                <a:gd name="T7" fmla="*/ 663 h 1223"/>
                <a:gd name="T8" fmla="*/ 545 w 635"/>
                <a:gd name="T9" fmla="*/ 700 h 1223"/>
                <a:gd name="T10" fmla="*/ 454 w 635"/>
                <a:gd name="T11" fmla="*/ 663 h 1223"/>
                <a:gd name="T12" fmla="*/ 537 w 635"/>
                <a:gd name="T13" fmla="*/ 1121 h 1223"/>
                <a:gd name="T14" fmla="*/ 617 w 635"/>
                <a:gd name="T15" fmla="*/ 1114 h 1223"/>
                <a:gd name="T16" fmla="*/ 608 w 635"/>
                <a:gd name="T17" fmla="*/ 1208 h 1223"/>
                <a:gd name="T18" fmla="*/ 466 w 635"/>
                <a:gd name="T19" fmla="*/ 1216 h 1223"/>
                <a:gd name="T20" fmla="*/ 41 w 635"/>
                <a:gd name="T21" fmla="*/ 1223 h 1223"/>
                <a:gd name="T22" fmla="*/ 41 w 635"/>
                <a:gd name="T23" fmla="*/ 1202 h 1223"/>
                <a:gd name="T24" fmla="*/ 112 w 635"/>
                <a:gd name="T25" fmla="*/ 1078 h 1223"/>
                <a:gd name="T26" fmla="*/ 183 w 635"/>
                <a:gd name="T27" fmla="*/ 691 h 1223"/>
                <a:gd name="T28" fmla="*/ 0 w 635"/>
                <a:gd name="T29" fmla="*/ 663 h 1223"/>
                <a:gd name="T30" fmla="*/ 0 w 635"/>
                <a:gd name="T31" fmla="*/ 178 h 1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35" h="1223">
                  <a:moveTo>
                    <a:pt x="0" y="178"/>
                  </a:moveTo>
                  <a:lnTo>
                    <a:pt x="334" y="0"/>
                  </a:lnTo>
                  <a:lnTo>
                    <a:pt x="635" y="178"/>
                  </a:lnTo>
                  <a:lnTo>
                    <a:pt x="635" y="663"/>
                  </a:lnTo>
                  <a:lnTo>
                    <a:pt x="545" y="700"/>
                  </a:lnTo>
                  <a:lnTo>
                    <a:pt x="454" y="663"/>
                  </a:lnTo>
                  <a:lnTo>
                    <a:pt x="537" y="1121"/>
                  </a:lnTo>
                  <a:lnTo>
                    <a:pt x="617" y="1114"/>
                  </a:lnTo>
                  <a:lnTo>
                    <a:pt x="608" y="1208"/>
                  </a:lnTo>
                  <a:lnTo>
                    <a:pt x="466" y="1216"/>
                  </a:lnTo>
                  <a:lnTo>
                    <a:pt x="41" y="1223"/>
                  </a:lnTo>
                  <a:lnTo>
                    <a:pt x="41" y="1202"/>
                  </a:lnTo>
                  <a:lnTo>
                    <a:pt x="112" y="1078"/>
                  </a:lnTo>
                  <a:lnTo>
                    <a:pt x="183" y="691"/>
                  </a:lnTo>
                  <a:lnTo>
                    <a:pt x="0" y="663"/>
                  </a:lnTo>
                  <a:lnTo>
                    <a:pt x="0" y="178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68" name="Line 32"/>
            <p:cNvSpPr>
              <a:spLocks noChangeShapeType="1"/>
            </p:cNvSpPr>
            <p:nvPr/>
          </p:nvSpPr>
          <p:spPr bwMode="auto">
            <a:xfrm>
              <a:off x="4876" y="1386"/>
              <a:ext cx="1" cy="363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64" name="Freeform 28"/>
            <p:cNvSpPr>
              <a:spLocks/>
            </p:cNvSpPr>
            <p:nvPr/>
          </p:nvSpPr>
          <p:spPr bwMode="auto">
            <a:xfrm>
              <a:off x="4558" y="1754"/>
              <a:ext cx="158" cy="585"/>
            </a:xfrm>
            <a:custGeom>
              <a:avLst/>
              <a:gdLst>
                <a:gd name="T0" fmla="*/ 0 w 158"/>
                <a:gd name="T1" fmla="*/ 45 h 585"/>
                <a:gd name="T2" fmla="*/ 142 w 158"/>
                <a:gd name="T3" fmla="*/ 90 h 585"/>
                <a:gd name="T4" fmla="*/ 94 w 158"/>
                <a:gd name="T5" fmla="*/ 585 h 5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85">
                  <a:moveTo>
                    <a:pt x="0" y="45"/>
                  </a:moveTo>
                  <a:cubicBezTo>
                    <a:pt x="44" y="79"/>
                    <a:pt x="126" y="0"/>
                    <a:pt x="142" y="90"/>
                  </a:cubicBezTo>
                  <a:cubicBezTo>
                    <a:pt x="158" y="180"/>
                    <a:pt x="104" y="482"/>
                    <a:pt x="94" y="585"/>
                  </a:cubicBezTo>
                </a:path>
              </a:pathLst>
            </a:custGeom>
            <a:noFill/>
            <a:ln w="76200" cmpd="sng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165" name="Freeform 29"/>
            <p:cNvSpPr>
              <a:spLocks/>
            </p:cNvSpPr>
            <p:nvPr/>
          </p:nvSpPr>
          <p:spPr bwMode="auto">
            <a:xfrm>
              <a:off x="5038" y="1778"/>
              <a:ext cx="156" cy="517"/>
            </a:xfrm>
            <a:custGeom>
              <a:avLst/>
              <a:gdLst>
                <a:gd name="T0" fmla="*/ 156 w 156"/>
                <a:gd name="T1" fmla="*/ 21 h 517"/>
                <a:gd name="T2" fmla="*/ 13 w 156"/>
                <a:gd name="T3" fmla="*/ 83 h 517"/>
                <a:gd name="T4" fmla="*/ 75 w 156"/>
                <a:gd name="T5" fmla="*/ 517 h 5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6" h="517">
                  <a:moveTo>
                    <a:pt x="156" y="21"/>
                  </a:moveTo>
                  <a:cubicBezTo>
                    <a:pt x="132" y="31"/>
                    <a:pt x="26" y="0"/>
                    <a:pt x="13" y="83"/>
                  </a:cubicBezTo>
                  <a:cubicBezTo>
                    <a:pt x="0" y="166"/>
                    <a:pt x="62" y="427"/>
                    <a:pt x="75" y="517"/>
                  </a:cubicBezTo>
                </a:path>
              </a:pathLst>
            </a:custGeom>
            <a:noFill/>
            <a:ln w="76200" cmpd="sng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1170" name="Group 34"/>
            <p:cNvGrpSpPr>
              <a:grpSpLocks/>
            </p:cNvGrpSpPr>
            <p:nvPr/>
          </p:nvGrpSpPr>
          <p:grpSpPr bwMode="auto">
            <a:xfrm>
              <a:off x="4558" y="1069"/>
              <a:ext cx="636" cy="204"/>
              <a:chOff x="4558" y="1344"/>
              <a:chExt cx="636" cy="204"/>
            </a:xfrm>
          </p:grpSpPr>
          <p:sp>
            <p:nvSpPr>
              <p:cNvPr id="91171" name="Freeform 35"/>
              <p:cNvSpPr>
                <a:spLocks/>
              </p:cNvSpPr>
              <p:nvPr/>
            </p:nvSpPr>
            <p:spPr bwMode="auto">
              <a:xfrm>
                <a:off x="4558" y="1344"/>
                <a:ext cx="318" cy="204"/>
              </a:xfrm>
              <a:custGeom>
                <a:avLst/>
                <a:gdLst>
                  <a:gd name="T0" fmla="*/ 0 w 409"/>
                  <a:gd name="T1" fmla="*/ 136 h 204"/>
                  <a:gd name="T2" fmla="*/ 182 w 409"/>
                  <a:gd name="T3" fmla="*/ 181 h 204"/>
                  <a:gd name="T4" fmla="*/ 409 w 40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9" h="204">
                    <a:moveTo>
                      <a:pt x="0" y="136"/>
                    </a:moveTo>
                    <a:cubicBezTo>
                      <a:pt x="57" y="170"/>
                      <a:pt x="114" y="204"/>
                      <a:pt x="182" y="181"/>
                    </a:cubicBezTo>
                    <a:cubicBezTo>
                      <a:pt x="250" y="158"/>
                      <a:pt x="329" y="79"/>
                      <a:pt x="409" y="0"/>
                    </a:cubicBezTo>
                  </a:path>
                </a:pathLst>
              </a:custGeom>
              <a:noFill/>
              <a:ln w="76200" cmpd="sng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172" name="Freeform 36"/>
              <p:cNvSpPr>
                <a:spLocks/>
              </p:cNvSpPr>
              <p:nvPr/>
            </p:nvSpPr>
            <p:spPr bwMode="auto">
              <a:xfrm flipH="1">
                <a:off x="4876" y="1344"/>
                <a:ext cx="318" cy="204"/>
              </a:xfrm>
              <a:custGeom>
                <a:avLst/>
                <a:gdLst>
                  <a:gd name="T0" fmla="*/ 0 w 409"/>
                  <a:gd name="T1" fmla="*/ 136 h 204"/>
                  <a:gd name="T2" fmla="*/ 182 w 409"/>
                  <a:gd name="T3" fmla="*/ 181 h 204"/>
                  <a:gd name="T4" fmla="*/ 409 w 40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9" h="204">
                    <a:moveTo>
                      <a:pt x="0" y="136"/>
                    </a:moveTo>
                    <a:cubicBezTo>
                      <a:pt x="57" y="170"/>
                      <a:pt x="114" y="204"/>
                      <a:pt x="182" y="181"/>
                    </a:cubicBezTo>
                    <a:cubicBezTo>
                      <a:pt x="250" y="158"/>
                      <a:pt x="329" y="79"/>
                      <a:pt x="409" y="0"/>
                    </a:cubicBezTo>
                  </a:path>
                </a:pathLst>
              </a:custGeom>
              <a:noFill/>
              <a:ln w="76200" cmpd="sng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12352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323850" y="188913"/>
            <a:ext cx="871378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4000">
                <a:solidFill>
                  <a:schemeClr val="accent2"/>
                </a:solidFill>
              </a:rPr>
              <a:t>Incontinence sans shunts fermés</a:t>
            </a:r>
          </a:p>
          <a:p>
            <a:pPr>
              <a:spcBef>
                <a:spcPct val="50000"/>
              </a:spcBef>
            </a:pPr>
            <a:r>
              <a:rPr lang="fr-FR" sz="4000">
                <a:solidFill>
                  <a:schemeClr val="accent2"/>
                </a:solidFill>
              </a:rPr>
              <a:t>				</a:t>
            </a:r>
          </a:p>
        </p:txBody>
      </p:sp>
      <p:sp>
        <p:nvSpPr>
          <p:cNvPr id="93187" name="Freeform 3"/>
          <p:cNvSpPr>
            <a:spLocks/>
          </p:cNvSpPr>
          <p:nvPr/>
        </p:nvSpPr>
        <p:spPr bwMode="auto">
          <a:xfrm>
            <a:off x="347663" y="1628775"/>
            <a:ext cx="3000375" cy="5160963"/>
          </a:xfrm>
          <a:custGeom>
            <a:avLst/>
            <a:gdLst>
              <a:gd name="T0" fmla="*/ 756 w 1890"/>
              <a:gd name="T1" fmla="*/ 0 h 3251"/>
              <a:gd name="T2" fmla="*/ 711 w 1890"/>
              <a:gd name="T3" fmla="*/ 1043 h 3251"/>
              <a:gd name="T4" fmla="*/ 658 w 1890"/>
              <a:gd name="T5" fmla="*/ 1322 h 3251"/>
              <a:gd name="T6" fmla="*/ 658 w 1890"/>
              <a:gd name="T7" fmla="*/ 1588 h 3251"/>
              <a:gd name="T8" fmla="*/ 756 w 1890"/>
              <a:gd name="T9" fmla="*/ 1905 h 3251"/>
              <a:gd name="T10" fmla="*/ 711 w 1890"/>
              <a:gd name="T11" fmla="*/ 2767 h 3251"/>
              <a:gd name="T12" fmla="*/ 76 w 1890"/>
              <a:gd name="T13" fmla="*/ 3175 h 3251"/>
              <a:gd name="T14" fmla="*/ 257 w 1890"/>
              <a:gd name="T15" fmla="*/ 3221 h 3251"/>
              <a:gd name="T16" fmla="*/ 484 w 1890"/>
              <a:gd name="T17" fmla="*/ 3175 h 3251"/>
              <a:gd name="T18" fmla="*/ 847 w 1890"/>
              <a:gd name="T19" fmla="*/ 3175 h 3251"/>
              <a:gd name="T20" fmla="*/ 1210 w 1890"/>
              <a:gd name="T21" fmla="*/ 3175 h 3251"/>
              <a:gd name="T22" fmla="*/ 1255 w 1890"/>
              <a:gd name="T23" fmla="*/ 2948 h 3251"/>
              <a:gd name="T24" fmla="*/ 1210 w 1890"/>
              <a:gd name="T25" fmla="*/ 2676 h 3251"/>
              <a:gd name="T26" fmla="*/ 1482 w 1890"/>
              <a:gd name="T27" fmla="*/ 1996 h 3251"/>
              <a:gd name="T28" fmla="*/ 1527 w 1890"/>
              <a:gd name="T29" fmla="*/ 1313 h 3251"/>
              <a:gd name="T30" fmla="*/ 1890 w 1890"/>
              <a:gd name="T31" fmla="*/ 45 h 3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890" h="3251">
                <a:moveTo>
                  <a:pt x="756" y="0"/>
                </a:moveTo>
                <a:cubicBezTo>
                  <a:pt x="748" y="408"/>
                  <a:pt x="727" y="823"/>
                  <a:pt x="711" y="1043"/>
                </a:cubicBezTo>
                <a:cubicBezTo>
                  <a:pt x="695" y="1263"/>
                  <a:pt x="667" y="1231"/>
                  <a:pt x="658" y="1322"/>
                </a:cubicBezTo>
                <a:cubicBezTo>
                  <a:pt x="649" y="1413"/>
                  <a:pt x="642" y="1491"/>
                  <a:pt x="658" y="1588"/>
                </a:cubicBezTo>
                <a:cubicBezTo>
                  <a:pt x="674" y="1685"/>
                  <a:pt x="747" y="1709"/>
                  <a:pt x="756" y="1905"/>
                </a:cubicBezTo>
                <a:cubicBezTo>
                  <a:pt x="765" y="2101"/>
                  <a:pt x="824" y="2555"/>
                  <a:pt x="711" y="2767"/>
                </a:cubicBezTo>
                <a:cubicBezTo>
                  <a:pt x="598" y="2979"/>
                  <a:pt x="152" y="3099"/>
                  <a:pt x="76" y="3175"/>
                </a:cubicBezTo>
                <a:cubicBezTo>
                  <a:pt x="0" y="3251"/>
                  <a:pt x="189" y="3221"/>
                  <a:pt x="257" y="3221"/>
                </a:cubicBezTo>
                <a:cubicBezTo>
                  <a:pt x="325" y="3221"/>
                  <a:pt x="386" y="3183"/>
                  <a:pt x="484" y="3175"/>
                </a:cubicBezTo>
                <a:cubicBezTo>
                  <a:pt x="582" y="3167"/>
                  <a:pt x="726" y="3175"/>
                  <a:pt x="847" y="3175"/>
                </a:cubicBezTo>
                <a:cubicBezTo>
                  <a:pt x="968" y="3175"/>
                  <a:pt x="1142" y="3213"/>
                  <a:pt x="1210" y="3175"/>
                </a:cubicBezTo>
                <a:cubicBezTo>
                  <a:pt x="1278" y="3137"/>
                  <a:pt x="1255" y="3031"/>
                  <a:pt x="1255" y="2948"/>
                </a:cubicBezTo>
                <a:cubicBezTo>
                  <a:pt x="1255" y="2865"/>
                  <a:pt x="1172" y="2835"/>
                  <a:pt x="1210" y="2676"/>
                </a:cubicBezTo>
                <a:cubicBezTo>
                  <a:pt x="1248" y="2517"/>
                  <a:pt x="1429" y="2223"/>
                  <a:pt x="1482" y="1996"/>
                </a:cubicBezTo>
                <a:cubicBezTo>
                  <a:pt x="1535" y="1769"/>
                  <a:pt x="1459" y="1638"/>
                  <a:pt x="1527" y="1313"/>
                </a:cubicBezTo>
                <a:cubicBezTo>
                  <a:pt x="1595" y="988"/>
                  <a:pt x="1815" y="309"/>
                  <a:pt x="1890" y="4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3188" name="Group 4"/>
          <p:cNvGrpSpPr>
            <a:grpSpLocks/>
          </p:cNvGrpSpPr>
          <p:nvPr/>
        </p:nvGrpSpPr>
        <p:grpSpPr bwMode="auto">
          <a:xfrm>
            <a:off x="1681163" y="1484313"/>
            <a:ext cx="874712" cy="4897437"/>
            <a:chOff x="1059" y="935"/>
            <a:chExt cx="551" cy="3085"/>
          </a:xfrm>
        </p:grpSpPr>
        <p:sp>
          <p:nvSpPr>
            <p:cNvPr id="93189" name="Freeform 5"/>
            <p:cNvSpPr>
              <a:spLocks/>
            </p:cNvSpPr>
            <p:nvPr/>
          </p:nvSpPr>
          <p:spPr bwMode="auto">
            <a:xfrm>
              <a:off x="1202" y="935"/>
              <a:ext cx="363" cy="3085"/>
            </a:xfrm>
            <a:custGeom>
              <a:avLst/>
              <a:gdLst>
                <a:gd name="T0" fmla="*/ 363 w 363"/>
                <a:gd name="T1" fmla="*/ 0 h 3085"/>
                <a:gd name="T2" fmla="*/ 181 w 363"/>
                <a:gd name="T3" fmla="*/ 1044 h 3085"/>
                <a:gd name="T4" fmla="*/ 0 w 363"/>
                <a:gd name="T5" fmla="*/ 3085 h 3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3" h="3085">
                  <a:moveTo>
                    <a:pt x="363" y="0"/>
                  </a:moveTo>
                  <a:cubicBezTo>
                    <a:pt x="302" y="265"/>
                    <a:pt x="241" y="530"/>
                    <a:pt x="181" y="1044"/>
                  </a:cubicBezTo>
                  <a:cubicBezTo>
                    <a:pt x="121" y="1558"/>
                    <a:pt x="60" y="2321"/>
                    <a:pt x="0" y="3085"/>
                  </a:cubicBezTo>
                </a:path>
              </a:pathLst>
            </a:custGeom>
            <a:noFill/>
            <a:ln w="76200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90" name="Freeform 6"/>
            <p:cNvSpPr>
              <a:spLocks/>
            </p:cNvSpPr>
            <p:nvPr/>
          </p:nvSpPr>
          <p:spPr bwMode="auto">
            <a:xfrm>
              <a:off x="1059" y="1116"/>
              <a:ext cx="460" cy="2670"/>
            </a:xfrm>
            <a:custGeom>
              <a:avLst/>
              <a:gdLst>
                <a:gd name="T0" fmla="*/ 460 w 460"/>
                <a:gd name="T1" fmla="*/ 46 h 2670"/>
                <a:gd name="T2" fmla="*/ 233 w 460"/>
                <a:gd name="T3" fmla="*/ 91 h 2670"/>
                <a:gd name="T4" fmla="*/ 97 w 460"/>
                <a:gd name="T5" fmla="*/ 590 h 2670"/>
                <a:gd name="T6" fmla="*/ 7 w 460"/>
                <a:gd name="T7" fmla="*/ 1860 h 2670"/>
                <a:gd name="T8" fmla="*/ 52 w 460"/>
                <a:gd name="T9" fmla="*/ 2541 h 2670"/>
                <a:gd name="T10" fmla="*/ 188 w 460"/>
                <a:gd name="T11" fmla="*/ 2632 h 2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0" h="2670">
                  <a:moveTo>
                    <a:pt x="460" y="46"/>
                  </a:moveTo>
                  <a:cubicBezTo>
                    <a:pt x="376" y="23"/>
                    <a:pt x="293" y="0"/>
                    <a:pt x="233" y="91"/>
                  </a:cubicBezTo>
                  <a:cubicBezTo>
                    <a:pt x="173" y="182"/>
                    <a:pt x="135" y="295"/>
                    <a:pt x="97" y="590"/>
                  </a:cubicBezTo>
                  <a:cubicBezTo>
                    <a:pt x="59" y="885"/>
                    <a:pt x="14" y="1535"/>
                    <a:pt x="7" y="1860"/>
                  </a:cubicBezTo>
                  <a:cubicBezTo>
                    <a:pt x="0" y="2185"/>
                    <a:pt x="22" y="2412"/>
                    <a:pt x="52" y="2541"/>
                  </a:cubicBezTo>
                  <a:cubicBezTo>
                    <a:pt x="82" y="2670"/>
                    <a:pt x="135" y="2651"/>
                    <a:pt x="188" y="2632"/>
                  </a:cubicBez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91" name="Freeform 7"/>
            <p:cNvSpPr>
              <a:spLocks/>
            </p:cNvSpPr>
            <p:nvPr/>
          </p:nvSpPr>
          <p:spPr bwMode="auto">
            <a:xfrm>
              <a:off x="1474" y="1480"/>
              <a:ext cx="136" cy="816"/>
            </a:xfrm>
            <a:custGeom>
              <a:avLst/>
              <a:gdLst>
                <a:gd name="T0" fmla="*/ 0 w 136"/>
                <a:gd name="T1" fmla="*/ 0 h 816"/>
                <a:gd name="T2" fmla="*/ 136 w 136"/>
                <a:gd name="T3" fmla="*/ 816 h 8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36" h="816">
                  <a:moveTo>
                    <a:pt x="0" y="0"/>
                  </a:moveTo>
                  <a:cubicBezTo>
                    <a:pt x="56" y="340"/>
                    <a:pt x="113" y="680"/>
                    <a:pt x="136" y="816"/>
                  </a:cubicBez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192" name="Freeform 8"/>
            <p:cNvSpPr>
              <a:spLocks/>
            </p:cNvSpPr>
            <p:nvPr/>
          </p:nvSpPr>
          <p:spPr bwMode="auto">
            <a:xfrm>
              <a:off x="1247" y="2712"/>
              <a:ext cx="279" cy="953"/>
            </a:xfrm>
            <a:custGeom>
              <a:avLst/>
              <a:gdLst>
                <a:gd name="T0" fmla="*/ 91 w 279"/>
                <a:gd name="T1" fmla="*/ 38 h 953"/>
                <a:gd name="T2" fmla="*/ 227 w 279"/>
                <a:gd name="T3" fmla="*/ 38 h 953"/>
                <a:gd name="T4" fmla="*/ 272 w 279"/>
                <a:gd name="T5" fmla="*/ 264 h 953"/>
                <a:gd name="T6" fmla="*/ 182 w 279"/>
                <a:gd name="T7" fmla="*/ 627 h 953"/>
                <a:gd name="T8" fmla="*/ 136 w 279"/>
                <a:gd name="T9" fmla="*/ 900 h 953"/>
                <a:gd name="T10" fmla="*/ 0 w 279"/>
                <a:gd name="T11" fmla="*/ 945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9" h="953">
                  <a:moveTo>
                    <a:pt x="91" y="38"/>
                  </a:moveTo>
                  <a:cubicBezTo>
                    <a:pt x="144" y="19"/>
                    <a:pt x="197" y="0"/>
                    <a:pt x="227" y="38"/>
                  </a:cubicBezTo>
                  <a:cubicBezTo>
                    <a:pt x="257" y="76"/>
                    <a:pt x="279" y="166"/>
                    <a:pt x="272" y="264"/>
                  </a:cubicBezTo>
                  <a:cubicBezTo>
                    <a:pt x="265" y="362"/>
                    <a:pt x="205" y="521"/>
                    <a:pt x="182" y="627"/>
                  </a:cubicBezTo>
                  <a:cubicBezTo>
                    <a:pt x="159" y="733"/>
                    <a:pt x="166" y="847"/>
                    <a:pt x="136" y="900"/>
                  </a:cubicBezTo>
                  <a:cubicBezTo>
                    <a:pt x="106" y="953"/>
                    <a:pt x="53" y="949"/>
                    <a:pt x="0" y="945"/>
                  </a:cubicBezTo>
                </a:path>
              </a:pathLst>
            </a:custGeom>
            <a:noFill/>
            <a:ln w="38100" cmpd="sng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3193" name="Text Box 9"/>
          <p:cNvSpPr txBox="1">
            <a:spLocks noChangeArrowheads="1"/>
          </p:cNvSpPr>
          <p:nvPr/>
        </p:nvSpPr>
        <p:spPr bwMode="auto">
          <a:xfrm>
            <a:off x="7092950" y="3716338"/>
            <a:ext cx="21605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/>
              <a:t>Systole:</a:t>
            </a:r>
          </a:p>
        </p:txBody>
      </p:sp>
      <p:sp>
        <p:nvSpPr>
          <p:cNvPr id="93194" name="Text Box 10"/>
          <p:cNvSpPr txBox="1">
            <a:spLocks noChangeArrowheads="1"/>
          </p:cNvSpPr>
          <p:nvPr/>
        </p:nvSpPr>
        <p:spPr bwMode="auto">
          <a:xfrm>
            <a:off x="7956550" y="5445125"/>
            <a:ext cx="21605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/>
              <a:t>Diastole:</a:t>
            </a:r>
          </a:p>
        </p:txBody>
      </p:sp>
      <p:sp>
        <p:nvSpPr>
          <p:cNvPr id="93195" name="Freeform 11"/>
          <p:cNvSpPr>
            <a:spLocks/>
          </p:cNvSpPr>
          <p:nvPr/>
        </p:nvSpPr>
        <p:spPr bwMode="auto">
          <a:xfrm>
            <a:off x="3300413" y="1628775"/>
            <a:ext cx="3000375" cy="5160963"/>
          </a:xfrm>
          <a:custGeom>
            <a:avLst/>
            <a:gdLst>
              <a:gd name="T0" fmla="*/ 756 w 1890"/>
              <a:gd name="T1" fmla="*/ 0 h 3251"/>
              <a:gd name="T2" fmla="*/ 711 w 1890"/>
              <a:gd name="T3" fmla="*/ 1043 h 3251"/>
              <a:gd name="T4" fmla="*/ 658 w 1890"/>
              <a:gd name="T5" fmla="*/ 1322 h 3251"/>
              <a:gd name="T6" fmla="*/ 658 w 1890"/>
              <a:gd name="T7" fmla="*/ 1588 h 3251"/>
              <a:gd name="T8" fmla="*/ 756 w 1890"/>
              <a:gd name="T9" fmla="*/ 1905 h 3251"/>
              <a:gd name="T10" fmla="*/ 711 w 1890"/>
              <a:gd name="T11" fmla="*/ 2767 h 3251"/>
              <a:gd name="T12" fmla="*/ 76 w 1890"/>
              <a:gd name="T13" fmla="*/ 3175 h 3251"/>
              <a:gd name="T14" fmla="*/ 257 w 1890"/>
              <a:gd name="T15" fmla="*/ 3221 h 3251"/>
              <a:gd name="T16" fmla="*/ 484 w 1890"/>
              <a:gd name="T17" fmla="*/ 3175 h 3251"/>
              <a:gd name="T18" fmla="*/ 847 w 1890"/>
              <a:gd name="T19" fmla="*/ 3175 h 3251"/>
              <a:gd name="T20" fmla="*/ 1210 w 1890"/>
              <a:gd name="T21" fmla="*/ 3175 h 3251"/>
              <a:gd name="T22" fmla="*/ 1255 w 1890"/>
              <a:gd name="T23" fmla="*/ 2948 h 3251"/>
              <a:gd name="T24" fmla="*/ 1210 w 1890"/>
              <a:gd name="T25" fmla="*/ 2676 h 3251"/>
              <a:gd name="T26" fmla="*/ 1482 w 1890"/>
              <a:gd name="T27" fmla="*/ 1996 h 3251"/>
              <a:gd name="T28" fmla="*/ 1527 w 1890"/>
              <a:gd name="T29" fmla="*/ 1313 h 3251"/>
              <a:gd name="T30" fmla="*/ 1890 w 1890"/>
              <a:gd name="T31" fmla="*/ 45 h 3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890" h="3251">
                <a:moveTo>
                  <a:pt x="756" y="0"/>
                </a:moveTo>
                <a:cubicBezTo>
                  <a:pt x="748" y="408"/>
                  <a:pt x="727" y="823"/>
                  <a:pt x="711" y="1043"/>
                </a:cubicBezTo>
                <a:cubicBezTo>
                  <a:pt x="695" y="1263"/>
                  <a:pt x="667" y="1231"/>
                  <a:pt x="658" y="1322"/>
                </a:cubicBezTo>
                <a:cubicBezTo>
                  <a:pt x="649" y="1413"/>
                  <a:pt x="642" y="1491"/>
                  <a:pt x="658" y="1588"/>
                </a:cubicBezTo>
                <a:cubicBezTo>
                  <a:pt x="674" y="1685"/>
                  <a:pt x="747" y="1709"/>
                  <a:pt x="756" y="1905"/>
                </a:cubicBezTo>
                <a:cubicBezTo>
                  <a:pt x="765" y="2101"/>
                  <a:pt x="824" y="2555"/>
                  <a:pt x="711" y="2767"/>
                </a:cubicBezTo>
                <a:cubicBezTo>
                  <a:pt x="598" y="2979"/>
                  <a:pt x="152" y="3099"/>
                  <a:pt x="76" y="3175"/>
                </a:cubicBezTo>
                <a:cubicBezTo>
                  <a:pt x="0" y="3251"/>
                  <a:pt x="189" y="3221"/>
                  <a:pt x="257" y="3221"/>
                </a:cubicBezTo>
                <a:cubicBezTo>
                  <a:pt x="325" y="3221"/>
                  <a:pt x="386" y="3183"/>
                  <a:pt x="484" y="3175"/>
                </a:cubicBezTo>
                <a:cubicBezTo>
                  <a:pt x="582" y="3167"/>
                  <a:pt x="726" y="3175"/>
                  <a:pt x="847" y="3175"/>
                </a:cubicBezTo>
                <a:cubicBezTo>
                  <a:pt x="968" y="3175"/>
                  <a:pt x="1142" y="3213"/>
                  <a:pt x="1210" y="3175"/>
                </a:cubicBezTo>
                <a:cubicBezTo>
                  <a:pt x="1278" y="3137"/>
                  <a:pt x="1255" y="3031"/>
                  <a:pt x="1255" y="2948"/>
                </a:cubicBezTo>
                <a:cubicBezTo>
                  <a:pt x="1255" y="2865"/>
                  <a:pt x="1172" y="2835"/>
                  <a:pt x="1210" y="2676"/>
                </a:cubicBezTo>
                <a:cubicBezTo>
                  <a:pt x="1248" y="2517"/>
                  <a:pt x="1429" y="2223"/>
                  <a:pt x="1482" y="1996"/>
                </a:cubicBezTo>
                <a:cubicBezTo>
                  <a:pt x="1535" y="1769"/>
                  <a:pt x="1459" y="1638"/>
                  <a:pt x="1527" y="1313"/>
                </a:cubicBezTo>
                <a:cubicBezTo>
                  <a:pt x="1595" y="988"/>
                  <a:pt x="1815" y="309"/>
                  <a:pt x="1890" y="4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96" name="Freeform 12"/>
          <p:cNvSpPr>
            <a:spLocks/>
          </p:cNvSpPr>
          <p:nvPr/>
        </p:nvSpPr>
        <p:spPr bwMode="auto">
          <a:xfrm>
            <a:off x="4860925" y="1484313"/>
            <a:ext cx="576263" cy="4897437"/>
          </a:xfrm>
          <a:custGeom>
            <a:avLst/>
            <a:gdLst>
              <a:gd name="T0" fmla="*/ 363 w 363"/>
              <a:gd name="T1" fmla="*/ 0 h 3085"/>
              <a:gd name="T2" fmla="*/ 181 w 363"/>
              <a:gd name="T3" fmla="*/ 1044 h 3085"/>
              <a:gd name="T4" fmla="*/ 0 w 363"/>
              <a:gd name="T5" fmla="*/ 3085 h 30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3" h="3085">
                <a:moveTo>
                  <a:pt x="363" y="0"/>
                </a:moveTo>
                <a:cubicBezTo>
                  <a:pt x="302" y="265"/>
                  <a:pt x="241" y="530"/>
                  <a:pt x="181" y="1044"/>
                </a:cubicBezTo>
                <a:cubicBezTo>
                  <a:pt x="121" y="1558"/>
                  <a:pt x="60" y="2321"/>
                  <a:pt x="0" y="3085"/>
                </a:cubicBezTo>
              </a:path>
            </a:pathLst>
          </a:custGeom>
          <a:noFill/>
          <a:ln w="76200" cmpd="sng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97" name="Freeform 13"/>
          <p:cNvSpPr>
            <a:spLocks/>
          </p:cNvSpPr>
          <p:nvPr/>
        </p:nvSpPr>
        <p:spPr bwMode="auto">
          <a:xfrm>
            <a:off x="4633913" y="1771650"/>
            <a:ext cx="730250" cy="4238625"/>
          </a:xfrm>
          <a:custGeom>
            <a:avLst/>
            <a:gdLst>
              <a:gd name="T0" fmla="*/ 460 w 460"/>
              <a:gd name="T1" fmla="*/ 46 h 2670"/>
              <a:gd name="T2" fmla="*/ 233 w 460"/>
              <a:gd name="T3" fmla="*/ 91 h 2670"/>
              <a:gd name="T4" fmla="*/ 97 w 460"/>
              <a:gd name="T5" fmla="*/ 590 h 2670"/>
              <a:gd name="T6" fmla="*/ 7 w 460"/>
              <a:gd name="T7" fmla="*/ 1860 h 2670"/>
              <a:gd name="T8" fmla="*/ 52 w 460"/>
              <a:gd name="T9" fmla="*/ 2541 h 2670"/>
              <a:gd name="T10" fmla="*/ 188 w 460"/>
              <a:gd name="T11" fmla="*/ 2632 h 26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60" h="2670">
                <a:moveTo>
                  <a:pt x="460" y="46"/>
                </a:moveTo>
                <a:cubicBezTo>
                  <a:pt x="376" y="23"/>
                  <a:pt x="293" y="0"/>
                  <a:pt x="233" y="91"/>
                </a:cubicBezTo>
                <a:cubicBezTo>
                  <a:pt x="173" y="182"/>
                  <a:pt x="135" y="295"/>
                  <a:pt x="97" y="590"/>
                </a:cubicBezTo>
                <a:cubicBezTo>
                  <a:pt x="59" y="885"/>
                  <a:pt x="14" y="1535"/>
                  <a:pt x="7" y="1860"/>
                </a:cubicBezTo>
                <a:cubicBezTo>
                  <a:pt x="0" y="2185"/>
                  <a:pt x="22" y="2412"/>
                  <a:pt x="52" y="2541"/>
                </a:cubicBezTo>
                <a:cubicBezTo>
                  <a:pt x="82" y="2670"/>
                  <a:pt x="135" y="2651"/>
                  <a:pt x="188" y="2632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98" name="Freeform 14"/>
          <p:cNvSpPr>
            <a:spLocks/>
          </p:cNvSpPr>
          <p:nvPr/>
        </p:nvSpPr>
        <p:spPr bwMode="auto">
          <a:xfrm>
            <a:off x="5292725" y="2349500"/>
            <a:ext cx="215900" cy="1295400"/>
          </a:xfrm>
          <a:custGeom>
            <a:avLst/>
            <a:gdLst>
              <a:gd name="T0" fmla="*/ 0 w 136"/>
              <a:gd name="T1" fmla="*/ 0 h 816"/>
              <a:gd name="T2" fmla="*/ 136 w 136"/>
              <a:gd name="T3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36" h="816">
                <a:moveTo>
                  <a:pt x="0" y="0"/>
                </a:moveTo>
                <a:cubicBezTo>
                  <a:pt x="56" y="340"/>
                  <a:pt x="113" y="680"/>
                  <a:pt x="136" y="816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199" name="Freeform 15"/>
          <p:cNvSpPr>
            <a:spLocks/>
          </p:cNvSpPr>
          <p:nvPr/>
        </p:nvSpPr>
        <p:spPr bwMode="auto">
          <a:xfrm>
            <a:off x="4932363" y="4305300"/>
            <a:ext cx="442912" cy="1512888"/>
          </a:xfrm>
          <a:custGeom>
            <a:avLst/>
            <a:gdLst>
              <a:gd name="T0" fmla="*/ 91 w 279"/>
              <a:gd name="T1" fmla="*/ 38 h 953"/>
              <a:gd name="T2" fmla="*/ 227 w 279"/>
              <a:gd name="T3" fmla="*/ 38 h 953"/>
              <a:gd name="T4" fmla="*/ 272 w 279"/>
              <a:gd name="T5" fmla="*/ 264 h 953"/>
              <a:gd name="T6" fmla="*/ 182 w 279"/>
              <a:gd name="T7" fmla="*/ 627 h 953"/>
              <a:gd name="T8" fmla="*/ 136 w 279"/>
              <a:gd name="T9" fmla="*/ 900 h 953"/>
              <a:gd name="T10" fmla="*/ 0 w 279"/>
              <a:gd name="T11" fmla="*/ 945 h 9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79" h="953">
                <a:moveTo>
                  <a:pt x="91" y="38"/>
                </a:moveTo>
                <a:cubicBezTo>
                  <a:pt x="144" y="19"/>
                  <a:pt x="197" y="0"/>
                  <a:pt x="227" y="38"/>
                </a:cubicBezTo>
                <a:cubicBezTo>
                  <a:pt x="257" y="76"/>
                  <a:pt x="279" y="166"/>
                  <a:pt x="272" y="264"/>
                </a:cubicBezTo>
                <a:cubicBezTo>
                  <a:pt x="265" y="362"/>
                  <a:pt x="205" y="521"/>
                  <a:pt x="182" y="627"/>
                </a:cubicBezTo>
                <a:cubicBezTo>
                  <a:pt x="159" y="733"/>
                  <a:pt x="166" y="847"/>
                  <a:pt x="136" y="900"/>
                </a:cubicBezTo>
                <a:cubicBezTo>
                  <a:pt x="106" y="953"/>
                  <a:pt x="53" y="949"/>
                  <a:pt x="0" y="945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00" name="Freeform 16"/>
          <p:cNvSpPr>
            <a:spLocks/>
          </p:cNvSpPr>
          <p:nvPr/>
        </p:nvSpPr>
        <p:spPr bwMode="auto">
          <a:xfrm>
            <a:off x="6300788" y="3357563"/>
            <a:ext cx="2592387" cy="1511300"/>
          </a:xfrm>
          <a:custGeom>
            <a:avLst/>
            <a:gdLst>
              <a:gd name="T0" fmla="*/ 0 w 1633"/>
              <a:gd name="T1" fmla="*/ 0 h 952"/>
              <a:gd name="T2" fmla="*/ 0 w 1633"/>
              <a:gd name="T3" fmla="*/ 952 h 952"/>
              <a:gd name="T4" fmla="*/ 1633 w 1633"/>
              <a:gd name="T5" fmla="*/ 952 h 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33" h="952">
                <a:moveTo>
                  <a:pt x="0" y="0"/>
                </a:moveTo>
                <a:lnTo>
                  <a:pt x="0" y="952"/>
                </a:lnTo>
                <a:lnTo>
                  <a:pt x="1633" y="95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01" name="Freeform 17"/>
          <p:cNvSpPr>
            <a:spLocks/>
          </p:cNvSpPr>
          <p:nvPr/>
        </p:nvSpPr>
        <p:spPr bwMode="auto">
          <a:xfrm>
            <a:off x="6588125" y="3429000"/>
            <a:ext cx="792163" cy="1439863"/>
          </a:xfrm>
          <a:custGeom>
            <a:avLst/>
            <a:gdLst>
              <a:gd name="T0" fmla="*/ 0 w 499"/>
              <a:gd name="T1" fmla="*/ 907 h 907"/>
              <a:gd name="T2" fmla="*/ 227 w 499"/>
              <a:gd name="T3" fmla="*/ 0 h 907"/>
              <a:gd name="T4" fmla="*/ 499 w 499"/>
              <a:gd name="T5" fmla="*/ 907 h 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9" h="907">
                <a:moveTo>
                  <a:pt x="0" y="907"/>
                </a:moveTo>
                <a:lnTo>
                  <a:pt x="227" y="0"/>
                </a:lnTo>
                <a:lnTo>
                  <a:pt x="499" y="907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02" name="Freeform 18"/>
          <p:cNvSpPr>
            <a:spLocks/>
          </p:cNvSpPr>
          <p:nvPr/>
        </p:nvSpPr>
        <p:spPr bwMode="auto">
          <a:xfrm>
            <a:off x="7380288" y="4838700"/>
            <a:ext cx="1595437" cy="211138"/>
          </a:xfrm>
          <a:custGeom>
            <a:avLst/>
            <a:gdLst>
              <a:gd name="T0" fmla="*/ 0 w 1005"/>
              <a:gd name="T1" fmla="*/ 19 h 133"/>
              <a:gd name="T2" fmla="*/ 110 w 1005"/>
              <a:gd name="T3" fmla="*/ 133 h 133"/>
              <a:gd name="T4" fmla="*/ 872 w 1005"/>
              <a:gd name="T5" fmla="*/ 124 h 133"/>
              <a:gd name="T6" fmla="*/ 1005 w 1005"/>
              <a:gd name="T7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5" h="133">
                <a:moveTo>
                  <a:pt x="0" y="19"/>
                </a:moveTo>
                <a:lnTo>
                  <a:pt x="110" y="133"/>
                </a:lnTo>
                <a:lnTo>
                  <a:pt x="872" y="124"/>
                </a:lnTo>
                <a:lnTo>
                  <a:pt x="1005" y="0"/>
                </a:lnTo>
              </a:path>
            </a:pathLst>
          </a:cu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3203" name="Text Box 19"/>
          <p:cNvSpPr txBox="1">
            <a:spLocks noChangeArrowheads="1"/>
          </p:cNvSpPr>
          <p:nvPr/>
        </p:nvSpPr>
        <p:spPr bwMode="auto">
          <a:xfrm>
            <a:off x="1476375" y="765175"/>
            <a:ext cx="78486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4000">
                <a:solidFill>
                  <a:srgbClr val="FF6600"/>
                </a:solidFill>
              </a:rPr>
              <a:t>Partielle VALVULAIRE</a:t>
            </a:r>
          </a:p>
          <a:p>
            <a:pPr>
              <a:spcBef>
                <a:spcPct val="50000"/>
              </a:spcBef>
            </a:pPr>
            <a:endParaRPr lang="fr-FR" sz="4000" b="0"/>
          </a:p>
        </p:txBody>
      </p:sp>
      <p:sp>
        <p:nvSpPr>
          <p:cNvPr id="93204" name="Text Box 20"/>
          <p:cNvSpPr txBox="1">
            <a:spLocks noChangeArrowheads="1"/>
          </p:cNvSpPr>
          <p:nvPr/>
        </p:nvSpPr>
        <p:spPr bwMode="auto">
          <a:xfrm>
            <a:off x="466725" y="5078413"/>
            <a:ext cx="21605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/>
              <a:t>Systole:</a:t>
            </a:r>
          </a:p>
        </p:txBody>
      </p:sp>
      <p:sp>
        <p:nvSpPr>
          <p:cNvPr id="93205" name="Text Box 21"/>
          <p:cNvSpPr txBox="1">
            <a:spLocks noChangeArrowheads="1"/>
          </p:cNvSpPr>
          <p:nvPr/>
        </p:nvSpPr>
        <p:spPr bwMode="auto">
          <a:xfrm>
            <a:off x="3348038" y="5157788"/>
            <a:ext cx="2160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/>
              <a:t>Diastole:</a:t>
            </a:r>
          </a:p>
        </p:txBody>
      </p:sp>
      <p:grpSp>
        <p:nvGrpSpPr>
          <p:cNvPr id="93216" name="Group 32"/>
          <p:cNvGrpSpPr>
            <a:grpSpLocks/>
          </p:cNvGrpSpPr>
          <p:nvPr/>
        </p:nvGrpSpPr>
        <p:grpSpPr bwMode="auto">
          <a:xfrm>
            <a:off x="7216775" y="1268413"/>
            <a:ext cx="1028700" cy="2444750"/>
            <a:chOff x="4546" y="799"/>
            <a:chExt cx="648" cy="1540"/>
          </a:xfrm>
        </p:grpSpPr>
        <p:sp>
          <p:nvSpPr>
            <p:cNvPr id="93215" name="Rectangle 31"/>
            <p:cNvSpPr>
              <a:spLocks noChangeArrowheads="1"/>
            </p:cNvSpPr>
            <p:nvPr/>
          </p:nvSpPr>
          <p:spPr bwMode="auto">
            <a:xfrm>
              <a:off x="4558" y="799"/>
              <a:ext cx="635" cy="15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07" name="Rectangle 23"/>
            <p:cNvSpPr>
              <a:spLocks noChangeArrowheads="1"/>
            </p:cNvSpPr>
            <p:nvPr/>
          </p:nvSpPr>
          <p:spPr bwMode="auto">
            <a:xfrm>
              <a:off x="4558" y="890"/>
              <a:ext cx="635" cy="127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3214" name="Group 30"/>
            <p:cNvGrpSpPr>
              <a:grpSpLocks/>
            </p:cNvGrpSpPr>
            <p:nvPr/>
          </p:nvGrpSpPr>
          <p:grpSpPr bwMode="auto">
            <a:xfrm>
              <a:off x="4558" y="1344"/>
              <a:ext cx="636" cy="204"/>
              <a:chOff x="4558" y="1344"/>
              <a:chExt cx="636" cy="204"/>
            </a:xfrm>
          </p:grpSpPr>
          <p:sp>
            <p:nvSpPr>
              <p:cNvPr id="93208" name="Freeform 24"/>
              <p:cNvSpPr>
                <a:spLocks/>
              </p:cNvSpPr>
              <p:nvPr/>
            </p:nvSpPr>
            <p:spPr bwMode="auto">
              <a:xfrm>
                <a:off x="4558" y="1344"/>
                <a:ext cx="318" cy="204"/>
              </a:xfrm>
              <a:custGeom>
                <a:avLst/>
                <a:gdLst>
                  <a:gd name="T0" fmla="*/ 0 w 409"/>
                  <a:gd name="T1" fmla="*/ 136 h 204"/>
                  <a:gd name="T2" fmla="*/ 182 w 409"/>
                  <a:gd name="T3" fmla="*/ 181 h 204"/>
                  <a:gd name="T4" fmla="*/ 409 w 40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9" h="204">
                    <a:moveTo>
                      <a:pt x="0" y="136"/>
                    </a:moveTo>
                    <a:cubicBezTo>
                      <a:pt x="57" y="170"/>
                      <a:pt x="114" y="204"/>
                      <a:pt x="182" y="181"/>
                    </a:cubicBezTo>
                    <a:cubicBezTo>
                      <a:pt x="250" y="158"/>
                      <a:pt x="329" y="79"/>
                      <a:pt x="409" y="0"/>
                    </a:cubicBezTo>
                  </a:path>
                </a:pathLst>
              </a:custGeom>
              <a:noFill/>
              <a:ln w="76200" cmpd="sng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209" name="Freeform 25"/>
              <p:cNvSpPr>
                <a:spLocks/>
              </p:cNvSpPr>
              <p:nvPr/>
            </p:nvSpPr>
            <p:spPr bwMode="auto">
              <a:xfrm flipH="1">
                <a:off x="4876" y="1344"/>
                <a:ext cx="318" cy="204"/>
              </a:xfrm>
              <a:custGeom>
                <a:avLst/>
                <a:gdLst>
                  <a:gd name="T0" fmla="*/ 0 w 409"/>
                  <a:gd name="T1" fmla="*/ 136 h 204"/>
                  <a:gd name="T2" fmla="*/ 182 w 409"/>
                  <a:gd name="T3" fmla="*/ 181 h 204"/>
                  <a:gd name="T4" fmla="*/ 409 w 40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9" h="204">
                    <a:moveTo>
                      <a:pt x="0" y="136"/>
                    </a:moveTo>
                    <a:cubicBezTo>
                      <a:pt x="57" y="170"/>
                      <a:pt x="114" y="204"/>
                      <a:pt x="182" y="181"/>
                    </a:cubicBezTo>
                    <a:cubicBezTo>
                      <a:pt x="250" y="158"/>
                      <a:pt x="329" y="79"/>
                      <a:pt x="409" y="0"/>
                    </a:cubicBezTo>
                  </a:path>
                </a:pathLst>
              </a:custGeom>
              <a:noFill/>
              <a:ln w="76200" cmpd="sng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3210" name="Freeform 26"/>
            <p:cNvSpPr>
              <a:spLocks/>
            </p:cNvSpPr>
            <p:nvPr/>
          </p:nvSpPr>
          <p:spPr bwMode="auto">
            <a:xfrm>
              <a:off x="4546" y="806"/>
              <a:ext cx="647" cy="719"/>
            </a:xfrm>
            <a:custGeom>
              <a:avLst/>
              <a:gdLst>
                <a:gd name="T0" fmla="*/ 0 w 647"/>
                <a:gd name="T1" fmla="*/ 0 h 719"/>
                <a:gd name="T2" fmla="*/ 647 w 647"/>
                <a:gd name="T3" fmla="*/ 0 h 719"/>
                <a:gd name="T4" fmla="*/ 647 w 647"/>
                <a:gd name="T5" fmla="*/ 674 h 719"/>
                <a:gd name="T6" fmla="*/ 557 w 647"/>
                <a:gd name="T7" fmla="*/ 719 h 719"/>
                <a:gd name="T8" fmla="*/ 466 w 647"/>
                <a:gd name="T9" fmla="*/ 674 h 719"/>
                <a:gd name="T10" fmla="*/ 330 w 647"/>
                <a:gd name="T11" fmla="*/ 538 h 719"/>
                <a:gd name="T12" fmla="*/ 284 w 647"/>
                <a:gd name="T13" fmla="*/ 583 h 719"/>
                <a:gd name="T14" fmla="*/ 148 w 647"/>
                <a:gd name="T15" fmla="*/ 719 h 719"/>
                <a:gd name="T16" fmla="*/ 12 w 647"/>
                <a:gd name="T17" fmla="*/ 674 h 719"/>
                <a:gd name="T18" fmla="*/ 0 w 647"/>
                <a:gd name="T19" fmla="*/ 0 h 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7" h="719">
                  <a:moveTo>
                    <a:pt x="0" y="0"/>
                  </a:moveTo>
                  <a:lnTo>
                    <a:pt x="647" y="0"/>
                  </a:lnTo>
                  <a:lnTo>
                    <a:pt x="647" y="674"/>
                  </a:lnTo>
                  <a:lnTo>
                    <a:pt x="557" y="719"/>
                  </a:lnTo>
                  <a:lnTo>
                    <a:pt x="466" y="674"/>
                  </a:lnTo>
                  <a:lnTo>
                    <a:pt x="330" y="538"/>
                  </a:lnTo>
                  <a:lnTo>
                    <a:pt x="284" y="583"/>
                  </a:lnTo>
                  <a:lnTo>
                    <a:pt x="148" y="719"/>
                  </a:lnTo>
                  <a:lnTo>
                    <a:pt x="12" y="6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11" name="Freeform 27"/>
            <p:cNvSpPr>
              <a:spLocks/>
            </p:cNvSpPr>
            <p:nvPr/>
          </p:nvSpPr>
          <p:spPr bwMode="auto">
            <a:xfrm>
              <a:off x="4558" y="1389"/>
              <a:ext cx="635" cy="950"/>
            </a:xfrm>
            <a:custGeom>
              <a:avLst/>
              <a:gdLst>
                <a:gd name="T0" fmla="*/ 91 w 635"/>
                <a:gd name="T1" fmla="*/ 0 h 950"/>
                <a:gd name="T2" fmla="*/ 91 w 635"/>
                <a:gd name="T3" fmla="*/ 227 h 950"/>
                <a:gd name="T4" fmla="*/ 46 w 635"/>
                <a:gd name="T5" fmla="*/ 363 h 950"/>
                <a:gd name="T6" fmla="*/ 0 w 635"/>
                <a:gd name="T7" fmla="*/ 453 h 950"/>
                <a:gd name="T8" fmla="*/ 15 w 635"/>
                <a:gd name="T9" fmla="*/ 942 h 950"/>
                <a:gd name="T10" fmla="*/ 635 w 635"/>
                <a:gd name="T11" fmla="*/ 950 h 950"/>
                <a:gd name="T12" fmla="*/ 635 w 635"/>
                <a:gd name="T13" fmla="*/ 408 h 950"/>
                <a:gd name="T14" fmla="*/ 454 w 635"/>
                <a:gd name="T15" fmla="*/ 453 h 950"/>
                <a:gd name="T16" fmla="*/ 272 w 635"/>
                <a:gd name="T17" fmla="*/ 408 h 950"/>
                <a:gd name="T18" fmla="*/ 192 w 635"/>
                <a:gd name="T19" fmla="*/ 374 h 950"/>
                <a:gd name="T20" fmla="*/ 192 w 635"/>
                <a:gd name="T21" fmla="*/ 29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35" h="950">
                  <a:moveTo>
                    <a:pt x="91" y="0"/>
                  </a:moveTo>
                  <a:lnTo>
                    <a:pt x="91" y="227"/>
                  </a:lnTo>
                  <a:lnTo>
                    <a:pt x="46" y="363"/>
                  </a:lnTo>
                  <a:lnTo>
                    <a:pt x="0" y="453"/>
                  </a:lnTo>
                  <a:lnTo>
                    <a:pt x="15" y="942"/>
                  </a:lnTo>
                  <a:lnTo>
                    <a:pt x="635" y="950"/>
                  </a:lnTo>
                  <a:lnTo>
                    <a:pt x="635" y="408"/>
                  </a:lnTo>
                  <a:lnTo>
                    <a:pt x="454" y="453"/>
                  </a:lnTo>
                  <a:lnTo>
                    <a:pt x="272" y="408"/>
                  </a:lnTo>
                  <a:lnTo>
                    <a:pt x="192" y="374"/>
                  </a:lnTo>
                  <a:lnTo>
                    <a:pt x="192" y="29"/>
                  </a:lnTo>
                </a:path>
              </a:pathLst>
            </a:cu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212" name="Line 28"/>
            <p:cNvSpPr>
              <a:spLocks noChangeShapeType="1"/>
            </p:cNvSpPr>
            <p:nvPr/>
          </p:nvSpPr>
          <p:spPr bwMode="auto">
            <a:xfrm>
              <a:off x="4703" y="1352"/>
              <a:ext cx="0" cy="363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00195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Freeform 2"/>
          <p:cNvSpPr>
            <a:spLocks/>
          </p:cNvSpPr>
          <p:nvPr/>
        </p:nvSpPr>
        <p:spPr bwMode="auto">
          <a:xfrm>
            <a:off x="533400" y="2946400"/>
            <a:ext cx="4191000" cy="1600200"/>
          </a:xfrm>
          <a:custGeom>
            <a:avLst/>
            <a:gdLst>
              <a:gd name="T0" fmla="*/ 0 w 2928"/>
              <a:gd name="T1" fmla="*/ 0 h 2160"/>
              <a:gd name="T2" fmla="*/ 0 w 2928"/>
              <a:gd name="T3" fmla="*/ 2160 h 2160"/>
              <a:gd name="T4" fmla="*/ 2928 w 2928"/>
              <a:gd name="T5" fmla="*/ 2160 h 2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28" h="2160">
                <a:moveTo>
                  <a:pt x="0" y="0"/>
                </a:moveTo>
                <a:lnTo>
                  <a:pt x="0" y="2160"/>
                </a:lnTo>
                <a:lnTo>
                  <a:pt x="2928" y="2160"/>
                </a:lnTo>
              </a:path>
            </a:pathLst>
          </a:custGeom>
          <a:noFill/>
          <a:ln w="38100" cmpd="sng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59" name="Freeform 3"/>
          <p:cNvSpPr>
            <a:spLocks/>
          </p:cNvSpPr>
          <p:nvPr/>
        </p:nvSpPr>
        <p:spPr bwMode="auto">
          <a:xfrm>
            <a:off x="1927225" y="4549775"/>
            <a:ext cx="1350963" cy="1492250"/>
          </a:xfrm>
          <a:custGeom>
            <a:avLst/>
            <a:gdLst>
              <a:gd name="T0" fmla="*/ 0 w 851"/>
              <a:gd name="T1" fmla="*/ 0 h 940"/>
              <a:gd name="T2" fmla="*/ 427 w 851"/>
              <a:gd name="T3" fmla="*/ 940 h 940"/>
              <a:gd name="T4" fmla="*/ 851 w 851"/>
              <a:gd name="T5" fmla="*/ 11 h 9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51" h="940">
                <a:moveTo>
                  <a:pt x="0" y="0"/>
                </a:moveTo>
                <a:lnTo>
                  <a:pt x="427" y="940"/>
                </a:lnTo>
                <a:lnTo>
                  <a:pt x="851" y="11"/>
                </a:lnTo>
              </a:path>
            </a:pathLst>
          </a:custGeom>
          <a:solidFill>
            <a:srgbClr val="FF6600"/>
          </a:solidFill>
          <a:ln w="38100" cmpd="sng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63" name="Text Box 7"/>
          <p:cNvSpPr txBox="1">
            <a:spLocks noChangeArrowheads="1"/>
          </p:cNvSpPr>
          <p:nvPr/>
        </p:nvSpPr>
        <p:spPr bwMode="auto">
          <a:xfrm>
            <a:off x="914400" y="4622800"/>
            <a:ext cx="85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0">
                <a:solidFill>
                  <a:schemeClr val="accent2"/>
                </a:solidFill>
                <a:latin typeface="Times New Roman" pitchFamily="18" charset="0"/>
              </a:rPr>
              <a:t>Systole</a:t>
            </a:r>
          </a:p>
        </p:txBody>
      </p:sp>
      <p:sp>
        <p:nvSpPr>
          <p:cNvPr id="173064" name="Text Box 8"/>
          <p:cNvSpPr txBox="1">
            <a:spLocks noChangeArrowheads="1"/>
          </p:cNvSpPr>
          <p:nvPr/>
        </p:nvSpPr>
        <p:spPr bwMode="auto">
          <a:xfrm>
            <a:off x="2209800" y="4089400"/>
            <a:ext cx="946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0">
                <a:solidFill>
                  <a:schemeClr val="accent2"/>
                </a:solidFill>
                <a:latin typeface="Times New Roman" pitchFamily="18" charset="0"/>
              </a:rPr>
              <a:t>Diastole</a:t>
            </a:r>
          </a:p>
        </p:txBody>
      </p:sp>
      <p:sp>
        <p:nvSpPr>
          <p:cNvPr id="173065" name="Text Box 9"/>
          <p:cNvSpPr txBox="1">
            <a:spLocks noChangeArrowheads="1"/>
          </p:cNvSpPr>
          <p:nvPr/>
        </p:nvSpPr>
        <p:spPr bwMode="auto">
          <a:xfrm>
            <a:off x="152400" y="2565400"/>
            <a:ext cx="85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0">
                <a:solidFill>
                  <a:schemeClr val="accent2"/>
                </a:solidFill>
                <a:latin typeface="Times New Roman" pitchFamily="18" charset="0"/>
              </a:rPr>
              <a:t>Vitesse</a:t>
            </a:r>
          </a:p>
        </p:txBody>
      </p:sp>
      <p:sp>
        <p:nvSpPr>
          <p:cNvPr id="173066" name="Text Box 10"/>
          <p:cNvSpPr txBox="1">
            <a:spLocks noChangeArrowheads="1"/>
          </p:cNvSpPr>
          <p:nvPr/>
        </p:nvSpPr>
        <p:spPr bwMode="auto">
          <a:xfrm>
            <a:off x="3962400" y="4622800"/>
            <a:ext cx="806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0">
                <a:solidFill>
                  <a:schemeClr val="accent2"/>
                </a:solidFill>
                <a:latin typeface="Times New Roman" pitchFamily="18" charset="0"/>
              </a:rPr>
              <a:t>Temps</a:t>
            </a:r>
          </a:p>
        </p:txBody>
      </p:sp>
      <p:sp>
        <p:nvSpPr>
          <p:cNvPr id="173073" name="Text Box 17"/>
          <p:cNvSpPr txBox="1">
            <a:spLocks noChangeArrowheads="1"/>
          </p:cNvSpPr>
          <p:nvPr/>
        </p:nvSpPr>
        <p:spPr bwMode="auto">
          <a:xfrm>
            <a:off x="381000" y="166688"/>
            <a:ext cx="80502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800" b="0">
                <a:solidFill>
                  <a:schemeClr val="accent2"/>
                </a:solidFill>
                <a:latin typeface="Times New Roman" pitchFamily="18" charset="0"/>
              </a:rPr>
              <a:t>Volume de reflux diastolique = Volume flux systolique</a:t>
            </a:r>
          </a:p>
        </p:txBody>
      </p:sp>
      <p:sp>
        <p:nvSpPr>
          <p:cNvPr id="173074" name="Line 18"/>
          <p:cNvSpPr>
            <a:spLocks noChangeShapeType="1"/>
          </p:cNvSpPr>
          <p:nvPr/>
        </p:nvSpPr>
        <p:spPr bwMode="auto">
          <a:xfrm>
            <a:off x="1905000" y="2565400"/>
            <a:ext cx="0" cy="4267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75" name="Line 19"/>
          <p:cNvSpPr>
            <a:spLocks noChangeShapeType="1"/>
          </p:cNvSpPr>
          <p:nvPr/>
        </p:nvSpPr>
        <p:spPr bwMode="auto">
          <a:xfrm>
            <a:off x="3276600" y="2565400"/>
            <a:ext cx="0" cy="4267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76" name="Line 20"/>
          <p:cNvSpPr>
            <a:spLocks noChangeShapeType="1"/>
          </p:cNvSpPr>
          <p:nvPr/>
        </p:nvSpPr>
        <p:spPr bwMode="auto">
          <a:xfrm>
            <a:off x="4724400" y="2565400"/>
            <a:ext cx="0" cy="4267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78" name="Freeform 22"/>
          <p:cNvSpPr>
            <a:spLocks/>
          </p:cNvSpPr>
          <p:nvPr/>
        </p:nvSpPr>
        <p:spPr bwMode="auto">
          <a:xfrm>
            <a:off x="534988" y="3001963"/>
            <a:ext cx="1392237" cy="1576387"/>
          </a:xfrm>
          <a:custGeom>
            <a:avLst/>
            <a:gdLst>
              <a:gd name="T0" fmla="*/ 0 w 877"/>
              <a:gd name="T1" fmla="*/ 993 h 993"/>
              <a:gd name="T2" fmla="*/ 425 w 877"/>
              <a:gd name="T3" fmla="*/ 0 h 993"/>
              <a:gd name="T4" fmla="*/ 877 w 877"/>
              <a:gd name="T5" fmla="*/ 973 h 9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77" h="993">
                <a:moveTo>
                  <a:pt x="0" y="993"/>
                </a:moveTo>
                <a:lnTo>
                  <a:pt x="425" y="0"/>
                </a:lnTo>
                <a:lnTo>
                  <a:pt x="877" y="973"/>
                </a:lnTo>
              </a:path>
            </a:pathLst>
          </a:custGeom>
          <a:solidFill>
            <a:schemeClr val="accent2"/>
          </a:solidFill>
          <a:ln w="38100" cmpd="sng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3080" name="Text Box 24"/>
          <p:cNvSpPr txBox="1">
            <a:spLocks noChangeArrowheads="1"/>
          </p:cNvSpPr>
          <p:nvPr/>
        </p:nvSpPr>
        <p:spPr bwMode="auto">
          <a:xfrm>
            <a:off x="3705225" y="1535113"/>
            <a:ext cx="4781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400" u="sng">
                <a:solidFill>
                  <a:srgbClr val="FF6600"/>
                </a:solidFill>
                <a:latin typeface="Times New Roman" pitchFamily="18" charset="0"/>
              </a:rPr>
              <a:t>IP</a:t>
            </a:r>
            <a:r>
              <a:rPr lang="fr-FR" sz="2400" u="sng">
                <a:solidFill>
                  <a:schemeClr val="accent2"/>
                </a:solidFill>
                <a:latin typeface="Times New Roman" pitchFamily="18" charset="0"/>
              </a:rPr>
              <a:t>: Indice de Psatakis</a:t>
            </a:r>
            <a:r>
              <a:rPr lang="fr-FR" sz="240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fr-FR" sz="2000">
                <a:solidFill>
                  <a:schemeClr val="accent2"/>
                </a:solidFill>
                <a:latin typeface="Times New Roman" pitchFamily="18" charset="0"/>
              </a:rPr>
              <a:t>IP = </a:t>
            </a:r>
            <a:r>
              <a:rPr lang="fr-FR" sz="2000" u="sng">
                <a:solidFill>
                  <a:schemeClr val="accent2"/>
                </a:solidFill>
                <a:latin typeface="Times New Roman" pitchFamily="18" charset="0"/>
              </a:rPr>
              <a:t>VmR X tR</a:t>
            </a:r>
          </a:p>
        </p:txBody>
      </p:sp>
      <p:sp>
        <p:nvSpPr>
          <p:cNvPr id="173081" name="Text Box 25"/>
          <p:cNvSpPr txBox="1">
            <a:spLocks noChangeArrowheads="1"/>
          </p:cNvSpPr>
          <p:nvPr/>
        </p:nvSpPr>
        <p:spPr bwMode="auto">
          <a:xfrm>
            <a:off x="7240588" y="1824038"/>
            <a:ext cx="1508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>
                <a:solidFill>
                  <a:schemeClr val="accent2"/>
                </a:solidFill>
                <a:latin typeface="Times New Roman" pitchFamily="18" charset="0"/>
              </a:rPr>
              <a:t>VmS X tS</a:t>
            </a:r>
          </a:p>
        </p:txBody>
      </p:sp>
      <p:sp>
        <p:nvSpPr>
          <p:cNvPr id="173082" name="Text Box 26"/>
          <p:cNvSpPr txBox="1">
            <a:spLocks noChangeArrowheads="1"/>
          </p:cNvSpPr>
          <p:nvPr/>
        </p:nvSpPr>
        <p:spPr bwMode="auto">
          <a:xfrm>
            <a:off x="2124075" y="2043113"/>
            <a:ext cx="6540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400" u="sng">
                <a:solidFill>
                  <a:srgbClr val="FF6600"/>
                </a:solidFill>
                <a:latin typeface="Times New Roman" pitchFamily="18" charset="0"/>
              </a:rPr>
              <a:t>IDR</a:t>
            </a:r>
            <a:r>
              <a:rPr lang="fr-FR" sz="2400" u="sng">
                <a:solidFill>
                  <a:schemeClr val="accent2"/>
                </a:solidFill>
                <a:latin typeface="Times New Roman" pitchFamily="18" charset="0"/>
              </a:rPr>
              <a:t>: Indice dynamique de reflux</a:t>
            </a:r>
            <a:r>
              <a:rPr lang="fr-FR" sz="2000">
                <a:solidFill>
                  <a:schemeClr val="accent2"/>
                </a:solidFill>
                <a:latin typeface="Times New Roman" pitchFamily="18" charset="0"/>
              </a:rPr>
              <a:t> IDR = </a:t>
            </a:r>
            <a:r>
              <a:rPr lang="fr-FR" sz="2000" u="sng">
                <a:solidFill>
                  <a:schemeClr val="accent2"/>
                </a:solidFill>
                <a:latin typeface="Times New Roman" pitchFamily="18" charset="0"/>
              </a:rPr>
              <a:t>VmR² X tR</a:t>
            </a:r>
          </a:p>
        </p:txBody>
      </p:sp>
      <p:sp>
        <p:nvSpPr>
          <p:cNvPr id="173083" name="Text Box 27"/>
          <p:cNvSpPr txBox="1">
            <a:spLocks noChangeArrowheads="1"/>
          </p:cNvSpPr>
          <p:nvPr/>
        </p:nvSpPr>
        <p:spPr bwMode="auto">
          <a:xfrm>
            <a:off x="7304088" y="2368550"/>
            <a:ext cx="1371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000">
                <a:solidFill>
                  <a:schemeClr val="accent2"/>
                </a:solidFill>
                <a:latin typeface="Times New Roman" pitchFamily="18" charset="0"/>
              </a:rPr>
              <a:t>VmS² X tS</a:t>
            </a:r>
          </a:p>
        </p:txBody>
      </p:sp>
      <p:sp>
        <p:nvSpPr>
          <p:cNvPr id="173104" name="Text Box 48"/>
          <p:cNvSpPr txBox="1">
            <a:spLocks noChangeArrowheads="1"/>
          </p:cNvSpPr>
          <p:nvPr/>
        </p:nvSpPr>
        <p:spPr bwMode="auto">
          <a:xfrm>
            <a:off x="1743075" y="26225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3105" name="Text Box 49"/>
          <p:cNvSpPr txBox="1">
            <a:spLocks noChangeArrowheads="1"/>
          </p:cNvSpPr>
          <p:nvPr/>
        </p:nvSpPr>
        <p:spPr bwMode="auto">
          <a:xfrm>
            <a:off x="3683000" y="965200"/>
            <a:ext cx="4341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400" u="sng">
                <a:solidFill>
                  <a:srgbClr val="FF6600"/>
                </a:solidFill>
                <a:latin typeface="Times New Roman" pitchFamily="18" charset="0"/>
              </a:rPr>
              <a:t>TR</a:t>
            </a:r>
            <a:r>
              <a:rPr lang="fr-FR" sz="2400" u="sng">
                <a:solidFill>
                  <a:schemeClr val="accent2"/>
                </a:solidFill>
                <a:latin typeface="Times New Roman" pitchFamily="18" charset="0"/>
              </a:rPr>
              <a:t>:Temps de Reflux</a:t>
            </a:r>
            <a:r>
              <a:rPr lang="fr-FR" sz="2000">
                <a:solidFill>
                  <a:schemeClr val="accent2"/>
                </a:solidFill>
                <a:latin typeface="Times New Roman" pitchFamily="18" charset="0"/>
              </a:rPr>
              <a:t> = </a:t>
            </a:r>
            <a:r>
              <a:rPr lang="fr-FR" sz="2000" u="sng">
                <a:solidFill>
                  <a:schemeClr val="accent2"/>
                </a:solidFill>
                <a:latin typeface="Times New Roman" pitchFamily="18" charset="0"/>
              </a:rPr>
              <a:t>VmR X tR</a:t>
            </a:r>
          </a:p>
        </p:txBody>
      </p:sp>
    </p:spTree>
    <p:extLst>
      <p:ext uri="{BB962C8B-B14F-4D97-AF65-F5344CB8AC3E}">
        <p14:creationId xmlns:p14="http://schemas.microsoft.com/office/powerpoint/2010/main" val="3403470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Freeform 2"/>
          <p:cNvSpPr>
            <a:spLocks/>
          </p:cNvSpPr>
          <p:nvPr/>
        </p:nvSpPr>
        <p:spPr bwMode="auto">
          <a:xfrm>
            <a:off x="533400" y="1828800"/>
            <a:ext cx="4191000" cy="1600200"/>
          </a:xfrm>
          <a:custGeom>
            <a:avLst/>
            <a:gdLst>
              <a:gd name="T0" fmla="*/ 0 w 2928"/>
              <a:gd name="T1" fmla="*/ 0 h 2160"/>
              <a:gd name="T2" fmla="*/ 0 w 2928"/>
              <a:gd name="T3" fmla="*/ 2160 h 2160"/>
              <a:gd name="T4" fmla="*/ 2928 w 2928"/>
              <a:gd name="T5" fmla="*/ 2160 h 2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28" h="2160">
                <a:moveTo>
                  <a:pt x="0" y="0"/>
                </a:moveTo>
                <a:lnTo>
                  <a:pt x="0" y="2160"/>
                </a:lnTo>
                <a:lnTo>
                  <a:pt x="2928" y="2160"/>
                </a:lnTo>
              </a:path>
            </a:pathLst>
          </a:custGeom>
          <a:noFill/>
          <a:ln w="38100" cmpd="sng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539" name="Freeform 3"/>
          <p:cNvSpPr>
            <a:spLocks/>
          </p:cNvSpPr>
          <p:nvPr/>
        </p:nvSpPr>
        <p:spPr bwMode="auto">
          <a:xfrm>
            <a:off x="1927225" y="3432175"/>
            <a:ext cx="1350963" cy="1492250"/>
          </a:xfrm>
          <a:custGeom>
            <a:avLst/>
            <a:gdLst>
              <a:gd name="T0" fmla="*/ 0 w 851"/>
              <a:gd name="T1" fmla="*/ 0 h 940"/>
              <a:gd name="T2" fmla="*/ 427 w 851"/>
              <a:gd name="T3" fmla="*/ 940 h 940"/>
              <a:gd name="T4" fmla="*/ 851 w 851"/>
              <a:gd name="T5" fmla="*/ 11 h 9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51" h="940">
                <a:moveTo>
                  <a:pt x="0" y="0"/>
                </a:moveTo>
                <a:lnTo>
                  <a:pt x="427" y="940"/>
                </a:lnTo>
                <a:lnTo>
                  <a:pt x="851" y="11"/>
                </a:lnTo>
              </a:path>
            </a:pathLst>
          </a:custGeom>
          <a:solidFill>
            <a:srgbClr val="FF6600"/>
          </a:solidFill>
          <a:ln w="38100" cmpd="sng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540" name="Freeform 4"/>
          <p:cNvSpPr>
            <a:spLocks/>
          </p:cNvSpPr>
          <p:nvPr/>
        </p:nvSpPr>
        <p:spPr bwMode="auto">
          <a:xfrm>
            <a:off x="533400" y="4114800"/>
            <a:ext cx="4329113" cy="1600200"/>
          </a:xfrm>
          <a:custGeom>
            <a:avLst/>
            <a:gdLst>
              <a:gd name="T0" fmla="*/ 0 w 2928"/>
              <a:gd name="T1" fmla="*/ 0 h 2160"/>
              <a:gd name="T2" fmla="*/ 0 w 2928"/>
              <a:gd name="T3" fmla="*/ 2160 h 2160"/>
              <a:gd name="T4" fmla="*/ 2928 w 2928"/>
              <a:gd name="T5" fmla="*/ 2160 h 2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28" h="2160">
                <a:moveTo>
                  <a:pt x="0" y="0"/>
                </a:moveTo>
                <a:lnTo>
                  <a:pt x="0" y="2160"/>
                </a:lnTo>
                <a:lnTo>
                  <a:pt x="2928" y="2160"/>
                </a:lnTo>
              </a:path>
            </a:pathLst>
          </a:custGeom>
          <a:noFill/>
          <a:ln w="38100" cmpd="sng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541" name="Freeform 5"/>
          <p:cNvSpPr>
            <a:spLocks/>
          </p:cNvSpPr>
          <p:nvPr/>
        </p:nvSpPr>
        <p:spPr bwMode="auto">
          <a:xfrm>
            <a:off x="1884363" y="5711825"/>
            <a:ext cx="2767012" cy="746125"/>
          </a:xfrm>
          <a:custGeom>
            <a:avLst/>
            <a:gdLst>
              <a:gd name="T0" fmla="*/ 0 w 1743"/>
              <a:gd name="T1" fmla="*/ 0 h 470"/>
              <a:gd name="T2" fmla="*/ 240 w 1743"/>
              <a:gd name="T3" fmla="*/ 470 h 470"/>
              <a:gd name="T4" fmla="*/ 1743 w 1743"/>
              <a:gd name="T5" fmla="*/ 1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43" h="470">
                <a:moveTo>
                  <a:pt x="0" y="0"/>
                </a:moveTo>
                <a:lnTo>
                  <a:pt x="240" y="470"/>
                </a:lnTo>
                <a:lnTo>
                  <a:pt x="1743" y="1"/>
                </a:lnTo>
              </a:path>
            </a:pathLst>
          </a:custGeom>
          <a:solidFill>
            <a:srgbClr val="FF6600"/>
          </a:solidFill>
          <a:ln w="38100" cmpd="sng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542" name="Text Box 6"/>
          <p:cNvSpPr txBox="1">
            <a:spLocks noChangeArrowheads="1"/>
          </p:cNvSpPr>
          <p:nvPr/>
        </p:nvSpPr>
        <p:spPr bwMode="auto">
          <a:xfrm>
            <a:off x="914400" y="3505200"/>
            <a:ext cx="85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0">
                <a:solidFill>
                  <a:schemeClr val="accent2"/>
                </a:solidFill>
                <a:latin typeface="Times New Roman" pitchFamily="18" charset="0"/>
              </a:rPr>
              <a:t>Systole</a:t>
            </a:r>
          </a:p>
        </p:txBody>
      </p:sp>
      <p:sp>
        <p:nvSpPr>
          <p:cNvPr id="193543" name="Text Box 7"/>
          <p:cNvSpPr txBox="1">
            <a:spLocks noChangeArrowheads="1"/>
          </p:cNvSpPr>
          <p:nvPr/>
        </p:nvSpPr>
        <p:spPr bwMode="auto">
          <a:xfrm>
            <a:off x="2209800" y="2971800"/>
            <a:ext cx="946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0">
                <a:solidFill>
                  <a:schemeClr val="accent2"/>
                </a:solidFill>
                <a:latin typeface="Times New Roman" pitchFamily="18" charset="0"/>
              </a:rPr>
              <a:t>Diastole</a:t>
            </a:r>
          </a:p>
        </p:txBody>
      </p:sp>
      <p:sp>
        <p:nvSpPr>
          <p:cNvPr id="193544" name="Text Box 8"/>
          <p:cNvSpPr txBox="1">
            <a:spLocks noChangeArrowheads="1"/>
          </p:cNvSpPr>
          <p:nvPr/>
        </p:nvSpPr>
        <p:spPr bwMode="auto">
          <a:xfrm>
            <a:off x="152400" y="1447800"/>
            <a:ext cx="85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0">
                <a:solidFill>
                  <a:schemeClr val="accent2"/>
                </a:solidFill>
                <a:latin typeface="Times New Roman" pitchFamily="18" charset="0"/>
              </a:rPr>
              <a:t>Vitesse</a:t>
            </a:r>
          </a:p>
        </p:txBody>
      </p:sp>
      <p:sp>
        <p:nvSpPr>
          <p:cNvPr id="193545" name="Text Box 9"/>
          <p:cNvSpPr txBox="1">
            <a:spLocks noChangeArrowheads="1"/>
          </p:cNvSpPr>
          <p:nvPr/>
        </p:nvSpPr>
        <p:spPr bwMode="auto">
          <a:xfrm>
            <a:off x="3962400" y="3505200"/>
            <a:ext cx="806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b="0">
                <a:solidFill>
                  <a:schemeClr val="accent2"/>
                </a:solidFill>
                <a:latin typeface="Times New Roman" pitchFamily="18" charset="0"/>
              </a:rPr>
              <a:t>Temps</a:t>
            </a:r>
          </a:p>
        </p:txBody>
      </p:sp>
      <p:sp>
        <p:nvSpPr>
          <p:cNvPr id="193546" name="Text Box 10"/>
          <p:cNvSpPr txBox="1">
            <a:spLocks noChangeArrowheads="1"/>
          </p:cNvSpPr>
          <p:nvPr/>
        </p:nvSpPr>
        <p:spPr bwMode="auto">
          <a:xfrm>
            <a:off x="6588125" y="2420938"/>
            <a:ext cx="1098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800">
                <a:solidFill>
                  <a:srgbClr val="FF6600"/>
                </a:solidFill>
                <a:latin typeface="Times New Roman" pitchFamily="18" charset="0"/>
              </a:rPr>
              <a:t>IP = 1</a:t>
            </a:r>
          </a:p>
        </p:txBody>
      </p:sp>
      <p:sp>
        <p:nvSpPr>
          <p:cNvPr id="193547" name="Text Box 11"/>
          <p:cNvSpPr txBox="1">
            <a:spLocks noChangeArrowheads="1"/>
          </p:cNvSpPr>
          <p:nvPr/>
        </p:nvSpPr>
        <p:spPr bwMode="auto">
          <a:xfrm>
            <a:off x="6562725" y="2857500"/>
            <a:ext cx="13954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800">
                <a:solidFill>
                  <a:srgbClr val="FF6600"/>
                </a:solidFill>
                <a:latin typeface="Times New Roman" pitchFamily="18" charset="0"/>
              </a:rPr>
              <a:t>IDR = 1</a:t>
            </a:r>
          </a:p>
        </p:txBody>
      </p:sp>
      <p:sp>
        <p:nvSpPr>
          <p:cNvPr id="193548" name="Text Box 12"/>
          <p:cNvSpPr txBox="1">
            <a:spLocks noChangeArrowheads="1"/>
          </p:cNvSpPr>
          <p:nvPr/>
        </p:nvSpPr>
        <p:spPr bwMode="auto">
          <a:xfrm>
            <a:off x="6516688" y="4710113"/>
            <a:ext cx="10985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800">
                <a:solidFill>
                  <a:srgbClr val="FF6600"/>
                </a:solidFill>
                <a:latin typeface="Times New Roman" pitchFamily="18" charset="0"/>
              </a:rPr>
              <a:t>IP = 1</a:t>
            </a:r>
          </a:p>
        </p:txBody>
      </p:sp>
      <p:sp>
        <p:nvSpPr>
          <p:cNvPr id="193549" name="Text Box 13"/>
          <p:cNvSpPr txBox="1">
            <a:spLocks noChangeArrowheads="1"/>
          </p:cNvSpPr>
          <p:nvPr/>
        </p:nvSpPr>
        <p:spPr bwMode="auto">
          <a:xfrm>
            <a:off x="6492875" y="5110163"/>
            <a:ext cx="16621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800">
                <a:solidFill>
                  <a:srgbClr val="FF6600"/>
                </a:solidFill>
                <a:latin typeface="Times New Roman" pitchFamily="18" charset="0"/>
              </a:rPr>
              <a:t>IDR = 0,5</a:t>
            </a:r>
          </a:p>
        </p:txBody>
      </p:sp>
      <p:sp>
        <p:nvSpPr>
          <p:cNvPr id="193550" name="Text Box 14"/>
          <p:cNvSpPr txBox="1">
            <a:spLocks noChangeArrowheads="1"/>
          </p:cNvSpPr>
          <p:nvPr/>
        </p:nvSpPr>
        <p:spPr bwMode="auto">
          <a:xfrm>
            <a:off x="381000" y="166688"/>
            <a:ext cx="80502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800" b="0">
                <a:solidFill>
                  <a:schemeClr val="accent2"/>
                </a:solidFill>
                <a:latin typeface="Times New Roman" pitchFamily="18" charset="0"/>
              </a:rPr>
              <a:t>Volume de reflux diastolique = Volume flux systolique</a:t>
            </a:r>
          </a:p>
        </p:txBody>
      </p:sp>
      <p:sp>
        <p:nvSpPr>
          <p:cNvPr id="193551" name="Line 15"/>
          <p:cNvSpPr>
            <a:spLocks noChangeShapeType="1"/>
          </p:cNvSpPr>
          <p:nvPr/>
        </p:nvSpPr>
        <p:spPr bwMode="auto">
          <a:xfrm>
            <a:off x="1905000" y="1447800"/>
            <a:ext cx="0" cy="4267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552" name="Line 16"/>
          <p:cNvSpPr>
            <a:spLocks noChangeShapeType="1"/>
          </p:cNvSpPr>
          <p:nvPr/>
        </p:nvSpPr>
        <p:spPr bwMode="auto">
          <a:xfrm>
            <a:off x="3276600" y="1447800"/>
            <a:ext cx="0" cy="4267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553" name="Line 17"/>
          <p:cNvSpPr>
            <a:spLocks noChangeShapeType="1"/>
          </p:cNvSpPr>
          <p:nvPr/>
        </p:nvSpPr>
        <p:spPr bwMode="auto">
          <a:xfrm>
            <a:off x="4724400" y="1447800"/>
            <a:ext cx="0" cy="4267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554" name="Freeform 18"/>
          <p:cNvSpPr>
            <a:spLocks/>
          </p:cNvSpPr>
          <p:nvPr/>
        </p:nvSpPr>
        <p:spPr bwMode="auto">
          <a:xfrm>
            <a:off x="534988" y="1884363"/>
            <a:ext cx="1392237" cy="1576387"/>
          </a:xfrm>
          <a:custGeom>
            <a:avLst/>
            <a:gdLst>
              <a:gd name="T0" fmla="*/ 0 w 877"/>
              <a:gd name="T1" fmla="*/ 993 h 993"/>
              <a:gd name="T2" fmla="*/ 425 w 877"/>
              <a:gd name="T3" fmla="*/ 0 h 993"/>
              <a:gd name="T4" fmla="*/ 877 w 877"/>
              <a:gd name="T5" fmla="*/ 973 h 9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77" h="993">
                <a:moveTo>
                  <a:pt x="0" y="993"/>
                </a:moveTo>
                <a:lnTo>
                  <a:pt x="425" y="0"/>
                </a:lnTo>
                <a:lnTo>
                  <a:pt x="877" y="973"/>
                </a:lnTo>
              </a:path>
            </a:pathLst>
          </a:custGeom>
          <a:solidFill>
            <a:schemeClr val="accent2"/>
          </a:solidFill>
          <a:ln w="38100" cmpd="sng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3555" name="Freeform 19"/>
          <p:cNvSpPr>
            <a:spLocks/>
          </p:cNvSpPr>
          <p:nvPr/>
        </p:nvSpPr>
        <p:spPr bwMode="auto">
          <a:xfrm>
            <a:off x="468313" y="4157663"/>
            <a:ext cx="1392237" cy="1576387"/>
          </a:xfrm>
          <a:custGeom>
            <a:avLst/>
            <a:gdLst>
              <a:gd name="T0" fmla="*/ 0 w 877"/>
              <a:gd name="T1" fmla="*/ 993 h 993"/>
              <a:gd name="T2" fmla="*/ 425 w 877"/>
              <a:gd name="T3" fmla="*/ 0 h 993"/>
              <a:gd name="T4" fmla="*/ 877 w 877"/>
              <a:gd name="T5" fmla="*/ 973 h 9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77" h="993">
                <a:moveTo>
                  <a:pt x="0" y="993"/>
                </a:moveTo>
                <a:lnTo>
                  <a:pt x="425" y="0"/>
                </a:lnTo>
                <a:lnTo>
                  <a:pt x="877" y="973"/>
                </a:lnTo>
              </a:path>
            </a:pathLst>
          </a:custGeom>
          <a:solidFill>
            <a:schemeClr val="accent2"/>
          </a:solidFill>
          <a:ln w="38100" cmpd="sng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93560" name="Group 24"/>
          <p:cNvGrpSpPr>
            <a:grpSpLocks/>
          </p:cNvGrpSpPr>
          <p:nvPr/>
        </p:nvGrpSpPr>
        <p:grpSpPr bwMode="auto">
          <a:xfrm>
            <a:off x="4787900" y="4368800"/>
            <a:ext cx="1028700" cy="2444750"/>
            <a:chOff x="4546" y="799"/>
            <a:chExt cx="648" cy="1540"/>
          </a:xfrm>
        </p:grpSpPr>
        <p:sp>
          <p:nvSpPr>
            <p:cNvPr id="193561" name="Rectangle 25"/>
            <p:cNvSpPr>
              <a:spLocks noChangeArrowheads="1"/>
            </p:cNvSpPr>
            <p:nvPr/>
          </p:nvSpPr>
          <p:spPr bwMode="auto">
            <a:xfrm>
              <a:off x="4558" y="799"/>
              <a:ext cx="635" cy="15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62" name="Rectangle 26"/>
            <p:cNvSpPr>
              <a:spLocks noChangeArrowheads="1"/>
            </p:cNvSpPr>
            <p:nvPr/>
          </p:nvSpPr>
          <p:spPr bwMode="auto">
            <a:xfrm>
              <a:off x="4558" y="890"/>
              <a:ext cx="635" cy="127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3563" name="Group 27"/>
            <p:cNvGrpSpPr>
              <a:grpSpLocks/>
            </p:cNvGrpSpPr>
            <p:nvPr/>
          </p:nvGrpSpPr>
          <p:grpSpPr bwMode="auto">
            <a:xfrm>
              <a:off x="4558" y="1344"/>
              <a:ext cx="636" cy="204"/>
              <a:chOff x="4558" y="1344"/>
              <a:chExt cx="636" cy="204"/>
            </a:xfrm>
          </p:grpSpPr>
          <p:sp>
            <p:nvSpPr>
              <p:cNvPr id="193564" name="Freeform 28"/>
              <p:cNvSpPr>
                <a:spLocks/>
              </p:cNvSpPr>
              <p:nvPr/>
            </p:nvSpPr>
            <p:spPr bwMode="auto">
              <a:xfrm>
                <a:off x="4558" y="1344"/>
                <a:ext cx="318" cy="204"/>
              </a:xfrm>
              <a:custGeom>
                <a:avLst/>
                <a:gdLst>
                  <a:gd name="T0" fmla="*/ 0 w 409"/>
                  <a:gd name="T1" fmla="*/ 136 h 204"/>
                  <a:gd name="T2" fmla="*/ 182 w 409"/>
                  <a:gd name="T3" fmla="*/ 181 h 204"/>
                  <a:gd name="T4" fmla="*/ 409 w 40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9" h="204">
                    <a:moveTo>
                      <a:pt x="0" y="136"/>
                    </a:moveTo>
                    <a:cubicBezTo>
                      <a:pt x="57" y="170"/>
                      <a:pt x="114" y="204"/>
                      <a:pt x="182" y="181"/>
                    </a:cubicBezTo>
                    <a:cubicBezTo>
                      <a:pt x="250" y="158"/>
                      <a:pt x="329" y="79"/>
                      <a:pt x="409" y="0"/>
                    </a:cubicBezTo>
                  </a:path>
                </a:pathLst>
              </a:custGeom>
              <a:noFill/>
              <a:ln w="76200" cmpd="sng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3565" name="Freeform 29"/>
              <p:cNvSpPr>
                <a:spLocks/>
              </p:cNvSpPr>
              <p:nvPr/>
            </p:nvSpPr>
            <p:spPr bwMode="auto">
              <a:xfrm flipH="1">
                <a:off x="4876" y="1344"/>
                <a:ext cx="318" cy="204"/>
              </a:xfrm>
              <a:custGeom>
                <a:avLst/>
                <a:gdLst>
                  <a:gd name="T0" fmla="*/ 0 w 409"/>
                  <a:gd name="T1" fmla="*/ 136 h 204"/>
                  <a:gd name="T2" fmla="*/ 182 w 409"/>
                  <a:gd name="T3" fmla="*/ 181 h 204"/>
                  <a:gd name="T4" fmla="*/ 409 w 409"/>
                  <a:gd name="T5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9" h="204">
                    <a:moveTo>
                      <a:pt x="0" y="136"/>
                    </a:moveTo>
                    <a:cubicBezTo>
                      <a:pt x="57" y="170"/>
                      <a:pt x="114" y="204"/>
                      <a:pt x="182" y="181"/>
                    </a:cubicBezTo>
                    <a:cubicBezTo>
                      <a:pt x="250" y="158"/>
                      <a:pt x="329" y="79"/>
                      <a:pt x="409" y="0"/>
                    </a:cubicBezTo>
                  </a:path>
                </a:pathLst>
              </a:custGeom>
              <a:noFill/>
              <a:ln w="76200" cmpd="sng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3566" name="Freeform 30"/>
            <p:cNvSpPr>
              <a:spLocks/>
            </p:cNvSpPr>
            <p:nvPr/>
          </p:nvSpPr>
          <p:spPr bwMode="auto">
            <a:xfrm>
              <a:off x="4546" y="806"/>
              <a:ext cx="647" cy="719"/>
            </a:xfrm>
            <a:custGeom>
              <a:avLst/>
              <a:gdLst>
                <a:gd name="T0" fmla="*/ 0 w 647"/>
                <a:gd name="T1" fmla="*/ 0 h 719"/>
                <a:gd name="T2" fmla="*/ 647 w 647"/>
                <a:gd name="T3" fmla="*/ 0 h 719"/>
                <a:gd name="T4" fmla="*/ 647 w 647"/>
                <a:gd name="T5" fmla="*/ 674 h 719"/>
                <a:gd name="T6" fmla="*/ 557 w 647"/>
                <a:gd name="T7" fmla="*/ 719 h 719"/>
                <a:gd name="T8" fmla="*/ 466 w 647"/>
                <a:gd name="T9" fmla="*/ 674 h 719"/>
                <a:gd name="T10" fmla="*/ 330 w 647"/>
                <a:gd name="T11" fmla="*/ 538 h 719"/>
                <a:gd name="T12" fmla="*/ 284 w 647"/>
                <a:gd name="T13" fmla="*/ 583 h 719"/>
                <a:gd name="T14" fmla="*/ 148 w 647"/>
                <a:gd name="T15" fmla="*/ 719 h 719"/>
                <a:gd name="T16" fmla="*/ 12 w 647"/>
                <a:gd name="T17" fmla="*/ 674 h 719"/>
                <a:gd name="T18" fmla="*/ 0 w 647"/>
                <a:gd name="T19" fmla="*/ 0 h 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7" h="719">
                  <a:moveTo>
                    <a:pt x="0" y="0"/>
                  </a:moveTo>
                  <a:lnTo>
                    <a:pt x="647" y="0"/>
                  </a:lnTo>
                  <a:lnTo>
                    <a:pt x="647" y="674"/>
                  </a:lnTo>
                  <a:lnTo>
                    <a:pt x="557" y="719"/>
                  </a:lnTo>
                  <a:lnTo>
                    <a:pt x="466" y="674"/>
                  </a:lnTo>
                  <a:lnTo>
                    <a:pt x="330" y="538"/>
                  </a:lnTo>
                  <a:lnTo>
                    <a:pt x="284" y="583"/>
                  </a:lnTo>
                  <a:lnTo>
                    <a:pt x="148" y="719"/>
                  </a:lnTo>
                  <a:lnTo>
                    <a:pt x="12" y="6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567" name="Freeform 31"/>
            <p:cNvSpPr>
              <a:spLocks/>
            </p:cNvSpPr>
            <p:nvPr/>
          </p:nvSpPr>
          <p:spPr bwMode="auto">
            <a:xfrm>
              <a:off x="4558" y="1389"/>
              <a:ext cx="635" cy="950"/>
            </a:xfrm>
            <a:custGeom>
              <a:avLst/>
              <a:gdLst>
                <a:gd name="T0" fmla="*/ 91 w 635"/>
                <a:gd name="T1" fmla="*/ 0 h 950"/>
                <a:gd name="T2" fmla="*/ 91 w 635"/>
                <a:gd name="T3" fmla="*/ 227 h 950"/>
                <a:gd name="T4" fmla="*/ 46 w 635"/>
                <a:gd name="T5" fmla="*/ 363 h 950"/>
                <a:gd name="T6" fmla="*/ 0 w 635"/>
                <a:gd name="T7" fmla="*/ 453 h 950"/>
                <a:gd name="T8" fmla="*/ 15 w 635"/>
                <a:gd name="T9" fmla="*/ 942 h 950"/>
                <a:gd name="T10" fmla="*/ 635 w 635"/>
                <a:gd name="T11" fmla="*/ 950 h 950"/>
                <a:gd name="T12" fmla="*/ 635 w 635"/>
                <a:gd name="T13" fmla="*/ 408 h 950"/>
                <a:gd name="T14" fmla="*/ 454 w 635"/>
                <a:gd name="T15" fmla="*/ 453 h 950"/>
                <a:gd name="T16" fmla="*/ 272 w 635"/>
                <a:gd name="T17" fmla="*/ 408 h 950"/>
                <a:gd name="T18" fmla="*/ 192 w 635"/>
                <a:gd name="T19" fmla="*/ 374 h 950"/>
                <a:gd name="T20" fmla="*/ 192 w 635"/>
                <a:gd name="T21" fmla="*/ 29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35" h="950">
                  <a:moveTo>
                    <a:pt x="91" y="0"/>
                  </a:moveTo>
                  <a:lnTo>
                    <a:pt x="91" y="227"/>
                  </a:lnTo>
                  <a:lnTo>
                    <a:pt x="46" y="363"/>
                  </a:lnTo>
                  <a:lnTo>
                    <a:pt x="0" y="453"/>
                  </a:lnTo>
                  <a:lnTo>
                    <a:pt x="15" y="942"/>
                  </a:lnTo>
                  <a:lnTo>
                    <a:pt x="635" y="950"/>
                  </a:lnTo>
                  <a:lnTo>
                    <a:pt x="635" y="408"/>
                  </a:lnTo>
                  <a:lnTo>
                    <a:pt x="454" y="453"/>
                  </a:lnTo>
                  <a:lnTo>
                    <a:pt x="272" y="408"/>
                  </a:lnTo>
                  <a:lnTo>
                    <a:pt x="192" y="374"/>
                  </a:lnTo>
                  <a:lnTo>
                    <a:pt x="192" y="29"/>
                  </a:lnTo>
                </a:path>
              </a:pathLst>
            </a:custGeom>
            <a:solidFill>
              <a:srgbClr val="FF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568" name="Line 32"/>
            <p:cNvSpPr>
              <a:spLocks noChangeShapeType="1"/>
            </p:cNvSpPr>
            <p:nvPr/>
          </p:nvSpPr>
          <p:spPr bwMode="auto">
            <a:xfrm>
              <a:off x="4703" y="1352"/>
              <a:ext cx="0" cy="363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3569" name="Group 33"/>
          <p:cNvGrpSpPr>
            <a:grpSpLocks/>
          </p:cNvGrpSpPr>
          <p:nvPr/>
        </p:nvGrpSpPr>
        <p:grpSpPr bwMode="auto">
          <a:xfrm>
            <a:off x="4787900" y="1630363"/>
            <a:ext cx="1009650" cy="2519362"/>
            <a:chOff x="4558" y="754"/>
            <a:chExt cx="636" cy="1587"/>
          </a:xfrm>
        </p:grpSpPr>
        <p:sp>
          <p:nvSpPr>
            <p:cNvPr id="193570" name="Rectangle 34"/>
            <p:cNvSpPr>
              <a:spLocks noChangeArrowheads="1"/>
            </p:cNvSpPr>
            <p:nvPr/>
          </p:nvSpPr>
          <p:spPr bwMode="auto">
            <a:xfrm>
              <a:off x="4558" y="799"/>
              <a:ext cx="635" cy="15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71" name="Rectangle 35"/>
            <p:cNvSpPr>
              <a:spLocks noChangeArrowheads="1"/>
            </p:cNvSpPr>
            <p:nvPr/>
          </p:nvSpPr>
          <p:spPr bwMode="auto">
            <a:xfrm>
              <a:off x="4558" y="1069"/>
              <a:ext cx="635" cy="127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3572" name="Freeform 36"/>
            <p:cNvSpPr>
              <a:spLocks/>
            </p:cNvSpPr>
            <p:nvPr/>
          </p:nvSpPr>
          <p:spPr bwMode="auto">
            <a:xfrm>
              <a:off x="4564" y="806"/>
              <a:ext cx="620" cy="1535"/>
            </a:xfrm>
            <a:custGeom>
              <a:avLst/>
              <a:gdLst>
                <a:gd name="T0" fmla="*/ 133 w 620"/>
                <a:gd name="T1" fmla="*/ 0 h 1535"/>
                <a:gd name="T2" fmla="*/ 443 w 620"/>
                <a:gd name="T3" fmla="*/ 9 h 1535"/>
                <a:gd name="T4" fmla="*/ 496 w 620"/>
                <a:gd name="T5" fmla="*/ 337 h 1535"/>
                <a:gd name="T6" fmla="*/ 620 w 620"/>
                <a:gd name="T7" fmla="*/ 798 h 1535"/>
                <a:gd name="T8" fmla="*/ 531 w 620"/>
                <a:gd name="T9" fmla="*/ 816 h 1535"/>
                <a:gd name="T10" fmla="*/ 469 w 620"/>
                <a:gd name="T11" fmla="*/ 931 h 1535"/>
                <a:gd name="T12" fmla="*/ 531 w 620"/>
                <a:gd name="T13" fmla="*/ 1385 h 1535"/>
                <a:gd name="T14" fmla="*/ 611 w 620"/>
                <a:gd name="T15" fmla="*/ 1374 h 1535"/>
                <a:gd name="T16" fmla="*/ 602 w 620"/>
                <a:gd name="T17" fmla="*/ 1513 h 1535"/>
                <a:gd name="T18" fmla="*/ 460 w 620"/>
                <a:gd name="T19" fmla="*/ 1524 h 1535"/>
                <a:gd name="T20" fmla="*/ 35 w 620"/>
                <a:gd name="T21" fmla="*/ 1535 h 1535"/>
                <a:gd name="T22" fmla="*/ 35 w 620"/>
                <a:gd name="T23" fmla="*/ 1503 h 1535"/>
                <a:gd name="T24" fmla="*/ 106 w 620"/>
                <a:gd name="T25" fmla="*/ 1320 h 1535"/>
                <a:gd name="T26" fmla="*/ 177 w 620"/>
                <a:gd name="T27" fmla="*/ 816 h 1535"/>
                <a:gd name="T28" fmla="*/ 0 w 620"/>
                <a:gd name="T29" fmla="*/ 825 h 1535"/>
                <a:gd name="T30" fmla="*/ 97 w 620"/>
                <a:gd name="T31" fmla="*/ 612 h 1535"/>
                <a:gd name="T32" fmla="*/ 133 w 620"/>
                <a:gd name="T33" fmla="*/ 0 h 1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20" h="1535">
                  <a:moveTo>
                    <a:pt x="133" y="0"/>
                  </a:moveTo>
                  <a:lnTo>
                    <a:pt x="443" y="9"/>
                  </a:lnTo>
                  <a:lnTo>
                    <a:pt x="496" y="337"/>
                  </a:lnTo>
                  <a:lnTo>
                    <a:pt x="620" y="798"/>
                  </a:lnTo>
                  <a:lnTo>
                    <a:pt x="531" y="816"/>
                  </a:lnTo>
                  <a:lnTo>
                    <a:pt x="469" y="931"/>
                  </a:lnTo>
                  <a:lnTo>
                    <a:pt x="531" y="1385"/>
                  </a:lnTo>
                  <a:lnTo>
                    <a:pt x="611" y="1374"/>
                  </a:lnTo>
                  <a:lnTo>
                    <a:pt x="602" y="1513"/>
                  </a:lnTo>
                  <a:lnTo>
                    <a:pt x="460" y="1524"/>
                  </a:lnTo>
                  <a:lnTo>
                    <a:pt x="35" y="1535"/>
                  </a:lnTo>
                  <a:lnTo>
                    <a:pt x="35" y="1503"/>
                  </a:lnTo>
                  <a:lnTo>
                    <a:pt x="106" y="1320"/>
                  </a:lnTo>
                  <a:lnTo>
                    <a:pt x="177" y="816"/>
                  </a:lnTo>
                  <a:lnTo>
                    <a:pt x="0" y="825"/>
                  </a:lnTo>
                  <a:lnTo>
                    <a:pt x="97" y="612"/>
                  </a:lnTo>
                  <a:lnTo>
                    <a:pt x="133" y="0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573" name="Line 37"/>
            <p:cNvSpPr>
              <a:spLocks noChangeShapeType="1"/>
            </p:cNvSpPr>
            <p:nvPr/>
          </p:nvSpPr>
          <p:spPr bwMode="auto">
            <a:xfrm>
              <a:off x="4876" y="845"/>
              <a:ext cx="0" cy="127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3574" name="Group 38"/>
            <p:cNvGrpSpPr>
              <a:grpSpLocks/>
            </p:cNvGrpSpPr>
            <p:nvPr/>
          </p:nvGrpSpPr>
          <p:grpSpPr bwMode="auto">
            <a:xfrm>
              <a:off x="4558" y="1614"/>
              <a:ext cx="636" cy="585"/>
              <a:chOff x="4558" y="1614"/>
              <a:chExt cx="636" cy="585"/>
            </a:xfrm>
          </p:grpSpPr>
          <p:sp>
            <p:nvSpPr>
              <p:cNvPr id="193575" name="Freeform 39"/>
              <p:cNvSpPr>
                <a:spLocks/>
              </p:cNvSpPr>
              <p:nvPr/>
            </p:nvSpPr>
            <p:spPr bwMode="auto">
              <a:xfrm>
                <a:off x="4558" y="1614"/>
                <a:ext cx="158" cy="585"/>
              </a:xfrm>
              <a:custGeom>
                <a:avLst/>
                <a:gdLst>
                  <a:gd name="T0" fmla="*/ 0 w 158"/>
                  <a:gd name="T1" fmla="*/ 45 h 585"/>
                  <a:gd name="T2" fmla="*/ 142 w 158"/>
                  <a:gd name="T3" fmla="*/ 90 h 585"/>
                  <a:gd name="T4" fmla="*/ 94 w 158"/>
                  <a:gd name="T5" fmla="*/ 585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8" h="585">
                    <a:moveTo>
                      <a:pt x="0" y="45"/>
                    </a:moveTo>
                    <a:cubicBezTo>
                      <a:pt x="44" y="79"/>
                      <a:pt x="126" y="0"/>
                      <a:pt x="142" y="90"/>
                    </a:cubicBezTo>
                    <a:cubicBezTo>
                      <a:pt x="158" y="180"/>
                      <a:pt x="104" y="482"/>
                      <a:pt x="94" y="585"/>
                    </a:cubicBezTo>
                  </a:path>
                </a:pathLst>
              </a:custGeom>
              <a:noFill/>
              <a:ln w="76200" cmpd="sng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3576" name="Freeform 40"/>
              <p:cNvSpPr>
                <a:spLocks/>
              </p:cNvSpPr>
              <p:nvPr/>
            </p:nvSpPr>
            <p:spPr bwMode="auto">
              <a:xfrm>
                <a:off x="5038" y="1638"/>
                <a:ext cx="156" cy="517"/>
              </a:xfrm>
              <a:custGeom>
                <a:avLst/>
                <a:gdLst>
                  <a:gd name="T0" fmla="*/ 156 w 156"/>
                  <a:gd name="T1" fmla="*/ 21 h 517"/>
                  <a:gd name="T2" fmla="*/ 13 w 156"/>
                  <a:gd name="T3" fmla="*/ 83 h 517"/>
                  <a:gd name="T4" fmla="*/ 75 w 156"/>
                  <a:gd name="T5" fmla="*/ 517 h 5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6" h="517">
                    <a:moveTo>
                      <a:pt x="156" y="21"/>
                    </a:moveTo>
                    <a:cubicBezTo>
                      <a:pt x="132" y="31"/>
                      <a:pt x="26" y="0"/>
                      <a:pt x="13" y="83"/>
                    </a:cubicBezTo>
                    <a:cubicBezTo>
                      <a:pt x="0" y="166"/>
                      <a:pt x="62" y="427"/>
                      <a:pt x="75" y="517"/>
                    </a:cubicBezTo>
                  </a:path>
                </a:pathLst>
              </a:custGeom>
              <a:noFill/>
              <a:ln w="76200" cmpd="sng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3577" name="Group 41"/>
            <p:cNvGrpSpPr>
              <a:grpSpLocks/>
            </p:cNvGrpSpPr>
            <p:nvPr/>
          </p:nvGrpSpPr>
          <p:grpSpPr bwMode="auto">
            <a:xfrm>
              <a:off x="4558" y="754"/>
              <a:ext cx="636" cy="585"/>
              <a:chOff x="4558" y="1614"/>
              <a:chExt cx="636" cy="585"/>
            </a:xfrm>
          </p:grpSpPr>
          <p:sp>
            <p:nvSpPr>
              <p:cNvPr id="193578" name="Freeform 42"/>
              <p:cNvSpPr>
                <a:spLocks/>
              </p:cNvSpPr>
              <p:nvPr/>
            </p:nvSpPr>
            <p:spPr bwMode="auto">
              <a:xfrm>
                <a:off x="4558" y="1614"/>
                <a:ext cx="158" cy="585"/>
              </a:xfrm>
              <a:custGeom>
                <a:avLst/>
                <a:gdLst>
                  <a:gd name="T0" fmla="*/ 0 w 158"/>
                  <a:gd name="T1" fmla="*/ 45 h 585"/>
                  <a:gd name="T2" fmla="*/ 142 w 158"/>
                  <a:gd name="T3" fmla="*/ 90 h 585"/>
                  <a:gd name="T4" fmla="*/ 94 w 158"/>
                  <a:gd name="T5" fmla="*/ 585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8" h="585">
                    <a:moveTo>
                      <a:pt x="0" y="45"/>
                    </a:moveTo>
                    <a:cubicBezTo>
                      <a:pt x="44" y="79"/>
                      <a:pt x="126" y="0"/>
                      <a:pt x="142" y="90"/>
                    </a:cubicBezTo>
                    <a:cubicBezTo>
                      <a:pt x="158" y="180"/>
                      <a:pt x="104" y="482"/>
                      <a:pt x="94" y="585"/>
                    </a:cubicBezTo>
                  </a:path>
                </a:pathLst>
              </a:custGeom>
              <a:noFill/>
              <a:ln w="76200" cmpd="sng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3579" name="Freeform 43"/>
              <p:cNvSpPr>
                <a:spLocks/>
              </p:cNvSpPr>
              <p:nvPr/>
            </p:nvSpPr>
            <p:spPr bwMode="auto">
              <a:xfrm>
                <a:off x="5038" y="1638"/>
                <a:ext cx="156" cy="517"/>
              </a:xfrm>
              <a:custGeom>
                <a:avLst/>
                <a:gdLst>
                  <a:gd name="T0" fmla="*/ 156 w 156"/>
                  <a:gd name="T1" fmla="*/ 21 h 517"/>
                  <a:gd name="T2" fmla="*/ 13 w 156"/>
                  <a:gd name="T3" fmla="*/ 83 h 517"/>
                  <a:gd name="T4" fmla="*/ 75 w 156"/>
                  <a:gd name="T5" fmla="*/ 517 h 5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6" h="517">
                    <a:moveTo>
                      <a:pt x="156" y="21"/>
                    </a:moveTo>
                    <a:cubicBezTo>
                      <a:pt x="132" y="31"/>
                      <a:pt x="26" y="0"/>
                      <a:pt x="13" y="83"/>
                    </a:cubicBezTo>
                    <a:cubicBezTo>
                      <a:pt x="0" y="166"/>
                      <a:pt x="62" y="427"/>
                      <a:pt x="75" y="517"/>
                    </a:cubicBezTo>
                  </a:path>
                </a:pathLst>
              </a:custGeom>
              <a:noFill/>
              <a:ln w="76200" cmpd="sng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93580" name="Text Box 44"/>
          <p:cNvSpPr txBox="1">
            <a:spLocks noChangeArrowheads="1"/>
          </p:cNvSpPr>
          <p:nvPr/>
        </p:nvSpPr>
        <p:spPr bwMode="auto">
          <a:xfrm>
            <a:off x="1743075" y="15049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93581" name="Text Box 45"/>
          <p:cNvSpPr txBox="1">
            <a:spLocks noChangeArrowheads="1"/>
          </p:cNvSpPr>
          <p:nvPr/>
        </p:nvSpPr>
        <p:spPr bwMode="auto">
          <a:xfrm>
            <a:off x="6516688" y="2060575"/>
            <a:ext cx="12366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800">
                <a:solidFill>
                  <a:srgbClr val="FF6600"/>
                </a:solidFill>
                <a:latin typeface="Times New Roman" pitchFamily="18" charset="0"/>
              </a:rPr>
              <a:t>TR = 2</a:t>
            </a:r>
          </a:p>
        </p:txBody>
      </p:sp>
      <p:sp>
        <p:nvSpPr>
          <p:cNvPr id="193582" name="Text Box 46"/>
          <p:cNvSpPr txBox="1">
            <a:spLocks noChangeArrowheads="1"/>
          </p:cNvSpPr>
          <p:nvPr/>
        </p:nvSpPr>
        <p:spPr bwMode="auto">
          <a:xfrm>
            <a:off x="6503988" y="4278313"/>
            <a:ext cx="12366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r-FR" sz="2800">
                <a:solidFill>
                  <a:srgbClr val="FF6600"/>
                </a:solidFill>
                <a:latin typeface="Times New Roman" pitchFamily="18" charset="0"/>
              </a:rPr>
              <a:t>TR = 4</a:t>
            </a:r>
          </a:p>
        </p:txBody>
      </p:sp>
    </p:spTree>
    <p:extLst>
      <p:ext uri="{BB962C8B-B14F-4D97-AF65-F5344CB8AC3E}">
        <p14:creationId xmlns:p14="http://schemas.microsoft.com/office/powerpoint/2010/main" val="392861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1258888" y="620713"/>
            <a:ext cx="66071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3200">
                <a:solidFill>
                  <a:schemeClr val="accent2"/>
                </a:solidFill>
              </a:rPr>
              <a:t>Incontinence sans shunts fermés</a:t>
            </a:r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1476375" y="2852738"/>
            <a:ext cx="6553200" cy="319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i="1">
                <a:solidFill>
                  <a:srgbClr val="FF6600"/>
                </a:solidFill>
              </a:rPr>
              <a:t>Traitements hémodynamiques</a:t>
            </a:r>
            <a:r>
              <a:rPr lang="fr-FR" sz="2400" i="1">
                <a:solidFill>
                  <a:schemeClr val="accent2"/>
                </a:solidFill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fr-FR" sz="2400">
                <a:solidFill>
                  <a:schemeClr val="accent2"/>
                </a:solidFill>
              </a:rPr>
              <a:t>Décubitus: ( PHS = 0)</a:t>
            </a:r>
          </a:p>
          <a:p>
            <a:pPr>
              <a:spcBef>
                <a:spcPct val="50000"/>
              </a:spcBef>
            </a:pPr>
            <a:r>
              <a:rPr lang="fr-FR" sz="2400">
                <a:solidFill>
                  <a:schemeClr val="accent2"/>
                </a:solidFill>
              </a:rPr>
              <a:t>Marche sous contention</a:t>
            </a:r>
          </a:p>
          <a:p>
            <a:pPr>
              <a:spcBef>
                <a:spcPct val="50000"/>
              </a:spcBef>
            </a:pPr>
            <a:r>
              <a:rPr lang="fr-FR" sz="2400">
                <a:solidFill>
                  <a:schemeClr val="accent2"/>
                </a:solidFill>
              </a:rPr>
              <a:t>Réparation valvulaire</a:t>
            </a:r>
          </a:p>
          <a:p>
            <a:pPr>
              <a:spcBef>
                <a:spcPct val="50000"/>
              </a:spcBef>
            </a:pPr>
            <a:r>
              <a:rPr lang="fr-FR" sz="2400">
                <a:solidFill>
                  <a:schemeClr val="accent2"/>
                </a:solidFill>
              </a:rPr>
              <a:t>Transposition valvulaire</a:t>
            </a:r>
          </a:p>
          <a:p>
            <a:pPr>
              <a:spcBef>
                <a:spcPct val="50000"/>
              </a:spcBef>
            </a:pPr>
            <a:r>
              <a:rPr lang="fr-FR" sz="2400">
                <a:solidFill>
                  <a:schemeClr val="accent2"/>
                </a:solidFill>
              </a:rPr>
              <a:t>Neo-valvule</a:t>
            </a:r>
          </a:p>
        </p:txBody>
      </p:sp>
    </p:spTree>
    <p:extLst>
      <p:ext uri="{BB962C8B-B14F-4D97-AF65-F5344CB8AC3E}">
        <p14:creationId xmlns:p14="http://schemas.microsoft.com/office/powerpoint/2010/main" val="1019475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Text Box 3"/>
          <p:cNvSpPr txBox="1">
            <a:spLocks noChangeArrowheads="1"/>
          </p:cNvSpPr>
          <p:nvPr/>
        </p:nvSpPr>
        <p:spPr bwMode="auto">
          <a:xfrm>
            <a:off x="323850" y="188913"/>
            <a:ext cx="871378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4000">
                <a:solidFill>
                  <a:schemeClr val="accent2"/>
                </a:solidFill>
              </a:rPr>
              <a:t>Incontinence AVEC shunts fermés</a:t>
            </a:r>
          </a:p>
          <a:p>
            <a:pPr>
              <a:spcBef>
                <a:spcPct val="50000"/>
              </a:spcBef>
            </a:pPr>
            <a:r>
              <a:rPr lang="fr-FR" sz="4000">
                <a:solidFill>
                  <a:schemeClr val="accent2"/>
                </a:solidFill>
              </a:rPr>
              <a:t>				</a:t>
            </a:r>
          </a:p>
        </p:txBody>
      </p:sp>
      <p:sp>
        <p:nvSpPr>
          <p:cNvPr id="95236" name="Freeform 4"/>
          <p:cNvSpPr>
            <a:spLocks/>
          </p:cNvSpPr>
          <p:nvPr/>
        </p:nvSpPr>
        <p:spPr bwMode="auto">
          <a:xfrm>
            <a:off x="347663" y="1628775"/>
            <a:ext cx="3000375" cy="5160963"/>
          </a:xfrm>
          <a:custGeom>
            <a:avLst/>
            <a:gdLst>
              <a:gd name="T0" fmla="*/ 756 w 1890"/>
              <a:gd name="T1" fmla="*/ 0 h 3251"/>
              <a:gd name="T2" fmla="*/ 711 w 1890"/>
              <a:gd name="T3" fmla="*/ 1043 h 3251"/>
              <a:gd name="T4" fmla="*/ 658 w 1890"/>
              <a:gd name="T5" fmla="*/ 1322 h 3251"/>
              <a:gd name="T6" fmla="*/ 658 w 1890"/>
              <a:gd name="T7" fmla="*/ 1588 h 3251"/>
              <a:gd name="T8" fmla="*/ 756 w 1890"/>
              <a:gd name="T9" fmla="*/ 1905 h 3251"/>
              <a:gd name="T10" fmla="*/ 711 w 1890"/>
              <a:gd name="T11" fmla="*/ 2767 h 3251"/>
              <a:gd name="T12" fmla="*/ 76 w 1890"/>
              <a:gd name="T13" fmla="*/ 3175 h 3251"/>
              <a:gd name="T14" fmla="*/ 257 w 1890"/>
              <a:gd name="T15" fmla="*/ 3221 h 3251"/>
              <a:gd name="T16" fmla="*/ 484 w 1890"/>
              <a:gd name="T17" fmla="*/ 3175 h 3251"/>
              <a:gd name="T18" fmla="*/ 847 w 1890"/>
              <a:gd name="T19" fmla="*/ 3175 h 3251"/>
              <a:gd name="T20" fmla="*/ 1210 w 1890"/>
              <a:gd name="T21" fmla="*/ 3175 h 3251"/>
              <a:gd name="T22" fmla="*/ 1255 w 1890"/>
              <a:gd name="T23" fmla="*/ 2948 h 3251"/>
              <a:gd name="T24" fmla="*/ 1210 w 1890"/>
              <a:gd name="T25" fmla="*/ 2676 h 3251"/>
              <a:gd name="T26" fmla="*/ 1482 w 1890"/>
              <a:gd name="T27" fmla="*/ 1996 h 3251"/>
              <a:gd name="T28" fmla="*/ 1527 w 1890"/>
              <a:gd name="T29" fmla="*/ 1313 h 3251"/>
              <a:gd name="T30" fmla="*/ 1890 w 1890"/>
              <a:gd name="T31" fmla="*/ 45 h 3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890" h="3251">
                <a:moveTo>
                  <a:pt x="756" y="0"/>
                </a:moveTo>
                <a:cubicBezTo>
                  <a:pt x="748" y="408"/>
                  <a:pt x="727" y="823"/>
                  <a:pt x="711" y="1043"/>
                </a:cubicBezTo>
                <a:cubicBezTo>
                  <a:pt x="695" y="1263"/>
                  <a:pt x="667" y="1231"/>
                  <a:pt x="658" y="1322"/>
                </a:cubicBezTo>
                <a:cubicBezTo>
                  <a:pt x="649" y="1413"/>
                  <a:pt x="642" y="1491"/>
                  <a:pt x="658" y="1588"/>
                </a:cubicBezTo>
                <a:cubicBezTo>
                  <a:pt x="674" y="1685"/>
                  <a:pt x="747" y="1709"/>
                  <a:pt x="756" y="1905"/>
                </a:cubicBezTo>
                <a:cubicBezTo>
                  <a:pt x="765" y="2101"/>
                  <a:pt x="824" y="2555"/>
                  <a:pt x="711" y="2767"/>
                </a:cubicBezTo>
                <a:cubicBezTo>
                  <a:pt x="598" y="2979"/>
                  <a:pt x="152" y="3099"/>
                  <a:pt x="76" y="3175"/>
                </a:cubicBezTo>
                <a:cubicBezTo>
                  <a:pt x="0" y="3251"/>
                  <a:pt x="189" y="3221"/>
                  <a:pt x="257" y="3221"/>
                </a:cubicBezTo>
                <a:cubicBezTo>
                  <a:pt x="325" y="3221"/>
                  <a:pt x="386" y="3183"/>
                  <a:pt x="484" y="3175"/>
                </a:cubicBezTo>
                <a:cubicBezTo>
                  <a:pt x="582" y="3167"/>
                  <a:pt x="726" y="3175"/>
                  <a:pt x="847" y="3175"/>
                </a:cubicBezTo>
                <a:cubicBezTo>
                  <a:pt x="968" y="3175"/>
                  <a:pt x="1142" y="3213"/>
                  <a:pt x="1210" y="3175"/>
                </a:cubicBezTo>
                <a:cubicBezTo>
                  <a:pt x="1278" y="3137"/>
                  <a:pt x="1255" y="3031"/>
                  <a:pt x="1255" y="2948"/>
                </a:cubicBezTo>
                <a:cubicBezTo>
                  <a:pt x="1255" y="2865"/>
                  <a:pt x="1172" y="2835"/>
                  <a:pt x="1210" y="2676"/>
                </a:cubicBezTo>
                <a:cubicBezTo>
                  <a:pt x="1248" y="2517"/>
                  <a:pt x="1429" y="2223"/>
                  <a:pt x="1482" y="1996"/>
                </a:cubicBezTo>
                <a:cubicBezTo>
                  <a:pt x="1535" y="1769"/>
                  <a:pt x="1459" y="1638"/>
                  <a:pt x="1527" y="1313"/>
                </a:cubicBezTo>
                <a:cubicBezTo>
                  <a:pt x="1595" y="988"/>
                  <a:pt x="1815" y="309"/>
                  <a:pt x="1890" y="4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38" name="Freeform 6"/>
          <p:cNvSpPr>
            <a:spLocks/>
          </p:cNvSpPr>
          <p:nvPr/>
        </p:nvSpPr>
        <p:spPr bwMode="auto">
          <a:xfrm>
            <a:off x="1908175" y="1484313"/>
            <a:ext cx="576263" cy="4897437"/>
          </a:xfrm>
          <a:custGeom>
            <a:avLst/>
            <a:gdLst>
              <a:gd name="T0" fmla="*/ 363 w 363"/>
              <a:gd name="T1" fmla="*/ 0 h 3085"/>
              <a:gd name="T2" fmla="*/ 181 w 363"/>
              <a:gd name="T3" fmla="*/ 1044 h 3085"/>
              <a:gd name="T4" fmla="*/ 0 w 363"/>
              <a:gd name="T5" fmla="*/ 3085 h 30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3" h="3085">
                <a:moveTo>
                  <a:pt x="363" y="0"/>
                </a:moveTo>
                <a:cubicBezTo>
                  <a:pt x="302" y="265"/>
                  <a:pt x="241" y="530"/>
                  <a:pt x="181" y="1044"/>
                </a:cubicBezTo>
                <a:cubicBezTo>
                  <a:pt x="121" y="1558"/>
                  <a:pt x="60" y="2321"/>
                  <a:pt x="0" y="3085"/>
                </a:cubicBezTo>
              </a:path>
            </a:pathLst>
          </a:custGeom>
          <a:noFill/>
          <a:ln w="762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39" name="Freeform 7"/>
          <p:cNvSpPr>
            <a:spLocks/>
          </p:cNvSpPr>
          <p:nvPr/>
        </p:nvSpPr>
        <p:spPr bwMode="auto">
          <a:xfrm>
            <a:off x="1681163" y="1771650"/>
            <a:ext cx="730250" cy="4238625"/>
          </a:xfrm>
          <a:custGeom>
            <a:avLst/>
            <a:gdLst>
              <a:gd name="T0" fmla="*/ 460 w 460"/>
              <a:gd name="T1" fmla="*/ 46 h 2670"/>
              <a:gd name="T2" fmla="*/ 233 w 460"/>
              <a:gd name="T3" fmla="*/ 91 h 2670"/>
              <a:gd name="T4" fmla="*/ 97 w 460"/>
              <a:gd name="T5" fmla="*/ 590 h 2670"/>
              <a:gd name="T6" fmla="*/ 7 w 460"/>
              <a:gd name="T7" fmla="*/ 1860 h 2670"/>
              <a:gd name="T8" fmla="*/ 52 w 460"/>
              <a:gd name="T9" fmla="*/ 2541 h 2670"/>
              <a:gd name="T10" fmla="*/ 188 w 460"/>
              <a:gd name="T11" fmla="*/ 2632 h 26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60" h="2670">
                <a:moveTo>
                  <a:pt x="460" y="46"/>
                </a:moveTo>
                <a:cubicBezTo>
                  <a:pt x="376" y="23"/>
                  <a:pt x="293" y="0"/>
                  <a:pt x="233" y="91"/>
                </a:cubicBezTo>
                <a:cubicBezTo>
                  <a:pt x="173" y="182"/>
                  <a:pt x="135" y="295"/>
                  <a:pt x="97" y="590"/>
                </a:cubicBezTo>
                <a:cubicBezTo>
                  <a:pt x="59" y="885"/>
                  <a:pt x="14" y="1535"/>
                  <a:pt x="7" y="1860"/>
                </a:cubicBezTo>
                <a:cubicBezTo>
                  <a:pt x="0" y="2185"/>
                  <a:pt x="22" y="2412"/>
                  <a:pt x="52" y="2541"/>
                </a:cubicBezTo>
                <a:cubicBezTo>
                  <a:pt x="82" y="2670"/>
                  <a:pt x="135" y="2651"/>
                  <a:pt x="188" y="2632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41" name="Freeform 9"/>
          <p:cNvSpPr>
            <a:spLocks/>
          </p:cNvSpPr>
          <p:nvPr/>
        </p:nvSpPr>
        <p:spPr bwMode="auto">
          <a:xfrm>
            <a:off x="1979613" y="4305300"/>
            <a:ext cx="442912" cy="1512888"/>
          </a:xfrm>
          <a:custGeom>
            <a:avLst/>
            <a:gdLst>
              <a:gd name="T0" fmla="*/ 91 w 279"/>
              <a:gd name="T1" fmla="*/ 38 h 953"/>
              <a:gd name="T2" fmla="*/ 227 w 279"/>
              <a:gd name="T3" fmla="*/ 38 h 953"/>
              <a:gd name="T4" fmla="*/ 272 w 279"/>
              <a:gd name="T5" fmla="*/ 264 h 953"/>
              <a:gd name="T6" fmla="*/ 182 w 279"/>
              <a:gd name="T7" fmla="*/ 627 h 953"/>
              <a:gd name="T8" fmla="*/ 136 w 279"/>
              <a:gd name="T9" fmla="*/ 900 h 953"/>
              <a:gd name="T10" fmla="*/ 0 w 279"/>
              <a:gd name="T11" fmla="*/ 945 h 9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79" h="953">
                <a:moveTo>
                  <a:pt x="91" y="38"/>
                </a:moveTo>
                <a:cubicBezTo>
                  <a:pt x="144" y="19"/>
                  <a:pt x="197" y="0"/>
                  <a:pt x="227" y="38"/>
                </a:cubicBezTo>
                <a:cubicBezTo>
                  <a:pt x="257" y="76"/>
                  <a:pt x="279" y="166"/>
                  <a:pt x="272" y="264"/>
                </a:cubicBezTo>
                <a:cubicBezTo>
                  <a:pt x="265" y="362"/>
                  <a:pt x="205" y="521"/>
                  <a:pt x="182" y="627"/>
                </a:cubicBezTo>
                <a:cubicBezTo>
                  <a:pt x="159" y="733"/>
                  <a:pt x="166" y="847"/>
                  <a:pt x="136" y="900"/>
                </a:cubicBezTo>
                <a:cubicBezTo>
                  <a:pt x="106" y="953"/>
                  <a:pt x="53" y="949"/>
                  <a:pt x="0" y="945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42" name="Text Box 10"/>
          <p:cNvSpPr txBox="1">
            <a:spLocks noChangeArrowheads="1"/>
          </p:cNvSpPr>
          <p:nvPr/>
        </p:nvSpPr>
        <p:spPr bwMode="auto">
          <a:xfrm>
            <a:off x="7092950" y="3716338"/>
            <a:ext cx="21605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/>
              <a:t>Systole:</a:t>
            </a:r>
          </a:p>
        </p:txBody>
      </p:sp>
      <p:sp>
        <p:nvSpPr>
          <p:cNvPr id="95244" name="Freeform 12"/>
          <p:cNvSpPr>
            <a:spLocks/>
          </p:cNvSpPr>
          <p:nvPr/>
        </p:nvSpPr>
        <p:spPr bwMode="auto">
          <a:xfrm>
            <a:off x="3300413" y="1628775"/>
            <a:ext cx="3000375" cy="5160963"/>
          </a:xfrm>
          <a:custGeom>
            <a:avLst/>
            <a:gdLst>
              <a:gd name="T0" fmla="*/ 756 w 1890"/>
              <a:gd name="T1" fmla="*/ 0 h 3251"/>
              <a:gd name="T2" fmla="*/ 711 w 1890"/>
              <a:gd name="T3" fmla="*/ 1043 h 3251"/>
              <a:gd name="T4" fmla="*/ 658 w 1890"/>
              <a:gd name="T5" fmla="*/ 1322 h 3251"/>
              <a:gd name="T6" fmla="*/ 658 w 1890"/>
              <a:gd name="T7" fmla="*/ 1588 h 3251"/>
              <a:gd name="T8" fmla="*/ 756 w 1890"/>
              <a:gd name="T9" fmla="*/ 1905 h 3251"/>
              <a:gd name="T10" fmla="*/ 711 w 1890"/>
              <a:gd name="T11" fmla="*/ 2767 h 3251"/>
              <a:gd name="T12" fmla="*/ 76 w 1890"/>
              <a:gd name="T13" fmla="*/ 3175 h 3251"/>
              <a:gd name="T14" fmla="*/ 257 w 1890"/>
              <a:gd name="T15" fmla="*/ 3221 h 3251"/>
              <a:gd name="T16" fmla="*/ 484 w 1890"/>
              <a:gd name="T17" fmla="*/ 3175 h 3251"/>
              <a:gd name="T18" fmla="*/ 847 w 1890"/>
              <a:gd name="T19" fmla="*/ 3175 h 3251"/>
              <a:gd name="T20" fmla="*/ 1210 w 1890"/>
              <a:gd name="T21" fmla="*/ 3175 h 3251"/>
              <a:gd name="T22" fmla="*/ 1255 w 1890"/>
              <a:gd name="T23" fmla="*/ 2948 h 3251"/>
              <a:gd name="T24" fmla="*/ 1210 w 1890"/>
              <a:gd name="T25" fmla="*/ 2676 h 3251"/>
              <a:gd name="T26" fmla="*/ 1482 w 1890"/>
              <a:gd name="T27" fmla="*/ 1996 h 3251"/>
              <a:gd name="T28" fmla="*/ 1527 w 1890"/>
              <a:gd name="T29" fmla="*/ 1313 h 3251"/>
              <a:gd name="T30" fmla="*/ 1890 w 1890"/>
              <a:gd name="T31" fmla="*/ 45 h 3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890" h="3251">
                <a:moveTo>
                  <a:pt x="756" y="0"/>
                </a:moveTo>
                <a:cubicBezTo>
                  <a:pt x="748" y="408"/>
                  <a:pt x="727" y="823"/>
                  <a:pt x="711" y="1043"/>
                </a:cubicBezTo>
                <a:cubicBezTo>
                  <a:pt x="695" y="1263"/>
                  <a:pt x="667" y="1231"/>
                  <a:pt x="658" y="1322"/>
                </a:cubicBezTo>
                <a:cubicBezTo>
                  <a:pt x="649" y="1413"/>
                  <a:pt x="642" y="1491"/>
                  <a:pt x="658" y="1588"/>
                </a:cubicBezTo>
                <a:cubicBezTo>
                  <a:pt x="674" y="1685"/>
                  <a:pt x="747" y="1709"/>
                  <a:pt x="756" y="1905"/>
                </a:cubicBezTo>
                <a:cubicBezTo>
                  <a:pt x="765" y="2101"/>
                  <a:pt x="824" y="2555"/>
                  <a:pt x="711" y="2767"/>
                </a:cubicBezTo>
                <a:cubicBezTo>
                  <a:pt x="598" y="2979"/>
                  <a:pt x="152" y="3099"/>
                  <a:pt x="76" y="3175"/>
                </a:cubicBezTo>
                <a:cubicBezTo>
                  <a:pt x="0" y="3251"/>
                  <a:pt x="189" y="3221"/>
                  <a:pt x="257" y="3221"/>
                </a:cubicBezTo>
                <a:cubicBezTo>
                  <a:pt x="325" y="3221"/>
                  <a:pt x="386" y="3183"/>
                  <a:pt x="484" y="3175"/>
                </a:cubicBezTo>
                <a:cubicBezTo>
                  <a:pt x="582" y="3167"/>
                  <a:pt x="726" y="3175"/>
                  <a:pt x="847" y="3175"/>
                </a:cubicBezTo>
                <a:cubicBezTo>
                  <a:pt x="968" y="3175"/>
                  <a:pt x="1142" y="3213"/>
                  <a:pt x="1210" y="3175"/>
                </a:cubicBezTo>
                <a:cubicBezTo>
                  <a:pt x="1278" y="3137"/>
                  <a:pt x="1255" y="3031"/>
                  <a:pt x="1255" y="2948"/>
                </a:cubicBezTo>
                <a:cubicBezTo>
                  <a:pt x="1255" y="2865"/>
                  <a:pt x="1172" y="2835"/>
                  <a:pt x="1210" y="2676"/>
                </a:cubicBezTo>
                <a:cubicBezTo>
                  <a:pt x="1248" y="2517"/>
                  <a:pt x="1429" y="2223"/>
                  <a:pt x="1482" y="1996"/>
                </a:cubicBezTo>
                <a:cubicBezTo>
                  <a:pt x="1535" y="1769"/>
                  <a:pt x="1459" y="1638"/>
                  <a:pt x="1527" y="1313"/>
                </a:cubicBezTo>
                <a:cubicBezTo>
                  <a:pt x="1595" y="988"/>
                  <a:pt x="1815" y="309"/>
                  <a:pt x="1890" y="4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45" name="Freeform 13"/>
          <p:cNvSpPr>
            <a:spLocks/>
          </p:cNvSpPr>
          <p:nvPr/>
        </p:nvSpPr>
        <p:spPr bwMode="auto">
          <a:xfrm>
            <a:off x="4860925" y="1484313"/>
            <a:ext cx="576263" cy="4897437"/>
          </a:xfrm>
          <a:custGeom>
            <a:avLst/>
            <a:gdLst>
              <a:gd name="T0" fmla="*/ 363 w 363"/>
              <a:gd name="T1" fmla="*/ 0 h 3085"/>
              <a:gd name="T2" fmla="*/ 181 w 363"/>
              <a:gd name="T3" fmla="*/ 1044 h 3085"/>
              <a:gd name="T4" fmla="*/ 0 w 363"/>
              <a:gd name="T5" fmla="*/ 3085 h 30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3" h="3085">
                <a:moveTo>
                  <a:pt x="363" y="0"/>
                </a:moveTo>
                <a:cubicBezTo>
                  <a:pt x="302" y="265"/>
                  <a:pt x="241" y="530"/>
                  <a:pt x="181" y="1044"/>
                </a:cubicBezTo>
                <a:cubicBezTo>
                  <a:pt x="121" y="1558"/>
                  <a:pt x="60" y="2321"/>
                  <a:pt x="0" y="3085"/>
                </a:cubicBezTo>
              </a:path>
            </a:pathLst>
          </a:custGeom>
          <a:noFill/>
          <a:ln w="76200" cmpd="sng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46" name="Freeform 14"/>
          <p:cNvSpPr>
            <a:spLocks/>
          </p:cNvSpPr>
          <p:nvPr/>
        </p:nvSpPr>
        <p:spPr bwMode="auto">
          <a:xfrm>
            <a:off x="4633913" y="1771650"/>
            <a:ext cx="730250" cy="4238625"/>
          </a:xfrm>
          <a:custGeom>
            <a:avLst/>
            <a:gdLst>
              <a:gd name="T0" fmla="*/ 460 w 460"/>
              <a:gd name="T1" fmla="*/ 46 h 2670"/>
              <a:gd name="T2" fmla="*/ 233 w 460"/>
              <a:gd name="T3" fmla="*/ 91 h 2670"/>
              <a:gd name="T4" fmla="*/ 97 w 460"/>
              <a:gd name="T5" fmla="*/ 590 h 2670"/>
              <a:gd name="T6" fmla="*/ 7 w 460"/>
              <a:gd name="T7" fmla="*/ 1860 h 2670"/>
              <a:gd name="T8" fmla="*/ 52 w 460"/>
              <a:gd name="T9" fmla="*/ 2541 h 2670"/>
              <a:gd name="T10" fmla="*/ 188 w 460"/>
              <a:gd name="T11" fmla="*/ 2632 h 26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60" h="2670">
                <a:moveTo>
                  <a:pt x="460" y="46"/>
                </a:moveTo>
                <a:cubicBezTo>
                  <a:pt x="376" y="23"/>
                  <a:pt x="293" y="0"/>
                  <a:pt x="233" y="91"/>
                </a:cubicBezTo>
                <a:cubicBezTo>
                  <a:pt x="173" y="182"/>
                  <a:pt x="135" y="295"/>
                  <a:pt x="97" y="590"/>
                </a:cubicBezTo>
                <a:cubicBezTo>
                  <a:pt x="59" y="885"/>
                  <a:pt x="14" y="1535"/>
                  <a:pt x="7" y="1860"/>
                </a:cubicBezTo>
                <a:cubicBezTo>
                  <a:pt x="0" y="2185"/>
                  <a:pt x="22" y="2412"/>
                  <a:pt x="52" y="2541"/>
                </a:cubicBezTo>
                <a:cubicBezTo>
                  <a:pt x="82" y="2670"/>
                  <a:pt x="135" y="2651"/>
                  <a:pt x="188" y="2632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47" name="Freeform 15"/>
          <p:cNvSpPr>
            <a:spLocks/>
          </p:cNvSpPr>
          <p:nvPr/>
        </p:nvSpPr>
        <p:spPr bwMode="auto">
          <a:xfrm>
            <a:off x="5092700" y="2349500"/>
            <a:ext cx="533400" cy="1547813"/>
          </a:xfrm>
          <a:custGeom>
            <a:avLst/>
            <a:gdLst>
              <a:gd name="T0" fmla="*/ 126 w 336"/>
              <a:gd name="T1" fmla="*/ 0 h 975"/>
              <a:gd name="T2" fmla="*/ 319 w 336"/>
              <a:gd name="T3" fmla="*/ 602 h 975"/>
              <a:gd name="T4" fmla="*/ 230 w 336"/>
              <a:gd name="T5" fmla="*/ 895 h 975"/>
              <a:gd name="T6" fmla="*/ 0 w 336"/>
              <a:gd name="T7" fmla="*/ 975 h 9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36" h="975">
                <a:moveTo>
                  <a:pt x="126" y="0"/>
                </a:moveTo>
                <a:cubicBezTo>
                  <a:pt x="158" y="100"/>
                  <a:pt x="302" y="453"/>
                  <a:pt x="319" y="602"/>
                </a:cubicBezTo>
                <a:cubicBezTo>
                  <a:pt x="336" y="751"/>
                  <a:pt x="283" y="833"/>
                  <a:pt x="230" y="895"/>
                </a:cubicBezTo>
                <a:cubicBezTo>
                  <a:pt x="177" y="957"/>
                  <a:pt x="48" y="958"/>
                  <a:pt x="0" y="975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48" name="Freeform 16"/>
          <p:cNvSpPr>
            <a:spLocks/>
          </p:cNvSpPr>
          <p:nvPr/>
        </p:nvSpPr>
        <p:spPr bwMode="auto">
          <a:xfrm>
            <a:off x="4932363" y="4305300"/>
            <a:ext cx="442912" cy="1512888"/>
          </a:xfrm>
          <a:custGeom>
            <a:avLst/>
            <a:gdLst>
              <a:gd name="T0" fmla="*/ 91 w 279"/>
              <a:gd name="T1" fmla="*/ 38 h 953"/>
              <a:gd name="T2" fmla="*/ 227 w 279"/>
              <a:gd name="T3" fmla="*/ 38 h 953"/>
              <a:gd name="T4" fmla="*/ 272 w 279"/>
              <a:gd name="T5" fmla="*/ 264 h 953"/>
              <a:gd name="T6" fmla="*/ 182 w 279"/>
              <a:gd name="T7" fmla="*/ 627 h 953"/>
              <a:gd name="T8" fmla="*/ 136 w 279"/>
              <a:gd name="T9" fmla="*/ 900 h 953"/>
              <a:gd name="T10" fmla="*/ 0 w 279"/>
              <a:gd name="T11" fmla="*/ 945 h 9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79" h="953">
                <a:moveTo>
                  <a:pt x="91" y="38"/>
                </a:moveTo>
                <a:cubicBezTo>
                  <a:pt x="144" y="19"/>
                  <a:pt x="197" y="0"/>
                  <a:pt x="227" y="38"/>
                </a:cubicBezTo>
                <a:cubicBezTo>
                  <a:pt x="257" y="76"/>
                  <a:pt x="279" y="166"/>
                  <a:pt x="272" y="264"/>
                </a:cubicBezTo>
                <a:cubicBezTo>
                  <a:pt x="265" y="362"/>
                  <a:pt x="205" y="521"/>
                  <a:pt x="182" y="627"/>
                </a:cubicBezTo>
                <a:cubicBezTo>
                  <a:pt x="159" y="733"/>
                  <a:pt x="166" y="847"/>
                  <a:pt x="136" y="900"/>
                </a:cubicBezTo>
                <a:cubicBezTo>
                  <a:pt x="106" y="953"/>
                  <a:pt x="53" y="949"/>
                  <a:pt x="0" y="945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49" name="Freeform 17"/>
          <p:cNvSpPr>
            <a:spLocks/>
          </p:cNvSpPr>
          <p:nvPr/>
        </p:nvSpPr>
        <p:spPr bwMode="auto">
          <a:xfrm>
            <a:off x="6300788" y="3357563"/>
            <a:ext cx="2592387" cy="1511300"/>
          </a:xfrm>
          <a:custGeom>
            <a:avLst/>
            <a:gdLst>
              <a:gd name="T0" fmla="*/ 0 w 1633"/>
              <a:gd name="T1" fmla="*/ 0 h 952"/>
              <a:gd name="T2" fmla="*/ 0 w 1633"/>
              <a:gd name="T3" fmla="*/ 952 h 952"/>
              <a:gd name="T4" fmla="*/ 1633 w 1633"/>
              <a:gd name="T5" fmla="*/ 952 h 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33" h="952">
                <a:moveTo>
                  <a:pt x="0" y="0"/>
                </a:moveTo>
                <a:lnTo>
                  <a:pt x="0" y="952"/>
                </a:lnTo>
                <a:lnTo>
                  <a:pt x="1633" y="95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50" name="Freeform 18"/>
          <p:cNvSpPr>
            <a:spLocks/>
          </p:cNvSpPr>
          <p:nvPr/>
        </p:nvSpPr>
        <p:spPr bwMode="auto">
          <a:xfrm>
            <a:off x="6588125" y="3429000"/>
            <a:ext cx="792163" cy="1439863"/>
          </a:xfrm>
          <a:custGeom>
            <a:avLst/>
            <a:gdLst>
              <a:gd name="T0" fmla="*/ 0 w 499"/>
              <a:gd name="T1" fmla="*/ 907 h 907"/>
              <a:gd name="T2" fmla="*/ 227 w 499"/>
              <a:gd name="T3" fmla="*/ 0 h 907"/>
              <a:gd name="T4" fmla="*/ 499 w 499"/>
              <a:gd name="T5" fmla="*/ 907 h 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9" h="907">
                <a:moveTo>
                  <a:pt x="0" y="907"/>
                </a:moveTo>
                <a:lnTo>
                  <a:pt x="227" y="0"/>
                </a:lnTo>
                <a:lnTo>
                  <a:pt x="499" y="907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51" name="Freeform 19"/>
          <p:cNvSpPr>
            <a:spLocks/>
          </p:cNvSpPr>
          <p:nvPr/>
        </p:nvSpPr>
        <p:spPr bwMode="auto">
          <a:xfrm>
            <a:off x="7380288" y="4867275"/>
            <a:ext cx="1144587" cy="1970088"/>
          </a:xfrm>
          <a:custGeom>
            <a:avLst/>
            <a:gdLst>
              <a:gd name="T0" fmla="*/ 0 w 721"/>
              <a:gd name="T1" fmla="*/ 1 h 1241"/>
              <a:gd name="T2" fmla="*/ 349 w 721"/>
              <a:gd name="T3" fmla="*/ 1241 h 1241"/>
              <a:gd name="T4" fmla="*/ 721 w 721"/>
              <a:gd name="T5" fmla="*/ 0 h 1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1" h="1241">
                <a:moveTo>
                  <a:pt x="0" y="1"/>
                </a:moveTo>
                <a:lnTo>
                  <a:pt x="349" y="1241"/>
                </a:lnTo>
                <a:lnTo>
                  <a:pt x="721" y="0"/>
                </a:lnTo>
              </a:path>
            </a:pathLst>
          </a:cu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52" name="Text Box 20"/>
          <p:cNvSpPr txBox="1">
            <a:spLocks noChangeArrowheads="1"/>
          </p:cNvSpPr>
          <p:nvPr/>
        </p:nvSpPr>
        <p:spPr bwMode="auto">
          <a:xfrm>
            <a:off x="1476375" y="765175"/>
            <a:ext cx="78486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4000">
                <a:solidFill>
                  <a:srgbClr val="FF6600"/>
                </a:solidFill>
              </a:rPr>
              <a:t>Shunt Profond</a:t>
            </a:r>
          </a:p>
          <a:p>
            <a:pPr>
              <a:spcBef>
                <a:spcPct val="50000"/>
              </a:spcBef>
            </a:pPr>
            <a:endParaRPr lang="fr-FR" sz="4000" b="0"/>
          </a:p>
        </p:txBody>
      </p:sp>
      <p:sp>
        <p:nvSpPr>
          <p:cNvPr id="95253" name="Text Box 21"/>
          <p:cNvSpPr txBox="1">
            <a:spLocks noChangeArrowheads="1"/>
          </p:cNvSpPr>
          <p:nvPr/>
        </p:nvSpPr>
        <p:spPr bwMode="auto">
          <a:xfrm>
            <a:off x="466725" y="5078413"/>
            <a:ext cx="21605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/>
              <a:t>Systole:</a:t>
            </a:r>
          </a:p>
        </p:txBody>
      </p:sp>
      <p:sp>
        <p:nvSpPr>
          <p:cNvPr id="95254" name="Text Box 22"/>
          <p:cNvSpPr txBox="1">
            <a:spLocks noChangeArrowheads="1"/>
          </p:cNvSpPr>
          <p:nvPr/>
        </p:nvSpPr>
        <p:spPr bwMode="auto">
          <a:xfrm>
            <a:off x="3348038" y="5157788"/>
            <a:ext cx="2160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/>
              <a:t>Diastole:</a:t>
            </a:r>
          </a:p>
        </p:txBody>
      </p:sp>
      <p:sp>
        <p:nvSpPr>
          <p:cNvPr id="95262" name="Freeform 30"/>
          <p:cNvSpPr>
            <a:spLocks/>
          </p:cNvSpPr>
          <p:nvPr/>
        </p:nvSpPr>
        <p:spPr bwMode="auto">
          <a:xfrm>
            <a:off x="2138363" y="2349500"/>
            <a:ext cx="522287" cy="1589088"/>
          </a:xfrm>
          <a:custGeom>
            <a:avLst/>
            <a:gdLst>
              <a:gd name="T0" fmla="*/ 126 w 329"/>
              <a:gd name="T1" fmla="*/ 0 h 1001"/>
              <a:gd name="T2" fmla="*/ 319 w 329"/>
              <a:gd name="T3" fmla="*/ 602 h 1001"/>
              <a:gd name="T4" fmla="*/ 186 w 329"/>
              <a:gd name="T5" fmla="*/ 921 h 1001"/>
              <a:gd name="T6" fmla="*/ 0 w 329"/>
              <a:gd name="T7" fmla="*/ 1001 h 10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29" h="1001">
                <a:moveTo>
                  <a:pt x="126" y="0"/>
                </a:moveTo>
                <a:cubicBezTo>
                  <a:pt x="158" y="100"/>
                  <a:pt x="309" y="449"/>
                  <a:pt x="319" y="602"/>
                </a:cubicBezTo>
                <a:cubicBezTo>
                  <a:pt x="329" y="755"/>
                  <a:pt x="239" y="855"/>
                  <a:pt x="186" y="921"/>
                </a:cubicBezTo>
                <a:cubicBezTo>
                  <a:pt x="133" y="987"/>
                  <a:pt x="39" y="984"/>
                  <a:pt x="0" y="1001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63" name="Line 31"/>
          <p:cNvSpPr>
            <a:spLocks noChangeShapeType="1"/>
          </p:cNvSpPr>
          <p:nvPr/>
        </p:nvSpPr>
        <p:spPr bwMode="auto">
          <a:xfrm flipV="1">
            <a:off x="1908175" y="2636838"/>
            <a:ext cx="142875" cy="1800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64" name="Freeform 32"/>
          <p:cNvSpPr>
            <a:spLocks/>
          </p:cNvSpPr>
          <p:nvPr/>
        </p:nvSpPr>
        <p:spPr bwMode="auto">
          <a:xfrm>
            <a:off x="1908175" y="2420938"/>
            <a:ext cx="900113" cy="1728787"/>
          </a:xfrm>
          <a:custGeom>
            <a:avLst/>
            <a:gdLst>
              <a:gd name="T0" fmla="*/ 0 w 567"/>
              <a:gd name="T1" fmla="*/ 1089 h 1089"/>
              <a:gd name="T2" fmla="*/ 317 w 567"/>
              <a:gd name="T3" fmla="*/ 998 h 1089"/>
              <a:gd name="T4" fmla="*/ 499 w 567"/>
              <a:gd name="T5" fmla="*/ 771 h 1089"/>
              <a:gd name="T6" fmla="*/ 544 w 567"/>
              <a:gd name="T7" fmla="*/ 544 h 1089"/>
              <a:gd name="T8" fmla="*/ 363 w 567"/>
              <a:gd name="T9" fmla="*/ 0 h 10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7" h="1089">
                <a:moveTo>
                  <a:pt x="0" y="1089"/>
                </a:moveTo>
                <a:cubicBezTo>
                  <a:pt x="117" y="1070"/>
                  <a:pt x="234" y="1051"/>
                  <a:pt x="317" y="998"/>
                </a:cubicBezTo>
                <a:cubicBezTo>
                  <a:pt x="400" y="945"/>
                  <a:pt x="461" y="846"/>
                  <a:pt x="499" y="771"/>
                </a:cubicBezTo>
                <a:cubicBezTo>
                  <a:pt x="537" y="696"/>
                  <a:pt x="567" y="672"/>
                  <a:pt x="544" y="544"/>
                </a:cubicBezTo>
                <a:cubicBezTo>
                  <a:pt x="521" y="416"/>
                  <a:pt x="442" y="208"/>
                  <a:pt x="363" y="0"/>
                </a:cubicBezTo>
              </a:path>
            </a:pathLst>
          </a:custGeom>
          <a:noFill/>
          <a:ln w="28575" cmpd="sng">
            <a:solidFill>
              <a:schemeClr val="accent2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67" name="Freeform 35"/>
          <p:cNvSpPr>
            <a:spLocks/>
          </p:cNvSpPr>
          <p:nvPr/>
        </p:nvSpPr>
        <p:spPr bwMode="auto">
          <a:xfrm>
            <a:off x="5191125" y="2181225"/>
            <a:ext cx="533400" cy="2038350"/>
          </a:xfrm>
          <a:custGeom>
            <a:avLst/>
            <a:gdLst>
              <a:gd name="T0" fmla="*/ 126 w 336"/>
              <a:gd name="T1" fmla="*/ 1194 h 1284"/>
              <a:gd name="T2" fmla="*/ 296 w 336"/>
              <a:gd name="T3" fmla="*/ 922 h 1284"/>
              <a:gd name="T4" fmla="*/ 331 w 336"/>
              <a:gd name="T5" fmla="*/ 605 h 1284"/>
              <a:gd name="T6" fmla="*/ 262 w 336"/>
              <a:gd name="T7" fmla="*/ 287 h 1284"/>
              <a:gd name="T8" fmla="*/ 193 w 336"/>
              <a:gd name="T9" fmla="*/ 106 h 1284"/>
              <a:gd name="T10" fmla="*/ 126 w 336"/>
              <a:gd name="T11" fmla="*/ 196 h 1284"/>
              <a:gd name="T12" fmla="*/ 0 w 336"/>
              <a:gd name="T13" fmla="*/ 1284 h 1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36" h="1284">
                <a:moveTo>
                  <a:pt x="126" y="1194"/>
                </a:moveTo>
                <a:cubicBezTo>
                  <a:pt x="193" y="1107"/>
                  <a:pt x="262" y="1020"/>
                  <a:pt x="296" y="922"/>
                </a:cubicBezTo>
                <a:cubicBezTo>
                  <a:pt x="330" y="824"/>
                  <a:pt x="336" y="711"/>
                  <a:pt x="331" y="605"/>
                </a:cubicBezTo>
                <a:cubicBezTo>
                  <a:pt x="325" y="499"/>
                  <a:pt x="285" y="370"/>
                  <a:pt x="262" y="287"/>
                </a:cubicBezTo>
                <a:cubicBezTo>
                  <a:pt x="239" y="204"/>
                  <a:pt x="216" y="121"/>
                  <a:pt x="193" y="106"/>
                </a:cubicBezTo>
                <a:cubicBezTo>
                  <a:pt x="171" y="91"/>
                  <a:pt x="158" y="0"/>
                  <a:pt x="126" y="196"/>
                </a:cubicBezTo>
                <a:cubicBezTo>
                  <a:pt x="94" y="392"/>
                  <a:pt x="26" y="1057"/>
                  <a:pt x="0" y="1284"/>
                </a:cubicBezTo>
              </a:path>
            </a:pathLst>
          </a:custGeom>
          <a:noFill/>
          <a:ln w="28575" cmpd="sng">
            <a:solidFill>
              <a:srgbClr val="FF66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5243" name="Text Box 11"/>
          <p:cNvSpPr txBox="1">
            <a:spLocks noChangeArrowheads="1"/>
          </p:cNvSpPr>
          <p:nvPr/>
        </p:nvSpPr>
        <p:spPr bwMode="auto">
          <a:xfrm>
            <a:off x="6588125" y="6092825"/>
            <a:ext cx="21605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/>
              <a:t>Diastole:</a:t>
            </a:r>
          </a:p>
        </p:txBody>
      </p:sp>
      <p:sp>
        <p:nvSpPr>
          <p:cNvPr id="95265" name="Text Box 33"/>
          <p:cNvSpPr txBox="1">
            <a:spLocks noChangeArrowheads="1"/>
          </p:cNvSpPr>
          <p:nvPr/>
        </p:nvSpPr>
        <p:spPr bwMode="auto">
          <a:xfrm>
            <a:off x="2700338" y="3213100"/>
            <a:ext cx="358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/>
              <a:t>C</a:t>
            </a:r>
          </a:p>
        </p:txBody>
      </p:sp>
      <p:sp>
        <p:nvSpPr>
          <p:cNvPr id="95266" name="Text Box 34"/>
          <p:cNvSpPr txBox="1">
            <a:spLocks noChangeArrowheads="1"/>
          </p:cNvSpPr>
          <p:nvPr/>
        </p:nvSpPr>
        <p:spPr bwMode="auto">
          <a:xfrm>
            <a:off x="1720850" y="3213100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/>
              <a:t>B</a:t>
            </a:r>
          </a:p>
        </p:txBody>
      </p:sp>
      <p:sp>
        <p:nvSpPr>
          <p:cNvPr id="95268" name="Text Box 36"/>
          <p:cNvSpPr txBox="1">
            <a:spLocks noChangeArrowheads="1"/>
          </p:cNvSpPr>
          <p:nvPr/>
        </p:nvSpPr>
        <p:spPr bwMode="auto">
          <a:xfrm>
            <a:off x="1749425" y="435768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/>
              <a:t>A</a:t>
            </a:r>
          </a:p>
        </p:txBody>
      </p:sp>
      <p:sp>
        <p:nvSpPr>
          <p:cNvPr id="95269" name="Line 37"/>
          <p:cNvSpPr>
            <a:spLocks noChangeShapeType="1"/>
          </p:cNvSpPr>
          <p:nvPr/>
        </p:nvSpPr>
        <p:spPr bwMode="auto">
          <a:xfrm flipV="1">
            <a:off x="4933950" y="2349500"/>
            <a:ext cx="142875" cy="1800225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95271" name="Group 39"/>
          <p:cNvGrpSpPr>
            <a:grpSpLocks/>
          </p:cNvGrpSpPr>
          <p:nvPr/>
        </p:nvGrpSpPr>
        <p:grpSpPr bwMode="auto">
          <a:xfrm>
            <a:off x="4645025" y="3213100"/>
            <a:ext cx="1366838" cy="1368425"/>
            <a:chOff x="1066" y="2024"/>
            <a:chExt cx="861" cy="862"/>
          </a:xfrm>
        </p:grpSpPr>
        <p:sp>
          <p:nvSpPr>
            <p:cNvPr id="95272" name="Text Box 40"/>
            <p:cNvSpPr txBox="1">
              <a:spLocks noChangeArrowheads="1"/>
            </p:cNvSpPr>
            <p:nvPr/>
          </p:nvSpPr>
          <p:spPr bwMode="auto">
            <a:xfrm>
              <a:off x="1701" y="2024"/>
              <a:ext cx="22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0"/>
                <a:t>C</a:t>
              </a:r>
            </a:p>
          </p:txBody>
        </p:sp>
        <p:sp>
          <p:nvSpPr>
            <p:cNvPr id="95273" name="Text Box 41"/>
            <p:cNvSpPr txBox="1">
              <a:spLocks noChangeArrowheads="1"/>
            </p:cNvSpPr>
            <p:nvPr/>
          </p:nvSpPr>
          <p:spPr bwMode="auto">
            <a:xfrm>
              <a:off x="1111" y="2024"/>
              <a:ext cx="22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0"/>
                <a:t>B</a:t>
              </a:r>
            </a:p>
          </p:txBody>
        </p:sp>
        <p:sp>
          <p:nvSpPr>
            <p:cNvPr id="95274" name="Text Box 42"/>
            <p:cNvSpPr txBox="1">
              <a:spLocks noChangeArrowheads="1"/>
            </p:cNvSpPr>
            <p:nvPr/>
          </p:nvSpPr>
          <p:spPr bwMode="auto">
            <a:xfrm>
              <a:off x="1066" y="2655"/>
              <a:ext cx="22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0"/>
                <a:t>A</a:t>
              </a:r>
            </a:p>
          </p:txBody>
        </p:sp>
      </p:grpSp>
      <p:sp>
        <p:nvSpPr>
          <p:cNvPr id="95275" name="Text Box 43"/>
          <p:cNvSpPr txBox="1">
            <a:spLocks noChangeArrowheads="1"/>
          </p:cNvSpPr>
          <p:nvPr/>
        </p:nvSpPr>
        <p:spPr bwMode="auto">
          <a:xfrm>
            <a:off x="6804025" y="4437063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95276" name="Text Box 44"/>
          <p:cNvSpPr txBox="1">
            <a:spLocks noChangeArrowheads="1"/>
          </p:cNvSpPr>
          <p:nvPr/>
        </p:nvSpPr>
        <p:spPr bwMode="auto">
          <a:xfrm>
            <a:off x="7812088" y="5157788"/>
            <a:ext cx="360362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>
                <a:solidFill>
                  <a:schemeClr val="bg1"/>
                </a:solidFill>
              </a:rPr>
              <a:t>B+C</a:t>
            </a:r>
          </a:p>
        </p:txBody>
      </p:sp>
      <p:sp>
        <p:nvSpPr>
          <p:cNvPr id="95277" name="Text Box 45"/>
          <p:cNvSpPr txBox="1">
            <a:spLocks noChangeArrowheads="1"/>
          </p:cNvSpPr>
          <p:nvPr/>
        </p:nvSpPr>
        <p:spPr bwMode="auto">
          <a:xfrm>
            <a:off x="6372225" y="1989138"/>
            <a:ext cx="22320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/>
              <a:t>Shunt fermé: C continent mais s’ajoute au reflux B en diastole</a:t>
            </a:r>
          </a:p>
        </p:txBody>
      </p:sp>
    </p:spTree>
    <p:extLst>
      <p:ext uri="{BB962C8B-B14F-4D97-AF65-F5344CB8AC3E}">
        <p14:creationId xmlns:p14="http://schemas.microsoft.com/office/powerpoint/2010/main" val="154428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323850" y="188913"/>
            <a:ext cx="871378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4000">
                <a:solidFill>
                  <a:schemeClr val="accent2"/>
                </a:solidFill>
              </a:rPr>
              <a:t>Incontinence AVEC shunts fermés</a:t>
            </a:r>
          </a:p>
          <a:p>
            <a:pPr>
              <a:spcBef>
                <a:spcPct val="50000"/>
              </a:spcBef>
            </a:pPr>
            <a:r>
              <a:rPr lang="fr-FR" sz="4000">
                <a:solidFill>
                  <a:schemeClr val="accent2"/>
                </a:solidFill>
              </a:rPr>
              <a:t>				</a:t>
            </a:r>
          </a:p>
        </p:txBody>
      </p:sp>
      <p:sp>
        <p:nvSpPr>
          <p:cNvPr id="97283" name="Freeform 3"/>
          <p:cNvSpPr>
            <a:spLocks/>
          </p:cNvSpPr>
          <p:nvPr/>
        </p:nvSpPr>
        <p:spPr bwMode="auto">
          <a:xfrm>
            <a:off x="347663" y="1628775"/>
            <a:ext cx="3000375" cy="5160963"/>
          </a:xfrm>
          <a:custGeom>
            <a:avLst/>
            <a:gdLst>
              <a:gd name="T0" fmla="*/ 756 w 1890"/>
              <a:gd name="T1" fmla="*/ 0 h 3251"/>
              <a:gd name="T2" fmla="*/ 711 w 1890"/>
              <a:gd name="T3" fmla="*/ 1043 h 3251"/>
              <a:gd name="T4" fmla="*/ 658 w 1890"/>
              <a:gd name="T5" fmla="*/ 1322 h 3251"/>
              <a:gd name="T6" fmla="*/ 658 w 1890"/>
              <a:gd name="T7" fmla="*/ 1588 h 3251"/>
              <a:gd name="T8" fmla="*/ 756 w 1890"/>
              <a:gd name="T9" fmla="*/ 1905 h 3251"/>
              <a:gd name="T10" fmla="*/ 711 w 1890"/>
              <a:gd name="T11" fmla="*/ 2767 h 3251"/>
              <a:gd name="T12" fmla="*/ 76 w 1890"/>
              <a:gd name="T13" fmla="*/ 3175 h 3251"/>
              <a:gd name="T14" fmla="*/ 257 w 1890"/>
              <a:gd name="T15" fmla="*/ 3221 h 3251"/>
              <a:gd name="T16" fmla="*/ 484 w 1890"/>
              <a:gd name="T17" fmla="*/ 3175 h 3251"/>
              <a:gd name="T18" fmla="*/ 847 w 1890"/>
              <a:gd name="T19" fmla="*/ 3175 h 3251"/>
              <a:gd name="T20" fmla="*/ 1210 w 1890"/>
              <a:gd name="T21" fmla="*/ 3175 h 3251"/>
              <a:gd name="T22" fmla="*/ 1255 w 1890"/>
              <a:gd name="T23" fmla="*/ 2948 h 3251"/>
              <a:gd name="T24" fmla="*/ 1210 w 1890"/>
              <a:gd name="T25" fmla="*/ 2676 h 3251"/>
              <a:gd name="T26" fmla="*/ 1482 w 1890"/>
              <a:gd name="T27" fmla="*/ 1996 h 3251"/>
              <a:gd name="T28" fmla="*/ 1527 w 1890"/>
              <a:gd name="T29" fmla="*/ 1313 h 3251"/>
              <a:gd name="T30" fmla="*/ 1890 w 1890"/>
              <a:gd name="T31" fmla="*/ 45 h 3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890" h="3251">
                <a:moveTo>
                  <a:pt x="756" y="0"/>
                </a:moveTo>
                <a:cubicBezTo>
                  <a:pt x="748" y="408"/>
                  <a:pt x="727" y="823"/>
                  <a:pt x="711" y="1043"/>
                </a:cubicBezTo>
                <a:cubicBezTo>
                  <a:pt x="695" y="1263"/>
                  <a:pt x="667" y="1231"/>
                  <a:pt x="658" y="1322"/>
                </a:cubicBezTo>
                <a:cubicBezTo>
                  <a:pt x="649" y="1413"/>
                  <a:pt x="642" y="1491"/>
                  <a:pt x="658" y="1588"/>
                </a:cubicBezTo>
                <a:cubicBezTo>
                  <a:pt x="674" y="1685"/>
                  <a:pt x="747" y="1709"/>
                  <a:pt x="756" y="1905"/>
                </a:cubicBezTo>
                <a:cubicBezTo>
                  <a:pt x="765" y="2101"/>
                  <a:pt x="824" y="2555"/>
                  <a:pt x="711" y="2767"/>
                </a:cubicBezTo>
                <a:cubicBezTo>
                  <a:pt x="598" y="2979"/>
                  <a:pt x="152" y="3099"/>
                  <a:pt x="76" y="3175"/>
                </a:cubicBezTo>
                <a:cubicBezTo>
                  <a:pt x="0" y="3251"/>
                  <a:pt x="189" y="3221"/>
                  <a:pt x="257" y="3221"/>
                </a:cubicBezTo>
                <a:cubicBezTo>
                  <a:pt x="325" y="3221"/>
                  <a:pt x="386" y="3183"/>
                  <a:pt x="484" y="3175"/>
                </a:cubicBezTo>
                <a:cubicBezTo>
                  <a:pt x="582" y="3167"/>
                  <a:pt x="726" y="3175"/>
                  <a:pt x="847" y="3175"/>
                </a:cubicBezTo>
                <a:cubicBezTo>
                  <a:pt x="968" y="3175"/>
                  <a:pt x="1142" y="3213"/>
                  <a:pt x="1210" y="3175"/>
                </a:cubicBezTo>
                <a:cubicBezTo>
                  <a:pt x="1278" y="3137"/>
                  <a:pt x="1255" y="3031"/>
                  <a:pt x="1255" y="2948"/>
                </a:cubicBezTo>
                <a:cubicBezTo>
                  <a:pt x="1255" y="2865"/>
                  <a:pt x="1172" y="2835"/>
                  <a:pt x="1210" y="2676"/>
                </a:cubicBezTo>
                <a:cubicBezTo>
                  <a:pt x="1248" y="2517"/>
                  <a:pt x="1429" y="2223"/>
                  <a:pt x="1482" y="1996"/>
                </a:cubicBezTo>
                <a:cubicBezTo>
                  <a:pt x="1535" y="1769"/>
                  <a:pt x="1459" y="1638"/>
                  <a:pt x="1527" y="1313"/>
                </a:cubicBezTo>
                <a:cubicBezTo>
                  <a:pt x="1595" y="988"/>
                  <a:pt x="1815" y="309"/>
                  <a:pt x="1890" y="4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4" name="Freeform 4"/>
          <p:cNvSpPr>
            <a:spLocks/>
          </p:cNvSpPr>
          <p:nvPr/>
        </p:nvSpPr>
        <p:spPr bwMode="auto">
          <a:xfrm>
            <a:off x="1908175" y="1484313"/>
            <a:ext cx="576263" cy="4897437"/>
          </a:xfrm>
          <a:custGeom>
            <a:avLst/>
            <a:gdLst>
              <a:gd name="T0" fmla="*/ 363 w 363"/>
              <a:gd name="T1" fmla="*/ 0 h 3085"/>
              <a:gd name="T2" fmla="*/ 181 w 363"/>
              <a:gd name="T3" fmla="*/ 1044 h 3085"/>
              <a:gd name="T4" fmla="*/ 0 w 363"/>
              <a:gd name="T5" fmla="*/ 3085 h 30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3" h="3085">
                <a:moveTo>
                  <a:pt x="363" y="0"/>
                </a:moveTo>
                <a:cubicBezTo>
                  <a:pt x="302" y="265"/>
                  <a:pt x="241" y="530"/>
                  <a:pt x="181" y="1044"/>
                </a:cubicBezTo>
                <a:cubicBezTo>
                  <a:pt x="121" y="1558"/>
                  <a:pt x="60" y="2321"/>
                  <a:pt x="0" y="3085"/>
                </a:cubicBezTo>
              </a:path>
            </a:pathLst>
          </a:custGeom>
          <a:noFill/>
          <a:ln w="762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5" name="Freeform 5"/>
          <p:cNvSpPr>
            <a:spLocks/>
          </p:cNvSpPr>
          <p:nvPr/>
        </p:nvSpPr>
        <p:spPr bwMode="auto">
          <a:xfrm>
            <a:off x="1681163" y="1771650"/>
            <a:ext cx="730250" cy="4238625"/>
          </a:xfrm>
          <a:custGeom>
            <a:avLst/>
            <a:gdLst>
              <a:gd name="T0" fmla="*/ 460 w 460"/>
              <a:gd name="T1" fmla="*/ 46 h 2670"/>
              <a:gd name="T2" fmla="*/ 233 w 460"/>
              <a:gd name="T3" fmla="*/ 91 h 2670"/>
              <a:gd name="T4" fmla="*/ 97 w 460"/>
              <a:gd name="T5" fmla="*/ 590 h 2670"/>
              <a:gd name="T6" fmla="*/ 7 w 460"/>
              <a:gd name="T7" fmla="*/ 1860 h 2670"/>
              <a:gd name="T8" fmla="*/ 52 w 460"/>
              <a:gd name="T9" fmla="*/ 2541 h 2670"/>
              <a:gd name="T10" fmla="*/ 188 w 460"/>
              <a:gd name="T11" fmla="*/ 2632 h 26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60" h="2670">
                <a:moveTo>
                  <a:pt x="460" y="46"/>
                </a:moveTo>
                <a:cubicBezTo>
                  <a:pt x="376" y="23"/>
                  <a:pt x="293" y="0"/>
                  <a:pt x="233" y="91"/>
                </a:cubicBezTo>
                <a:cubicBezTo>
                  <a:pt x="173" y="182"/>
                  <a:pt x="135" y="295"/>
                  <a:pt x="97" y="590"/>
                </a:cubicBezTo>
                <a:cubicBezTo>
                  <a:pt x="59" y="885"/>
                  <a:pt x="14" y="1535"/>
                  <a:pt x="7" y="1860"/>
                </a:cubicBezTo>
                <a:cubicBezTo>
                  <a:pt x="0" y="2185"/>
                  <a:pt x="22" y="2412"/>
                  <a:pt x="52" y="2541"/>
                </a:cubicBezTo>
                <a:cubicBezTo>
                  <a:pt x="82" y="2670"/>
                  <a:pt x="135" y="2651"/>
                  <a:pt x="188" y="2632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6" name="Freeform 6"/>
          <p:cNvSpPr>
            <a:spLocks/>
          </p:cNvSpPr>
          <p:nvPr/>
        </p:nvSpPr>
        <p:spPr bwMode="auto">
          <a:xfrm>
            <a:off x="1979613" y="4305300"/>
            <a:ext cx="442912" cy="1512888"/>
          </a:xfrm>
          <a:custGeom>
            <a:avLst/>
            <a:gdLst>
              <a:gd name="T0" fmla="*/ 91 w 279"/>
              <a:gd name="T1" fmla="*/ 38 h 953"/>
              <a:gd name="T2" fmla="*/ 227 w 279"/>
              <a:gd name="T3" fmla="*/ 38 h 953"/>
              <a:gd name="T4" fmla="*/ 272 w 279"/>
              <a:gd name="T5" fmla="*/ 264 h 953"/>
              <a:gd name="T6" fmla="*/ 182 w 279"/>
              <a:gd name="T7" fmla="*/ 627 h 953"/>
              <a:gd name="T8" fmla="*/ 136 w 279"/>
              <a:gd name="T9" fmla="*/ 900 h 953"/>
              <a:gd name="T10" fmla="*/ 0 w 279"/>
              <a:gd name="T11" fmla="*/ 945 h 9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79" h="953">
                <a:moveTo>
                  <a:pt x="91" y="38"/>
                </a:moveTo>
                <a:cubicBezTo>
                  <a:pt x="144" y="19"/>
                  <a:pt x="197" y="0"/>
                  <a:pt x="227" y="38"/>
                </a:cubicBezTo>
                <a:cubicBezTo>
                  <a:pt x="257" y="76"/>
                  <a:pt x="279" y="166"/>
                  <a:pt x="272" y="264"/>
                </a:cubicBezTo>
                <a:cubicBezTo>
                  <a:pt x="265" y="362"/>
                  <a:pt x="205" y="521"/>
                  <a:pt x="182" y="627"/>
                </a:cubicBezTo>
                <a:cubicBezTo>
                  <a:pt x="159" y="733"/>
                  <a:pt x="166" y="847"/>
                  <a:pt x="136" y="900"/>
                </a:cubicBezTo>
                <a:cubicBezTo>
                  <a:pt x="106" y="953"/>
                  <a:pt x="53" y="949"/>
                  <a:pt x="0" y="945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7" name="Text Box 7"/>
          <p:cNvSpPr txBox="1">
            <a:spLocks noChangeArrowheads="1"/>
          </p:cNvSpPr>
          <p:nvPr/>
        </p:nvSpPr>
        <p:spPr bwMode="auto">
          <a:xfrm>
            <a:off x="7092950" y="3716338"/>
            <a:ext cx="21605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/>
              <a:t>Systole:</a:t>
            </a:r>
          </a:p>
        </p:txBody>
      </p:sp>
      <p:sp>
        <p:nvSpPr>
          <p:cNvPr id="97288" name="Freeform 8"/>
          <p:cNvSpPr>
            <a:spLocks/>
          </p:cNvSpPr>
          <p:nvPr/>
        </p:nvSpPr>
        <p:spPr bwMode="auto">
          <a:xfrm>
            <a:off x="3300413" y="1628775"/>
            <a:ext cx="3000375" cy="5160963"/>
          </a:xfrm>
          <a:custGeom>
            <a:avLst/>
            <a:gdLst>
              <a:gd name="T0" fmla="*/ 756 w 1890"/>
              <a:gd name="T1" fmla="*/ 0 h 3251"/>
              <a:gd name="T2" fmla="*/ 711 w 1890"/>
              <a:gd name="T3" fmla="*/ 1043 h 3251"/>
              <a:gd name="T4" fmla="*/ 658 w 1890"/>
              <a:gd name="T5" fmla="*/ 1322 h 3251"/>
              <a:gd name="T6" fmla="*/ 658 w 1890"/>
              <a:gd name="T7" fmla="*/ 1588 h 3251"/>
              <a:gd name="T8" fmla="*/ 756 w 1890"/>
              <a:gd name="T9" fmla="*/ 1905 h 3251"/>
              <a:gd name="T10" fmla="*/ 711 w 1890"/>
              <a:gd name="T11" fmla="*/ 2767 h 3251"/>
              <a:gd name="T12" fmla="*/ 76 w 1890"/>
              <a:gd name="T13" fmla="*/ 3175 h 3251"/>
              <a:gd name="T14" fmla="*/ 257 w 1890"/>
              <a:gd name="T15" fmla="*/ 3221 h 3251"/>
              <a:gd name="T16" fmla="*/ 484 w 1890"/>
              <a:gd name="T17" fmla="*/ 3175 h 3251"/>
              <a:gd name="T18" fmla="*/ 847 w 1890"/>
              <a:gd name="T19" fmla="*/ 3175 h 3251"/>
              <a:gd name="T20" fmla="*/ 1210 w 1890"/>
              <a:gd name="T21" fmla="*/ 3175 h 3251"/>
              <a:gd name="T22" fmla="*/ 1255 w 1890"/>
              <a:gd name="T23" fmla="*/ 2948 h 3251"/>
              <a:gd name="T24" fmla="*/ 1210 w 1890"/>
              <a:gd name="T25" fmla="*/ 2676 h 3251"/>
              <a:gd name="T26" fmla="*/ 1482 w 1890"/>
              <a:gd name="T27" fmla="*/ 1996 h 3251"/>
              <a:gd name="T28" fmla="*/ 1527 w 1890"/>
              <a:gd name="T29" fmla="*/ 1313 h 3251"/>
              <a:gd name="T30" fmla="*/ 1890 w 1890"/>
              <a:gd name="T31" fmla="*/ 45 h 3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890" h="3251">
                <a:moveTo>
                  <a:pt x="756" y="0"/>
                </a:moveTo>
                <a:cubicBezTo>
                  <a:pt x="748" y="408"/>
                  <a:pt x="727" y="823"/>
                  <a:pt x="711" y="1043"/>
                </a:cubicBezTo>
                <a:cubicBezTo>
                  <a:pt x="695" y="1263"/>
                  <a:pt x="667" y="1231"/>
                  <a:pt x="658" y="1322"/>
                </a:cubicBezTo>
                <a:cubicBezTo>
                  <a:pt x="649" y="1413"/>
                  <a:pt x="642" y="1491"/>
                  <a:pt x="658" y="1588"/>
                </a:cubicBezTo>
                <a:cubicBezTo>
                  <a:pt x="674" y="1685"/>
                  <a:pt x="747" y="1709"/>
                  <a:pt x="756" y="1905"/>
                </a:cubicBezTo>
                <a:cubicBezTo>
                  <a:pt x="765" y="2101"/>
                  <a:pt x="824" y="2555"/>
                  <a:pt x="711" y="2767"/>
                </a:cubicBezTo>
                <a:cubicBezTo>
                  <a:pt x="598" y="2979"/>
                  <a:pt x="152" y="3099"/>
                  <a:pt x="76" y="3175"/>
                </a:cubicBezTo>
                <a:cubicBezTo>
                  <a:pt x="0" y="3251"/>
                  <a:pt x="189" y="3221"/>
                  <a:pt x="257" y="3221"/>
                </a:cubicBezTo>
                <a:cubicBezTo>
                  <a:pt x="325" y="3221"/>
                  <a:pt x="386" y="3183"/>
                  <a:pt x="484" y="3175"/>
                </a:cubicBezTo>
                <a:cubicBezTo>
                  <a:pt x="582" y="3167"/>
                  <a:pt x="726" y="3175"/>
                  <a:pt x="847" y="3175"/>
                </a:cubicBezTo>
                <a:cubicBezTo>
                  <a:pt x="968" y="3175"/>
                  <a:pt x="1142" y="3213"/>
                  <a:pt x="1210" y="3175"/>
                </a:cubicBezTo>
                <a:cubicBezTo>
                  <a:pt x="1278" y="3137"/>
                  <a:pt x="1255" y="3031"/>
                  <a:pt x="1255" y="2948"/>
                </a:cubicBezTo>
                <a:cubicBezTo>
                  <a:pt x="1255" y="2865"/>
                  <a:pt x="1172" y="2835"/>
                  <a:pt x="1210" y="2676"/>
                </a:cubicBezTo>
                <a:cubicBezTo>
                  <a:pt x="1248" y="2517"/>
                  <a:pt x="1429" y="2223"/>
                  <a:pt x="1482" y="1996"/>
                </a:cubicBezTo>
                <a:cubicBezTo>
                  <a:pt x="1535" y="1769"/>
                  <a:pt x="1459" y="1638"/>
                  <a:pt x="1527" y="1313"/>
                </a:cubicBezTo>
                <a:cubicBezTo>
                  <a:pt x="1595" y="988"/>
                  <a:pt x="1815" y="309"/>
                  <a:pt x="1890" y="4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89" name="Freeform 9"/>
          <p:cNvSpPr>
            <a:spLocks/>
          </p:cNvSpPr>
          <p:nvPr/>
        </p:nvSpPr>
        <p:spPr bwMode="auto">
          <a:xfrm>
            <a:off x="4860925" y="1484313"/>
            <a:ext cx="576263" cy="4897437"/>
          </a:xfrm>
          <a:custGeom>
            <a:avLst/>
            <a:gdLst>
              <a:gd name="T0" fmla="*/ 363 w 363"/>
              <a:gd name="T1" fmla="*/ 0 h 3085"/>
              <a:gd name="T2" fmla="*/ 181 w 363"/>
              <a:gd name="T3" fmla="*/ 1044 h 3085"/>
              <a:gd name="T4" fmla="*/ 0 w 363"/>
              <a:gd name="T5" fmla="*/ 3085 h 30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3" h="3085">
                <a:moveTo>
                  <a:pt x="363" y="0"/>
                </a:moveTo>
                <a:cubicBezTo>
                  <a:pt x="302" y="265"/>
                  <a:pt x="241" y="530"/>
                  <a:pt x="181" y="1044"/>
                </a:cubicBezTo>
                <a:cubicBezTo>
                  <a:pt x="121" y="1558"/>
                  <a:pt x="60" y="2321"/>
                  <a:pt x="0" y="3085"/>
                </a:cubicBezTo>
              </a:path>
            </a:pathLst>
          </a:custGeom>
          <a:noFill/>
          <a:ln w="762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90" name="Freeform 10"/>
          <p:cNvSpPr>
            <a:spLocks/>
          </p:cNvSpPr>
          <p:nvPr/>
        </p:nvSpPr>
        <p:spPr bwMode="auto">
          <a:xfrm>
            <a:off x="4633913" y="1771650"/>
            <a:ext cx="730250" cy="4238625"/>
          </a:xfrm>
          <a:custGeom>
            <a:avLst/>
            <a:gdLst>
              <a:gd name="T0" fmla="*/ 460 w 460"/>
              <a:gd name="T1" fmla="*/ 46 h 2670"/>
              <a:gd name="T2" fmla="*/ 233 w 460"/>
              <a:gd name="T3" fmla="*/ 91 h 2670"/>
              <a:gd name="T4" fmla="*/ 97 w 460"/>
              <a:gd name="T5" fmla="*/ 590 h 2670"/>
              <a:gd name="T6" fmla="*/ 7 w 460"/>
              <a:gd name="T7" fmla="*/ 1860 h 2670"/>
              <a:gd name="T8" fmla="*/ 52 w 460"/>
              <a:gd name="T9" fmla="*/ 2541 h 2670"/>
              <a:gd name="T10" fmla="*/ 188 w 460"/>
              <a:gd name="T11" fmla="*/ 2632 h 26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60" h="2670">
                <a:moveTo>
                  <a:pt x="460" y="46"/>
                </a:moveTo>
                <a:cubicBezTo>
                  <a:pt x="376" y="23"/>
                  <a:pt x="293" y="0"/>
                  <a:pt x="233" y="91"/>
                </a:cubicBezTo>
                <a:cubicBezTo>
                  <a:pt x="173" y="182"/>
                  <a:pt x="135" y="295"/>
                  <a:pt x="97" y="590"/>
                </a:cubicBezTo>
                <a:cubicBezTo>
                  <a:pt x="59" y="885"/>
                  <a:pt x="14" y="1535"/>
                  <a:pt x="7" y="1860"/>
                </a:cubicBezTo>
                <a:cubicBezTo>
                  <a:pt x="0" y="2185"/>
                  <a:pt x="22" y="2412"/>
                  <a:pt x="52" y="2541"/>
                </a:cubicBezTo>
                <a:cubicBezTo>
                  <a:pt x="82" y="2670"/>
                  <a:pt x="135" y="2651"/>
                  <a:pt x="188" y="2632"/>
                </a:cubicBezTo>
              </a:path>
            </a:pathLst>
          </a:custGeom>
          <a:noFill/>
          <a:ln w="38100" cmpd="sng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91" name="Freeform 11"/>
          <p:cNvSpPr>
            <a:spLocks/>
          </p:cNvSpPr>
          <p:nvPr/>
        </p:nvSpPr>
        <p:spPr bwMode="auto">
          <a:xfrm>
            <a:off x="5292725" y="2349500"/>
            <a:ext cx="333375" cy="1420813"/>
          </a:xfrm>
          <a:custGeom>
            <a:avLst/>
            <a:gdLst>
              <a:gd name="T0" fmla="*/ 0 w 210"/>
              <a:gd name="T1" fmla="*/ 0 h 895"/>
              <a:gd name="T2" fmla="*/ 193 w 210"/>
              <a:gd name="T3" fmla="*/ 602 h 895"/>
              <a:gd name="T4" fmla="*/ 104 w 210"/>
              <a:gd name="T5" fmla="*/ 895 h 8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0" h="895">
                <a:moveTo>
                  <a:pt x="0" y="0"/>
                </a:moveTo>
                <a:cubicBezTo>
                  <a:pt x="32" y="100"/>
                  <a:pt x="176" y="453"/>
                  <a:pt x="193" y="602"/>
                </a:cubicBezTo>
                <a:cubicBezTo>
                  <a:pt x="210" y="751"/>
                  <a:pt x="119" y="846"/>
                  <a:pt x="104" y="895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92" name="Freeform 12"/>
          <p:cNvSpPr>
            <a:spLocks/>
          </p:cNvSpPr>
          <p:nvPr/>
        </p:nvSpPr>
        <p:spPr bwMode="auto">
          <a:xfrm>
            <a:off x="4932363" y="4305300"/>
            <a:ext cx="442912" cy="1512888"/>
          </a:xfrm>
          <a:custGeom>
            <a:avLst/>
            <a:gdLst>
              <a:gd name="T0" fmla="*/ 91 w 279"/>
              <a:gd name="T1" fmla="*/ 38 h 953"/>
              <a:gd name="T2" fmla="*/ 227 w 279"/>
              <a:gd name="T3" fmla="*/ 38 h 953"/>
              <a:gd name="T4" fmla="*/ 272 w 279"/>
              <a:gd name="T5" fmla="*/ 264 h 953"/>
              <a:gd name="T6" fmla="*/ 182 w 279"/>
              <a:gd name="T7" fmla="*/ 627 h 953"/>
              <a:gd name="T8" fmla="*/ 136 w 279"/>
              <a:gd name="T9" fmla="*/ 900 h 953"/>
              <a:gd name="T10" fmla="*/ 0 w 279"/>
              <a:gd name="T11" fmla="*/ 945 h 9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79" h="953">
                <a:moveTo>
                  <a:pt x="91" y="38"/>
                </a:moveTo>
                <a:cubicBezTo>
                  <a:pt x="144" y="19"/>
                  <a:pt x="197" y="0"/>
                  <a:pt x="227" y="38"/>
                </a:cubicBezTo>
                <a:cubicBezTo>
                  <a:pt x="257" y="76"/>
                  <a:pt x="279" y="166"/>
                  <a:pt x="272" y="264"/>
                </a:cubicBezTo>
                <a:cubicBezTo>
                  <a:pt x="265" y="362"/>
                  <a:pt x="205" y="521"/>
                  <a:pt x="182" y="627"/>
                </a:cubicBezTo>
                <a:cubicBezTo>
                  <a:pt x="159" y="733"/>
                  <a:pt x="166" y="847"/>
                  <a:pt x="136" y="900"/>
                </a:cubicBezTo>
                <a:cubicBezTo>
                  <a:pt x="106" y="953"/>
                  <a:pt x="53" y="949"/>
                  <a:pt x="0" y="945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93" name="Freeform 13"/>
          <p:cNvSpPr>
            <a:spLocks/>
          </p:cNvSpPr>
          <p:nvPr/>
        </p:nvSpPr>
        <p:spPr bwMode="auto">
          <a:xfrm>
            <a:off x="6300788" y="3357563"/>
            <a:ext cx="2592387" cy="1511300"/>
          </a:xfrm>
          <a:custGeom>
            <a:avLst/>
            <a:gdLst>
              <a:gd name="T0" fmla="*/ 0 w 1633"/>
              <a:gd name="T1" fmla="*/ 0 h 952"/>
              <a:gd name="T2" fmla="*/ 0 w 1633"/>
              <a:gd name="T3" fmla="*/ 952 h 952"/>
              <a:gd name="T4" fmla="*/ 1633 w 1633"/>
              <a:gd name="T5" fmla="*/ 952 h 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33" h="952">
                <a:moveTo>
                  <a:pt x="0" y="0"/>
                </a:moveTo>
                <a:lnTo>
                  <a:pt x="0" y="952"/>
                </a:lnTo>
                <a:lnTo>
                  <a:pt x="1633" y="95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94" name="Freeform 14"/>
          <p:cNvSpPr>
            <a:spLocks/>
          </p:cNvSpPr>
          <p:nvPr/>
        </p:nvSpPr>
        <p:spPr bwMode="auto">
          <a:xfrm>
            <a:off x="6588125" y="3429000"/>
            <a:ext cx="792163" cy="1439863"/>
          </a:xfrm>
          <a:custGeom>
            <a:avLst/>
            <a:gdLst>
              <a:gd name="T0" fmla="*/ 0 w 499"/>
              <a:gd name="T1" fmla="*/ 907 h 907"/>
              <a:gd name="T2" fmla="*/ 227 w 499"/>
              <a:gd name="T3" fmla="*/ 0 h 907"/>
              <a:gd name="T4" fmla="*/ 499 w 499"/>
              <a:gd name="T5" fmla="*/ 907 h 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99" h="907">
                <a:moveTo>
                  <a:pt x="0" y="907"/>
                </a:moveTo>
                <a:lnTo>
                  <a:pt x="227" y="0"/>
                </a:lnTo>
                <a:lnTo>
                  <a:pt x="499" y="907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95" name="Freeform 15"/>
          <p:cNvSpPr>
            <a:spLocks/>
          </p:cNvSpPr>
          <p:nvPr/>
        </p:nvSpPr>
        <p:spPr bwMode="auto">
          <a:xfrm>
            <a:off x="7380288" y="4867275"/>
            <a:ext cx="1144587" cy="1970088"/>
          </a:xfrm>
          <a:custGeom>
            <a:avLst/>
            <a:gdLst>
              <a:gd name="T0" fmla="*/ 0 w 721"/>
              <a:gd name="T1" fmla="*/ 1 h 1241"/>
              <a:gd name="T2" fmla="*/ 349 w 721"/>
              <a:gd name="T3" fmla="*/ 1241 h 1241"/>
              <a:gd name="T4" fmla="*/ 721 w 721"/>
              <a:gd name="T5" fmla="*/ 0 h 1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21" h="1241">
                <a:moveTo>
                  <a:pt x="0" y="1"/>
                </a:moveTo>
                <a:lnTo>
                  <a:pt x="349" y="1241"/>
                </a:lnTo>
                <a:lnTo>
                  <a:pt x="721" y="0"/>
                </a:lnTo>
              </a:path>
            </a:pathLst>
          </a:cu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296" name="Text Box 16"/>
          <p:cNvSpPr txBox="1">
            <a:spLocks noChangeArrowheads="1"/>
          </p:cNvSpPr>
          <p:nvPr/>
        </p:nvSpPr>
        <p:spPr bwMode="auto">
          <a:xfrm>
            <a:off x="1476375" y="765175"/>
            <a:ext cx="7848600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4000">
                <a:solidFill>
                  <a:srgbClr val="FF6600"/>
                </a:solidFill>
              </a:rPr>
              <a:t>Shunt Superficiel</a:t>
            </a:r>
          </a:p>
          <a:p>
            <a:pPr>
              <a:spcBef>
                <a:spcPct val="50000"/>
              </a:spcBef>
            </a:pPr>
            <a:endParaRPr lang="fr-FR" sz="4000" b="0"/>
          </a:p>
        </p:txBody>
      </p:sp>
      <p:sp>
        <p:nvSpPr>
          <p:cNvPr id="97297" name="Text Box 17"/>
          <p:cNvSpPr txBox="1">
            <a:spLocks noChangeArrowheads="1"/>
          </p:cNvSpPr>
          <p:nvPr/>
        </p:nvSpPr>
        <p:spPr bwMode="auto">
          <a:xfrm>
            <a:off x="466725" y="5078413"/>
            <a:ext cx="21605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/>
              <a:t>Systole:</a:t>
            </a:r>
          </a:p>
        </p:txBody>
      </p:sp>
      <p:sp>
        <p:nvSpPr>
          <p:cNvPr id="97298" name="Text Box 18"/>
          <p:cNvSpPr txBox="1">
            <a:spLocks noChangeArrowheads="1"/>
          </p:cNvSpPr>
          <p:nvPr/>
        </p:nvSpPr>
        <p:spPr bwMode="auto">
          <a:xfrm>
            <a:off x="3348038" y="5157788"/>
            <a:ext cx="2160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/>
              <a:t>Diastole:</a:t>
            </a:r>
          </a:p>
        </p:txBody>
      </p:sp>
      <p:sp>
        <p:nvSpPr>
          <p:cNvPr id="97299" name="Freeform 19"/>
          <p:cNvSpPr>
            <a:spLocks/>
          </p:cNvSpPr>
          <p:nvPr/>
        </p:nvSpPr>
        <p:spPr bwMode="auto">
          <a:xfrm>
            <a:off x="2338388" y="2349500"/>
            <a:ext cx="322262" cy="1462088"/>
          </a:xfrm>
          <a:custGeom>
            <a:avLst/>
            <a:gdLst>
              <a:gd name="T0" fmla="*/ 0 w 203"/>
              <a:gd name="T1" fmla="*/ 0 h 921"/>
              <a:gd name="T2" fmla="*/ 193 w 203"/>
              <a:gd name="T3" fmla="*/ 602 h 921"/>
              <a:gd name="T4" fmla="*/ 60 w 203"/>
              <a:gd name="T5" fmla="*/ 921 h 9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3" h="921">
                <a:moveTo>
                  <a:pt x="0" y="0"/>
                </a:moveTo>
                <a:cubicBezTo>
                  <a:pt x="32" y="100"/>
                  <a:pt x="183" y="449"/>
                  <a:pt x="193" y="602"/>
                </a:cubicBezTo>
                <a:cubicBezTo>
                  <a:pt x="203" y="755"/>
                  <a:pt x="82" y="868"/>
                  <a:pt x="60" y="921"/>
                </a:cubicBezTo>
              </a:path>
            </a:pathLst>
          </a:custGeom>
          <a:noFill/>
          <a:ln w="38100" cmpd="sng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03" name="Text Box 23"/>
          <p:cNvSpPr txBox="1">
            <a:spLocks noChangeArrowheads="1"/>
          </p:cNvSpPr>
          <p:nvPr/>
        </p:nvSpPr>
        <p:spPr bwMode="auto">
          <a:xfrm>
            <a:off x="6588125" y="6092825"/>
            <a:ext cx="21605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/>
              <a:t>Diastole:</a:t>
            </a:r>
          </a:p>
        </p:txBody>
      </p:sp>
      <p:sp>
        <p:nvSpPr>
          <p:cNvPr id="97312" name="Text Box 32"/>
          <p:cNvSpPr txBox="1">
            <a:spLocks noChangeArrowheads="1"/>
          </p:cNvSpPr>
          <p:nvPr/>
        </p:nvSpPr>
        <p:spPr bwMode="auto">
          <a:xfrm>
            <a:off x="6804025" y="4437063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97313" name="Text Box 33"/>
          <p:cNvSpPr txBox="1">
            <a:spLocks noChangeArrowheads="1"/>
          </p:cNvSpPr>
          <p:nvPr/>
        </p:nvSpPr>
        <p:spPr bwMode="auto">
          <a:xfrm>
            <a:off x="7812088" y="5157788"/>
            <a:ext cx="360362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>
                <a:solidFill>
                  <a:schemeClr val="bg1"/>
                </a:solidFill>
              </a:rPr>
              <a:t>B+C</a:t>
            </a:r>
          </a:p>
        </p:txBody>
      </p:sp>
      <p:sp>
        <p:nvSpPr>
          <p:cNvPr id="97314" name="Text Box 34"/>
          <p:cNvSpPr txBox="1">
            <a:spLocks noChangeArrowheads="1"/>
          </p:cNvSpPr>
          <p:nvPr/>
        </p:nvSpPr>
        <p:spPr bwMode="auto">
          <a:xfrm>
            <a:off x="6372225" y="1989138"/>
            <a:ext cx="22320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/>
              <a:t>Shunt fermé: C continent mais s’ajoute au reflux B en diastole</a:t>
            </a:r>
          </a:p>
        </p:txBody>
      </p:sp>
      <p:grpSp>
        <p:nvGrpSpPr>
          <p:cNvPr id="97316" name="Group 36"/>
          <p:cNvGrpSpPr>
            <a:grpSpLocks/>
          </p:cNvGrpSpPr>
          <p:nvPr/>
        </p:nvGrpSpPr>
        <p:grpSpPr bwMode="auto">
          <a:xfrm>
            <a:off x="1331913" y="1412875"/>
            <a:ext cx="1152525" cy="2887663"/>
            <a:chOff x="839" y="890"/>
            <a:chExt cx="726" cy="1819"/>
          </a:xfrm>
        </p:grpSpPr>
        <p:sp>
          <p:nvSpPr>
            <p:cNvPr id="97300" name="Line 20"/>
            <p:cNvSpPr>
              <a:spLocks noChangeShapeType="1"/>
            </p:cNvSpPr>
            <p:nvPr/>
          </p:nvSpPr>
          <p:spPr bwMode="auto">
            <a:xfrm flipV="1">
              <a:off x="1247" y="1344"/>
              <a:ext cx="135" cy="113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7304" name="Text Box 24"/>
            <p:cNvSpPr txBox="1">
              <a:spLocks noChangeArrowheads="1"/>
            </p:cNvSpPr>
            <p:nvPr/>
          </p:nvSpPr>
          <p:spPr bwMode="auto">
            <a:xfrm>
              <a:off x="1339" y="1979"/>
              <a:ext cx="22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0"/>
                <a:t>C</a:t>
              </a:r>
            </a:p>
          </p:txBody>
        </p:sp>
        <p:sp>
          <p:nvSpPr>
            <p:cNvPr id="97305" name="Text Box 25"/>
            <p:cNvSpPr txBox="1">
              <a:spLocks noChangeArrowheads="1"/>
            </p:cNvSpPr>
            <p:nvPr/>
          </p:nvSpPr>
          <p:spPr bwMode="auto">
            <a:xfrm>
              <a:off x="884" y="1616"/>
              <a:ext cx="22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0"/>
                <a:t>B</a:t>
              </a:r>
            </a:p>
          </p:txBody>
        </p:sp>
        <p:sp>
          <p:nvSpPr>
            <p:cNvPr id="97306" name="Text Box 26"/>
            <p:cNvSpPr txBox="1">
              <a:spLocks noChangeArrowheads="1"/>
            </p:cNvSpPr>
            <p:nvPr/>
          </p:nvSpPr>
          <p:spPr bwMode="auto">
            <a:xfrm>
              <a:off x="839" y="2478"/>
              <a:ext cx="22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 b="0"/>
                <a:t>A</a:t>
              </a:r>
            </a:p>
          </p:txBody>
        </p:sp>
        <p:sp>
          <p:nvSpPr>
            <p:cNvPr id="97315" name="Freeform 35"/>
            <p:cNvSpPr>
              <a:spLocks/>
            </p:cNvSpPr>
            <p:nvPr/>
          </p:nvSpPr>
          <p:spPr bwMode="auto">
            <a:xfrm>
              <a:off x="975" y="890"/>
              <a:ext cx="514" cy="1588"/>
            </a:xfrm>
            <a:custGeom>
              <a:avLst/>
              <a:gdLst>
                <a:gd name="T0" fmla="*/ 0 w 514"/>
                <a:gd name="T1" fmla="*/ 1588 h 1588"/>
                <a:gd name="T2" fmla="*/ 91 w 514"/>
                <a:gd name="T3" fmla="*/ 680 h 1588"/>
                <a:gd name="T4" fmla="*/ 136 w 514"/>
                <a:gd name="T5" fmla="*/ 272 h 1588"/>
                <a:gd name="T6" fmla="*/ 454 w 514"/>
                <a:gd name="T7" fmla="*/ 181 h 1588"/>
                <a:gd name="T8" fmla="*/ 499 w 514"/>
                <a:gd name="T9" fmla="*/ 0 h 1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4" h="1588">
                  <a:moveTo>
                    <a:pt x="0" y="1588"/>
                  </a:moveTo>
                  <a:cubicBezTo>
                    <a:pt x="34" y="1243"/>
                    <a:pt x="68" y="899"/>
                    <a:pt x="91" y="680"/>
                  </a:cubicBezTo>
                  <a:cubicBezTo>
                    <a:pt x="114" y="461"/>
                    <a:pt x="76" y="355"/>
                    <a:pt x="136" y="272"/>
                  </a:cubicBezTo>
                  <a:cubicBezTo>
                    <a:pt x="196" y="189"/>
                    <a:pt x="394" y="226"/>
                    <a:pt x="454" y="181"/>
                  </a:cubicBezTo>
                  <a:cubicBezTo>
                    <a:pt x="514" y="136"/>
                    <a:pt x="506" y="68"/>
                    <a:pt x="499" y="0"/>
                  </a:cubicBezTo>
                </a:path>
              </a:pathLst>
            </a:custGeom>
            <a:noFill/>
            <a:ln w="28575" cmpd="sng">
              <a:solidFill>
                <a:schemeClr val="accent2"/>
              </a:solidFill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318" name="Freeform 38"/>
          <p:cNvSpPr>
            <a:spLocks/>
          </p:cNvSpPr>
          <p:nvPr/>
        </p:nvSpPr>
        <p:spPr bwMode="auto">
          <a:xfrm>
            <a:off x="4783138" y="1908175"/>
            <a:ext cx="407987" cy="2025650"/>
          </a:xfrm>
          <a:custGeom>
            <a:avLst/>
            <a:gdLst>
              <a:gd name="T0" fmla="*/ 94 w 257"/>
              <a:gd name="T1" fmla="*/ 1276 h 1276"/>
              <a:gd name="T2" fmla="*/ 257 w 257"/>
              <a:gd name="T3" fmla="*/ 110 h 1276"/>
              <a:gd name="T4" fmla="*/ 230 w 257"/>
              <a:gd name="T5" fmla="*/ 56 h 1276"/>
              <a:gd name="T6" fmla="*/ 124 w 257"/>
              <a:gd name="T7" fmla="*/ 198 h 1276"/>
              <a:gd name="T8" fmla="*/ 0 w 257"/>
              <a:gd name="T9" fmla="*/ 1244 h 1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7" h="1276">
                <a:moveTo>
                  <a:pt x="94" y="1276"/>
                </a:moveTo>
                <a:lnTo>
                  <a:pt x="257" y="110"/>
                </a:lnTo>
                <a:lnTo>
                  <a:pt x="230" y="56"/>
                </a:lnTo>
                <a:cubicBezTo>
                  <a:pt x="208" y="71"/>
                  <a:pt x="162" y="0"/>
                  <a:pt x="124" y="198"/>
                </a:cubicBezTo>
                <a:lnTo>
                  <a:pt x="0" y="1244"/>
                </a:lnTo>
              </a:path>
            </a:pathLst>
          </a:custGeom>
          <a:noFill/>
          <a:ln w="28575" cmpd="sng">
            <a:solidFill>
              <a:srgbClr val="FF6600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19" name="Text Box 39"/>
          <p:cNvSpPr txBox="1">
            <a:spLocks noChangeArrowheads="1"/>
          </p:cNvSpPr>
          <p:nvPr/>
        </p:nvSpPr>
        <p:spPr bwMode="auto">
          <a:xfrm>
            <a:off x="5078413" y="3141663"/>
            <a:ext cx="358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/>
              <a:t>C</a:t>
            </a:r>
          </a:p>
        </p:txBody>
      </p:sp>
      <p:sp>
        <p:nvSpPr>
          <p:cNvPr id="97320" name="Text Box 40"/>
          <p:cNvSpPr txBox="1">
            <a:spLocks noChangeArrowheads="1"/>
          </p:cNvSpPr>
          <p:nvPr/>
        </p:nvSpPr>
        <p:spPr bwMode="auto">
          <a:xfrm>
            <a:off x="4356100" y="2565400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/>
              <a:t>B</a:t>
            </a:r>
          </a:p>
        </p:txBody>
      </p:sp>
      <p:sp>
        <p:nvSpPr>
          <p:cNvPr id="97321" name="Text Box 41"/>
          <p:cNvSpPr txBox="1">
            <a:spLocks noChangeArrowheads="1"/>
          </p:cNvSpPr>
          <p:nvPr/>
        </p:nvSpPr>
        <p:spPr bwMode="auto">
          <a:xfrm>
            <a:off x="4284663" y="3933825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b="0"/>
              <a:t>A</a:t>
            </a:r>
          </a:p>
        </p:txBody>
      </p:sp>
      <p:sp>
        <p:nvSpPr>
          <p:cNvPr id="97322" name="Freeform 42"/>
          <p:cNvSpPr>
            <a:spLocks/>
          </p:cNvSpPr>
          <p:nvPr/>
        </p:nvSpPr>
        <p:spPr bwMode="auto">
          <a:xfrm>
            <a:off x="4500563" y="1412875"/>
            <a:ext cx="815975" cy="2520950"/>
          </a:xfrm>
          <a:custGeom>
            <a:avLst/>
            <a:gdLst>
              <a:gd name="T0" fmla="*/ 0 w 514"/>
              <a:gd name="T1" fmla="*/ 1588 h 1588"/>
              <a:gd name="T2" fmla="*/ 91 w 514"/>
              <a:gd name="T3" fmla="*/ 680 h 1588"/>
              <a:gd name="T4" fmla="*/ 136 w 514"/>
              <a:gd name="T5" fmla="*/ 272 h 1588"/>
              <a:gd name="T6" fmla="*/ 454 w 514"/>
              <a:gd name="T7" fmla="*/ 181 h 1588"/>
              <a:gd name="T8" fmla="*/ 499 w 514"/>
              <a:gd name="T9" fmla="*/ 0 h 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4" h="1588">
                <a:moveTo>
                  <a:pt x="0" y="1588"/>
                </a:moveTo>
                <a:cubicBezTo>
                  <a:pt x="34" y="1243"/>
                  <a:pt x="68" y="899"/>
                  <a:pt x="91" y="680"/>
                </a:cubicBezTo>
                <a:cubicBezTo>
                  <a:pt x="114" y="461"/>
                  <a:pt x="76" y="355"/>
                  <a:pt x="136" y="272"/>
                </a:cubicBezTo>
                <a:cubicBezTo>
                  <a:pt x="196" y="189"/>
                  <a:pt x="394" y="226"/>
                  <a:pt x="454" y="181"/>
                </a:cubicBezTo>
                <a:cubicBezTo>
                  <a:pt x="514" y="136"/>
                  <a:pt x="506" y="68"/>
                  <a:pt x="499" y="0"/>
                </a:cubicBezTo>
              </a:path>
            </a:pathLst>
          </a:custGeom>
          <a:noFill/>
          <a:ln w="28575" cmpd="sng">
            <a:solidFill>
              <a:srgbClr val="FF6600"/>
            </a:solidFill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4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7025</TotalTime>
  <Words>217</Words>
  <Application>Microsoft Office PowerPoint</Application>
  <PresentationFormat>Affichage à l'écran (4:3)</PresentationFormat>
  <Paragraphs>90</Paragraphs>
  <Slides>8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</dc:creator>
  <cp:lastModifiedBy>claude</cp:lastModifiedBy>
  <cp:revision>2</cp:revision>
  <dcterms:created xsi:type="dcterms:W3CDTF">2012-11-24T00:11:59Z</dcterms:created>
  <dcterms:modified xsi:type="dcterms:W3CDTF">2012-11-28T21:18:58Z</dcterms:modified>
</cp:coreProperties>
</file>