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9BA47A-C8E0-40EE-A3C1-F6ED85631B53}" type="datetimeFigureOut">
              <a:rPr lang="en-US" smtClean="0"/>
              <a:t>11/18/2012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1C1D83-A0F5-45A4-B702-EFDC5CDE70E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098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C1D83-A0F5-45A4-B702-EFDC5CDE70E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437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C1D83-A0F5-45A4-B702-EFDC5CDE70E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43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C1D83-A0F5-45A4-B702-EFDC5CDE70E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437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C1D83-A0F5-45A4-B702-EFDC5CDE70E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437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C1D83-A0F5-45A4-B702-EFDC5CDE70E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437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C1D83-A0F5-45A4-B702-EFDC5CDE70E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437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C1D83-A0F5-45A4-B702-EFDC5CDE70E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437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C1D83-A0F5-45A4-B702-EFDC5CDE70E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4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18/11/2012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18/11/2012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18/11/2012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18/11/2012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18/11/2012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18/11/2012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18/11/2012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18/11/2012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18/11/2012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18/11/2012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18/11/2012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18/11/2012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opus.com/record/display.url?eid=2-s2.0-80051515766&amp;origin=resultslist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411760" y="1907334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Traitement de la récidive variqueuse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037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691680" y="1916832"/>
            <a:ext cx="518739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</a:t>
            </a:r>
            <a:r>
              <a:rPr lang="fr-FR" dirty="0" smtClean="0"/>
              <a:t>a récidive variqueuse</a:t>
            </a:r>
          </a:p>
          <a:p>
            <a:r>
              <a:rPr lang="fr-FR" dirty="0" smtClean="0"/>
              <a:t>Survenue de varices dans un territoire déjà traité:</a:t>
            </a:r>
          </a:p>
          <a:p>
            <a:r>
              <a:rPr lang="fr-FR" dirty="0"/>
              <a:t>	</a:t>
            </a:r>
            <a:r>
              <a:rPr lang="fr-FR" dirty="0" smtClean="0"/>
              <a:t>-Réapparition de varices identiques</a:t>
            </a:r>
          </a:p>
          <a:p>
            <a:r>
              <a:rPr lang="fr-FR" dirty="0"/>
              <a:t>	</a:t>
            </a:r>
            <a:r>
              <a:rPr lang="fr-FR" dirty="0" smtClean="0"/>
              <a:t>-Apparition de varices différentes</a:t>
            </a:r>
          </a:p>
          <a:p>
            <a:endParaRPr lang="fr-F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260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700695" y="2780928"/>
            <a:ext cx="518739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</a:t>
            </a:r>
            <a:r>
              <a:rPr lang="fr-FR" dirty="0" smtClean="0"/>
              <a:t>a récidive variqueuse</a:t>
            </a:r>
          </a:p>
          <a:p>
            <a:r>
              <a:rPr lang="fr-FR" dirty="0" smtClean="0"/>
              <a:t>Leurs caractères  et leur traitement dépendent :</a:t>
            </a:r>
          </a:p>
          <a:p>
            <a:r>
              <a:rPr lang="fr-FR" dirty="0"/>
              <a:t>	</a:t>
            </a:r>
            <a:r>
              <a:rPr lang="fr-FR" dirty="0" smtClean="0"/>
              <a:t>de la stratégie et de la technique choisies par le premier opérateur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271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835696" y="620688"/>
            <a:ext cx="561662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</a:t>
            </a:r>
            <a:r>
              <a:rPr lang="fr-FR" dirty="0" smtClean="0"/>
              <a:t>a récidive variqueuse</a:t>
            </a:r>
          </a:p>
          <a:p>
            <a:r>
              <a:rPr lang="fr-FR" dirty="0" smtClean="0"/>
              <a:t>Réapparition de varices identiques:</a:t>
            </a:r>
          </a:p>
          <a:p>
            <a:r>
              <a:rPr lang="fr-FR" dirty="0"/>
              <a:t>	</a:t>
            </a:r>
            <a:r>
              <a:rPr lang="fr-FR" dirty="0" smtClean="0"/>
              <a:t>Varices traités et laissées en place:</a:t>
            </a:r>
          </a:p>
          <a:p>
            <a:r>
              <a:rPr lang="fr-FR" dirty="0"/>
              <a:t>	</a:t>
            </a:r>
            <a:r>
              <a:rPr lang="fr-FR" dirty="0" smtClean="0"/>
              <a:t>	-Déconnection de shunts et 			fragmentation de la colonne de 		pression (CHIVA)</a:t>
            </a:r>
          </a:p>
          <a:p>
            <a:r>
              <a:rPr lang="fr-FR" dirty="0"/>
              <a:t>	</a:t>
            </a:r>
            <a:r>
              <a:rPr lang="fr-FR" dirty="0" smtClean="0"/>
              <a:t>	-Procédures </a:t>
            </a:r>
            <a:r>
              <a:rPr lang="fr-FR" dirty="0" err="1" smtClean="0"/>
              <a:t>endo</a:t>
            </a:r>
            <a:r>
              <a:rPr lang="fr-FR" dirty="0" smtClean="0"/>
              <a:t>-veineuses</a:t>
            </a:r>
          </a:p>
          <a:p>
            <a:r>
              <a:rPr lang="fr-FR" dirty="0"/>
              <a:t>	</a:t>
            </a:r>
            <a:r>
              <a:rPr lang="fr-FR" dirty="0" smtClean="0"/>
              <a:t>		Sclérose</a:t>
            </a:r>
          </a:p>
          <a:p>
            <a:r>
              <a:rPr lang="fr-FR" dirty="0" smtClean="0"/>
              <a:t>			</a:t>
            </a:r>
            <a:r>
              <a:rPr lang="fr-FR" dirty="0" err="1" smtClean="0"/>
              <a:t>Scléromousse</a:t>
            </a:r>
            <a:endParaRPr lang="fr-FR" dirty="0" smtClean="0"/>
          </a:p>
          <a:p>
            <a:r>
              <a:rPr lang="fr-FR" dirty="0"/>
              <a:t>	</a:t>
            </a:r>
            <a:r>
              <a:rPr lang="fr-FR" dirty="0" smtClean="0"/>
              <a:t>		Radiofréquence</a:t>
            </a:r>
          </a:p>
          <a:p>
            <a:r>
              <a:rPr lang="fr-FR" dirty="0"/>
              <a:t>	</a:t>
            </a:r>
            <a:r>
              <a:rPr lang="fr-FR" dirty="0" smtClean="0"/>
              <a:t>		Laser</a:t>
            </a:r>
          </a:p>
          <a:p>
            <a:r>
              <a:rPr lang="fr-FR" dirty="0"/>
              <a:t>	</a:t>
            </a:r>
            <a:r>
              <a:rPr lang="fr-FR" dirty="0" smtClean="0"/>
              <a:t>		Vapeur</a:t>
            </a:r>
          </a:p>
          <a:p>
            <a:r>
              <a:rPr lang="fr-FR" dirty="0"/>
              <a:t>	</a:t>
            </a:r>
            <a:r>
              <a:rPr lang="fr-FR" dirty="0" smtClean="0"/>
              <a:t>		Colle</a:t>
            </a:r>
          </a:p>
          <a:p>
            <a:r>
              <a:rPr lang="fr-FR" dirty="0" smtClean="0"/>
              <a:t>Nouvelles varices:</a:t>
            </a:r>
          </a:p>
          <a:p>
            <a:r>
              <a:rPr lang="fr-FR" dirty="0"/>
              <a:t>	</a:t>
            </a:r>
            <a:r>
              <a:rPr lang="fr-FR" dirty="0" smtClean="0"/>
              <a:t>Exérèse de varices</a:t>
            </a:r>
          </a:p>
          <a:p>
            <a:r>
              <a:rPr lang="fr-FR" dirty="0"/>
              <a:t>	</a:t>
            </a:r>
            <a:r>
              <a:rPr lang="fr-FR" dirty="0" smtClean="0"/>
              <a:t>	-Stripping des troncs </a:t>
            </a:r>
            <a:r>
              <a:rPr lang="fr-FR" dirty="0" err="1" smtClean="0"/>
              <a:t>saphéniens</a:t>
            </a:r>
            <a:r>
              <a:rPr lang="fr-FR" dirty="0" smtClean="0"/>
              <a:t> (R2)</a:t>
            </a:r>
          </a:p>
          <a:p>
            <a:r>
              <a:rPr lang="fr-FR" dirty="0"/>
              <a:t>	</a:t>
            </a:r>
            <a:r>
              <a:rPr lang="fr-FR" dirty="0" smtClean="0"/>
              <a:t>	-</a:t>
            </a:r>
            <a:r>
              <a:rPr lang="fr-FR" dirty="0" err="1" smtClean="0"/>
              <a:t>Phlébectomies</a:t>
            </a:r>
            <a:r>
              <a:rPr lang="fr-FR" dirty="0" smtClean="0"/>
              <a:t> des tributaires (R3)</a:t>
            </a:r>
          </a:p>
          <a:p>
            <a:r>
              <a:rPr lang="fr-FR" dirty="0"/>
              <a:t>	</a:t>
            </a:r>
            <a:r>
              <a:rPr lang="fr-FR" dirty="0" smtClean="0"/>
              <a:t>Points de fuite « oubliés »</a:t>
            </a:r>
          </a:p>
          <a:p>
            <a:r>
              <a:rPr lang="fr-FR" dirty="0"/>
              <a:t>	</a:t>
            </a:r>
            <a:r>
              <a:rPr lang="fr-FR" dirty="0" smtClean="0"/>
              <a:t>	</a:t>
            </a:r>
          </a:p>
          <a:p>
            <a:r>
              <a:rPr lang="fr-FR" dirty="0"/>
              <a:t>	</a:t>
            </a:r>
            <a:endParaRPr lang="fr-FR" dirty="0" smtClean="0"/>
          </a:p>
          <a:p>
            <a:endParaRPr lang="fr-F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435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835696" y="620688"/>
            <a:ext cx="561662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</a:t>
            </a:r>
            <a:r>
              <a:rPr lang="fr-FR" dirty="0" smtClean="0"/>
              <a:t>a récidive variqueuse</a:t>
            </a:r>
          </a:p>
          <a:p>
            <a:r>
              <a:rPr lang="fr-FR" dirty="0" smtClean="0"/>
              <a:t>Causes:</a:t>
            </a:r>
          </a:p>
          <a:p>
            <a:r>
              <a:rPr lang="fr-FR" dirty="0"/>
              <a:t>	</a:t>
            </a:r>
            <a:r>
              <a:rPr lang="fr-FR" dirty="0" smtClean="0"/>
              <a:t>-Varices </a:t>
            </a:r>
            <a:r>
              <a:rPr lang="fr-FR" dirty="0"/>
              <a:t>et points de fuite « oubliés </a:t>
            </a:r>
            <a:r>
              <a:rPr lang="fr-FR" dirty="0" smtClean="0"/>
              <a:t>»</a:t>
            </a:r>
          </a:p>
          <a:p>
            <a:r>
              <a:rPr lang="fr-FR" dirty="0"/>
              <a:t>	</a:t>
            </a:r>
            <a:r>
              <a:rPr lang="fr-FR" dirty="0" smtClean="0"/>
              <a:t>-Points de fuite </a:t>
            </a:r>
            <a:r>
              <a:rPr lang="fr-FR" dirty="0" err="1" smtClean="0"/>
              <a:t>recanalisés</a:t>
            </a:r>
            <a:r>
              <a:rPr lang="fr-FR" dirty="0" smtClean="0"/>
              <a:t> / contournés</a:t>
            </a:r>
          </a:p>
          <a:p>
            <a:r>
              <a:rPr lang="fr-FR" dirty="0"/>
              <a:t>	</a:t>
            </a:r>
            <a:r>
              <a:rPr lang="fr-FR" dirty="0" smtClean="0"/>
              <a:t>	Jonction </a:t>
            </a:r>
            <a:r>
              <a:rPr lang="fr-FR" dirty="0" err="1" smtClean="0"/>
              <a:t>saphéno</a:t>
            </a:r>
            <a:r>
              <a:rPr lang="fr-FR" dirty="0" smtClean="0"/>
              <a:t>-fémorale</a:t>
            </a:r>
          </a:p>
          <a:p>
            <a:r>
              <a:rPr lang="fr-FR" dirty="0"/>
              <a:t>	</a:t>
            </a:r>
            <a:r>
              <a:rPr lang="fr-FR" dirty="0" smtClean="0"/>
              <a:t>	Jonction </a:t>
            </a:r>
            <a:r>
              <a:rPr lang="fr-FR" dirty="0" err="1" smtClean="0"/>
              <a:t>saphéno</a:t>
            </a:r>
            <a:r>
              <a:rPr lang="fr-FR" dirty="0" smtClean="0"/>
              <a:t>-poplitée</a:t>
            </a:r>
          </a:p>
          <a:p>
            <a:r>
              <a:rPr lang="fr-FR" dirty="0"/>
              <a:t>	</a:t>
            </a:r>
            <a:r>
              <a:rPr lang="fr-FR" dirty="0" smtClean="0"/>
              <a:t>	Points de </a:t>
            </a:r>
            <a:r>
              <a:rPr lang="fr-FR" dirty="0" err="1" smtClean="0"/>
              <a:t>fuits</a:t>
            </a:r>
            <a:r>
              <a:rPr lang="fr-FR" dirty="0" smtClean="0"/>
              <a:t> pelvi-périnéaux  ( 		P,I,O,C,GS,GI)</a:t>
            </a:r>
          </a:p>
          <a:p>
            <a:r>
              <a:rPr lang="fr-FR" dirty="0"/>
              <a:t>	</a:t>
            </a:r>
            <a:r>
              <a:rPr lang="fr-FR" dirty="0" smtClean="0"/>
              <a:t>	Perforantes de cuisse</a:t>
            </a:r>
          </a:p>
          <a:p>
            <a:r>
              <a:rPr lang="fr-FR" dirty="0"/>
              <a:t>	</a:t>
            </a:r>
            <a:r>
              <a:rPr lang="fr-FR" dirty="0" smtClean="0"/>
              <a:t>	Perforantes de jambe</a:t>
            </a:r>
          </a:p>
          <a:p>
            <a:r>
              <a:rPr lang="fr-FR" dirty="0"/>
              <a:t>	</a:t>
            </a:r>
            <a:r>
              <a:rPr lang="fr-FR" dirty="0" smtClean="0"/>
              <a:t>-Veines obstruées par procédures </a:t>
            </a:r>
            <a:r>
              <a:rPr lang="fr-FR" dirty="0" err="1" smtClean="0"/>
              <a:t>endo</a:t>
            </a:r>
            <a:r>
              <a:rPr lang="fr-FR" dirty="0" smtClean="0"/>
              <a:t>-	vasculaires </a:t>
            </a:r>
            <a:r>
              <a:rPr lang="fr-FR" dirty="0" err="1" smtClean="0"/>
              <a:t>recanalisées</a:t>
            </a:r>
            <a:r>
              <a:rPr lang="fr-FR" dirty="0" smtClean="0"/>
              <a:t>.</a:t>
            </a:r>
          </a:p>
          <a:p>
            <a:r>
              <a:rPr lang="fr-FR" dirty="0"/>
              <a:t>	</a:t>
            </a:r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491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835696" y="620688"/>
            <a:ext cx="561662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</a:t>
            </a:r>
            <a:r>
              <a:rPr lang="fr-FR" dirty="0" smtClean="0"/>
              <a:t>a récidive variqueuse</a:t>
            </a:r>
          </a:p>
          <a:p>
            <a:r>
              <a:rPr lang="fr-FR" dirty="0" smtClean="0"/>
              <a:t>Traitement:</a:t>
            </a:r>
          </a:p>
          <a:p>
            <a:r>
              <a:rPr lang="fr-FR" dirty="0"/>
              <a:t>	</a:t>
            </a:r>
            <a:r>
              <a:rPr lang="fr-FR" dirty="0" smtClean="0"/>
              <a:t>Prévention:</a:t>
            </a:r>
          </a:p>
          <a:p>
            <a:r>
              <a:rPr lang="fr-FR" dirty="0"/>
              <a:t>	</a:t>
            </a:r>
            <a:r>
              <a:rPr lang="fr-FR" dirty="0" smtClean="0"/>
              <a:t>	 Réduire le taux de récidives:</a:t>
            </a:r>
          </a:p>
          <a:p>
            <a:pPr lvl="2"/>
            <a:r>
              <a:rPr lang="fr-FR" dirty="0"/>
              <a:t>	</a:t>
            </a:r>
            <a:r>
              <a:rPr lang="fr-FR" dirty="0" smtClean="0"/>
              <a:t>	CHIVA vs Stripping</a:t>
            </a:r>
          </a:p>
          <a:p>
            <a:pPr lvl="2"/>
            <a:r>
              <a:rPr lang="fr-FR" dirty="0"/>
              <a:t>	</a:t>
            </a:r>
            <a:r>
              <a:rPr lang="fr-FR" dirty="0" smtClean="0"/>
              <a:t>	CHIVA vs Laser</a:t>
            </a:r>
          </a:p>
          <a:p>
            <a:pPr lvl="2"/>
            <a:r>
              <a:rPr lang="fr-FR" dirty="0"/>
              <a:t>	</a:t>
            </a:r>
            <a:r>
              <a:rPr lang="fr-FR" dirty="0" smtClean="0"/>
              <a:t>	</a:t>
            </a:r>
            <a:r>
              <a:rPr lang="fr-FR" dirty="0" err="1" smtClean="0"/>
              <a:t>Phlébectomies</a:t>
            </a:r>
            <a:endParaRPr lang="fr-FR" dirty="0" smtClean="0"/>
          </a:p>
          <a:p>
            <a:pPr lvl="2"/>
            <a:r>
              <a:rPr lang="fr-FR" dirty="0"/>
              <a:t>	</a:t>
            </a:r>
            <a:r>
              <a:rPr lang="fr-FR" dirty="0" smtClean="0"/>
              <a:t>	Laser</a:t>
            </a:r>
          </a:p>
          <a:p>
            <a:pPr lvl="2"/>
            <a:r>
              <a:rPr lang="fr-FR" dirty="0"/>
              <a:t>	</a:t>
            </a:r>
            <a:r>
              <a:rPr lang="fr-FR" dirty="0" smtClean="0"/>
              <a:t>	RF</a:t>
            </a:r>
          </a:p>
          <a:p>
            <a:pPr lvl="2"/>
            <a:r>
              <a:rPr lang="fr-FR" dirty="0"/>
              <a:t>	</a:t>
            </a:r>
            <a:r>
              <a:rPr lang="fr-FR" dirty="0" smtClean="0"/>
              <a:t>	</a:t>
            </a:r>
            <a:r>
              <a:rPr lang="fr-FR" dirty="0" err="1" smtClean="0"/>
              <a:t>Scléromousse</a:t>
            </a:r>
            <a:endParaRPr lang="fr-FR" dirty="0" smtClean="0"/>
          </a:p>
          <a:p>
            <a:pPr lvl="2"/>
            <a:r>
              <a:rPr lang="fr-FR" dirty="0"/>
              <a:t>	</a:t>
            </a:r>
            <a:r>
              <a:rPr lang="fr-FR" dirty="0" smtClean="0"/>
              <a:t>	Sclérose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829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539552" y="188640"/>
            <a:ext cx="8352928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</a:t>
            </a:r>
            <a:r>
              <a:rPr lang="fr-FR" dirty="0" smtClean="0"/>
              <a:t>a récidive variqueuse</a:t>
            </a:r>
          </a:p>
          <a:p>
            <a:r>
              <a:rPr lang="fr-FR" dirty="0" smtClean="0"/>
              <a:t>Traitement:</a:t>
            </a:r>
          </a:p>
          <a:p>
            <a:r>
              <a:rPr lang="fr-FR" dirty="0"/>
              <a:t>	</a:t>
            </a:r>
            <a:r>
              <a:rPr lang="fr-FR" dirty="0" smtClean="0"/>
              <a:t>Prévention:</a:t>
            </a:r>
          </a:p>
          <a:p>
            <a:r>
              <a:rPr lang="fr-FR" dirty="0"/>
              <a:t>	</a:t>
            </a:r>
            <a:r>
              <a:rPr lang="fr-FR" dirty="0" smtClean="0"/>
              <a:t>	</a:t>
            </a:r>
            <a:r>
              <a:rPr lang="fr-FR" dirty="0"/>
              <a:t>2/Pares JO, Juan J, </a:t>
            </a:r>
            <a:r>
              <a:rPr lang="fr-FR" dirty="0" err="1"/>
              <a:t>Tellez</a:t>
            </a:r>
            <a:r>
              <a:rPr lang="fr-FR" dirty="0"/>
              <a:t> R, et al. </a:t>
            </a:r>
            <a:r>
              <a:rPr lang="en-US" dirty="0"/>
              <a:t>Varicose vein surgery: stripping versus the CHIVA method: a randomized controlled trial. Ann </a:t>
            </a:r>
            <a:r>
              <a:rPr lang="en-US" dirty="0" err="1"/>
              <a:t>Surg</a:t>
            </a:r>
            <a:r>
              <a:rPr lang="en-US" dirty="0"/>
              <a:t> 2010;251: 624–31</a:t>
            </a:r>
          </a:p>
          <a:p>
            <a:pPr fontAlgn="base"/>
            <a:r>
              <a:rPr lang="en-US" dirty="0"/>
              <a:t> </a:t>
            </a:r>
          </a:p>
          <a:p>
            <a:pPr fontAlgn="base"/>
            <a:r>
              <a:rPr lang="it-IT" dirty="0"/>
              <a:t>3/ Iborra-Ortega E, Barjau-Urrea E, Vila-Coll R, Ballon-Carazas H, Cairols-Castellote MA. </a:t>
            </a:r>
            <a:r>
              <a:rPr lang="en-US" dirty="0"/>
              <a:t>Comparative study of two surgical techniques in the treatment of varicose veins of the lower extremities: results after five years of </a:t>
            </a:r>
            <a:r>
              <a:rPr lang="en-US" dirty="0" err="1"/>
              <a:t>followup</a:t>
            </a:r>
            <a:r>
              <a:rPr lang="en-US" dirty="0"/>
              <a:t> [</a:t>
            </a:r>
            <a:r>
              <a:rPr lang="en-US" dirty="0" err="1"/>
              <a:t>Estudio</a:t>
            </a:r>
            <a:r>
              <a:rPr lang="en-US" dirty="0"/>
              <a:t> </a:t>
            </a:r>
            <a:r>
              <a:rPr lang="en-US" dirty="0" err="1"/>
              <a:t>comparativo</a:t>
            </a:r>
            <a:r>
              <a:rPr lang="en-US" dirty="0"/>
              <a:t> de dos </a:t>
            </a:r>
            <a:r>
              <a:rPr lang="en-US" dirty="0" err="1"/>
              <a:t>técnicas</a:t>
            </a:r>
            <a:r>
              <a:rPr lang="en-US" dirty="0"/>
              <a:t> </a:t>
            </a:r>
            <a:r>
              <a:rPr lang="en-US" dirty="0" err="1"/>
              <a:t>quirúrgicas</a:t>
            </a:r>
            <a:r>
              <a:rPr lang="en-US" dirty="0"/>
              <a:t> en el </a:t>
            </a:r>
            <a:r>
              <a:rPr lang="en-US" dirty="0" err="1"/>
              <a:t>tratamiento</a:t>
            </a:r>
            <a:r>
              <a:rPr lang="en-US" dirty="0"/>
              <a:t> de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varices</a:t>
            </a:r>
            <a:r>
              <a:rPr lang="en-US" dirty="0"/>
              <a:t> de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extremidades</a:t>
            </a:r>
            <a:r>
              <a:rPr lang="en-US" dirty="0"/>
              <a:t> </a:t>
            </a:r>
            <a:r>
              <a:rPr lang="en-US" dirty="0" err="1"/>
              <a:t>inferiores:resultados</a:t>
            </a:r>
            <a:r>
              <a:rPr lang="en-US" dirty="0"/>
              <a:t> </a:t>
            </a:r>
            <a:r>
              <a:rPr lang="en-US" dirty="0" err="1"/>
              <a:t>tras</a:t>
            </a:r>
            <a:r>
              <a:rPr lang="en-US" dirty="0"/>
              <a:t> </a:t>
            </a:r>
            <a:r>
              <a:rPr lang="en-US" dirty="0" err="1"/>
              <a:t>cinco</a:t>
            </a:r>
            <a:r>
              <a:rPr lang="en-US" dirty="0"/>
              <a:t> </a:t>
            </a:r>
            <a:r>
              <a:rPr lang="en-US" dirty="0" err="1"/>
              <a:t>años</a:t>
            </a:r>
            <a:r>
              <a:rPr lang="en-US" dirty="0"/>
              <a:t> de </a:t>
            </a:r>
            <a:r>
              <a:rPr lang="en-US" dirty="0" err="1"/>
              <a:t>seguimiento</a:t>
            </a:r>
            <a:r>
              <a:rPr lang="en-US" dirty="0"/>
              <a:t>]. </a:t>
            </a:r>
            <a:r>
              <a:rPr lang="en-US" i="1" dirty="0" err="1"/>
              <a:t>Angiología</a:t>
            </a:r>
            <a:r>
              <a:rPr lang="en-US" i="1" dirty="0"/>
              <a:t> </a:t>
            </a:r>
            <a:r>
              <a:rPr lang="en-US" dirty="0"/>
              <a:t>2006;</a:t>
            </a:r>
            <a:r>
              <a:rPr lang="en-US" b="1" dirty="0"/>
              <a:t>58</a:t>
            </a:r>
            <a:r>
              <a:rPr lang="en-US" dirty="0"/>
              <a:t>(6):459–68.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4/ </a:t>
            </a:r>
            <a:r>
              <a:rPr lang="en-US" dirty="0" err="1"/>
              <a:t>Carandina</a:t>
            </a:r>
            <a:r>
              <a:rPr lang="en-US" dirty="0"/>
              <a:t> S, Mari C, De Palma M, </a:t>
            </a:r>
            <a:r>
              <a:rPr lang="en-US" dirty="0" err="1"/>
              <a:t>Marcellino</a:t>
            </a:r>
            <a:r>
              <a:rPr lang="en-US" dirty="0"/>
              <a:t> </a:t>
            </a:r>
            <a:r>
              <a:rPr lang="en-US" dirty="0" err="1"/>
              <a:t>MG,Cisno</a:t>
            </a:r>
            <a:r>
              <a:rPr lang="en-US" dirty="0"/>
              <a:t> C, </a:t>
            </a:r>
            <a:r>
              <a:rPr lang="en-US" dirty="0" err="1"/>
              <a:t>Legnaro</a:t>
            </a:r>
            <a:r>
              <a:rPr lang="en-US" dirty="0"/>
              <a:t> A, et </a:t>
            </a:r>
            <a:r>
              <a:rPr lang="en-US" dirty="0" err="1"/>
              <a:t>al.Varicose</a:t>
            </a:r>
            <a:r>
              <a:rPr lang="en-US" dirty="0"/>
              <a:t> Vein Stripping </a:t>
            </a:r>
            <a:r>
              <a:rPr lang="en-US" dirty="0" err="1"/>
              <a:t>vs</a:t>
            </a:r>
            <a:r>
              <a:rPr lang="en-US" dirty="0"/>
              <a:t> </a:t>
            </a:r>
            <a:r>
              <a:rPr lang="en-US" dirty="0" err="1"/>
              <a:t>Haemodynamic</a:t>
            </a:r>
            <a:r>
              <a:rPr lang="en-US" dirty="0"/>
              <a:t> Correction (CHIVA): a long term </a:t>
            </a:r>
            <a:r>
              <a:rPr lang="en-US" dirty="0" err="1"/>
              <a:t>randomised</a:t>
            </a:r>
            <a:r>
              <a:rPr lang="en-US" dirty="0"/>
              <a:t> trial. European Journal of Vascular and Endovascular Surgery 2008;</a:t>
            </a:r>
            <a:r>
              <a:rPr lang="en-US" b="1" dirty="0"/>
              <a:t>35</a:t>
            </a:r>
            <a:r>
              <a:rPr lang="en-US" dirty="0"/>
              <a:t>(2):230–7</a:t>
            </a:r>
            <a:r>
              <a:rPr lang="en-US" dirty="0" smtClean="0"/>
              <a:t>.</a:t>
            </a:r>
          </a:p>
          <a:p>
            <a:r>
              <a:rPr lang="en-US" dirty="0"/>
              <a:t>8/ </a:t>
            </a:r>
            <a:r>
              <a:rPr lang="en-US" dirty="0" err="1"/>
              <a:t>Milone</a:t>
            </a:r>
            <a:r>
              <a:rPr lang="en-US" dirty="0"/>
              <a:t> M, Salvatore G, </a:t>
            </a:r>
            <a:r>
              <a:rPr lang="en-US" dirty="0" err="1"/>
              <a:t>Maietta</a:t>
            </a:r>
            <a:r>
              <a:rPr lang="en-US" dirty="0"/>
              <a:t> P, Sosa Fernandez </a:t>
            </a:r>
            <a:r>
              <a:rPr lang="en-US" dirty="0" err="1"/>
              <a:t>LM,Milone</a:t>
            </a:r>
            <a:r>
              <a:rPr lang="en-US" dirty="0"/>
              <a:t> F. Recurrent varicose veins of the lower limbs after surgery. Role of surgical technique (stripping </a:t>
            </a:r>
            <a:r>
              <a:rPr lang="en-US" dirty="0" err="1"/>
              <a:t>vs.CHIVA</a:t>
            </a:r>
            <a:r>
              <a:rPr lang="en-US" dirty="0"/>
              <a:t>) and surgeon’s experience. G </a:t>
            </a:r>
            <a:r>
              <a:rPr lang="en-US" dirty="0" err="1"/>
              <a:t>Chir</a:t>
            </a:r>
            <a:r>
              <a:rPr lang="en-US" dirty="0"/>
              <a:t>  2011;32:460–3</a:t>
            </a:r>
          </a:p>
          <a:p>
            <a:r>
              <a:rPr lang="fr-FR" dirty="0" smtClean="0"/>
              <a:t>9/</a:t>
            </a:r>
            <a:r>
              <a:rPr lang="en-US" dirty="0"/>
              <a:t>Chan, C.-</a:t>
            </a:r>
            <a:r>
              <a:rPr lang="en-US" dirty="0" err="1"/>
              <a:t>Y.</a:t>
            </a:r>
            <a:r>
              <a:rPr lang="en-US" baseline="30000" dirty="0" err="1"/>
              <a:t>a</a:t>
            </a:r>
            <a:r>
              <a:rPr lang="en-US" dirty="0"/>
              <a:t> , Chen, T.-</a:t>
            </a:r>
            <a:r>
              <a:rPr lang="en-US" dirty="0" err="1"/>
              <a:t>C.</a:t>
            </a:r>
            <a:r>
              <a:rPr lang="en-US" baseline="30000" dirty="0" err="1"/>
              <a:t>b</a:t>
            </a:r>
            <a:r>
              <a:rPr lang="en-US" dirty="0"/>
              <a:t> , Hsieh, Y.-</a:t>
            </a:r>
            <a:r>
              <a:rPr lang="en-US" dirty="0" err="1"/>
              <a:t>K.</a:t>
            </a:r>
            <a:r>
              <a:rPr lang="en-US" baseline="30000" dirty="0" err="1"/>
              <a:t>a</a:t>
            </a:r>
            <a:r>
              <a:rPr lang="en-US" dirty="0"/>
              <a:t> , Huang, J.-</a:t>
            </a:r>
            <a:r>
              <a:rPr lang="en-US" dirty="0" err="1"/>
              <a:t>H.</a:t>
            </a:r>
            <a:r>
              <a:rPr lang="en-US" baseline="30000" dirty="0" err="1"/>
              <a:t>c</a:t>
            </a:r>
            <a:r>
              <a:rPr lang="en-US" dirty="0"/>
              <a:t> </a:t>
            </a:r>
            <a:br>
              <a:rPr lang="en-US" dirty="0"/>
            </a:br>
            <a:r>
              <a:rPr lang="en-US" u="sng" dirty="0">
                <a:hlinkClick r:id="rId3" tooltip="go to record page"/>
              </a:rPr>
              <a:t>Retrospective comparison of clinical outcomes between </a:t>
            </a:r>
            <a:r>
              <a:rPr lang="en-US" u="sng" dirty="0" err="1">
                <a:hlinkClick r:id="rId3" tooltip="go to record page"/>
              </a:rPr>
              <a:t>endovenous</a:t>
            </a:r>
            <a:r>
              <a:rPr lang="en-US" u="sng" dirty="0">
                <a:hlinkClick r:id="rId3" tooltip="go to record page"/>
              </a:rPr>
              <a:t> laser and saphenous vein-sparing surgery for treatment of varicose veins</a:t>
            </a:r>
            <a:r>
              <a:rPr lang="en-US" dirty="0">
                <a:hlinkClick r:id="rId3" tooltip="go to record page"/>
              </a:rPr>
              <a:t/>
            </a:r>
            <a:br>
              <a:rPr lang="en-US" dirty="0">
                <a:hlinkClick r:id="rId3" tooltip="go to record page"/>
              </a:rPr>
            </a:br>
            <a:r>
              <a:rPr lang="en-US" dirty="0"/>
              <a:t>(2011) </a:t>
            </a:r>
            <a:r>
              <a:rPr lang="en-US" i="1" dirty="0"/>
              <a:t>World Journal of Surgery</a:t>
            </a:r>
            <a:r>
              <a:rPr lang="en-US" dirty="0"/>
              <a:t>, 35 (7), pp. 1679-1686.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942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27584" y="1484784"/>
            <a:ext cx="741682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</a:t>
            </a:r>
            <a:r>
              <a:rPr lang="fr-FR" dirty="0" smtClean="0"/>
              <a:t>a récidive variqueuse</a:t>
            </a:r>
          </a:p>
          <a:p>
            <a:r>
              <a:rPr lang="fr-FR" dirty="0" smtClean="0"/>
              <a:t>Traitement:</a:t>
            </a:r>
          </a:p>
          <a:p>
            <a:r>
              <a:rPr lang="fr-FR" dirty="0"/>
              <a:t>	</a:t>
            </a:r>
            <a:r>
              <a:rPr lang="fr-FR" dirty="0" smtClean="0"/>
              <a:t>CHIVA</a:t>
            </a:r>
          </a:p>
          <a:p>
            <a:r>
              <a:rPr lang="fr-FR" dirty="0"/>
              <a:t>	</a:t>
            </a:r>
            <a:r>
              <a:rPr lang="fr-FR" dirty="0" smtClean="0"/>
              <a:t>Après CHIVA , Exérèse ou procédures </a:t>
            </a:r>
            <a:r>
              <a:rPr lang="fr-FR" dirty="0" err="1" smtClean="0"/>
              <a:t>endo</a:t>
            </a:r>
            <a:r>
              <a:rPr lang="fr-FR" dirty="0" smtClean="0"/>
              <a:t>-veineuses</a:t>
            </a:r>
          </a:p>
          <a:p>
            <a:r>
              <a:rPr lang="fr-FR" dirty="0"/>
              <a:t>	</a:t>
            </a:r>
            <a:r>
              <a:rPr lang="fr-FR" dirty="0" smtClean="0"/>
              <a:t>	-Déconnection des points de fuite </a:t>
            </a:r>
            <a:r>
              <a:rPr lang="fr-FR" dirty="0" err="1" smtClean="0"/>
              <a:t>recanalisée</a:t>
            </a:r>
            <a:r>
              <a:rPr lang="fr-FR" dirty="0" smtClean="0"/>
              <a:t> et des 		shunts reconstitués.</a:t>
            </a:r>
          </a:p>
          <a:p>
            <a:r>
              <a:rPr lang="fr-FR" dirty="0"/>
              <a:t>	</a:t>
            </a:r>
            <a:r>
              <a:rPr lang="fr-FR" dirty="0" smtClean="0"/>
              <a:t>	-Déconnection des points de fuite oubliés</a:t>
            </a:r>
          </a:p>
          <a:p>
            <a:r>
              <a:rPr lang="fr-FR" dirty="0"/>
              <a:t>	</a:t>
            </a:r>
            <a:r>
              <a:rPr lang="fr-FR" dirty="0" smtClean="0"/>
              <a:t>	-Fractionnement de la colonne de pression</a:t>
            </a:r>
          </a:p>
          <a:p>
            <a:r>
              <a:rPr lang="fr-FR" dirty="0"/>
              <a:t>	</a:t>
            </a:r>
            <a:r>
              <a:rPr lang="fr-FR" dirty="0" smtClean="0"/>
              <a:t>	- Varices vicariantes développées par effet de vicariance 		après exérèse : ?????RE-RECIDIVES attendues</a:t>
            </a:r>
          </a:p>
          <a:p>
            <a:endParaRPr lang="fr-FR" dirty="0" smtClean="0"/>
          </a:p>
          <a:p>
            <a:r>
              <a:rPr lang="fr-FR" dirty="0"/>
              <a:t>	</a:t>
            </a:r>
            <a:r>
              <a:rPr lang="fr-FR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86252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63</Words>
  <Application>Microsoft Office PowerPoint</Application>
  <PresentationFormat>Affichage à l'écran (4:3)</PresentationFormat>
  <Paragraphs>78</Paragraphs>
  <Slides>8</Slides>
  <Notes>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claude</dc:creator>
  <cp:lastModifiedBy>claude</cp:lastModifiedBy>
  <cp:revision>7</cp:revision>
  <dcterms:created xsi:type="dcterms:W3CDTF">2012-11-18T08:16:18Z</dcterms:created>
  <dcterms:modified xsi:type="dcterms:W3CDTF">2012-11-18T13:44:08Z</dcterms:modified>
</cp:coreProperties>
</file>