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2" r:id="rId3"/>
    <p:sldId id="278" r:id="rId4"/>
    <p:sldId id="260" r:id="rId5"/>
    <p:sldId id="277" r:id="rId6"/>
    <p:sldId id="257" r:id="rId7"/>
    <p:sldId id="324" r:id="rId8"/>
    <p:sldId id="279" r:id="rId9"/>
    <p:sldId id="280" r:id="rId10"/>
    <p:sldId id="259" r:id="rId11"/>
    <p:sldId id="281" r:id="rId12"/>
    <p:sldId id="282" r:id="rId13"/>
    <p:sldId id="258" r:id="rId14"/>
    <p:sldId id="283" r:id="rId15"/>
    <p:sldId id="261" r:id="rId16"/>
    <p:sldId id="284" r:id="rId17"/>
    <p:sldId id="262" r:id="rId18"/>
    <p:sldId id="285" r:id="rId19"/>
    <p:sldId id="289" r:id="rId20"/>
    <p:sldId id="286" r:id="rId21"/>
    <p:sldId id="287" r:id="rId22"/>
    <p:sldId id="290" r:id="rId23"/>
    <p:sldId id="263" r:id="rId24"/>
    <p:sldId id="291" r:id="rId25"/>
    <p:sldId id="265" r:id="rId26"/>
    <p:sldId id="293" r:id="rId27"/>
    <p:sldId id="323"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9900"/>
    <a:srgbClr val="FF33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994"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94BD146-C1FB-4419-B84E-90083F6838DE}"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BEDBB-F7D5-490E-A13D-C6E00B41442B}" type="slidenum">
              <a:rPr lang="fr-FR"/>
              <a:pPr/>
              <a:t>1</a:t>
            </a:fld>
            <a:endParaRPr lang="fr-F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25AA4-8BEB-45CE-9F20-7633D88F7760}" type="slidenum">
              <a:rPr lang="fr-FR"/>
              <a:pPr/>
              <a:t>10</a:t>
            </a:fld>
            <a:endParaRPr lang="fr-FR"/>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BB5C38-71CB-423F-B63A-9B1E37E81759}" type="slidenum">
              <a:rPr lang="fr-FR"/>
              <a:pPr/>
              <a:t>11</a:t>
            </a:fld>
            <a:endParaRPr lang="fr-F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EB3C1D-AF9E-4E84-8047-6CCCC8FEDBC8}" type="slidenum">
              <a:rPr lang="fr-FR"/>
              <a:pPr/>
              <a:t>12</a:t>
            </a:fld>
            <a:endParaRPr lang="fr-F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C5E268-FA9A-4844-B855-5AA55A7A46DB}" type="slidenum">
              <a:rPr lang="fr-FR"/>
              <a:pPr/>
              <a:t>13</a:t>
            </a:fld>
            <a:endParaRPr lang="fr-FR"/>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4B7F8F-6A8B-4001-82D4-A17E70FE1188}" type="slidenum">
              <a:rPr lang="fr-FR"/>
              <a:pPr/>
              <a:t>14</a:t>
            </a:fld>
            <a:endParaRPr lang="fr-F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483B68-B4D6-491B-93F0-0899FDD91287}" type="slidenum">
              <a:rPr lang="fr-FR"/>
              <a:pPr/>
              <a:t>15</a:t>
            </a:fld>
            <a:endParaRPr lang="fr-F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035441-C837-4816-B670-D0319D798326}" type="slidenum">
              <a:rPr lang="fr-FR"/>
              <a:pPr/>
              <a:t>16</a:t>
            </a:fld>
            <a:endParaRPr lang="fr-F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FB292-9F61-463D-8682-A1DA18F7B758}" type="slidenum">
              <a:rPr lang="fr-FR"/>
              <a:pPr/>
              <a:t>17</a:t>
            </a:fld>
            <a:endParaRPr lang="fr-F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9E8AC1-DFF6-45E2-97B5-867FF290C3F1}" type="slidenum">
              <a:rPr lang="fr-FR"/>
              <a:pPr/>
              <a:t>18</a:t>
            </a:fld>
            <a:endParaRPr lang="fr-F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CF6DC9-925D-49FC-986D-963B01B0C9B5}" type="slidenum">
              <a:rPr lang="fr-FR"/>
              <a:pPr/>
              <a:t>19</a:t>
            </a:fld>
            <a:endParaRPr lang="fr-F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301750-695F-4559-B246-FE8E8815074A}" type="slidenum">
              <a:rPr lang="fr-FR"/>
              <a:pPr/>
              <a:t>2</a:t>
            </a:fld>
            <a:endParaRPr lang="fr-F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AA1F7B-377F-47C5-9F21-647C00A9B160}" type="slidenum">
              <a:rPr lang="fr-FR"/>
              <a:pPr/>
              <a:t>20</a:t>
            </a:fld>
            <a:endParaRPr lang="fr-F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CF18C4-4496-427A-87DA-AA195B2BCFF6}" type="slidenum">
              <a:rPr lang="fr-FR"/>
              <a:pPr/>
              <a:t>21</a:t>
            </a:fld>
            <a:endParaRPr lang="fr-F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74E6C-F9D8-41D6-A491-3A26A5809121}" type="slidenum">
              <a:rPr lang="fr-FR"/>
              <a:pPr/>
              <a:t>22</a:t>
            </a:fld>
            <a:endParaRPr lang="fr-FR"/>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C54D4-5BA3-43FC-A2C6-7114DC86FB12}" type="slidenum">
              <a:rPr lang="fr-FR"/>
              <a:pPr/>
              <a:t>23</a:t>
            </a:fld>
            <a:endParaRPr lang="fr-F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E7D5C-B76F-4568-929D-D41A889D75FF}" type="slidenum">
              <a:rPr lang="fr-FR"/>
              <a:pPr/>
              <a:t>24</a:t>
            </a:fld>
            <a:endParaRPr lang="fr-FR"/>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BCD343-6C78-42B7-8B8C-A3DEB583AC21}" type="slidenum">
              <a:rPr lang="fr-FR"/>
              <a:pPr/>
              <a:t>25</a:t>
            </a:fld>
            <a:endParaRPr lang="fr-F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FEF4B5-9FEA-4383-9078-AE834B491809}" type="slidenum">
              <a:rPr lang="fr-FR"/>
              <a:pPr/>
              <a:t>26</a:t>
            </a:fld>
            <a:endParaRPr lang="fr-FR"/>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733F6-E341-42B5-BB95-487CDAC1EB1D}" type="slidenum">
              <a:rPr lang="fr-FR"/>
              <a:pPr/>
              <a:t>27</a:t>
            </a:fld>
            <a:endParaRPr lang="fr-FR"/>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108B57-78CD-49C6-B41B-E6E1CA25C45F}" type="slidenum">
              <a:rPr lang="fr-FR"/>
              <a:pPr/>
              <a:t>3</a:t>
            </a:fld>
            <a:endParaRPr lang="fr-F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813288-F46B-4B28-8080-4531C0693F48}" type="slidenum">
              <a:rPr lang="fr-FR"/>
              <a:pPr/>
              <a:t>4</a:t>
            </a:fld>
            <a:endParaRPr lang="fr-F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77BD59-3D78-495A-ACA4-70E2469AABEC}" type="slidenum">
              <a:rPr lang="fr-FR"/>
              <a:pPr/>
              <a:t>5</a:t>
            </a:fld>
            <a:endParaRPr lang="fr-F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0A951-50D6-45FF-97C6-D02AF128AA06}" type="slidenum">
              <a:rPr lang="fr-FR"/>
              <a:pPr/>
              <a:t>6</a:t>
            </a:fld>
            <a:endParaRPr lang="fr-F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7668A5-C772-87AF-6785-825CFAB01CD2}"/>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AA95F84F-77D6-13AB-2B0A-082B39686C64}"/>
              </a:ext>
            </a:extLst>
          </p:cNvPr>
          <p:cNvSpPr>
            <a:spLocks noGrp="1" noChangeArrowheads="1"/>
          </p:cNvSpPr>
          <p:nvPr>
            <p:ph type="sldNum" sz="quarter" idx="5"/>
          </p:nvPr>
        </p:nvSpPr>
        <p:spPr>
          <a:ln/>
        </p:spPr>
        <p:txBody>
          <a:bodyPr/>
          <a:lstStyle/>
          <a:p>
            <a:fld id="{7050A951-50D6-45FF-97C6-D02AF128AA06}" type="slidenum">
              <a:rPr lang="fr-FR"/>
              <a:pPr/>
              <a:t>7</a:t>
            </a:fld>
            <a:endParaRPr lang="fr-FR"/>
          </a:p>
        </p:txBody>
      </p:sp>
      <p:sp>
        <p:nvSpPr>
          <p:cNvPr id="9218" name="Rectangle 2">
            <a:extLst>
              <a:ext uri="{FF2B5EF4-FFF2-40B4-BE49-F238E27FC236}">
                <a16:creationId xmlns:a16="http://schemas.microsoft.com/office/drawing/2014/main" id="{CB4918F2-372F-B57F-3D7A-6A0F0ABA01B3}"/>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A3BA100A-C746-1246-5A47-37B68A367A6B}"/>
              </a:ext>
            </a:extLst>
          </p:cNvPr>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555242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A81F03-D5CA-476A-A279-9F98A8074D0F}" type="slidenum">
              <a:rPr lang="fr-FR"/>
              <a:pPr/>
              <a:t>8</a:t>
            </a:fld>
            <a:endParaRPr lang="fr-F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CBADA2-AC65-4F61-BBDA-9570B55B8141}" type="slidenum">
              <a:rPr lang="fr-FR"/>
              <a:pPr/>
              <a:t>9</a:t>
            </a:fld>
            <a:endParaRPr lang="fr-F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4D99137-1D0F-47B2-A076-AE638708BF1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57F64F8-59CB-46E6-B79F-D0CFAD315DCC}"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DEC7A70C-3334-4C90-9BBE-F0E6C5B6789E}"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45FA536-7297-47DE-B27E-E3D17D5D9DB4}"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61C9A3D9-FCF7-4B12-8827-7373149A6302}"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9B133721-608F-4E6F-B685-C5642B778927}"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33768F7C-1E5B-4A27-A974-E89481420477}"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93764F30-1FBC-4E41-ADF3-6F3DEBBFEA5F}"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BD34DF9A-BCAE-4104-A4AE-D9D7286CD945}"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515FFDCF-C5FB-4427-8AA8-354AE9F6F5E0}"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737B2F8F-AA67-41F5-B68E-738E38A432BD}"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F36BC1B-0E42-4ACA-BCEC-5A0A6FF6341C}"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1079500" y="335845"/>
            <a:ext cx="6985000" cy="5816977"/>
          </a:xfrm>
          <a:prstGeom prst="rect">
            <a:avLst/>
          </a:prstGeom>
          <a:noFill/>
          <a:ln w="9525">
            <a:noFill/>
            <a:miter lim="800000"/>
            <a:headEnd/>
            <a:tailEnd/>
          </a:ln>
          <a:effectLst/>
        </p:spPr>
        <p:txBody>
          <a:bodyPr>
            <a:spAutoFit/>
          </a:bodyPr>
          <a:lstStyle/>
          <a:p>
            <a:pPr algn="ctr">
              <a:spcBef>
                <a:spcPct val="50000"/>
              </a:spcBef>
            </a:pPr>
            <a:r>
              <a:rPr lang="fr-FR" dirty="0"/>
              <a:t>CHIVA Combourg 2004 </a:t>
            </a:r>
          </a:p>
          <a:p>
            <a:pPr algn="ctr">
              <a:spcBef>
                <a:spcPct val="50000"/>
              </a:spcBef>
            </a:pPr>
            <a:r>
              <a:rPr lang="fr-FR" dirty="0"/>
              <a:t>Claude Franceschi</a:t>
            </a:r>
          </a:p>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Anatomy: R is réseau in French, N is Network </a:t>
            </a:r>
          </a:p>
          <a:p>
            <a:pPr>
              <a:spcBef>
                <a:spcPct val="50000"/>
              </a:spcBef>
            </a:pPr>
            <a:r>
              <a:rPr lang="en-US" dirty="0"/>
              <a:t>Venous segments of variable number, topography and anatomical configuration, communicating the superficial network (R2 and R3) with the deep network (R1) by perforating fascia and aponeurosis, with the exception of the saphenofemoral and </a:t>
            </a:r>
            <a:r>
              <a:rPr lang="en-US" dirty="0" err="1"/>
              <a:t>saphenopopliteal</a:t>
            </a:r>
            <a:r>
              <a:rPr lang="en-US" dirty="0"/>
              <a:t> junctions of the saphenofemoral junction and the penetrations of the perineal veins, clitoral veins and round ligament into the pelvis.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079500" y="151179"/>
            <a:ext cx="6985000" cy="6555641"/>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Hemodynamics:</a:t>
            </a:r>
          </a:p>
          <a:p>
            <a:pPr>
              <a:spcBef>
                <a:spcPct val="50000"/>
              </a:spcBef>
            </a:pPr>
            <a:r>
              <a:rPr lang="en-US" dirty="0"/>
              <a:t> Direction of flow: </a:t>
            </a:r>
          </a:p>
          <a:p>
            <a:pPr>
              <a:spcBef>
                <a:spcPct val="50000"/>
              </a:spcBef>
            </a:pPr>
            <a:r>
              <a:rPr lang="en-US" dirty="0"/>
              <a:t>Retrograde direction NON-physiological:</a:t>
            </a:r>
          </a:p>
          <a:p>
            <a:pPr>
              <a:spcBef>
                <a:spcPct val="50000"/>
              </a:spcBef>
            </a:pPr>
            <a:r>
              <a:rPr lang="en-US" dirty="0"/>
              <a:t>	 The inversion of the pressure gradient reverses the direction of flow if the valves are absent or incontinent. </a:t>
            </a:r>
          </a:p>
          <a:p>
            <a:pPr>
              <a:spcBef>
                <a:spcPct val="50000"/>
              </a:spcBef>
            </a:pPr>
            <a:r>
              <a:rPr lang="en-US" dirty="0"/>
              <a:t>	The variations in direction are zero, anterograde and retrograde in the case of perforating incontinence according to the variations and inversions of the pressure gradients. </a:t>
            </a:r>
          </a:p>
          <a:p>
            <a:pPr>
              <a:spcBef>
                <a:spcPct val="50000"/>
              </a:spcBef>
            </a:pPr>
            <a:r>
              <a:rPr lang="en-US" dirty="0"/>
              <a:t>	The size does not prejudge the direction of the flow</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4" name="Group 2"/>
          <p:cNvGrpSpPr>
            <a:grpSpLocks/>
          </p:cNvGrpSpPr>
          <p:nvPr/>
        </p:nvGrpSpPr>
        <p:grpSpPr bwMode="auto">
          <a:xfrm>
            <a:off x="611188" y="3068638"/>
            <a:ext cx="792162" cy="3168650"/>
            <a:chOff x="1066" y="1026"/>
            <a:chExt cx="499" cy="1996"/>
          </a:xfrm>
        </p:grpSpPr>
        <p:sp>
          <p:nvSpPr>
            <p:cNvPr id="59395" name="Line 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9396" name="Line 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9397" name="Line 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9398" name="Group 6"/>
          <p:cNvGrpSpPr>
            <a:grpSpLocks/>
          </p:cNvGrpSpPr>
          <p:nvPr/>
        </p:nvGrpSpPr>
        <p:grpSpPr bwMode="auto">
          <a:xfrm flipH="1">
            <a:off x="2122488" y="3068638"/>
            <a:ext cx="792162" cy="3168650"/>
            <a:chOff x="1066" y="1026"/>
            <a:chExt cx="499" cy="1996"/>
          </a:xfrm>
        </p:grpSpPr>
        <p:sp>
          <p:nvSpPr>
            <p:cNvPr id="59399" name="Line 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9400" name="Line 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9401" name="Line 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9402" name="Line 10"/>
          <p:cNvSpPr>
            <a:spLocks noChangeShapeType="1"/>
          </p:cNvSpPr>
          <p:nvPr/>
        </p:nvSpPr>
        <p:spPr bwMode="auto">
          <a:xfrm>
            <a:off x="1403350" y="4797425"/>
            <a:ext cx="719138" cy="0"/>
          </a:xfrm>
          <a:prstGeom prst="line">
            <a:avLst/>
          </a:prstGeom>
          <a:noFill/>
          <a:ln w="9525">
            <a:solidFill>
              <a:srgbClr val="0033CC"/>
            </a:solidFill>
            <a:round/>
            <a:headEnd/>
            <a:tailEnd/>
          </a:ln>
          <a:effectLst/>
        </p:spPr>
        <p:txBody>
          <a:bodyPr/>
          <a:lstStyle/>
          <a:p>
            <a:endParaRPr lang="fr-FR"/>
          </a:p>
        </p:txBody>
      </p:sp>
      <p:sp>
        <p:nvSpPr>
          <p:cNvPr id="59403" name="Line 11"/>
          <p:cNvSpPr>
            <a:spLocks noChangeShapeType="1"/>
          </p:cNvSpPr>
          <p:nvPr/>
        </p:nvSpPr>
        <p:spPr bwMode="auto">
          <a:xfrm>
            <a:off x="1403350" y="5229225"/>
            <a:ext cx="719138" cy="0"/>
          </a:xfrm>
          <a:prstGeom prst="line">
            <a:avLst/>
          </a:prstGeom>
          <a:noFill/>
          <a:ln w="9525">
            <a:solidFill>
              <a:srgbClr val="0033CC"/>
            </a:solidFill>
            <a:round/>
            <a:headEnd/>
            <a:tailEnd/>
          </a:ln>
          <a:effectLst/>
        </p:spPr>
        <p:txBody>
          <a:bodyPr/>
          <a:lstStyle/>
          <a:p>
            <a:endParaRPr lang="fr-FR"/>
          </a:p>
        </p:txBody>
      </p:sp>
      <p:sp>
        <p:nvSpPr>
          <p:cNvPr id="59404" name="Line 12"/>
          <p:cNvSpPr>
            <a:spLocks noChangeShapeType="1"/>
          </p:cNvSpPr>
          <p:nvPr/>
        </p:nvSpPr>
        <p:spPr bwMode="auto">
          <a:xfrm flipV="1">
            <a:off x="2482850" y="3644900"/>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grpSp>
        <p:nvGrpSpPr>
          <p:cNvPr id="59405" name="Group 13"/>
          <p:cNvGrpSpPr>
            <a:grpSpLocks/>
          </p:cNvGrpSpPr>
          <p:nvPr/>
        </p:nvGrpSpPr>
        <p:grpSpPr bwMode="auto">
          <a:xfrm>
            <a:off x="3563938" y="3068638"/>
            <a:ext cx="792162" cy="3168650"/>
            <a:chOff x="1066" y="1026"/>
            <a:chExt cx="499" cy="1996"/>
          </a:xfrm>
        </p:grpSpPr>
        <p:sp>
          <p:nvSpPr>
            <p:cNvPr id="59406" name="Line 14"/>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9407" name="Line 15"/>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9408" name="Line 16"/>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9409" name="Group 17"/>
          <p:cNvGrpSpPr>
            <a:grpSpLocks/>
          </p:cNvGrpSpPr>
          <p:nvPr/>
        </p:nvGrpSpPr>
        <p:grpSpPr bwMode="auto">
          <a:xfrm flipH="1">
            <a:off x="5075238" y="3068638"/>
            <a:ext cx="792162" cy="3168650"/>
            <a:chOff x="1066" y="1026"/>
            <a:chExt cx="499" cy="1996"/>
          </a:xfrm>
        </p:grpSpPr>
        <p:sp>
          <p:nvSpPr>
            <p:cNvPr id="59410" name="Line 18"/>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9411" name="Line 19"/>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9412" name="Line 20"/>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9413" name="Line 21"/>
          <p:cNvSpPr>
            <a:spLocks noChangeShapeType="1"/>
          </p:cNvSpPr>
          <p:nvPr/>
        </p:nvSpPr>
        <p:spPr bwMode="auto">
          <a:xfrm>
            <a:off x="4356100" y="4797425"/>
            <a:ext cx="719138" cy="0"/>
          </a:xfrm>
          <a:prstGeom prst="line">
            <a:avLst/>
          </a:prstGeom>
          <a:noFill/>
          <a:ln w="9525">
            <a:solidFill>
              <a:srgbClr val="0033CC"/>
            </a:solidFill>
            <a:round/>
            <a:headEnd/>
            <a:tailEnd/>
          </a:ln>
          <a:effectLst/>
        </p:spPr>
        <p:txBody>
          <a:bodyPr/>
          <a:lstStyle/>
          <a:p>
            <a:endParaRPr lang="fr-FR"/>
          </a:p>
        </p:txBody>
      </p:sp>
      <p:sp>
        <p:nvSpPr>
          <p:cNvPr id="59414" name="Line 22"/>
          <p:cNvSpPr>
            <a:spLocks noChangeShapeType="1"/>
          </p:cNvSpPr>
          <p:nvPr/>
        </p:nvSpPr>
        <p:spPr bwMode="auto">
          <a:xfrm>
            <a:off x="4356100" y="5229225"/>
            <a:ext cx="719138" cy="0"/>
          </a:xfrm>
          <a:prstGeom prst="line">
            <a:avLst/>
          </a:prstGeom>
          <a:noFill/>
          <a:ln w="9525">
            <a:solidFill>
              <a:srgbClr val="0033CC"/>
            </a:solidFill>
            <a:round/>
            <a:headEnd/>
            <a:tailEnd/>
          </a:ln>
          <a:effectLst/>
        </p:spPr>
        <p:txBody>
          <a:bodyPr/>
          <a:lstStyle/>
          <a:p>
            <a:endParaRPr lang="fr-FR"/>
          </a:p>
        </p:txBody>
      </p:sp>
      <p:sp>
        <p:nvSpPr>
          <p:cNvPr id="59415" name="Line 23"/>
          <p:cNvSpPr>
            <a:spLocks noChangeShapeType="1"/>
          </p:cNvSpPr>
          <p:nvPr/>
        </p:nvSpPr>
        <p:spPr bwMode="auto">
          <a:xfrm flipV="1">
            <a:off x="5435600" y="3644900"/>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9416" name="Line 24"/>
          <p:cNvSpPr>
            <a:spLocks noChangeShapeType="1"/>
          </p:cNvSpPr>
          <p:nvPr/>
        </p:nvSpPr>
        <p:spPr bwMode="auto">
          <a:xfrm>
            <a:off x="1546225" y="4797425"/>
            <a:ext cx="288925" cy="71438"/>
          </a:xfrm>
          <a:prstGeom prst="line">
            <a:avLst/>
          </a:prstGeom>
          <a:noFill/>
          <a:ln w="38100">
            <a:solidFill>
              <a:srgbClr val="0033CC"/>
            </a:solidFill>
            <a:round/>
            <a:headEnd/>
            <a:tailEnd/>
          </a:ln>
          <a:effectLst/>
        </p:spPr>
        <p:txBody>
          <a:bodyPr/>
          <a:lstStyle/>
          <a:p>
            <a:endParaRPr lang="fr-FR"/>
          </a:p>
        </p:txBody>
      </p:sp>
      <p:sp>
        <p:nvSpPr>
          <p:cNvPr id="59417" name="Line 25"/>
          <p:cNvSpPr>
            <a:spLocks noChangeShapeType="1"/>
          </p:cNvSpPr>
          <p:nvPr/>
        </p:nvSpPr>
        <p:spPr bwMode="auto">
          <a:xfrm flipV="1">
            <a:off x="1546225" y="5157788"/>
            <a:ext cx="288925" cy="71437"/>
          </a:xfrm>
          <a:prstGeom prst="line">
            <a:avLst/>
          </a:prstGeom>
          <a:noFill/>
          <a:ln w="38100">
            <a:solidFill>
              <a:srgbClr val="0033CC"/>
            </a:solidFill>
            <a:round/>
            <a:headEnd/>
            <a:tailEnd/>
          </a:ln>
          <a:effectLst/>
        </p:spPr>
        <p:txBody>
          <a:bodyPr/>
          <a:lstStyle/>
          <a:p>
            <a:endParaRPr lang="fr-FR"/>
          </a:p>
        </p:txBody>
      </p:sp>
      <p:sp>
        <p:nvSpPr>
          <p:cNvPr id="59418" name="Text Box 26"/>
          <p:cNvSpPr txBox="1">
            <a:spLocks noChangeArrowheads="1"/>
          </p:cNvSpPr>
          <p:nvPr/>
        </p:nvSpPr>
        <p:spPr bwMode="auto">
          <a:xfrm>
            <a:off x="754063" y="2492375"/>
            <a:ext cx="576262"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59419" name="Text Box 27"/>
          <p:cNvSpPr txBox="1">
            <a:spLocks noChangeArrowheads="1"/>
          </p:cNvSpPr>
          <p:nvPr/>
        </p:nvSpPr>
        <p:spPr bwMode="auto">
          <a:xfrm>
            <a:off x="2266950" y="2492375"/>
            <a:ext cx="576263"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59420" name="Text Box 28"/>
          <p:cNvSpPr txBox="1">
            <a:spLocks noChangeArrowheads="1"/>
          </p:cNvSpPr>
          <p:nvPr/>
        </p:nvSpPr>
        <p:spPr bwMode="auto">
          <a:xfrm>
            <a:off x="3706813" y="2492375"/>
            <a:ext cx="576262"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59421" name="Text Box 29"/>
          <p:cNvSpPr txBox="1">
            <a:spLocks noChangeArrowheads="1"/>
          </p:cNvSpPr>
          <p:nvPr/>
        </p:nvSpPr>
        <p:spPr bwMode="auto">
          <a:xfrm>
            <a:off x="5219700" y="2492375"/>
            <a:ext cx="576263"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59422" name="Freeform 30"/>
          <p:cNvSpPr>
            <a:spLocks/>
          </p:cNvSpPr>
          <p:nvPr/>
        </p:nvSpPr>
        <p:spPr bwMode="auto">
          <a:xfrm>
            <a:off x="4498975" y="2420938"/>
            <a:ext cx="288925" cy="576262"/>
          </a:xfrm>
          <a:custGeom>
            <a:avLst/>
            <a:gdLst/>
            <a:ahLst/>
            <a:cxnLst>
              <a:cxn ang="0">
                <a:pos x="0" y="0"/>
              </a:cxn>
              <a:cxn ang="0">
                <a:pos x="182" y="181"/>
              </a:cxn>
              <a:cxn ang="0">
                <a:pos x="0" y="363"/>
              </a:cxn>
            </a:cxnLst>
            <a:rect l="0" t="0" r="r" b="b"/>
            <a:pathLst>
              <a:path w="182" h="363">
                <a:moveTo>
                  <a:pt x="0" y="0"/>
                </a:moveTo>
                <a:lnTo>
                  <a:pt x="182" y="181"/>
                </a:lnTo>
                <a:lnTo>
                  <a:pt x="0" y="363"/>
                </a:lnTo>
              </a:path>
            </a:pathLst>
          </a:custGeom>
          <a:noFill/>
          <a:ln w="38100" cmpd="sng">
            <a:solidFill>
              <a:schemeClr val="tx1"/>
            </a:solidFill>
            <a:round/>
            <a:headEnd/>
            <a:tailEnd/>
          </a:ln>
          <a:effectLst/>
        </p:spPr>
        <p:txBody>
          <a:bodyPr/>
          <a:lstStyle/>
          <a:p>
            <a:endParaRPr lang="fr-FR"/>
          </a:p>
        </p:txBody>
      </p:sp>
      <p:grpSp>
        <p:nvGrpSpPr>
          <p:cNvPr id="59423" name="Group 31"/>
          <p:cNvGrpSpPr>
            <a:grpSpLocks/>
          </p:cNvGrpSpPr>
          <p:nvPr/>
        </p:nvGrpSpPr>
        <p:grpSpPr bwMode="auto">
          <a:xfrm>
            <a:off x="6372225" y="3068638"/>
            <a:ext cx="792163" cy="3168650"/>
            <a:chOff x="1066" y="1026"/>
            <a:chExt cx="499" cy="1996"/>
          </a:xfrm>
        </p:grpSpPr>
        <p:sp>
          <p:nvSpPr>
            <p:cNvPr id="59424" name="Line 32"/>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9425" name="Line 33"/>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9426" name="Line 34"/>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9427" name="Group 35"/>
          <p:cNvGrpSpPr>
            <a:grpSpLocks/>
          </p:cNvGrpSpPr>
          <p:nvPr/>
        </p:nvGrpSpPr>
        <p:grpSpPr bwMode="auto">
          <a:xfrm flipH="1">
            <a:off x="7883525" y="3068638"/>
            <a:ext cx="792163" cy="3168650"/>
            <a:chOff x="1066" y="1026"/>
            <a:chExt cx="499" cy="1996"/>
          </a:xfrm>
        </p:grpSpPr>
        <p:sp>
          <p:nvSpPr>
            <p:cNvPr id="59428" name="Line 36"/>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9429" name="Line 37"/>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9430" name="Line 38"/>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9431" name="Line 39"/>
          <p:cNvSpPr>
            <a:spLocks noChangeShapeType="1"/>
          </p:cNvSpPr>
          <p:nvPr/>
        </p:nvSpPr>
        <p:spPr bwMode="auto">
          <a:xfrm>
            <a:off x="7164388" y="4797425"/>
            <a:ext cx="719137" cy="0"/>
          </a:xfrm>
          <a:prstGeom prst="line">
            <a:avLst/>
          </a:prstGeom>
          <a:noFill/>
          <a:ln w="9525">
            <a:solidFill>
              <a:srgbClr val="0033CC"/>
            </a:solidFill>
            <a:round/>
            <a:headEnd/>
            <a:tailEnd/>
          </a:ln>
          <a:effectLst/>
        </p:spPr>
        <p:txBody>
          <a:bodyPr/>
          <a:lstStyle/>
          <a:p>
            <a:endParaRPr lang="fr-FR"/>
          </a:p>
        </p:txBody>
      </p:sp>
      <p:sp>
        <p:nvSpPr>
          <p:cNvPr id="59432" name="Line 40"/>
          <p:cNvSpPr>
            <a:spLocks noChangeShapeType="1"/>
          </p:cNvSpPr>
          <p:nvPr/>
        </p:nvSpPr>
        <p:spPr bwMode="auto">
          <a:xfrm>
            <a:off x="7164388" y="5229225"/>
            <a:ext cx="719137" cy="0"/>
          </a:xfrm>
          <a:prstGeom prst="line">
            <a:avLst/>
          </a:prstGeom>
          <a:noFill/>
          <a:ln w="9525">
            <a:solidFill>
              <a:srgbClr val="0033CC"/>
            </a:solidFill>
            <a:round/>
            <a:headEnd/>
            <a:tailEnd/>
          </a:ln>
          <a:effectLst/>
        </p:spPr>
        <p:txBody>
          <a:bodyPr/>
          <a:lstStyle/>
          <a:p>
            <a:endParaRPr lang="fr-FR"/>
          </a:p>
        </p:txBody>
      </p:sp>
      <p:sp>
        <p:nvSpPr>
          <p:cNvPr id="59433" name="Line 41"/>
          <p:cNvSpPr>
            <a:spLocks noChangeShapeType="1"/>
          </p:cNvSpPr>
          <p:nvPr/>
        </p:nvSpPr>
        <p:spPr bwMode="auto">
          <a:xfrm flipV="1">
            <a:off x="8243888" y="3644900"/>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9434" name="Text Box 42"/>
          <p:cNvSpPr txBox="1">
            <a:spLocks noChangeArrowheads="1"/>
          </p:cNvSpPr>
          <p:nvPr/>
        </p:nvSpPr>
        <p:spPr bwMode="auto">
          <a:xfrm>
            <a:off x="6515100" y="2492375"/>
            <a:ext cx="576263"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59435" name="Text Box 43"/>
          <p:cNvSpPr txBox="1">
            <a:spLocks noChangeArrowheads="1"/>
          </p:cNvSpPr>
          <p:nvPr/>
        </p:nvSpPr>
        <p:spPr bwMode="auto">
          <a:xfrm>
            <a:off x="8027988" y="2492375"/>
            <a:ext cx="576262"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59436" name="Freeform 44"/>
          <p:cNvSpPr>
            <a:spLocks/>
          </p:cNvSpPr>
          <p:nvPr/>
        </p:nvSpPr>
        <p:spPr bwMode="auto">
          <a:xfrm flipH="1">
            <a:off x="7307263" y="2420938"/>
            <a:ext cx="288925" cy="576262"/>
          </a:xfrm>
          <a:custGeom>
            <a:avLst/>
            <a:gdLst/>
            <a:ahLst/>
            <a:cxnLst>
              <a:cxn ang="0">
                <a:pos x="0" y="0"/>
              </a:cxn>
              <a:cxn ang="0">
                <a:pos x="182" y="181"/>
              </a:cxn>
              <a:cxn ang="0">
                <a:pos x="0" y="363"/>
              </a:cxn>
            </a:cxnLst>
            <a:rect l="0" t="0" r="r" b="b"/>
            <a:pathLst>
              <a:path w="182" h="363">
                <a:moveTo>
                  <a:pt x="0" y="0"/>
                </a:moveTo>
                <a:lnTo>
                  <a:pt x="182" y="181"/>
                </a:lnTo>
                <a:lnTo>
                  <a:pt x="0" y="363"/>
                </a:lnTo>
              </a:path>
            </a:pathLst>
          </a:custGeom>
          <a:noFill/>
          <a:ln w="38100" cmpd="sng">
            <a:solidFill>
              <a:schemeClr val="tx1"/>
            </a:solidFill>
            <a:round/>
            <a:headEnd/>
            <a:tailEnd/>
          </a:ln>
          <a:effectLst/>
        </p:spPr>
        <p:txBody>
          <a:bodyPr/>
          <a:lstStyle/>
          <a:p>
            <a:endParaRPr lang="fr-FR"/>
          </a:p>
        </p:txBody>
      </p:sp>
      <p:sp>
        <p:nvSpPr>
          <p:cNvPr id="59437" name="Line 45"/>
          <p:cNvSpPr>
            <a:spLocks noChangeShapeType="1"/>
          </p:cNvSpPr>
          <p:nvPr/>
        </p:nvSpPr>
        <p:spPr bwMode="auto">
          <a:xfrm>
            <a:off x="1547813" y="2636838"/>
            <a:ext cx="431800" cy="0"/>
          </a:xfrm>
          <a:prstGeom prst="line">
            <a:avLst/>
          </a:prstGeom>
          <a:noFill/>
          <a:ln w="38100">
            <a:solidFill>
              <a:schemeClr val="tx1"/>
            </a:solidFill>
            <a:round/>
            <a:headEnd/>
            <a:tailEnd/>
          </a:ln>
          <a:effectLst/>
        </p:spPr>
        <p:txBody>
          <a:bodyPr/>
          <a:lstStyle/>
          <a:p>
            <a:endParaRPr lang="fr-FR"/>
          </a:p>
        </p:txBody>
      </p:sp>
      <p:sp>
        <p:nvSpPr>
          <p:cNvPr id="59438" name="Line 46"/>
          <p:cNvSpPr>
            <a:spLocks noChangeShapeType="1"/>
          </p:cNvSpPr>
          <p:nvPr/>
        </p:nvSpPr>
        <p:spPr bwMode="auto">
          <a:xfrm>
            <a:off x="1547813" y="2852738"/>
            <a:ext cx="431800" cy="0"/>
          </a:xfrm>
          <a:prstGeom prst="line">
            <a:avLst/>
          </a:prstGeom>
          <a:noFill/>
          <a:ln w="38100">
            <a:solidFill>
              <a:schemeClr val="tx1"/>
            </a:solidFill>
            <a:round/>
            <a:headEnd/>
            <a:tailEnd/>
          </a:ln>
          <a:effectLst/>
        </p:spPr>
        <p:txBody>
          <a:bodyPr/>
          <a:lstStyle/>
          <a:p>
            <a:endParaRPr lang="fr-FR"/>
          </a:p>
        </p:txBody>
      </p:sp>
      <p:sp>
        <p:nvSpPr>
          <p:cNvPr id="59439" name="Line 47"/>
          <p:cNvSpPr>
            <a:spLocks noChangeShapeType="1"/>
          </p:cNvSpPr>
          <p:nvPr/>
        </p:nvSpPr>
        <p:spPr bwMode="auto">
          <a:xfrm flipV="1">
            <a:off x="971550" y="3644900"/>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9440" name="Line 48"/>
          <p:cNvSpPr>
            <a:spLocks noChangeShapeType="1"/>
          </p:cNvSpPr>
          <p:nvPr/>
        </p:nvSpPr>
        <p:spPr bwMode="auto">
          <a:xfrm flipV="1">
            <a:off x="3924300" y="3644900"/>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9441" name="Line 49"/>
          <p:cNvSpPr>
            <a:spLocks noChangeShapeType="1"/>
          </p:cNvSpPr>
          <p:nvPr/>
        </p:nvSpPr>
        <p:spPr bwMode="auto">
          <a:xfrm flipV="1">
            <a:off x="6732588" y="3644900"/>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9442" name="Freeform 50"/>
          <p:cNvSpPr>
            <a:spLocks/>
          </p:cNvSpPr>
          <p:nvPr/>
        </p:nvSpPr>
        <p:spPr bwMode="auto">
          <a:xfrm>
            <a:off x="3924300" y="4724400"/>
            <a:ext cx="1439863" cy="504825"/>
          </a:xfrm>
          <a:custGeom>
            <a:avLst/>
            <a:gdLst/>
            <a:ahLst/>
            <a:cxnLst>
              <a:cxn ang="0">
                <a:pos x="0" y="318"/>
              </a:cxn>
              <a:cxn ang="0">
                <a:pos x="227" y="182"/>
              </a:cxn>
              <a:cxn ang="0">
                <a:pos x="771" y="182"/>
              </a:cxn>
              <a:cxn ang="0">
                <a:pos x="907" y="0"/>
              </a:cxn>
            </a:cxnLst>
            <a:rect l="0" t="0" r="r" b="b"/>
            <a:pathLst>
              <a:path w="907" h="318">
                <a:moveTo>
                  <a:pt x="0" y="318"/>
                </a:moveTo>
                <a:cubicBezTo>
                  <a:pt x="49" y="261"/>
                  <a:pt x="99" y="205"/>
                  <a:pt x="227" y="182"/>
                </a:cubicBezTo>
                <a:cubicBezTo>
                  <a:pt x="355" y="159"/>
                  <a:pt x="658" y="212"/>
                  <a:pt x="771" y="182"/>
                </a:cubicBezTo>
                <a:cubicBezTo>
                  <a:pt x="884" y="152"/>
                  <a:pt x="895" y="76"/>
                  <a:pt x="907" y="0"/>
                </a:cubicBezTo>
              </a:path>
            </a:pathLst>
          </a:custGeom>
          <a:noFill/>
          <a:ln w="28575" cmpd="sng">
            <a:solidFill>
              <a:srgbClr val="0033CC"/>
            </a:solidFill>
            <a:round/>
            <a:headEnd type="oval" w="med" len="med"/>
            <a:tailEnd type="triangle" w="med" len="med"/>
          </a:ln>
          <a:effectLst/>
        </p:spPr>
        <p:txBody>
          <a:bodyPr/>
          <a:lstStyle/>
          <a:p>
            <a:endParaRPr lang="fr-FR"/>
          </a:p>
        </p:txBody>
      </p:sp>
      <p:sp>
        <p:nvSpPr>
          <p:cNvPr id="59443" name="Line 51"/>
          <p:cNvSpPr>
            <a:spLocks noChangeShapeType="1"/>
          </p:cNvSpPr>
          <p:nvPr/>
        </p:nvSpPr>
        <p:spPr bwMode="auto">
          <a:xfrm>
            <a:off x="4570413" y="4797425"/>
            <a:ext cx="288925" cy="71438"/>
          </a:xfrm>
          <a:prstGeom prst="line">
            <a:avLst/>
          </a:prstGeom>
          <a:noFill/>
          <a:ln w="38100">
            <a:solidFill>
              <a:srgbClr val="0033CC"/>
            </a:solidFill>
            <a:round/>
            <a:headEnd/>
            <a:tailEnd/>
          </a:ln>
          <a:effectLst/>
        </p:spPr>
        <p:txBody>
          <a:bodyPr/>
          <a:lstStyle/>
          <a:p>
            <a:endParaRPr lang="fr-FR"/>
          </a:p>
        </p:txBody>
      </p:sp>
      <p:sp>
        <p:nvSpPr>
          <p:cNvPr id="59444" name="Line 52"/>
          <p:cNvSpPr>
            <a:spLocks noChangeShapeType="1"/>
          </p:cNvSpPr>
          <p:nvPr/>
        </p:nvSpPr>
        <p:spPr bwMode="auto">
          <a:xfrm flipV="1">
            <a:off x="4570413" y="5157788"/>
            <a:ext cx="288925" cy="71437"/>
          </a:xfrm>
          <a:prstGeom prst="line">
            <a:avLst/>
          </a:prstGeom>
          <a:noFill/>
          <a:ln w="38100">
            <a:solidFill>
              <a:srgbClr val="0033CC"/>
            </a:solidFill>
            <a:round/>
            <a:headEnd/>
            <a:tailEnd/>
          </a:ln>
          <a:effectLst/>
        </p:spPr>
        <p:txBody>
          <a:bodyPr/>
          <a:lstStyle/>
          <a:p>
            <a:endParaRPr lang="fr-FR"/>
          </a:p>
        </p:txBody>
      </p:sp>
      <p:sp>
        <p:nvSpPr>
          <p:cNvPr id="59445" name="Line 53"/>
          <p:cNvSpPr>
            <a:spLocks noChangeShapeType="1"/>
          </p:cNvSpPr>
          <p:nvPr/>
        </p:nvSpPr>
        <p:spPr bwMode="auto">
          <a:xfrm flipH="1">
            <a:off x="7308850" y="4797425"/>
            <a:ext cx="285750" cy="71438"/>
          </a:xfrm>
          <a:prstGeom prst="line">
            <a:avLst/>
          </a:prstGeom>
          <a:noFill/>
          <a:ln w="38100">
            <a:solidFill>
              <a:srgbClr val="0033CC"/>
            </a:solidFill>
            <a:round/>
            <a:headEnd/>
            <a:tailEnd/>
          </a:ln>
          <a:effectLst/>
        </p:spPr>
        <p:txBody>
          <a:bodyPr/>
          <a:lstStyle/>
          <a:p>
            <a:endParaRPr lang="fr-FR"/>
          </a:p>
        </p:txBody>
      </p:sp>
      <p:sp>
        <p:nvSpPr>
          <p:cNvPr id="59447" name="Text Box 55"/>
          <p:cNvSpPr txBox="1">
            <a:spLocks noChangeArrowheads="1"/>
          </p:cNvSpPr>
          <p:nvPr/>
        </p:nvSpPr>
        <p:spPr bwMode="auto">
          <a:xfrm>
            <a:off x="1547813" y="260350"/>
            <a:ext cx="6264275" cy="2041525"/>
          </a:xfrm>
          <a:prstGeom prst="rect">
            <a:avLst/>
          </a:prstGeom>
          <a:noFill/>
          <a:ln w="9525">
            <a:noFill/>
            <a:miter lim="800000"/>
            <a:headEnd/>
            <a:tailEnd/>
          </a:ln>
          <a:effectLst/>
        </p:spPr>
        <p:txBody>
          <a:bodyPr>
            <a:spAutoFit/>
          </a:bodyPr>
          <a:lstStyle/>
          <a:p>
            <a:pPr algn="ctr">
              <a:spcBef>
                <a:spcPct val="50000"/>
              </a:spcBef>
            </a:pPr>
            <a:r>
              <a:rPr lang="fr-FR" sz="3200"/>
              <a:t>Flow direction according to the pressure gradient between  superficial SP and deep veins DP in incompetent perforators</a:t>
            </a:r>
          </a:p>
        </p:txBody>
      </p:sp>
      <p:sp>
        <p:nvSpPr>
          <p:cNvPr id="59448" name="Line 56"/>
          <p:cNvSpPr>
            <a:spLocks noChangeShapeType="1"/>
          </p:cNvSpPr>
          <p:nvPr/>
        </p:nvSpPr>
        <p:spPr bwMode="auto">
          <a:xfrm>
            <a:off x="7308850" y="5157788"/>
            <a:ext cx="285750" cy="71437"/>
          </a:xfrm>
          <a:prstGeom prst="line">
            <a:avLst/>
          </a:prstGeom>
          <a:noFill/>
          <a:ln w="38100">
            <a:solidFill>
              <a:srgbClr val="0033CC"/>
            </a:solidFill>
            <a:round/>
            <a:headEnd/>
            <a:tailEnd/>
          </a:ln>
          <a:effectLst/>
        </p:spPr>
        <p:txBody>
          <a:bodyPr/>
          <a:lstStyle/>
          <a:p>
            <a:endParaRPr lang="fr-FR"/>
          </a:p>
        </p:txBody>
      </p:sp>
      <p:sp>
        <p:nvSpPr>
          <p:cNvPr id="59449" name="Freeform 57"/>
          <p:cNvSpPr>
            <a:spLocks/>
          </p:cNvSpPr>
          <p:nvPr/>
        </p:nvSpPr>
        <p:spPr bwMode="auto">
          <a:xfrm flipH="1">
            <a:off x="6732588" y="4724400"/>
            <a:ext cx="1439862" cy="504825"/>
          </a:xfrm>
          <a:custGeom>
            <a:avLst/>
            <a:gdLst/>
            <a:ahLst/>
            <a:cxnLst>
              <a:cxn ang="0">
                <a:pos x="0" y="318"/>
              </a:cxn>
              <a:cxn ang="0">
                <a:pos x="227" y="182"/>
              </a:cxn>
              <a:cxn ang="0">
                <a:pos x="771" y="182"/>
              </a:cxn>
              <a:cxn ang="0">
                <a:pos x="907" y="0"/>
              </a:cxn>
            </a:cxnLst>
            <a:rect l="0" t="0" r="r" b="b"/>
            <a:pathLst>
              <a:path w="907" h="318">
                <a:moveTo>
                  <a:pt x="0" y="318"/>
                </a:moveTo>
                <a:cubicBezTo>
                  <a:pt x="49" y="261"/>
                  <a:pt x="99" y="205"/>
                  <a:pt x="227" y="182"/>
                </a:cubicBezTo>
                <a:cubicBezTo>
                  <a:pt x="355" y="159"/>
                  <a:pt x="658" y="212"/>
                  <a:pt x="771" y="182"/>
                </a:cubicBezTo>
                <a:cubicBezTo>
                  <a:pt x="884" y="152"/>
                  <a:pt x="895" y="76"/>
                  <a:pt x="907" y="0"/>
                </a:cubicBezTo>
              </a:path>
            </a:pathLst>
          </a:custGeom>
          <a:noFill/>
          <a:ln w="28575" cmpd="sng">
            <a:solidFill>
              <a:srgbClr val="FF3300"/>
            </a:solidFill>
            <a:round/>
            <a:headEnd type="oval" w="med" len="med"/>
            <a:tailEnd type="triangle" w="med" len="med"/>
          </a:ln>
          <a:effectLst/>
        </p:spPr>
        <p:txBody>
          <a:bodyPr/>
          <a:lstStyle/>
          <a:p>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90" name="Group 2"/>
          <p:cNvGrpSpPr>
            <a:grpSpLocks/>
          </p:cNvGrpSpPr>
          <p:nvPr/>
        </p:nvGrpSpPr>
        <p:grpSpPr bwMode="auto">
          <a:xfrm>
            <a:off x="900113" y="2924175"/>
            <a:ext cx="792162" cy="3168650"/>
            <a:chOff x="1066" y="1026"/>
            <a:chExt cx="499" cy="1996"/>
          </a:xfrm>
        </p:grpSpPr>
        <p:sp>
          <p:nvSpPr>
            <p:cNvPr id="63491" name="Line 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3492" name="Line 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3493" name="Line 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63494" name="Group 6"/>
          <p:cNvGrpSpPr>
            <a:grpSpLocks/>
          </p:cNvGrpSpPr>
          <p:nvPr/>
        </p:nvGrpSpPr>
        <p:grpSpPr bwMode="auto">
          <a:xfrm flipH="1">
            <a:off x="2411413" y="2924175"/>
            <a:ext cx="792162" cy="3168650"/>
            <a:chOff x="1066" y="1026"/>
            <a:chExt cx="499" cy="1996"/>
          </a:xfrm>
        </p:grpSpPr>
        <p:sp>
          <p:nvSpPr>
            <p:cNvPr id="63495" name="Line 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3496" name="Line 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3497" name="Line 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63498" name="Line 10"/>
          <p:cNvSpPr>
            <a:spLocks noChangeShapeType="1"/>
          </p:cNvSpPr>
          <p:nvPr/>
        </p:nvSpPr>
        <p:spPr bwMode="auto">
          <a:xfrm>
            <a:off x="1692275" y="4652963"/>
            <a:ext cx="719138" cy="0"/>
          </a:xfrm>
          <a:prstGeom prst="line">
            <a:avLst/>
          </a:prstGeom>
          <a:noFill/>
          <a:ln w="9525">
            <a:solidFill>
              <a:srgbClr val="0033CC"/>
            </a:solidFill>
            <a:round/>
            <a:headEnd/>
            <a:tailEnd/>
          </a:ln>
          <a:effectLst/>
        </p:spPr>
        <p:txBody>
          <a:bodyPr/>
          <a:lstStyle/>
          <a:p>
            <a:endParaRPr lang="fr-FR"/>
          </a:p>
        </p:txBody>
      </p:sp>
      <p:sp>
        <p:nvSpPr>
          <p:cNvPr id="63499" name="Line 11"/>
          <p:cNvSpPr>
            <a:spLocks noChangeShapeType="1"/>
          </p:cNvSpPr>
          <p:nvPr/>
        </p:nvSpPr>
        <p:spPr bwMode="auto">
          <a:xfrm>
            <a:off x="1692275" y="5084763"/>
            <a:ext cx="719138" cy="0"/>
          </a:xfrm>
          <a:prstGeom prst="line">
            <a:avLst/>
          </a:prstGeom>
          <a:noFill/>
          <a:ln w="9525">
            <a:solidFill>
              <a:srgbClr val="0033CC"/>
            </a:solidFill>
            <a:round/>
            <a:headEnd/>
            <a:tailEnd/>
          </a:ln>
          <a:effectLst/>
        </p:spPr>
        <p:txBody>
          <a:bodyPr/>
          <a:lstStyle/>
          <a:p>
            <a:endParaRPr lang="fr-FR"/>
          </a:p>
        </p:txBody>
      </p:sp>
      <p:grpSp>
        <p:nvGrpSpPr>
          <p:cNvPr id="63500" name="Group 12"/>
          <p:cNvGrpSpPr>
            <a:grpSpLocks/>
          </p:cNvGrpSpPr>
          <p:nvPr/>
        </p:nvGrpSpPr>
        <p:grpSpPr bwMode="auto">
          <a:xfrm>
            <a:off x="3563938" y="2924175"/>
            <a:ext cx="792162" cy="3168650"/>
            <a:chOff x="1066" y="1026"/>
            <a:chExt cx="499" cy="1996"/>
          </a:xfrm>
        </p:grpSpPr>
        <p:sp>
          <p:nvSpPr>
            <p:cNvPr id="63501" name="Line 1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3502" name="Line 1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3503" name="Line 1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63504" name="Group 16"/>
          <p:cNvGrpSpPr>
            <a:grpSpLocks/>
          </p:cNvGrpSpPr>
          <p:nvPr/>
        </p:nvGrpSpPr>
        <p:grpSpPr bwMode="auto">
          <a:xfrm flipH="1">
            <a:off x="5075238" y="3355975"/>
            <a:ext cx="792162" cy="3168650"/>
            <a:chOff x="1066" y="1026"/>
            <a:chExt cx="499" cy="1996"/>
          </a:xfrm>
        </p:grpSpPr>
        <p:sp>
          <p:nvSpPr>
            <p:cNvPr id="63505" name="Line 1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3506" name="Line 1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3507" name="Line 1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63508" name="Line 20"/>
          <p:cNvSpPr>
            <a:spLocks noChangeShapeType="1"/>
          </p:cNvSpPr>
          <p:nvPr/>
        </p:nvSpPr>
        <p:spPr bwMode="auto">
          <a:xfrm>
            <a:off x="4356100" y="4652963"/>
            <a:ext cx="720725" cy="431800"/>
          </a:xfrm>
          <a:prstGeom prst="line">
            <a:avLst/>
          </a:prstGeom>
          <a:noFill/>
          <a:ln w="9525">
            <a:solidFill>
              <a:srgbClr val="0033CC"/>
            </a:solidFill>
            <a:round/>
            <a:headEnd/>
            <a:tailEnd/>
          </a:ln>
          <a:effectLst/>
        </p:spPr>
        <p:txBody>
          <a:bodyPr/>
          <a:lstStyle/>
          <a:p>
            <a:endParaRPr lang="fr-FR"/>
          </a:p>
        </p:txBody>
      </p:sp>
      <p:sp>
        <p:nvSpPr>
          <p:cNvPr id="63509" name="Line 21"/>
          <p:cNvSpPr>
            <a:spLocks noChangeShapeType="1"/>
          </p:cNvSpPr>
          <p:nvPr/>
        </p:nvSpPr>
        <p:spPr bwMode="auto">
          <a:xfrm>
            <a:off x="4356100" y="5084763"/>
            <a:ext cx="720725" cy="431800"/>
          </a:xfrm>
          <a:prstGeom prst="line">
            <a:avLst/>
          </a:prstGeom>
          <a:noFill/>
          <a:ln w="9525">
            <a:solidFill>
              <a:srgbClr val="0033CC"/>
            </a:solidFill>
            <a:round/>
            <a:headEnd/>
            <a:tailEnd/>
          </a:ln>
          <a:effectLst/>
        </p:spPr>
        <p:txBody>
          <a:bodyPr/>
          <a:lstStyle/>
          <a:p>
            <a:endParaRPr lang="fr-FR"/>
          </a:p>
        </p:txBody>
      </p:sp>
      <p:grpSp>
        <p:nvGrpSpPr>
          <p:cNvPr id="63510" name="Group 22"/>
          <p:cNvGrpSpPr>
            <a:grpSpLocks/>
          </p:cNvGrpSpPr>
          <p:nvPr/>
        </p:nvGrpSpPr>
        <p:grpSpPr bwMode="auto">
          <a:xfrm>
            <a:off x="6229350" y="2924175"/>
            <a:ext cx="792163" cy="3168650"/>
            <a:chOff x="1066" y="1026"/>
            <a:chExt cx="499" cy="1996"/>
          </a:xfrm>
        </p:grpSpPr>
        <p:sp>
          <p:nvSpPr>
            <p:cNvPr id="63511" name="Line 2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3512" name="Line 2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3513" name="Line 2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63514" name="Group 26"/>
          <p:cNvGrpSpPr>
            <a:grpSpLocks/>
          </p:cNvGrpSpPr>
          <p:nvPr/>
        </p:nvGrpSpPr>
        <p:grpSpPr bwMode="auto">
          <a:xfrm flipH="1">
            <a:off x="7740650" y="2563813"/>
            <a:ext cx="792163" cy="3168650"/>
            <a:chOff x="1066" y="1026"/>
            <a:chExt cx="499" cy="1996"/>
          </a:xfrm>
        </p:grpSpPr>
        <p:sp>
          <p:nvSpPr>
            <p:cNvPr id="63515" name="Line 2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3516" name="Line 2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3517" name="Line 2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63518" name="Line 30"/>
          <p:cNvSpPr>
            <a:spLocks noChangeShapeType="1"/>
          </p:cNvSpPr>
          <p:nvPr/>
        </p:nvSpPr>
        <p:spPr bwMode="auto">
          <a:xfrm flipV="1">
            <a:off x="7021513" y="4292600"/>
            <a:ext cx="719137" cy="360363"/>
          </a:xfrm>
          <a:prstGeom prst="line">
            <a:avLst/>
          </a:prstGeom>
          <a:noFill/>
          <a:ln w="9525">
            <a:solidFill>
              <a:srgbClr val="0033CC"/>
            </a:solidFill>
            <a:round/>
            <a:headEnd/>
            <a:tailEnd/>
          </a:ln>
          <a:effectLst/>
        </p:spPr>
        <p:txBody>
          <a:bodyPr/>
          <a:lstStyle/>
          <a:p>
            <a:endParaRPr lang="fr-FR"/>
          </a:p>
        </p:txBody>
      </p:sp>
      <p:sp>
        <p:nvSpPr>
          <p:cNvPr id="63519" name="Line 31"/>
          <p:cNvSpPr>
            <a:spLocks noChangeShapeType="1"/>
          </p:cNvSpPr>
          <p:nvPr/>
        </p:nvSpPr>
        <p:spPr bwMode="auto">
          <a:xfrm flipV="1">
            <a:off x="7021513" y="4724400"/>
            <a:ext cx="719137" cy="360363"/>
          </a:xfrm>
          <a:prstGeom prst="line">
            <a:avLst/>
          </a:prstGeom>
          <a:noFill/>
          <a:ln w="9525">
            <a:solidFill>
              <a:srgbClr val="0033CC"/>
            </a:solidFill>
            <a:round/>
            <a:headEnd/>
            <a:tailEnd/>
          </a:ln>
          <a:effectLst/>
        </p:spPr>
        <p:txBody>
          <a:bodyPr/>
          <a:lstStyle/>
          <a:p>
            <a:endParaRPr lang="fr-FR"/>
          </a:p>
        </p:txBody>
      </p:sp>
      <p:sp>
        <p:nvSpPr>
          <p:cNvPr id="63520" name="Line 32"/>
          <p:cNvSpPr>
            <a:spLocks noChangeShapeType="1"/>
          </p:cNvSpPr>
          <p:nvPr/>
        </p:nvSpPr>
        <p:spPr bwMode="auto">
          <a:xfrm flipV="1">
            <a:off x="2771775" y="3500438"/>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63521" name="Line 33"/>
          <p:cNvSpPr>
            <a:spLocks noChangeShapeType="1"/>
          </p:cNvSpPr>
          <p:nvPr/>
        </p:nvSpPr>
        <p:spPr bwMode="auto">
          <a:xfrm flipV="1">
            <a:off x="5508625" y="3500438"/>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63522" name="Line 34"/>
          <p:cNvSpPr>
            <a:spLocks noChangeShapeType="1"/>
          </p:cNvSpPr>
          <p:nvPr/>
        </p:nvSpPr>
        <p:spPr bwMode="auto">
          <a:xfrm flipH="1" flipV="1">
            <a:off x="4067175" y="4670425"/>
            <a:ext cx="1441450" cy="863600"/>
          </a:xfrm>
          <a:prstGeom prst="line">
            <a:avLst/>
          </a:prstGeom>
          <a:noFill/>
          <a:ln w="38100">
            <a:solidFill>
              <a:srgbClr val="FF3300"/>
            </a:solidFill>
            <a:round/>
            <a:headEnd type="oval" w="med" len="med"/>
            <a:tailEnd type="triangle" w="med" len="med"/>
          </a:ln>
          <a:effectLst/>
        </p:spPr>
        <p:txBody>
          <a:bodyPr/>
          <a:lstStyle/>
          <a:p>
            <a:endParaRPr lang="fr-FR"/>
          </a:p>
        </p:txBody>
      </p:sp>
      <p:sp>
        <p:nvSpPr>
          <p:cNvPr id="63523" name="Line 35"/>
          <p:cNvSpPr>
            <a:spLocks noChangeShapeType="1"/>
          </p:cNvSpPr>
          <p:nvPr/>
        </p:nvSpPr>
        <p:spPr bwMode="auto">
          <a:xfrm flipV="1">
            <a:off x="8172450" y="3500438"/>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63524" name="Line 36"/>
          <p:cNvSpPr>
            <a:spLocks noChangeShapeType="1"/>
          </p:cNvSpPr>
          <p:nvPr/>
        </p:nvSpPr>
        <p:spPr bwMode="auto">
          <a:xfrm flipV="1">
            <a:off x="6588125" y="4365625"/>
            <a:ext cx="1439863" cy="719138"/>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63525" name="Text Box 37"/>
          <p:cNvSpPr txBox="1">
            <a:spLocks noChangeArrowheads="1"/>
          </p:cNvSpPr>
          <p:nvPr/>
        </p:nvSpPr>
        <p:spPr bwMode="auto">
          <a:xfrm>
            <a:off x="1547813" y="549275"/>
            <a:ext cx="6264275" cy="1066800"/>
          </a:xfrm>
          <a:prstGeom prst="rect">
            <a:avLst/>
          </a:prstGeom>
          <a:noFill/>
          <a:ln w="9525">
            <a:noFill/>
            <a:miter lim="800000"/>
            <a:headEnd/>
            <a:tailEnd/>
          </a:ln>
          <a:effectLst/>
        </p:spPr>
        <p:txBody>
          <a:bodyPr>
            <a:spAutoFit/>
          </a:bodyPr>
          <a:lstStyle/>
          <a:p>
            <a:pPr algn="ctr">
              <a:spcBef>
                <a:spcPct val="50000"/>
              </a:spcBef>
            </a:pPr>
            <a:r>
              <a:rPr lang="fr-FR" sz="3200"/>
              <a:t>Systolic Flow direction according to the connection angle</a:t>
            </a:r>
          </a:p>
        </p:txBody>
      </p:sp>
      <p:sp>
        <p:nvSpPr>
          <p:cNvPr id="63526" name="Line 38"/>
          <p:cNvSpPr>
            <a:spLocks noChangeShapeType="1"/>
          </p:cNvSpPr>
          <p:nvPr/>
        </p:nvSpPr>
        <p:spPr bwMode="auto">
          <a:xfrm flipV="1">
            <a:off x="1258888" y="33575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63527" name="Line 39"/>
          <p:cNvSpPr>
            <a:spLocks noChangeShapeType="1"/>
          </p:cNvSpPr>
          <p:nvPr/>
        </p:nvSpPr>
        <p:spPr bwMode="auto">
          <a:xfrm flipV="1">
            <a:off x="3924300" y="33575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63528" name="Line 40"/>
          <p:cNvSpPr>
            <a:spLocks noChangeShapeType="1"/>
          </p:cNvSpPr>
          <p:nvPr/>
        </p:nvSpPr>
        <p:spPr bwMode="auto">
          <a:xfrm flipV="1">
            <a:off x="6588125" y="33575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116013" y="476250"/>
            <a:ext cx="6985000" cy="5632311"/>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Hemodynamics: </a:t>
            </a:r>
          </a:p>
          <a:p>
            <a:pPr>
              <a:spcBef>
                <a:spcPct val="50000"/>
              </a:spcBef>
            </a:pPr>
            <a:r>
              <a:rPr lang="en-US" dirty="0"/>
              <a:t>Amount of flow: </a:t>
            </a:r>
          </a:p>
          <a:p>
            <a:pPr>
              <a:spcBef>
                <a:spcPct val="50000"/>
              </a:spcBef>
            </a:pPr>
            <a:r>
              <a:rPr lang="en-US" dirty="0"/>
              <a:t>Regardless of the direction, the amount of flux increases with the value of the pressure gradient but decreases with the caliber (resistance).   </a:t>
            </a:r>
          </a:p>
          <a:p>
            <a:pPr>
              <a:spcBef>
                <a:spcPct val="50000"/>
              </a:spcBef>
            </a:pPr>
            <a:r>
              <a:rPr lang="en-US" dirty="0"/>
              <a:t>The flux may remain negligible or non-existent if the gradient is low and/or if the perforator is long and/or of small caliber.   </a:t>
            </a:r>
          </a:p>
          <a:p>
            <a:pPr>
              <a:spcBef>
                <a:spcPct val="50000"/>
              </a:spcBef>
            </a:pPr>
            <a:r>
              <a:rPr lang="en-US" dirty="0"/>
              <a:t>The caliber may increase with the effect of the pressure gradient, but gradually.</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73" name="Text Box 37"/>
          <p:cNvSpPr txBox="1">
            <a:spLocks noChangeArrowheads="1"/>
          </p:cNvSpPr>
          <p:nvPr/>
        </p:nvSpPr>
        <p:spPr bwMode="auto">
          <a:xfrm>
            <a:off x="1547813" y="115888"/>
            <a:ext cx="6264275" cy="2286000"/>
          </a:xfrm>
          <a:prstGeom prst="rect">
            <a:avLst/>
          </a:prstGeom>
          <a:noFill/>
          <a:ln w="9525">
            <a:noFill/>
            <a:miter lim="800000"/>
            <a:headEnd/>
            <a:tailEnd/>
          </a:ln>
          <a:effectLst/>
        </p:spPr>
        <p:txBody>
          <a:bodyPr>
            <a:spAutoFit/>
          </a:bodyPr>
          <a:lstStyle/>
          <a:p>
            <a:pPr algn="ctr">
              <a:spcBef>
                <a:spcPct val="50000"/>
              </a:spcBef>
            </a:pPr>
            <a:r>
              <a:rPr lang="fr-FR" sz="3200"/>
              <a:t>Flow quantity according to the gradient pressure and the perforator width-length</a:t>
            </a:r>
          </a:p>
          <a:p>
            <a:pPr algn="ctr">
              <a:spcBef>
                <a:spcPct val="50000"/>
              </a:spcBef>
            </a:pPr>
            <a:r>
              <a:rPr lang="fr-FR" sz="3200"/>
              <a:t>Q = (SP-DP).r</a:t>
            </a:r>
            <a:r>
              <a:rPr lang="fr-FR" sz="3200" baseline="30000"/>
              <a:t>4</a:t>
            </a:r>
            <a:r>
              <a:rPr lang="fr-FR" sz="3200"/>
              <a:t>/8l.</a:t>
            </a:r>
            <a:r>
              <a:rPr lang="en-US" sz="3200">
                <a:cs typeface="Times New Roman" pitchFamily="18" charset="0"/>
              </a:rPr>
              <a:t>µ</a:t>
            </a:r>
          </a:p>
        </p:txBody>
      </p:sp>
      <p:sp>
        <p:nvSpPr>
          <p:cNvPr id="65578" name="Line 42"/>
          <p:cNvSpPr>
            <a:spLocks noChangeShapeType="1"/>
          </p:cNvSpPr>
          <p:nvPr/>
        </p:nvSpPr>
        <p:spPr bwMode="auto">
          <a:xfrm>
            <a:off x="395288" y="2997200"/>
            <a:ext cx="0" cy="3168650"/>
          </a:xfrm>
          <a:prstGeom prst="line">
            <a:avLst/>
          </a:prstGeom>
          <a:noFill/>
          <a:ln w="9525">
            <a:solidFill>
              <a:srgbClr val="0033CC"/>
            </a:solidFill>
            <a:round/>
            <a:headEnd/>
            <a:tailEnd/>
          </a:ln>
          <a:effectLst/>
        </p:spPr>
        <p:txBody>
          <a:bodyPr/>
          <a:lstStyle/>
          <a:p>
            <a:endParaRPr lang="fr-FR"/>
          </a:p>
        </p:txBody>
      </p:sp>
      <p:sp>
        <p:nvSpPr>
          <p:cNvPr id="65579" name="Line 43"/>
          <p:cNvSpPr>
            <a:spLocks noChangeShapeType="1"/>
          </p:cNvSpPr>
          <p:nvPr/>
        </p:nvSpPr>
        <p:spPr bwMode="auto">
          <a:xfrm>
            <a:off x="1187450" y="5157788"/>
            <a:ext cx="0" cy="1008062"/>
          </a:xfrm>
          <a:prstGeom prst="line">
            <a:avLst/>
          </a:prstGeom>
          <a:noFill/>
          <a:ln w="9525">
            <a:solidFill>
              <a:srgbClr val="0033CC"/>
            </a:solidFill>
            <a:round/>
            <a:headEnd/>
            <a:tailEnd/>
          </a:ln>
          <a:effectLst/>
        </p:spPr>
        <p:txBody>
          <a:bodyPr/>
          <a:lstStyle/>
          <a:p>
            <a:endParaRPr lang="fr-FR"/>
          </a:p>
        </p:txBody>
      </p:sp>
      <p:sp>
        <p:nvSpPr>
          <p:cNvPr id="65580" name="Line 44"/>
          <p:cNvSpPr>
            <a:spLocks noChangeShapeType="1"/>
          </p:cNvSpPr>
          <p:nvPr/>
        </p:nvSpPr>
        <p:spPr bwMode="auto">
          <a:xfrm>
            <a:off x="1187450" y="2997200"/>
            <a:ext cx="0" cy="2016125"/>
          </a:xfrm>
          <a:prstGeom prst="line">
            <a:avLst/>
          </a:prstGeom>
          <a:noFill/>
          <a:ln w="9525">
            <a:solidFill>
              <a:srgbClr val="0033CC"/>
            </a:solidFill>
            <a:round/>
            <a:headEnd/>
            <a:tailEnd/>
          </a:ln>
          <a:effectLst/>
        </p:spPr>
        <p:txBody>
          <a:bodyPr/>
          <a:lstStyle/>
          <a:p>
            <a:endParaRPr lang="fr-FR"/>
          </a:p>
        </p:txBody>
      </p:sp>
      <p:sp>
        <p:nvSpPr>
          <p:cNvPr id="65582" name="Line 46"/>
          <p:cNvSpPr>
            <a:spLocks noChangeShapeType="1"/>
          </p:cNvSpPr>
          <p:nvPr/>
        </p:nvSpPr>
        <p:spPr bwMode="auto">
          <a:xfrm flipH="1">
            <a:off x="2698750" y="2997200"/>
            <a:ext cx="0" cy="3168650"/>
          </a:xfrm>
          <a:prstGeom prst="line">
            <a:avLst/>
          </a:prstGeom>
          <a:noFill/>
          <a:ln w="9525">
            <a:solidFill>
              <a:srgbClr val="0033CC"/>
            </a:solidFill>
            <a:round/>
            <a:headEnd/>
            <a:tailEnd/>
          </a:ln>
          <a:effectLst/>
        </p:spPr>
        <p:txBody>
          <a:bodyPr/>
          <a:lstStyle/>
          <a:p>
            <a:endParaRPr lang="fr-FR"/>
          </a:p>
        </p:txBody>
      </p:sp>
      <p:sp>
        <p:nvSpPr>
          <p:cNvPr id="65583" name="Line 47"/>
          <p:cNvSpPr>
            <a:spLocks noChangeShapeType="1"/>
          </p:cNvSpPr>
          <p:nvPr/>
        </p:nvSpPr>
        <p:spPr bwMode="auto">
          <a:xfrm flipH="1">
            <a:off x="1906588" y="5157788"/>
            <a:ext cx="0" cy="1008062"/>
          </a:xfrm>
          <a:prstGeom prst="line">
            <a:avLst/>
          </a:prstGeom>
          <a:noFill/>
          <a:ln w="9525">
            <a:solidFill>
              <a:srgbClr val="0033CC"/>
            </a:solidFill>
            <a:round/>
            <a:headEnd/>
            <a:tailEnd/>
          </a:ln>
          <a:effectLst/>
        </p:spPr>
        <p:txBody>
          <a:bodyPr/>
          <a:lstStyle/>
          <a:p>
            <a:endParaRPr lang="fr-FR"/>
          </a:p>
        </p:txBody>
      </p:sp>
      <p:sp>
        <p:nvSpPr>
          <p:cNvPr id="65584" name="Line 48"/>
          <p:cNvSpPr>
            <a:spLocks noChangeShapeType="1"/>
          </p:cNvSpPr>
          <p:nvPr/>
        </p:nvSpPr>
        <p:spPr bwMode="auto">
          <a:xfrm>
            <a:off x="1906588" y="2997200"/>
            <a:ext cx="1587" cy="2016125"/>
          </a:xfrm>
          <a:prstGeom prst="line">
            <a:avLst/>
          </a:prstGeom>
          <a:noFill/>
          <a:ln w="9525">
            <a:solidFill>
              <a:srgbClr val="0033CC"/>
            </a:solidFill>
            <a:round/>
            <a:headEnd/>
            <a:tailEnd/>
          </a:ln>
          <a:effectLst/>
        </p:spPr>
        <p:txBody>
          <a:bodyPr/>
          <a:lstStyle/>
          <a:p>
            <a:endParaRPr lang="fr-FR"/>
          </a:p>
        </p:txBody>
      </p:sp>
      <p:sp>
        <p:nvSpPr>
          <p:cNvPr id="65585" name="Line 49"/>
          <p:cNvSpPr>
            <a:spLocks noChangeShapeType="1"/>
          </p:cNvSpPr>
          <p:nvPr/>
        </p:nvSpPr>
        <p:spPr bwMode="auto">
          <a:xfrm>
            <a:off x="1187450" y="5013325"/>
            <a:ext cx="719138" cy="0"/>
          </a:xfrm>
          <a:prstGeom prst="line">
            <a:avLst/>
          </a:prstGeom>
          <a:noFill/>
          <a:ln w="9525">
            <a:solidFill>
              <a:srgbClr val="0033CC"/>
            </a:solidFill>
            <a:round/>
            <a:headEnd/>
            <a:tailEnd/>
          </a:ln>
          <a:effectLst/>
        </p:spPr>
        <p:txBody>
          <a:bodyPr/>
          <a:lstStyle/>
          <a:p>
            <a:endParaRPr lang="fr-FR"/>
          </a:p>
        </p:txBody>
      </p:sp>
      <p:sp>
        <p:nvSpPr>
          <p:cNvPr id="65586" name="Line 50"/>
          <p:cNvSpPr>
            <a:spLocks noChangeShapeType="1"/>
          </p:cNvSpPr>
          <p:nvPr/>
        </p:nvSpPr>
        <p:spPr bwMode="auto">
          <a:xfrm>
            <a:off x="1187450" y="5157788"/>
            <a:ext cx="719138" cy="0"/>
          </a:xfrm>
          <a:prstGeom prst="line">
            <a:avLst/>
          </a:prstGeom>
          <a:noFill/>
          <a:ln w="9525">
            <a:solidFill>
              <a:srgbClr val="0033CC"/>
            </a:solidFill>
            <a:round/>
            <a:headEnd/>
            <a:tailEnd/>
          </a:ln>
          <a:effectLst/>
        </p:spPr>
        <p:txBody>
          <a:bodyPr/>
          <a:lstStyle/>
          <a:p>
            <a:endParaRPr lang="fr-FR"/>
          </a:p>
        </p:txBody>
      </p:sp>
      <p:sp>
        <p:nvSpPr>
          <p:cNvPr id="65587" name="Line 51"/>
          <p:cNvSpPr>
            <a:spLocks noChangeShapeType="1"/>
          </p:cNvSpPr>
          <p:nvPr/>
        </p:nvSpPr>
        <p:spPr bwMode="auto">
          <a:xfrm flipV="1">
            <a:off x="2266950" y="3573463"/>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grpSp>
        <p:nvGrpSpPr>
          <p:cNvPr id="65588" name="Group 52"/>
          <p:cNvGrpSpPr>
            <a:grpSpLocks/>
          </p:cNvGrpSpPr>
          <p:nvPr/>
        </p:nvGrpSpPr>
        <p:grpSpPr bwMode="auto">
          <a:xfrm>
            <a:off x="3348038" y="2997200"/>
            <a:ext cx="792162" cy="3168650"/>
            <a:chOff x="1066" y="1026"/>
            <a:chExt cx="499" cy="1996"/>
          </a:xfrm>
        </p:grpSpPr>
        <p:sp>
          <p:nvSpPr>
            <p:cNvPr id="65589" name="Line 5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5590" name="Line 5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5591" name="Line 5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65592" name="Group 56"/>
          <p:cNvGrpSpPr>
            <a:grpSpLocks/>
          </p:cNvGrpSpPr>
          <p:nvPr/>
        </p:nvGrpSpPr>
        <p:grpSpPr bwMode="auto">
          <a:xfrm flipH="1">
            <a:off x="4859338" y="2997200"/>
            <a:ext cx="792162" cy="3168650"/>
            <a:chOff x="1066" y="1026"/>
            <a:chExt cx="499" cy="1996"/>
          </a:xfrm>
        </p:grpSpPr>
        <p:sp>
          <p:nvSpPr>
            <p:cNvPr id="65593" name="Line 5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65594" name="Line 5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65595" name="Line 5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65596" name="Line 60"/>
          <p:cNvSpPr>
            <a:spLocks noChangeShapeType="1"/>
          </p:cNvSpPr>
          <p:nvPr/>
        </p:nvSpPr>
        <p:spPr bwMode="auto">
          <a:xfrm>
            <a:off x="4140200" y="4725988"/>
            <a:ext cx="719138" cy="0"/>
          </a:xfrm>
          <a:prstGeom prst="line">
            <a:avLst/>
          </a:prstGeom>
          <a:noFill/>
          <a:ln w="9525">
            <a:solidFill>
              <a:srgbClr val="0033CC"/>
            </a:solidFill>
            <a:round/>
            <a:headEnd/>
            <a:tailEnd/>
          </a:ln>
          <a:effectLst/>
        </p:spPr>
        <p:txBody>
          <a:bodyPr/>
          <a:lstStyle/>
          <a:p>
            <a:endParaRPr lang="fr-FR"/>
          </a:p>
        </p:txBody>
      </p:sp>
      <p:sp>
        <p:nvSpPr>
          <p:cNvPr id="65597" name="Line 61"/>
          <p:cNvSpPr>
            <a:spLocks noChangeShapeType="1"/>
          </p:cNvSpPr>
          <p:nvPr/>
        </p:nvSpPr>
        <p:spPr bwMode="auto">
          <a:xfrm>
            <a:off x="4140200" y="5157788"/>
            <a:ext cx="719138" cy="0"/>
          </a:xfrm>
          <a:prstGeom prst="line">
            <a:avLst/>
          </a:prstGeom>
          <a:noFill/>
          <a:ln w="9525">
            <a:solidFill>
              <a:srgbClr val="0033CC"/>
            </a:solidFill>
            <a:round/>
            <a:headEnd/>
            <a:tailEnd/>
          </a:ln>
          <a:effectLst/>
        </p:spPr>
        <p:txBody>
          <a:bodyPr/>
          <a:lstStyle/>
          <a:p>
            <a:endParaRPr lang="fr-FR"/>
          </a:p>
        </p:txBody>
      </p:sp>
      <p:sp>
        <p:nvSpPr>
          <p:cNvPr id="65598" name="Line 62"/>
          <p:cNvSpPr>
            <a:spLocks noChangeShapeType="1"/>
          </p:cNvSpPr>
          <p:nvPr/>
        </p:nvSpPr>
        <p:spPr bwMode="auto">
          <a:xfrm flipV="1">
            <a:off x="5219700" y="3573463"/>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65601" name="Text Box 65"/>
          <p:cNvSpPr txBox="1">
            <a:spLocks noChangeArrowheads="1"/>
          </p:cNvSpPr>
          <p:nvPr/>
        </p:nvSpPr>
        <p:spPr bwMode="auto">
          <a:xfrm>
            <a:off x="538163" y="2420938"/>
            <a:ext cx="576262"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65602" name="Text Box 66"/>
          <p:cNvSpPr txBox="1">
            <a:spLocks noChangeArrowheads="1"/>
          </p:cNvSpPr>
          <p:nvPr/>
        </p:nvSpPr>
        <p:spPr bwMode="auto">
          <a:xfrm>
            <a:off x="2051050" y="2420938"/>
            <a:ext cx="576263"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65603" name="Text Box 67"/>
          <p:cNvSpPr txBox="1">
            <a:spLocks noChangeArrowheads="1"/>
          </p:cNvSpPr>
          <p:nvPr/>
        </p:nvSpPr>
        <p:spPr bwMode="auto">
          <a:xfrm>
            <a:off x="3490913" y="2420938"/>
            <a:ext cx="576262"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65604" name="Text Box 68"/>
          <p:cNvSpPr txBox="1">
            <a:spLocks noChangeArrowheads="1"/>
          </p:cNvSpPr>
          <p:nvPr/>
        </p:nvSpPr>
        <p:spPr bwMode="auto">
          <a:xfrm>
            <a:off x="5003800" y="2420938"/>
            <a:ext cx="576263"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65605" name="Freeform 69"/>
          <p:cNvSpPr>
            <a:spLocks/>
          </p:cNvSpPr>
          <p:nvPr/>
        </p:nvSpPr>
        <p:spPr bwMode="auto">
          <a:xfrm>
            <a:off x="4283075" y="2349500"/>
            <a:ext cx="288925" cy="576263"/>
          </a:xfrm>
          <a:custGeom>
            <a:avLst/>
            <a:gdLst/>
            <a:ahLst/>
            <a:cxnLst>
              <a:cxn ang="0">
                <a:pos x="0" y="0"/>
              </a:cxn>
              <a:cxn ang="0">
                <a:pos x="182" y="181"/>
              </a:cxn>
              <a:cxn ang="0">
                <a:pos x="0" y="363"/>
              </a:cxn>
            </a:cxnLst>
            <a:rect l="0" t="0" r="r" b="b"/>
            <a:pathLst>
              <a:path w="182" h="363">
                <a:moveTo>
                  <a:pt x="0" y="0"/>
                </a:moveTo>
                <a:lnTo>
                  <a:pt x="182" y="181"/>
                </a:lnTo>
                <a:lnTo>
                  <a:pt x="0" y="363"/>
                </a:lnTo>
              </a:path>
            </a:pathLst>
          </a:custGeom>
          <a:noFill/>
          <a:ln w="38100" cmpd="sng">
            <a:solidFill>
              <a:schemeClr val="tx1"/>
            </a:solidFill>
            <a:round/>
            <a:headEnd/>
            <a:tailEnd/>
          </a:ln>
          <a:effectLst/>
        </p:spPr>
        <p:txBody>
          <a:bodyPr/>
          <a:lstStyle/>
          <a:p>
            <a:endParaRPr lang="fr-FR"/>
          </a:p>
        </p:txBody>
      </p:sp>
      <p:sp>
        <p:nvSpPr>
          <p:cNvPr id="65607" name="Line 71"/>
          <p:cNvSpPr>
            <a:spLocks noChangeShapeType="1"/>
          </p:cNvSpPr>
          <p:nvPr/>
        </p:nvSpPr>
        <p:spPr bwMode="auto">
          <a:xfrm>
            <a:off x="6156325" y="2997200"/>
            <a:ext cx="0" cy="3168650"/>
          </a:xfrm>
          <a:prstGeom prst="line">
            <a:avLst/>
          </a:prstGeom>
          <a:noFill/>
          <a:ln w="9525">
            <a:solidFill>
              <a:srgbClr val="0033CC"/>
            </a:solidFill>
            <a:round/>
            <a:headEnd/>
            <a:tailEnd/>
          </a:ln>
          <a:effectLst/>
        </p:spPr>
        <p:txBody>
          <a:bodyPr/>
          <a:lstStyle/>
          <a:p>
            <a:endParaRPr lang="fr-FR"/>
          </a:p>
        </p:txBody>
      </p:sp>
      <p:sp>
        <p:nvSpPr>
          <p:cNvPr id="65608" name="Line 72"/>
          <p:cNvSpPr>
            <a:spLocks noChangeShapeType="1"/>
          </p:cNvSpPr>
          <p:nvPr/>
        </p:nvSpPr>
        <p:spPr bwMode="auto">
          <a:xfrm>
            <a:off x="6948488" y="5157788"/>
            <a:ext cx="0" cy="1008062"/>
          </a:xfrm>
          <a:prstGeom prst="line">
            <a:avLst/>
          </a:prstGeom>
          <a:noFill/>
          <a:ln w="9525">
            <a:solidFill>
              <a:srgbClr val="0033CC"/>
            </a:solidFill>
            <a:round/>
            <a:headEnd/>
            <a:tailEnd/>
          </a:ln>
          <a:effectLst/>
        </p:spPr>
        <p:txBody>
          <a:bodyPr/>
          <a:lstStyle/>
          <a:p>
            <a:endParaRPr lang="fr-FR"/>
          </a:p>
        </p:txBody>
      </p:sp>
      <p:sp>
        <p:nvSpPr>
          <p:cNvPr id="65609" name="Line 73"/>
          <p:cNvSpPr>
            <a:spLocks noChangeShapeType="1"/>
          </p:cNvSpPr>
          <p:nvPr/>
        </p:nvSpPr>
        <p:spPr bwMode="auto">
          <a:xfrm>
            <a:off x="6948488" y="2997200"/>
            <a:ext cx="0" cy="1511300"/>
          </a:xfrm>
          <a:prstGeom prst="line">
            <a:avLst/>
          </a:prstGeom>
          <a:noFill/>
          <a:ln w="9525">
            <a:solidFill>
              <a:srgbClr val="0033CC"/>
            </a:solidFill>
            <a:round/>
            <a:headEnd/>
            <a:tailEnd/>
          </a:ln>
          <a:effectLst/>
        </p:spPr>
        <p:txBody>
          <a:bodyPr/>
          <a:lstStyle/>
          <a:p>
            <a:endParaRPr lang="fr-FR"/>
          </a:p>
        </p:txBody>
      </p:sp>
      <p:sp>
        <p:nvSpPr>
          <p:cNvPr id="65611" name="Line 75"/>
          <p:cNvSpPr>
            <a:spLocks noChangeShapeType="1"/>
          </p:cNvSpPr>
          <p:nvPr/>
        </p:nvSpPr>
        <p:spPr bwMode="auto">
          <a:xfrm flipH="1">
            <a:off x="8459788" y="2997200"/>
            <a:ext cx="0" cy="3168650"/>
          </a:xfrm>
          <a:prstGeom prst="line">
            <a:avLst/>
          </a:prstGeom>
          <a:noFill/>
          <a:ln w="9525">
            <a:solidFill>
              <a:srgbClr val="0033CC"/>
            </a:solidFill>
            <a:round/>
            <a:headEnd/>
            <a:tailEnd/>
          </a:ln>
          <a:effectLst/>
        </p:spPr>
        <p:txBody>
          <a:bodyPr/>
          <a:lstStyle/>
          <a:p>
            <a:endParaRPr lang="fr-FR"/>
          </a:p>
        </p:txBody>
      </p:sp>
      <p:sp>
        <p:nvSpPr>
          <p:cNvPr id="65612" name="Line 76"/>
          <p:cNvSpPr>
            <a:spLocks noChangeShapeType="1"/>
          </p:cNvSpPr>
          <p:nvPr/>
        </p:nvSpPr>
        <p:spPr bwMode="auto">
          <a:xfrm flipH="1">
            <a:off x="7667625" y="5157788"/>
            <a:ext cx="0" cy="1008062"/>
          </a:xfrm>
          <a:prstGeom prst="line">
            <a:avLst/>
          </a:prstGeom>
          <a:noFill/>
          <a:ln w="9525">
            <a:solidFill>
              <a:srgbClr val="0033CC"/>
            </a:solidFill>
            <a:round/>
            <a:headEnd/>
            <a:tailEnd/>
          </a:ln>
          <a:effectLst/>
        </p:spPr>
        <p:txBody>
          <a:bodyPr/>
          <a:lstStyle/>
          <a:p>
            <a:endParaRPr lang="fr-FR"/>
          </a:p>
        </p:txBody>
      </p:sp>
      <p:sp>
        <p:nvSpPr>
          <p:cNvPr id="65613" name="Line 77"/>
          <p:cNvSpPr>
            <a:spLocks noChangeShapeType="1"/>
          </p:cNvSpPr>
          <p:nvPr/>
        </p:nvSpPr>
        <p:spPr bwMode="auto">
          <a:xfrm flipH="1">
            <a:off x="7667625" y="2997200"/>
            <a:ext cx="0" cy="1511300"/>
          </a:xfrm>
          <a:prstGeom prst="line">
            <a:avLst/>
          </a:prstGeom>
          <a:noFill/>
          <a:ln w="9525">
            <a:solidFill>
              <a:srgbClr val="0033CC"/>
            </a:solidFill>
            <a:round/>
            <a:headEnd/>
            <a:tailEnd/>
          </a:ln>
          <a:effectLst/>
        </p:spPr>
        <p:txBody>
          <a:bodyPr/>
          <a:lstStyle/>
          <a:p>
            <a:endParaRPr lang="fr-FR"/>
          </a:p>
        </p:txBody>
      </p:sp>
      <p:sp>
        <p:nvSpPr>
          <p:cNvPr id="65614" name="Line 78"/>
          <p:cNvSpPr>
            <a:spLocks noChangeShapeType="1"/>
          </p:cNvSpPr>
          <p:nvPr/>
        </p:nvSpPr>
        <p:spPr bwMode="auto">
          <a:xfrm>
            <a:off x="6948488" y="4508500"/>
            <a:ext cx="719137" cy="0"/>
          </a:xfrm>
          <a:prstGeom prst="line">
            <a:avLst/>
          </a:prstGeom>
          <a:noFill/>
          <a:ln w="9525">
            <a:solidFill>
              <a:srgbClr val="0033CC"/>
            </a:solidFill>
            <a:round/>
            <a:headEnd/>
            <a:tailEnd/>
          </a:ln>
          <a:effectLst/>
        </p:spPr>
        <p:txBody>
          <a:bodyPr/>
          <a:lstStyle/>
          <a:p>
            <a:endParaRPr lang="fr-FR"/>
          </a:p>
        </p:txBody>
      </p:sp>
      <p:sp>
        <p:nvSpPr>
          <p:cNvPr id="65615" name="Line 79"/>
          <p:cNvSpPr>
            <a:spLocks noChangeShapeType="1"/>
          </p:cNvSpPr>
          <p:nvPr/>
        </p:nvSpPr>
        <p:spPr bwMode="auto">
          <a:xfrm>
            <a:off x="6948488" y="5157788"/>
            <a:ext cx="719137" cy="0"/>
          </a:xfrm>
          <a:prstGeom prst="line">
            <a:avLst/>
          </a:prstGeom>
          <a:noFill/>
          <a:ln w="9525">
            <a:solidFill>
              <a:srgbClr val="0033CC"/>
            </a:solidFill>
            <a:round/>
            <a:headEnd/>
            <a:tailEnd/>
          </a:ln>
          <a:effectLst/>
        </p:spPr>
        <p:txBody>
          <a:bodyPr/>
          <a:lstStyle/>
          <a:p>
            <a:endParaRPr lang="fr-FR"/>
          </a:p>
        </p:txBody>
      </p:sp>
      <p:sp>
        <p:nvSpPr>
          <p:cNvPr id="65616" name="Line 80"/>
          <p:cNvSpPr>
            <a:spLocks noChangeShapeType="1"/>
          </p:cNvSpPr>
          <p:nvPr/>
        </p:nvSpPr>
        <p:spPr bwMode="auto">
          <a:xfrm flipV="1">
            <a:off x="8027988" y="3573463"/>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65617" name="Text Box 81"/>
          <p:cNvSpPr txBox="1">
            <a:spLocks noChangeArrowheads="1"/>
          </p:cNvSpPr>
          <p:nvPr/>
        </p:nvSpPr>
        <p:spPr bwMode="auto">
          <a:xfrm>
            <a:off x="6299200" y="2420938"/>
            <a:ext cx="576263"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65618" name="Text Box 82"/>
          <p:cNvSpPr txBox="1">
            <a:spLocks noChangeArrowheads="1"/>
          </p:cNvSpPr>
          <p:nvPr/>
        </p:nvSpPr>
        <p:spPr bwMode="auto">
          <a:xfrm>
            <a:off x="7812088" y="2420938"/>
            <a:ext cx="576262"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65619" name="Freeform 83"/>
          <p:cNvSpPr>
            <a:spLocks/>
          </p:cNvSpPr>
          <p:nvPr/>
        </p:nvSpPr>
        <p:spPr bwMode="auto">
          <a:xfrm flipH="1">
            <a:off x="7091363" y="2349500"/>
            <a:ext cx="288925" cy="576263"/>
          </a:xfrm>
          <a:custGeom>
            <a:avLst/>
            <a:gdLst/>
            <a:ahLst/>
            <a:cxnLst>
              <a:cxn ang="0">
                <a:pos x="0" y="0"/>
              </a:cxn>
              <a:cxn ang="0">
                <a:pos x="182" y="181"/>
              </a:cxn>
              <a:cxn ang="0">
                <a:pos x="0" y="363"/>
              </a:cxn>
            </a:cxnLst>
            <a:rect l="0" t="0" r="r" b="b"/>
            <a:pathLst>
              <a:path w="182" h="363">
                <a:moveTo>
                  <a:pt x="0" y="0"/>
                </a:moveTo>
                <a:lnTo>
                  <a:pt x="182" y="181"/>
                </a:lnTo>
                <a:lnTo>
                  <a:pt x="0" y="363"/>
                </a:lnTo>
              </a:path>
            </a:pathLst>
          </a:custGeom>
          <a:noFill/>
          <a:ln w="38100" cmpd="sng">
            <a:solidFill>
              <a:schemeClr val="tx1"/>
            </a:solidFill>
            <a:round/>
            <a:headEnd/>
            <a:tailEnd/>
          </a:ln>
          <a:effectLst/>
        </p:spPr>
        <p:txBody>
          <a:bodyPr/>
          <a:lstStyle/>
          <a:p>
            <a:endParaRPr lang="fr-FR"/>
          </a:p>
        </p:txBody>
      </p:sp>
      <p:sp>
        <p:nvSpPr>
          <p:cNvPr id="65620" name="Line 84"/>
          <p:cNvSpPr>
            <a:spLocks noChangeShapeType="1"/>
          </p:cNvSpPr>
          <p:nvPr/>
        </p:nvSpPr>
        <p:spPr bwMode="auto">
          <a:xfrm>
            <a:off x="1331913" y="2565400"/>
            <a:ext cx="431800" cy="0"/>
          </a:xfrm>
          <a:prstGeom prst="line">
            <a:avLst/>
          </a:prstGeom>
          <a:noFill/>
          <a:ln w="38100">
            <a:solidFill>
              <a:schemeClr val="tx1"/>
            </a:solidFill>
            <a:round/>
            <a:headEnd/>
            <a:tailEnd/>
          </a:ln>
          <a:effectLst/>
        </p:spPr>
        <p:txBody>
          <a:bodyPr/>
          <a:lstStyle/>
          <a:p>
            <a:endParaRPr lang="fr-FR"/>
          </a:p>
        </p:txBody>
      </p:sp>
      <p:sp>
        <p:nvSpPr>
          <p:cNvPr id="65621" name="Line 85"/>
          <p:cNvSpPr>
            <a:spLocks noChangeShapeType="1"/>
          </p:cNvSpPr>
          <p:nvPr/>
        </p:nvSpPr>
        <p:spPr bwMode="auto">
          <a:xfrm>
            <a:off x="1331913" y="2781300"/>
            <a:ext cx="431800" cy="0"/>
          </a:xfrm>
          <a:prstGeom prst="line">
            <a:avLst/>
          </a:prstGeom>
          <a:noFill/>
          <a:ln w="38100">
            <a:solidFill>
              <a:schemeClr val="tx1"/>
            </a:solidFill>
            <a:round/>
            <a:headEnd/>
            <a:tailEnd/>
          </a:ln>
          <a:effectLst/>
        </p:spPr>
        <p:txBody>
          <a:bodyPr/>
          <a:lstStyle/>
          <a:p>
            <a:endParaRPr lang="fr-FR"/>
          </a:p>
        </p:txBody>
      </p:sp>
      <p:sp>
        <p:nvSpPr>
          <p:cNvPr id="65622" name="Line 86"/>
          <p:cNvSpPr>
            <a:spLocks noChangeShapeType="1"/>
          </p:cNvSpPr>
          <p:nvPr/>
        </p:nvSpPr>
        <p:spPr bwMode="auto">
          <a:xfrm flipV="1">
            <a:off x="755650" y="35734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65623" name="Line 87"/>
          <p:cNvSpPr>
            <a:spLocks noChangeShapeType="1"/>
          </p:cNvSpPr>
          <p:nvPr/>
        </p:nvSpPr>
        <p:spPr bwMode="auto">
          <a:xfrm flipV="1">
            <a:off x="3708400" y="35734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65624" name="Line 88"/>
          <p:cNvSpPr>
            <a:spLocks noChangeShapeType="1"/>
          </p:cNvSpPr>
          <p:nvPr/>
        </p:nvSpPr>
        <p:spPr bwMode="auto">
          <a:xfrm flipV="1">
            <a:off x="6516688" y="35734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65633" name="Rectangle 97"/>
          <p:cNvSpPr>
            <a:spLocks noChangeArrowheads="1"/>
          </p:cNvSpPr>
          <p:nvPr/>
        </p:nvSpPr>
        <p:spPr bwMode="auto">
          <a:xfrm>
            <a:off x="1187450" y="5013325"/>
            <a:ext cx="720725" cy="144463"/>
          </a:xfrm>
          <a:prstGeom prst="rect">
            <a:avLst/>
          </a:prstGeom>
          <a:solidFill>
            <a:srgbClr val="0033CC"/>
          </a:solidFill>
          <a:ln w="9525">
            <a:solidFill>
              <a:schemeClr val="tx1"/>
            </a:solidFill>
            <a:miter lim="800000"/>
            <a:headEnd/>
            <a:tailEnd/>
          </a:ln>
          <a:effectLst/>
        </p:spPr>
        <p:txBody>
          <a:bodyPr wrap="none" anchor="ctr"/>
          <a:lstStyle/>
          <a:p>
            <a:endParaRPr lang="fr-FR"/>
          </a:p>
        </p:txBody>
      </p:sp>
      <p:sp>
        <p:nvSpPr>
          <p:cNvPr id="65634" name="Rectangle 98"/>
          <p:cNvSpPr>
            <a:spLocks noChangeArrowheads="1"/>
          </p:cNvSpPr>
          <p:nvPr/>
        </p:nvSpPr>
        <p:spPr bwMode="auto">
          <a:xfrm>
            <a:off x="4140200" y="4724400"/>
            <a:ext cx="719138" cy="433388"/>
          </a:xfrm>
          <a:prstGeom prst="rect">
            <a:avLst/>
          </a:prstGeom>
          <a:solidFill>
            <a:srgbClr val="0033CC"/>
          </a:solidFill>
          <a:ln w="9525">
            <a:solidFill>
              <a:schemeClr val="tx1"/>
            </a:solidFill>
            <a:miter lim="800000"/>
            <a:headEnd/>
            <a:tailEnd/>
          </a:ln>
          <a:effectLst/>
        </p:spPr>
        <p:txBody>
          <a:bodyPr wrap="none" anchor="ctr"/>
          <a:lstStyle/>
          <a:p>
            <a:endParaRPr lang="fr-FR"/>
          </a:p>
        </p:txBody>
      </p:sp>
      <p:sp>
        <p:nvSpPr>
          <p:cNvPr id="65635" name="Rectangle 99"/>
          <p:cNvSpPr>
            <a:spLocks noChangeArrowheads="1"/>
          </p:cNvSpPr>
          <p:nvPr/>
        </p:nvSpPr>
        <p:spPr bwMode="auto">
          <a:xfrm>
            <a:off x="6948488" y="4508500"/>
            <a:ext cx="719137" cy="649288"/>
          </a:xfrm>
          <a:prstGeom prst="rect">
            <a:avLst/>
          </a:prstGeom>
          <a:solidFill>
            <a:srgbClr val="0033CC"/>
          </a:solidFill>
          <a:ln w="9525">
            <a:solidFill>
              <a:schemeClr val="tx1"/>
            </a:solidFill>
            <a:miter lim="800000"/>
            <a:headEnd/>
            <a:tailEnd/>
          </a:ln>
          <a:effectLst/>
        </p:spPr>
        <p:txBody>
          <a:bodyPr wrap="none" anchor="ctr"/>
          <a:lstStyle/>
          <a:p>
            <a:endParaRPr lang="fr-FR"/>
          </a:p>
        </p:txBody>
      </p:sp>
      <p:sp>
        <p:nvSpPr>
          <p:cNvPr id="65636" name="Text Box 100"/>
          <p:cNvSpPr txBox="1">
            <a:spLocks noChangeArrowheads="1"/>
          </p:cNvSpPr>
          <p:nvPr/>
        </p:nvSpPr>
        <p:spPr bwMode="auto">
          <a:xfrm>
            <a:off x="4284663" y="4005263"/>
            <a:ext cx="431800" cy="457200"/>
          </a:xfrm>
          <a:prstGeom prst="rect">
            <a:avLst/>
          </a:prstGeom>
          <a:noFill/>
          <a:ln w="9525">
            <a:noFill/>
            <a:miter lim="800000"/>
            <a:headEnd/>
            <a:tailEnd/>
          </a:ln>
          <a:effectLst/>
        </p:spPr>
        <p:txBody>
          <a:bodyPr>
            <a:spAutoFit/>
          </a:bodyPr>
          <a:lstStyle/>
          <a:p>
            <a:pPr>
              <a:spcBef>
                <a:spcPct val="50000"/>
              </a:spcBef>
            </a:pPr>
            <a:r>
              <a:rPr lang="fr-FR"/>
              <a:t>Q</a:t>
            </a:r>
          </a:p>
        </p:txBody>
      </p:sp>
      <p:sp>
        <p:nvSpPr>
          <p:cNvPr id="65637" name="Line 101"/>
          <p:cNvSpPr>
            <a:spLocks noChangeShapeType="1"/>
          </p:cNvSpPr>
          <p:nvPr/>
        </p:nvSpPr>
        <p:spPr bwMode="auto">
          <a:xfrm>
            <a:off x="4211638" y="5300663"/>
            <a:ext cx="576262" cy="0"/>
          </a:xfrm>
          <a:prstGeom prst="line">
            <a:avLst/>
          </a:prstGeom>
          <a:noFill/>
          <a:ln w="9525">
            <a:solidFill>
              <a:schemeClr val="tx1"/>
            </a:solidFill>
            <a:round/>
            <a:headEnd type="triangle" w="med" len="med"/>
            <a:tailEnd type="triangle" w="med" len="med"/>
          </a:ln>
          <a:effectLst/>
        </p:spPr>
        <p:txBody>
          <a:bodyPr/>
          <a:lstStyle/>
          <a:p>
            <a:endParaRPr lang="fr-FR"/>
          </a:p>
        </p:txBody>
      </p:sp>
      <p:sp>
        <p:nvSpPr>
          <p:cNvPr id="65638" name="Text Box 102"/>
          <p:cNvSpPr txBox="1">
            <a:spLocks noChangeArrowheads="1"/>
          </p:cNvSpPr>
          <p:nvPr/>
        </p:nvSpPr>
        <p:spPr bwMode="auto">
          <a:xfrm>
            <a:off x="4356100" y="5229225"/>
            <a:ext cx="431800" cy="457200"/>
          </a:xfrm>
          <a:prstGeom prst="rect">
            <a:avLst/>
          </a:prstGeom>
          <a:noFill/>
          <a:ln w="9525">
            <a:noFill/>
            <a:miter lim="800000"/>
            <a:headEnd/>
            <a:tailEnd/>
          </a:ln>
          <a:effectLst/>
        </p:spPr>
        <p:txBody>
          <a:bodyPr>
            <a:spAutoFit/>
          </a:bodyPr>
          <a:lstStyle/>
          <a:p>
            <a:pPr>
              <a:spcBef>
                <a:spcPct val="50000"/>
              </a:spcBef>
            </a:pPr>
            <a:r>
              <a:rPr lang="fr-FR"/>
              <a:t>l</a:t>
            </a:r>
          </a:p>
        </p:txBody>
      </p:sp>
      <p:sp>
        <p:nvSpPr>
          <p:cNvPr id="65639" name="Line 103"/>
          <p:cNvSpPr>
            <a:spLocks noChangeShapeType="1"/>
          </p:cNvSpPr>
          <p:nvPr/>
        </p:nvSpPr>
        <p:spPr bwMode="auto">
          <a:xfrm rot="5400000">
            <a:off x="3886993" y="4977607"/>
            <a:ext cx="360363" cy="0"/>
          </a:xfrm>
          <a:prstGeom prst="line">
            <a:avLst/>
          </a:prstGeom>
          <a:noFill/>
          <a:ln w="9525">
            <a:solidFill>
              <a:schemeClr val="tx1"/>
            </a:solidFill>
            <a:round/>
            <a:headEnd type="triangle" w="med" len="med"/>
            <a:tailEnd type="triangle" w="med" len="med"/>
          </a:ln>
          <a:effectLst/>
        </p:spPr>
        <p:txBody>
          <a:bodyPr/>
          <a:lstStyle/>
          <a:p>
            <a:endParaRPr lang="fr-FR"/>
          </a:p>
        </p:txBody>
      </p:sp>
      <p:sp>
        <p:nvSpPr>
          <p:cNvPr id="65640" name="Text Box 104"/>
          <p:cNvSpPr txBox="1">
            <a:spLocks noChangeArrowheads="1"/>
          </p:cNvSpPr>
          <p:nvPr/>
        </p:nvSpPr>
        <p:spPr bwMode="auto">
          <a:xfrm>
            <a:off x="3708400" y="4724400"/>
            <a:ext cx="431800" cy="457200"/>
          </a:xfrm>
          <a:prstGeom prst="rect">
            <a:avLst/>
          </a:prstGeom>
          <a:noFill/>
          <a:ln w="9525">
            <a:noFill/>
            <a:miter lim="800000"/>
            <a:headEnd/>
            <a:tailEnd/>
          </a:ln>
          <a:effectLst/>
        </p:spPr>
        <p:txBody>
          <a:bodyPr>
            <a:spAutoFit/>
          </a:bodyPr>
          <a:lstStyle/>
          <a:p>
            <a:pPr>
              <a:spcBef>
                <a:spcPct val="50000"/>
              </a:spcBef>
            </a:pPr>
            <a:r>
              <a:rPr lang="fr-FR"/>
              <a:t>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16013" y="476250"/>
            <a:ext cx="6985000" cy="5447645"/>
          </a:xfrm>
          <a:prstGeom prst="rect">
            <a:avLst/>
          </a:prstGeom>
          <a:noFill/>
          <a:ln w="9525">
            <a:noFill/>
            <a:miter lim="800000"/>
            <a:headEnd/>
            <a:tailEnd/>
          </a:ln>
          <a:effectLst/>
        </p:spPr>
        <p:txBody>
          <a:bodyPr>
            <a:spAutoFit/>
          </a:bodyPr>
          <a:lstStyle/>
          <a:p>
            <a:pPr algn="ctr">
              <a:spcBef>
                <a:spcPct val="50000"/>
              </a:spcBef>
            </a:pPr>
            <a:r>
              <a:rPr lang="fr-FR" dirty="0"/>
              <a:t>PERFORATORS</a:t>
            </a:r>
          </a:p>
          <a:p>
            <a:pPr>
              <a:spcBef>
                <a:spcPct val="50000"/>
              </a:spcBef>
            </a:pPr>
            <a:r>
              <a:rPr lang="en-US" dirty="0"/>
              <a:t>Hemodynamics:	</a:t>
            </a:r>
          </a:p>
          <a:p>
            <a:pPr>
              <a:spcBef>
                <a:spcPct val="50000"/>
              </a:spcBef>
            </a:pPr>
            <a:r>
              <a:rPr lang="en-US" dirty="0"/>
              <a:t>Flow composition: </a:t>
            </a:r>
          </a:p>
          <a:p>
            <a:pPr>
              <a:spcBef>
                <a:spcPct val="50000"/>
              </a:spcBef>
            </a:pPr>
            <a:r>
              <a:rPr lang="en-US" dirty="0"/>
              <a:t>Physiological: </a:t>
            </a:r>
          </a:p>
          <a:p>
            <a:pPr>
              <a:spcBef>
                <a:spcPct val="50000"/>
              </a:spcBef>
            </a:pPr>
            <a:r>
              <a:rPr lang="en-US" dirty="0"/>
              <a:t>The flow through the perforator consists of blood from superficial tissues corresponding to its physiological drainage territory.</a:t>
            </a:r>
          </a:p>
          <a:p>
            <a:pPr>
              <a:spcBef>
                <a:spcPct val="50000"/>
              </a:spcBef>
            </a:pPr>
            <a:endParaRPr lang="en-US" dirty="0"/>
          </a:p>
          <a:p>
            <a:pPr>
              <a:spcBef>
                <a:spcPct val="50000"/>
              </a:spcBef>
            </a:pPr>
            <a:r>
              <a:rPr lang="en-US" dirty="0"/>
              <a:t>NON-physiological:</a:t>
            </a:r>
          </a:p>
          <a:p>
            <a:pPr>
              <a:spcBef>
                <a:spcPct val="50000"/>
              </a:spcBef>
            </a:pPr>
            <a:r>
              <a:rPr lang="en-US" dirty="0"/>
              <a:t>The physiological flow may be overloaded by flows from other origins and destinations.</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22" name="Freeform 38"/>
          <p:cNvSpPr>
            <a:spLocks/>
          </p:cNvSpPr>
          <p:nvPr/>
        </p:nvSpPr>
        <p:spPr bwMode="auto">
          <a:xfrm>
            <a:off x="2555875" y="4797425"/>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7621" name="Freeform 37"/>
          <p:cNvSpPr>
            <a:spLocks/>
          </p:cNvSpPr>
          <p:nvPr/>
        </p:nvSpPr>
        <p:spPr bwMode="auto">
          <a:xfrm>
            <a:off x="2484438" y="4076700"/>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7620" name="Freeform 36"/>
          <p:cNvSpPr>
            <a:spLocks/>
          </p:cNvSpPr>
          <p:nvPr/>
        </p:nvSpPr>
        <p:spPr bwMode="auto">
          <a:xfrm>
            <a:off x="1403350" y="1989138"/>
            <a:ext cx="563563" cy="1223962"/>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7619" name="Freeform 35"/>
          <p:cNvSpPr>
            <a:spLocks/>
          </p:cNvSpPr>
          <p:nvPr/>
        </p:nvSpPr>
        <p:spPr bwMode="auto">
          <a:xfrm>
            <a:off x="2555875" y="1628775"/>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7586" name="Freeform 2"/>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noFill/>
          <a:ln w="9525">
            <a:solidFill>
              <a:schemeClr val="tx1"/>
            </a:solidFill>
            <a:round/>
            <a:headEnd/>
            <a:tailEnd/>
          </a:ln>
          <a:effectLst/>
        </p:spPr>
        <p:txBody>
          <a:bodyPr wrap="none" anchor="ctr"/>
          <a:lstStyle/>
          <a:p>
            <a:endParaRPr lang="fr-FR"/>
          </a:p>
        </p:txBody>
      </p:sp>
      <p:sp>
        <p:nvSpPr>
          <p:cNvPr id="67618" name="Freeform 34"/>
          <p:cNvSpPr>
            <a:spLocks/>
          </p:cNvSpPr>
          <p:nvPr/>
        </p:nvSpPr>
        <p:spPr bwMode="auto">
          <a:xfrm>
            <a:off x="1908175" y="4797425"/>
            <a:ext cx="635000" cy="12954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7617" name="Freeform 33"/>
          <p:cNvSpPr>
            <a:spLocks/>
          </p:cNvSpPr>
          <p:nvPr/>
        </p:nvSpPr>
        <p:spPr bwMode="auto">
          <a:xfrm>
            <a:off x="1644650" y="2636838"/>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7587" name="Freeform 3"/>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67588" name="Freeform 4"/>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67589" name="Freeform 5"/>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67590" name="Freeform 6"/>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67591" name="Freeform 7"/>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67592" name="Freeform 8"/>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67593" name="Freeform 9"/>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67594" name="Line 10"/>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67595" name="Freeform 11"/>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67601" name="Oval 17"/>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67603" name="Oval 1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67604" name="Oval 2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67605" name="Oval 2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67606" name="Oval 2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67607" name="Oval 2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67612" name="Text Box 28"/>
          <p:cNvSpPr txBox="1">
            <a:spLocks noChangeArrowheads="1"/>
          </p:cNvSpPr>
          <p:nvPr/>
        </p:nvSpPr>
        <p:spPr bwMode="auto">
          <a:xfrm>
            <a:off x="4284663" y="404813"/>
            <a:ext cx="3598862" cy="1735137"/>
          </a:xfrm>
          <a:prstGeom prst="rect">
            <a:avLst/>
          </a:prstGeom>
          <a:noFill/>
          <a:ln w="9525">
            <a:noFill/>
            <a:miter lim="800000"/>
            <a:headEnd/>
            <a:tailEnd/>
          </a:ln>
          <a:effectLst/>
        </p:spPr>
        <p:txBody>
          <a:bodyPr>
            <a:spAutoFit/>
          </a:bodyPr>
          <a:lstStyle/>
          <a:p>
            <a:pPr>
              <a:spcBef>
                <a:spcPct val="50000"/>
              </a:spcBef>
            </a:pPr>
            <a:r>
              <a:rPr lang="fr-FR"/>
              <a:t>Flow components</a:t>
            </a:r>
          </a:p>
          <a:p>
            <a:pPr>
              <a:spcBef>
                <a:spcPct val="50000"/>
              </a:spcBef>
            </a:pPr>
            <a:r>
              <a:rPr lang="fr-FR" i="1"/>
              <a:t>Physiologic:</a:t>
            </a:r>
            <a:r>
              <a:rPr lang="fr-FR"/>
              <a:t> flow from Its own superficial drained territory.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116013" y="476250"/>
            <a:ext cx="6985000" cy="5632311"/>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Hemodynamics: </a:t>
            </a:r>
          </a:p>
          <a:p>
            <a:pPr>
              <a:spcBef>
                <a:spcPct val="50000"/>
              </a:spcBef>
            </a:pPr>
            <a:r>
              <a:rPr lang="en-US" dirty="0"/>
              <a:t>Flow Composition: </a:t>
            </a:r>
          </a:p>
          <a:p>
            <a:pPr>
              <a:spcBef>
                <a:spcPct val="50000"/>
              </a:spcBef>
            </a:pPr>
            <a:r>
              <a:rPr lang="en-US" dirty="0"/>
              <a:t>	NON-Physiological: Physiological flow may be overloaded by flows from other sources and destinations.</a:t>
            </a:r>
          </a:p>
          <a:p>
            <a:pPr>
              <a:spcBef>
                <a:spcPct val="50000"/>
              </a:spcBef>
            </a:pPr>
            <a:r>
              <a:rPr lang="en-US" dirty="0"/>
              <a:t>		 1- Flow draining from other territories, superficial and/or deep (vicarious open shunts or by bypass)</a:t>
            </a:r>
          </a:p>
          <a:p>
            <a:pPr>
              <a:spcBef>
                <a:spcPct val="50000"/>
              </a:spcBef>
            </a:pPr>
            <a:r>
              <a:rPr lang="en-US" dirty="0"/>
              <a:t>		 2-Recirculation flow (closed circuit) of closed shunts.</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reeform 2"/>
          <p:cNvSpPr>
            <a:spLocks/>
          </p:cNvSpPr>
          <p:nvPr/>
        </p:nvSpPr>
        <p:spPr bwMode="auto">
          <a:xfrm>
            <a:off x="2555875" y="4797425"/>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9635" name="Freeform 3"/>
          <p:cNvSpPr>
            <a:spLocks/>
          </p:cNvSpPr>
          <p:nvPr/>
        </p:nvSpPr>
        <p:spPr bwMode="auto">
          <a:xfrm>
            <a:off x="2484438" y="4076700"/>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9636" name="Freeform 4"/>
          <p:cNvSpPr>
            <a:spLocks/>
          </p:cNvSpPr>
          <p:nvPr/>
        </p:nvSpPr>
        <p:spPr bwMode="auto">
          <a:xfrm>
            <a:off x="1403350" y="1989138"/>
            <a:ext cx="563563" cy="1223962"/>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9637" name="Freeform 5"/>
          <p:cNvSpPr>
            <a:spLocks/>
          </p:cNvSpPr>
          <p:nvPr/>
        </p:nvSpPr>
        <p:spPr bwMode="auto">
          <a:xfrm>
            <a:off x="2555875" y="1628775"/>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9638" name="Freeform 6"/>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noFill/>
          <a:ln w="9525">
            <a:solidFill>
              <a:schemeClr val="tx1"/>
            </a:solidFill>
            <a:round/>
            <a:headEnd/>
            <a:tailEnd/>
          </a:ln>
          <a:effectLst/>
        </p:spPr>
        <p:txBody>
          <a:bodyPr wrap="none" anchor="ctr"/>
          <a:lstStyle/>
          <a:p>
            <a:endParaRPr lang="fr-FR"/>
          </a:p>
        </p:txBody>
      </p:sp>
      <p:sp>
        <p:nvSpPr>
          <p:cNvPr id="69639" name="Freeform 7"/>
          <p:cNvSpPr>
            <a:spLocks/>
          </p:cNvSpPr>
          <p:nvPr/>
        </p:nvSpPr>
        <p:spPr bwMode="auto">
          <a:xfrm>
            <a:off x="1908175" y="4797425"/>
            <a:ext cx="635000" cy="12954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9640" name="Freeform 8"/>
          <p:cNvSpPr>
            <a:spLocks/>
          </p:cNvSpPr>
          <p:nvPr/>
        </p:nvSpPr>
        <p:spPr bwMode="auto">
          <a:xfrm>
            <a:off x="1644650" y="2636838"/>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69641" name="Freeform 9"/>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69642" name="Freeform 10"/>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69643" name="Freeform 11"/>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69644" name="Freeform 12"/>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69645" name="Freeform 13"/>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69646" name="Freeform 14"/>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69647" name="Freeform 15"/>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69648" name="Line 16"/>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69649" name="Freeform 17"/>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69650" name="Oval 18"/>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69651" name="Oval 1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69652" name="Oval 2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69653" name="Oval 2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69654" name="Oval 2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69655" name="Oval 2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69656" name="Text Box 24"/>
          <p:cNvSpPr txBox="1">
            <a:spLocks noChangeArrowheads="1"/>
          </p:cNvSpPr>
          <p:nvPr/>
        </p:nvSpPr>
        <p:spPr bwMode="auto">
          <a:xfrm>
            <a:off x="4284663" y="404813"/>
            <a:ext cx="3598862" cy="3013075"/>
          </a:xfrm>
          <a:prstGeom prst="rect">
            <a:avLst/>
          </a:prstGeom>
          <a:noFill/>
          <a:ln w="9525">
            <a:noFill/>
            <a:miter lim="800000"/>
            <a:headEnd/>
            <a:tailEnd/>
          </a:ln>
          <a:effectLst/>
        </p:spPr>
        <p:txBody>
          <a:bodyPr>
            <a:spAutoFit/>
          </a:bodyPr>
          <a:lstStyle/>
          <a:p>
            <a:r>
              <a:rPr lang="fr-FR"/>
              <a:t>Flow components</a:t>
            </a:r>
          </a:p>
          <a:p>
            <a:r>
              <a:rPr lang="fr-FR" i="1"/>
              <a:t>NOT Physiologic:</a:t>
            </a:r>
            <a:r>
              <a:rPr lang="fr-FR"/>
              <a:t> flow from other territories in addition to Its own superficial drained territory. </a:t>
            </a:r>
          </a:p>
          <a:p>
            <a:r>
              <a:rPr lang="fr-FR"/>
              <a:t>OPEN VICARIOUS SHUNTS</a:t>
            </a:r>
          </a:p>
        </p:txBody>
      </p:sp>
      <p:pic>
        <p:nvPicPr>
          <p:cNvPr id="69659" name="Picture 27" descr="X1"/>
          <p:cNvPicPr>
            <a:picLocks noChangeAspect="1" noChangeArrowheads="1"/>
          </p:cNvPicPr>
          <p:nvPr/>
        </p:nvPicPr>
        <p:blipFill>
          <a:blip r:embed="rId3" cstate="print"/>
          <a:srcRect/>
          <a:stretch>
            <a:fillRect/>
          </a:stretch>
        </p:blipFill>
        <p:spPr bwMode="auto">
          <a:xfrm>
            <a:off x="3059113" y="3314700"/>
            <a:ext cx="5689600" cy="32829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reeform 2"/>
          <p:cNvSpPr>
            <a:spLocks/>
          </p:cNvSpPr>
          <p:nvPr/>
        </p:nvSpPr>
        <p:spPr bwMode="auto">
          <a:xfrm>
            <a:off x="2555875" y="4797425"/>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9875" name="Freeform 3"/>
          <p:cNvSpPr>
            <a:spLocks/>
          </p:cNvSpPr>
          <p:nvPr/>
        </p:nvSpPr>
        <p:spPr bwMode="auto">
          <a:xfrm>
            <a:off x="2484438" y="4076700"/>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9876" name="Freeform 4"/>
          <p:cNvSpPr>
            <a:spLocks/>
          </p:cNvSpPr>
          <p:nvPr/>
        </p:nvSpPr>
        <p:spPr bwMode="auto">
          <a:xfrm>
            <a:off x="1403350" y="1989138"/>
            <a:ext cx="563563" cy="1223962"/>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9877" name="Freeform 5"/>
          <p:cNvSpPr>
            <a:spLocks/>
          </p:cNvSpPr>
          <p:nvPr/>
        </p:nvSpPr>
        <p:spPr bwMode="auto">
          <a:xfrm>
            <a:off x="2555875" y="1628775"/>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9878" name="Freeform 6"/>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noFill/>
          <a:ln w="9525">
            <a:solidFill>
              <a:schemeClr val="tx1"/>
            </a:solidFill>
            <a:round/>
            <a:headEnd/>
            <a:tailEnd/>
          </a:ln>
          <a:effectLst/>
        </p:spPr>
        <p:txBody>
          <a:bodyPr wrap="none" anchor="ctr"/>
          <a:lstStyle/>
          <a:p>
            <a:endParaRPr lang="fr-FR"/>
          </a:p>
        </p:txBody>
      </p:sp>
      <p:sp>
        <p:nvSpPr>
          <p:cNvPr id="79879" name="Freeform 7"/>
          <p:cNvSpPr>
            <a:spLocks/>
          </p:cNvSpPr>
          <p:nvPr/>
        </p:nvSpPr>
        <p:spPr bwMode="auto">
          <a:xfrm>
            <a:off x="1908175" y="4797425"/>
            <a:ext cx="635000" cy="12954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9880" name="Freeform 8"/>
          <p:cNvSpPr>
            <a:spLocks/>
          </p:cNvSpPr>
          <p:nvPr/>
        </p:nvSpPr>
        <p:spPr bwMode="auto">
          <a:xfrm>
            <a:off x="1644650" y="2636838"/>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9881" name="Freeform 9"/>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79882" name="Freeform 10"/>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79883" name="Freeform 11"/>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79884" name="Freeform 12"/>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79885" name="Freeform 13"/>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79886" name="Freeform 14"/>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79887" name="Freeform 15"/>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79888" name="Line 16"/>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79889" name="Freeform 17"/>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79890" name="Oval 18"/>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9891" name="Oval 1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9892" name="Oval 2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9893" name="Oval 2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9894" name="Oval 2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9895" name="Oval 2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9896" name="Text Box 24"/>
          <p:cNvSpPr txBox="1">
            <a:spLocks noChangeArrowheads="1"/>
          </p:cNvSpPr>
          <p:nvPr/>
        </p:nvSpPr>
        <p:spPr bwMode="auto">
          <a:xfrm>
            <a:off x="4284663" y="404813"/>
            <a:ext cx="3598862" cy="2465387"/>
          </a:xfrm>
          <a:prstGeom prst="rect">
            <a:avLst/>
          </a:prstGeom>
          <a:noFill/>
          <a:ln w="9525">
            <a:noFill/>
            <a:miter lim="800000"/>
            <a:headEnd/>
            <a:tailEnd/>
          </a:ln>
          <a:effectLst/>
        </p:spPr>
        <p:txBody>
          <a:bodyPr>
            <a:spAutoFit/>
          </a:bodyPr>
          <a:lstStyle/>
          <a:p>
            <a:pPr>
              <a:spcBef>
                <a:spcPct val="50000"/>
              </a:spcBef>
            </a:pPr>
            <a:r>
              <a:rPr lang="fr-FR"/>
              <a:t>Flow components</a:t>
            </a:r>
          </a:p>
          <a:p>
            <a:pPr>
              <a:spcBef>
                <a:spcPct val="50000"/>
              </a:spcBef>
            </a:pPr>
            <a:r>
              <a:rPr lang="fr-FR" i="1"/>
              <a:t>NOT Physiologic:</a:t>
            </a:r>
            <a:r>
              <a:rPr lang="fr-FR"/>
              <a:t> flow from other territories in addition to Its own superficial drained territory.</a:t>
            </a:r>
          </a:p>
        </p:txBody>
      </p:sp>
      <p:pic>
        <p:nvPicPr>
          <p:cNvPr id="79898" name="Picture 26" descr="4"/>
          <p:cNvPicPr>
            <a:picLocks noChangeAspect="1" noChangeArrowheads="1"/>
          </p:cNvPicPr>
          <p:nvPr/>
        </p:nvPicPr>
        <p:blipFill>
          <a:blip r:embed="rId3" cstate="print"/>
          <a:srcRect/>
          <a:stretch>
            <a:fillRect/>
          </a:stretch>
        </p:blipFill>
        <p:spPr bwMode="auto">
          <a:xfrm>
            <a:off x="3563938" y="3789363"/>
            <a:ext cx="5372100" cy="2547937"/>
          </a:xfrm>
          <a:prstGeom prst="rect">
            <a:avLst/>
          </a:prstGeom>
          <a:noFill/>
          <a:ln w="9525">
            <a:noFill/>
            <a:miter lim="800000"/>
            <a:headEnd/>
            <a:tailEnd/>
          </a:ln>
        </p:spPr>
      </p:pic>
      <p:sp>
        <p:nvSpPr>
          <p:cNvPr id="79899" name="Text Box 27"/>
          <p:cNvSpPr txBox="1">
            <a:spLocks noChangeArrowheads="1"/>
          </p:cNvSpPr>
          <p:nvPr/>
        </p:nvSpPr>
        <p:spPr bwMode="auto">
          <a:xfrm>
            <a:off x="4284663" y="404813"/>
            <a:ext cx="3598862" cy="3378200"/>
          </a:xfrm>
          <a:prstGeom prst="rect">
            <a:avLst/>
          </a:prstGeom>
          <a:noFill/>
          <a:ln w="9525">
            <a:noFill/>
            <a:miter lim="800000"/>
            <a:headEnd/>
            <a:tailEnd/>
          </a:ln>
          <a:effectLst/>
        </p:spPr>
        <p:txBody>
          <a:bodyPr>
            <a:spAutoFit/>
          </a:bodyPr>
          <a:lstStyle/>
          <a:p>
            <a:pPr>
              <a:spcBef>
                <a:spcPct val="50000"/>
              </a:spcBef>
            </a:pPr>
            <a:r>
              <a:rPr lang="fr-FR"/>
              <a:t>Flow components</a:t>
            </a:r>
          </a:p>
          <a:p>
            <a:pPr>
              <a:spcBef>
                <a:spcPct val="50000"/>
              </a:spcBef>
            </a:pPr>
            <a:r>
              <a:rPr lang="fr-FR" i="1"/>
              <a:t>NOT Physiologic:</a:t>
            </a:r>
            <a:r>
              <a:rPr lang="fr-FR"/>
              <a:t> flow from other territories in addition to Its own superficial drained territory. </a:t>
            </a:r>
          </a:p>
          <a:p>
            <a:pPr>
              <a:spcBef>
                <a:spcPct val="50000"/>
              </a:spcBef>
            </a:pPr>
            <a:r>
              <a:rPr lang="fr-FR"/>
              <a:t>OPEN VICARIOUS SHUNTS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Freeform 6"/>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solidFill>
            <a:schemeClr val="bg1"/>
          </a:solidFill>
          <a:ln w="9525">
            <a:solidFill>
              <a:schemeClr val="tx1"/>
            </a:solidFill>
            <a:round/>
            <a:headEnd/>
            <a:tailEnd/>
          </a:ln>
          <a:effectLst/>
        </p:spPr>
        <p:txBody>
          <a:bodyPr wrap="none" anchor="ctr"/>
          <a:lstStyle/>
          <a:p>
            <a:endParaRPr lang="fr-FR"/>
          </a:p>
        </p:txBody>
      </p:sp>
      <p:sp>
        <p:nvSpPr>
          <p:cNvPr id="40967" name="Freeform 7"/>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40969" name="Freeform 9"/>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40970" name="Freeform 10"/>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40971" name="Freeform 11"/>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40972" name="Freeform 12"/>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40973" name="Freeform 13"/>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40974" name="Freeform 14"/>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40975" name="Line 15"/>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40977" name="Freeform 17"/>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40978" name="Oval 18"/>
          <p:cNvSpPr>
            <a:spLocks noChangeArrowheads="1"/>
          </p:cNvSpPr>
          <p:nvPr/>
        </p:nvSpPr>
        <p:spPr bwMode="auto">
          <a:xfrm>
            <a:off x="2268538" y="836613"/>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40979" name="Oval 19"/>
          <p:cNvSpPr>
            <a:spLocks noChangeArrowheads="1"/>
          </p:cNvSpPr>
          <p:nvPr/>
        </p:nvSpPr>
        <p:spPr bwMode="auto">
          <a:xfrm>
            <a:off x="2124075" y="260350"/>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40980" name="Oval 20"/>
          <p:cNvSpPr>
            <a:spLocks noChangeArrowheads="1"/>
          </p:cNvSpPr>
          <p:nvPr/>
        </p:nvSpPr>
        <p:spPr bwMode="auto">
          <a:xfrm>
            <a:off x="2916238" y="692150"/>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40981" name="Oval 21"/>
          <p:cNvSpPr>
            <a:spLocks noChangeArrowheads="1"/>
          </p:cNvSpPr>
          <p:nvPr/>
        </p:nvSpPr>
        <p:spPr bwMode="auto">
          <a:xfrm>
            <a:off x="3419475" y="404813"/>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40982" name="Oval 22"/>
          <p:cNvSpPr>
            <a:spLocks noChangeArrowheads="1"/>
          </p:cNvSpPr>
          <p:nvPr/>
        </p:nvSpPr>
        <p:spPr bwMode="auto">
          <a:xfrm>
            <a:off x="2555875" y="3644900"/>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40985" name="Oval 25"/>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40986" name="Oval 26"/>
          <p:cNvSpPr>
            <a:spLocks noChangeArrowheads="1"/>
          </p:cNvSpPr>
          <p:nvPr/>
        </p:nvSpPr>
        <p:spPr bwMode="auto">
          <a:xfrm>
            <a:off x="2051050" y="4437063"/>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40989" name="Oval 2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40990" name="Oval 3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40991" name="Oval 3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40992" name="Oval 3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40993" name="Oval 3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40994" name="Oval 34"/>
          <p:cNvSpPr>
            <a:spLocks noChangeArrowheads="1"/>
          </p:cNvSpPr>
          <p:nvPr/>
        </p:nvSpPr>
        <p:spPr bwMode="auto">
          <a:xfrm>
            <a:off x="4354513" y="549275"/>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40995" name="Oval 35"/>
          <p:cNvSpPr>
            <a:spLocks noChangeArrowheads="1"/>
          </p:cNvSpPr>
          <p:nvPr/>
        </p:nvSpPr>
        <p:spPr bwMode="auto">
          <a:xfrm>
            <a:off x="4427538" y="3860800"/>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40996" name="Oval 36"/>
          <p:cNvSpPr>
            <a:spLocks noChangeArrowheads="1"/>
          </p:cNvSpPr>
          <p:nvPr/>
        </p:nvSpPr>
        <p:spPr bwMode="auto">
          <a:xfrm>
            <a:off x="3995738" y="3789363"/>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40997" name="Text Box 37"/>
          <p:cNvSpPr txBox="1">
            <a:spLocks noChangeArrowheads="1"/>
          </p:cNvSpPr>
          <p:nvPr/>
        </p:nvSpPr>
        <p:spPr bwMode="auto">
          <a:xfrm>
            <a:off x="4859338" y="404813"/>
            <a:ext cx="3598862" cy="3013075"/>
          </a:xfrm>
          <a:prstGeom prst="rect">
            <a:avLst/>
          </a:prstGeom>
          <a:noFill/>
          <a:ln w="9525">
            <a:noFill/>
            <a:miter lim="800000"/>
            <a:headEnd/>
            <a:tailEnd/>
          </a:ln>
          <a:effectLst/>
        </p:spPr>
        <p:txBody>
          <a:bodyPr>
            <a:spAutoFit/>
          </a:bodyPr>
          <a:lstStyle/>
          <a:p>
            <a:pPr>
              <a:spcBef>
                <a:spcPct val="50000"/>
              </a:spcBef>
            </a:pPr>
            <a:r>
              <a:rPr lang="fr-FR"/>
              <a:t>Main collectors R2, R3 extending to deep network R1 through aponeurosis:</a:t>
            </a:r>
          </a:p>
          <a:p>
            <a:pPr>
              <a:spcBef>
                <a:spcPct val="50000"/>
              </a:spcBef>
            </a:pPr>
            <a:r>
              <a:rPr lang="fr-FR"/>
              <a:t>	sapheno-femoral and popliteal junctions</a:t>
            </a:r>
          </a:p>
          <a:p>
            <a:pPr>
              <a:spcBef>
                <a:spcPct val="50000"/>
              </a:spcBef>
            </a:pPr>
            <a:r>
              <a:rPr lang="fr-FR"/>
              <a:t>	P,I,C, SG,IG, O points</a:t>
            </a:r>
          </a:p>
        </p:txBody>
      </p:sp>
      <p:sp>
        <p:nvSpPr>
          <p:cNvPr id="40998" name="Text Box 38"/>
          <p:cNvSpPr txBox="1">
            <a:spLocks noChangeArrowheads="1"/>
          </p:cNvSpPr>
          <p:nvPr/>
        </p:nvSpPr>
        <p:spPr bwMode="auto">
          <a:xfrm>
            <a:off x="4932363" y="3619500"/>
            <a:ext cx="3598862" cy="1552575"/>
          </a:xfrm>
          <a:prstGeom prst="rect">
            <a:avLst/>
          </a:prstGeom>
          <a:noFill/>
          <a:ln w="9525">
            <a:noFill/>
            <a:miter lim="800000"/>
            <a:headEnd/>
            <a:tailEnd/>
          </a:ln>
          <a:effectLst/>
        </p:spPr>
        <p:txBody>
          <a:bodyPr>
            <a:spAutoFit/>
          </a:bodyPr>
          <a:lstStyle/>
          <a:p>
            <a:pPr>
              <a:spcBef>
                <a:spcPct val="50000"/>
              </a:spcBef>
            </a:pPr>
            <a:r>
              <a:rPr lang="fr-FR"/>
              <a:t>Perforators linking R2 and R3 to deep network R1 through aponeurosis as accessory collectors</a:t>
            </a:r>
          </a:p>
        </p:txBody>
      </p:sp>
      <p:sp>
        <p:nvSpPr>
          <p:cNvPr id="40999" name="Oval 39"/>
          <p:cNvSpPr>
            <a:spLocks noChangeArrowheads="1"/>
          </p:cNvSpPr>
          <p:nvPr/>
        </p:nvSpPr>
        <p:spPr bwMode="auto">
          <a:xfrm>
            <a:off x="5508625" y="5275263"/>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41000" name="Oval 40"/>
          <p:cNvSpPr>
            <a:spLocks noChangeArrowheads="1"/>
          </p:cNvSpPr>
          <p:nvPr/>
        </p:nvSpPr>
        <p:spPr bwMode="auto">
          <a:xfrm>
            <a:off x="5508625" y="5707063"/>
            <a:ext cx="287338"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41001" name="Text Box 41"/>
          <p:cNvSpPr txBox="1">
            <a:spLocks noChangeArrowheads="1"/>
          </p:cNvSpPr>
          <p:nvPr/>
        </p:nvSpPr>
        <p:spPr bwMode="auto">
          <a:xfrm>
            <a:off x="5867400" y="5203825"/>
            <a:ext cx="2808288" cy="457200"/>
          </a:xfrm>
          <a:prstGeom prst="rect">
            <a:avLst/>
          </a:prstGeom>
          <a:noFill/>
          <a:ln w="9525">
            <a:noFill/>
            <a:miter lim="800000"/>
            <a:headEnd/>
            <a:tailEnd/>
          </a:ln>
          <a:effectLst/>
        </p:spPr>
        <p:txBody>
          <a:bodyPr>
            <a:spAutoFit/>
          </a:bodyPr>
          <a:lstStyle/>
          <a:p>
            <a:pPr>
              <a:spcBef>
                <a:spcPct val="50000"/>
              </a:spcBef>
            </a:pPr>
            <a:r>
              <a:rPr lang="fr-FR"/>
              <a:t>Centerd Perforators</a:t>
            </a:r>
          </a:p>
        </p:txBody>
      </p:sp>
      <p:sp>
        <p:nvSpPr>
          <p:cNvPr id="41002" name="Text Box 42"/>
          <p:cNvSpPr txBox="1">
            <a:spLocks noChangeArrowheads="1"/>
          </p:cNvSpPr>
          <p:nvPr/>
        </p:nvSpPr>
        <p:spPr bwMode="auto">
          <a:xfrm>
            <a:off x="5940425" y="5635625"/>
            <a:ext cx="3203575" cy="457200"/>
          </a:xfrm>
          <a:prstGeom prst="rect">
            <a:avLst/>
          </a:prstGeom>
          <a:noFill/>
          <a:ln w="9525">
            <a:noFill/>
            <a:miter lim="800000"/>
            <a:headEnd/>
            <a:tailEnd/>
          </a:ln>
          <a:effectLst/>
        </p:spPr>
        <p:txBody>
          <a:bodyPr>
            <a:spAutoFit/>
          </a:bodyPr>
          <a:lstStyle/>
          <a:p>
            <a:pPr>
              <a:spcBef>
                <a:spcPct val="50000"/>
              </a:spcBef>
            </a:pPr>
            <a:r>
              <a:rPr lang="fr-FR"/>
              <a:t>Off-Centerd Perforators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reeform 2"/>
          <p:cNvSpPr>
            <a:spLocks/>
          </p:cNvSpPr>
          <p:nvPr/>
        </p:nvSpPr>
        <p:spPr bwMode="auto">
          <a:xfrm>
            <a:off x="2555875" y="4797425"/>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1683" name="Freeform 3"/>
          <p:cNvSpPr>
            <a:spLocks/>
          </p:cNvSpPr>
          <p:nvPr/>
        </p:nvSpPr>
        <p:spPr bwMode="auto">
          <a:xfrm>
            <a:off x="2484438" y="4076700"/>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1684" name="Freeform 4"/>
          <p:cNvSpPr>
            <a:spLocks/>
          </p:cNvSpPr>
          <p:nvPr/>
        </p:nvSpPr>
        <p:spPr bwMode="auto">
          <a:xfrm>
            <a:off x="1403350" y="1989138"/>
            <a:ext cx="563563" cy="1223962"/>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1685" name="Freeform 5"/>
          <p:cNvSpPr>
            <a:spLocks/>
          </p:cNvSpPr>
          <p:nvPr/>
        </p:nvSpPr>
        <p:spPr bwMode="auto">
          <a:xfrm>
            <a:off x="2555875" y="1628775"/>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1686" name="Freeform 6"/>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noFill/>
          <a:ln w="9525">
            <a:solidFill>
              <a:schemeClr val="tx1"/>
            </a:solidFill>
            <a:round/>
            <a:headEnd/>
            <a:tailEnd/>
          </a:ln>
          <a:effectLst/>
        </p:spPr>
        <p:txBody>
          <a:bodyPr wrap="none" anchor="ctr"/>
          <a:lstStyle/>
          <a:p>
            <a:endParaRPr lang="fr-FR"/>
          </a:p>
        </p:txBody>
      </p:sp>
      <p:sp>
        <p:nvSpPr>
          <p:cNvPr id="71687" name="Freeform 7"/>
          <p:cNvSpPr>
            <a:spLocks/>
          </p:cNvSpPr>
          <p:nvPr/>
        </p:nvSpPr>
        <p:spPr bwMode="auto">
          <a:xfrm>
            <a:off x="1908175" y="4797425"/>
            <a:ext cx="635000" cy="12954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1688" name="Freeform 8"/>
          <p:cNvSpPr>
            <a:spLocks/>
          </p:cNvSpPr>
          <p:nvPr/>
        </p:nvSpPr>
        <p:spPr bwMode="auto">
          <a:xfrm>
            <a:off x="1644650" y="2636838"/>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1689" name="Freeform 9"/>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71690" name="Freeform 10"/>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71691" name="Freeform 11"/>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71692" name="Freeform 12"/>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71693" name="Freeform 13"/>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71694" name="Freeform 14"/>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71695" name="Freeform 15"/>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71696" name="Line 16"/>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71697" name="Freeform 17"/>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71698" name="Oval 18"/>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1699" name="Oval 1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1700" name="Oval 2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1701" name="Oval 2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1702" name="Oval 2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1703" name="Oval 2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1704" name="Text Box 24"/>
          <p:cNvSpPr txBox="1">
            <a:spLocks noChangeArrowheads="1"/>
          </p:cNvSpPr>
          <p:nvPr/>
        </p:nvSpPr>
        <p:spPr bwMode="auto">
          <a:xfrm>
            <a:off x="4284663" y="404813"/>
            <a:ext cx="3598862" cy="3378200"/>
          </a:xfrm>
          <a:prstGeom prst="rect">
            <a:avLst/>
          </a:prstGeom>
          <a:noFill/>
          <a:ln w="9525">
            <a:noFill/>
            <a:miter lim="800000"/>
            <a:headEnd/>
            <a:tailEnd/>
          </a:ln>
          <a:effectLst/>
        </p:spPr>
        <p:txBody>
          <a:bodyPr>
            <a:spAutoFit/>
          </a:bodyPr>
          <a:lstStyle/>
          <a:p>
            <a:pPr>
              <a:spcBef>
                <a:spcPct val="50000"/>
              </a:spcBef>
            </a:pPr>
            <a:r>
              <a:rPr lang="fr-FR"/>
              <a:t>Flow components</a:t>
            </a:r>
          </a:p>
          <a:p>
            <a:pPr>
              <a:spcBef>
                <a:spcPct val="50000"/>
              </a:spcBef>
            </a:pPr>
            <a:r>
              <a:rPr lang="fr-FR" i="1"/>
              <a:t>NOT Physiologic:</a:t>
            </a:r>
            <a:r>
              <a:rPr lang="fr-FR"/>
              <a:t> flow from other territories in addition to Its own superficial drained territory.</a:t>
            </a:r>
          </a:p>
          <a:p>
            <a:pPr>
              <a:spcBef>
                <a:spcPct val="50000"/>
              </a:spcBef>
            </a:pPr>
            <a:r>
              <a:rPr lang="fr-FR"/>
              <a:t>OPEN DERIVATED SHUNTS</a:t>
            </a:r>
          </a:p>
        </p:txBody>
      </p:sp>
      <p:pic>
        <p:nvPicPr>
          <p:cNvPr id="71705" name="Picture 25" descr="4"/>
          <p:cNvPicPr>
            <a:picLocks noChangeAspect="1" noChangeArrowheads="1"/>
          </p:cNvPicPr>
          <p:nvPr/>
        </p:nvPicPr>
        <p:blipFill>
          <a:blip r:embed="rId3" cstate="print"/>
          <a:srcRect b="8272"/>
          <a:stretch>
            <a:fillRect/>
          </a:stretch>
        </p:blipFill>
        <p:spPr bwMode="auto">
          <a:xfrm>
            <a:off x="3635375" y="3689350"/>
            <a:ext cx="4608513" cy="3168650"/>
          </a:xfrm>
          <a:prstGeom prst="rect">
            <a:avLst/>
          </a:prstGeom>
          <a:noFill/>
          <a:ln w="9525">
            <a:noFill/>
            <a:miter lim="800000"/>
            <a:headEnd/>
            <a:tailEnd/>
          </a:ln>
        </p:spPr>
      </p:pic>
      <p:sp>
        <p:nvSpPr>
          <p:cNvPr id="71706" name="Rectangle 26"/>
          <p:cNvSpPr>
            <a:spLocks noChangeArrowheads="1"/>
          </p:cNvSpPr>
          <p:nvPr/>
        </p:nvSpPr>
        <p:spPr bwMode="auto">
          <a:xfrm>
            <a:off x="3492500" y="3789363"/>
            <a:ext cx="2447925" cy="3068637"/>
          </a:xfrm>
          <a:prstGeom prst="rect">
            <a:avLst/>
          </a:prstGeom>
          <a:solidFill>
            <a:schemeClr val="bg1"/>
          </a:solidFill>
          <a:ln w="9525">
            <a:noFill/>
            <a:miter lim="800000"/>
            <a:headEnd/>
            <a:tailEnd/>
          </a:ln>
          <a:effectLst/>
        </p:spPr>
        <p:txBody>
          <a:bodyPr wrap="none" anchor="ctr"/>
          <a:lstStyle/>
          <a:p>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reeform 2"/>
          <p:cNvSpPr>
            <a:spLocks/>
          </p:cNvSpPr>
          <p:nvPr/>
        </p:nvSpPr>
        <p:spPr bwMode="auto">
          <a:xfrm>
            <a:off x="2555875" y="4797425"/>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3731" name="Freeform 3"/>
          <p:cNvSpPr>
            <a:spLocks/>
          </p:cNvSpPr>
          <p:nvPr/>
        </p:nvSpPr>
        <p:spPr bwMode="auto">
          <a:xfrm>
            <a:off x="2484438" y="4076700"/>
            <a:ext cx="574675" cy="9017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3732" name="Freeform 4"/>
          <p:cNvSpPr>
            <a:spLocks/>
          </p:cNvSpPr>
          <p:nvPr/>
        </p:nvSpPr>
        <p:spPr bwMode="auto">
          <a:xfrm>
            <a:off x="1403350" y="1989138"/>
            <a:ext cx="563563" cy="1223962"/>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3733" name="Freeform 5"/>
          <p:cNvSpPr>
            <a:spLocks/>
          </p:cNvSpPr>
          <p:nvPr/>
        </p:nvSpPr>
        <p:spPr bwMode="auto">
          <a:xfrm>
            <a:off x="2555875" y="1628775"/>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3734" name="Freeform 6"/>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noFill/>
          <a:ln w="9525">
            <a:solidFill>
              <a:schemeClr val="tx1"/>
            </a:solidFill>
            <a:round/>
            <a:headEnd/>
            <a:tailEnd/>
          </a:ln>
          <a:effectLst/>
        </p:spPr>
        <p:txBody>
          <a:bodyPr wrap="none" anchor="ctr"/>
          <a:lstStyle/>
          <a:p>
            <a:endParaRPr lang="fr-FR"/>
          </a:p>
        </p:txBody>
      </p:sp>
      <p:sp>
        <p:nvSpPr>
          <p:cNvPr id="73735" name="Freeform 7"/>
          <p:cNvSpPr>
            <a:spLocks/>
          </p:cNvSpPr>
          <p:nvPr/>
        </p:nvSpPr>
        <p:spPr bwMode="auto">
          <a:xfrm>
            <a:off x="1908175" y="4797425"/>
            <a:ext cx="635000" cy="12954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3736" name="Freeform 8"/>
          <p:cNvSpPr>
            <a:spLocks/>
          </p:cNvSpPr>
          <p:nvPr/>
        </p:nvSpPr>
        <p:spPr bwMode="auto">
          <a:xfrm>
            <a:off x="1644650" y="2636838"/>
            <a:ext cx="779463" cy="1333500"/>
          </a:xfrm>
          <a:custGeom>
            <a:avLst/>
            <a:gdLst/>
            <a:ahLst/>
            <a:cxnLst>
              <a:cxn ang="0">
                <a:pos x="393" y="0"/>
              </a:cxn>
              <a:cxn ang="0">
                <a:pos x="438" y="680"/>
              </a:cxn>
              <a:cxn ang="0">
                <a:pos x="75" y="817"/>
              </a:cxn>
              <a:cxn ang="0">
                <a:pos x="30" y="544"/>
              </a:cxn>
              <a:cxn ang="0">
                <a:pos x="256" y="91"/>
              </a:cxn>
              <a:cxn ang="0">
                <a:pos x="438" y="45"/>
              </a:cxn>
            </a:cxnLst>
            <a:rect l="0" t="0" r="r" b="b"/>
            <a:pathLst>
              <a:path w="491" h="840">
                <a:moveTo>
                  <a:pt x="393" y="0"/>
                </a:moveTo>
                <a:cubicBezTo>
                  <a:pt x="442" y="272"/>
                  <a:pt x="491" y="544"/>
                  <a:pt x="438" y="680"/>
                </a:cubicBezTo>
                <a:cubicBezTo>
                  <a:pt x="385" y="816"/>
                  <a:pt x="143" y="840"/>
                  <a:pt x="75" y="817"/>
                </a:cubicBezTo>
                <a:cubicBezTo>
                  <a:pt x="7" y="794"/>
                  <a:pt x="0" y="665"/>
                  <a:pt x="30" y="544"/>
                </a:cubicBezTo>
                <a:cubicBezTo>
                  <a:pt x="60" y="423"/>
                  <a:pt x="188" y="174"/>
                  <a:pt x="256" y="91"/>
                </a:cubicBezTo>
                <a:cubicBezTo>
                  <a:pt x="324" y="8"/>
                  <a:pt x="381" y="26"/>
                  <a:pt x="438" y="45"/>
                </a:cubicBezTo>
              </a:path>
            </a:pathLst>
          </a:custGeom>
          <a:solidFill>
            <a:srgbClr val="FFFF99"/>
          </a:solidFill>
          <a:ln w="9525">
            <a:solidFill>
              <a:schemeClr val="tx1"/>
            </a:solidFill>
            <a:round/>
            <a:headEnd/>
            <a:tailEnd/>
          </a:ln>
          <a:effectLst/>
        </p:spPr>
        <p:txBody>
          <a:bodyPr/>
          <a:lstStyle/>
          <a:p>
            <a:endParaRPr lang="fr-FR"/>
          </a:p>
        </p:txBody>
      </p:sp>
      <p:sp>
        <p:nvSpPr>
          <p:cNvPr id="73737" name="Freeform 9"/>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73738" name="Freeform 10"/>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73739" name="Freeform 11"/>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73740" name="Freeform 12"/>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73741" name="Freeform 13"/>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73742" name="Freeform 14"/>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73743" name="Freeform 15"/>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73744" name="Line 16"/>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73745" name="Freeform 17"/>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73746" name="Oval 18"/>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3747" name="Oval 1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3748" name="Oval 2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73749" name="Oval 2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3750" name="Oval 2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73751" name="Oval 2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pic>
        <p:nvPicPr>
          <p:cNvPr id="73753" name="Picture 25" descr="4"/>
          <p:cNvPicPr>
            <a:picLocks noChangeAspect="1" noChangeArrowheads="1"/>
          </p:cNvPicPr>
          <p:nvPr/>
        </p:nvPicPr>
        <p:blipFill>
          <a:blip r:embed="rId3" cstate="print"/>
          <a:srcRect/>
          <a:stretch>
            <a:fillRect/>
          </a:stretch>
        </p:blipFill>
        <p:spPr bwMode="auto">
          <a:xfrm>
            <a:off x="4067175" y="3359150"/>
            <a:ext cx="4608513" cy="3454400"/>
          </a:xfrm>
          <a:prstGeom prst="rect">
            <a:avLst/>
          </a:prstGeom>
          <a:noFill/>
          <a:ln w="9525">
            <a:noFill/>
            <a:miter lim="800000"/>
            <a:headEnd/>
            <a:tailEnd/>
          </a:ln>
        </p:spPr>
      </p:pic>
      <p:sp>
        <p:nvSpPr>
          <p:cNvPr id="73754" name="Rectangle 26"/>
          <p:cNvSpPr>
            <a:spLocks noChangeArrowheads="1"/>
          </p:cNvSpPr>
          <p:nvPr/>
        </p:nvSpPr>
        <p:spPr bwMode="auto">
          <a:xfrm>
            <a:off x="6156325" y="3503613"/>
            <a:ext cx="2447925" cy="3068637"/>
          </a:xfrm>
          <a:prstGeom prst="rect">
            <a:avLst/>
          </a:prstGeom>
          <a:solidFill>
            <a:schemeClr val="bg1"/>
          </a:solidFill>
          <a:ln w="9525">
            <a:noFill/>
            <a:miter lim="800000"/>
            <a:headEnd/>
            <a:tailEnd/>
          </a:ln>
          <a:effectLst/>
        </p:spPr>
        <p:txBody>
          <a:bodyPr wrap="none" anchor="ctr"/>
          <a:lstStyle/>
          <a:p>
            <a:endParaRPr lang="fr-FR"/>
          </a:p>
        </p:txBody>
      </p:sp>
      <p:sp>
        <p:nvSpPr>
          <p:cNvPr id="73752" name="Text Box 24"/>
          <p:cNvSpPr txBox="1">
            <a:spLocks noChangeArrowheads="1"/>
          </p:cNvSpPr>
          <p:nvPr/>
        </p:nvSpPr>
        <p:spPr bwMode="auto">
          <a:xfrm>
            <a:off x="4284663" y="404813"/>
            <a:ext cx="3598862" cy="3013075"/>
          </a:xfrm>
          <a:prstGeom prst="rect">
            <a:avLst/>
          </a:prstGeom>
          <a:noFill/>
          <a:ln w="9525">
            <a:noFill/>
            <a:miter lim="800000"/>
            <a:headEnd/>
            <a:tailEnd/>
          </a:ln>
          <a:effectLst/>
        </p:spPr>
        <p:txBody>
          <a:bodyPr>
            <a:spAutoFit/>
          </a:bodyPr>
          <a:lstStyle/>
          <a:p>
            <a:pPr>
              <a:spcBef>
                <a:spcPct val="50000"/>
              </a:spcBef>
            </a:pPr>
            <a:r>
              <a:rPr lang="fr-FR"/>
              <a:t>Flow components</a:t>
            </a:r>
          </a:p>
          <a:p>
            <a:pPr>
              <a:spcBef>
                <a:spcPct val="50000"/>
              </a:spcBef>
            </a:pPr>
            <a:r>
              <a:rPr lang="fr-FR" i="1"/>
              <a:t>NOT Physiologic:</a:t>
            </a:r>
            <a:r>
              <a:rPr lang="fr-FR"/>
              <a:t> flow from other territories in addition to Its own superficial drained territory.</a:t>
            </a:r>
          </a:p>
          <a:p>
            <a:pPr>
              <a:spcBef>
                <a:spcPct val="50000"/>
              </a:spcBef>
            </a:pPr>
            <a:r>
              <a:rPr lang="fr-FR"/>
              <a:t>CLOSED SHUNTS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683568" y="279400"/>
            <a:ext cx="6985000" cy="6186309"/>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Hemodynamics: </a:t>
            </a:r>
          </a:p>
          <a:p>
            <a:pPr>
              <a:spcBef>
                <a:spcPct val="50000"/>
              </a:spcBef>
            </a:pPr>
            <a:r>
              <a:rPr lang="en-US" dirty="0"/>
              <a:t>Flow energy: </a:t>
            </a:r>
          </a:p>
          <a:p>
            <a:pPr>
              <a:spcBef>
                <a:spcPct val="50000"/>
              </a:spcBef>
            </a:pPr>
            <a:r>
              <a:rPr lang="en-US" dirty="0"/>
              <a:t>	Physiological: Flow rate provided by residual pressure: variations according to arterial and capillary resistance (thermoregulation: external heat, internal heat (walking, sport) </a:t>
            </a:r>
          </a:p>
          <a:p>
            <a:pPr>
              <a:spcBef>
                <a:spcPct val="50000"/>
              </a:spcBef>
            </a:pPr>
            <a:r>
              <a:rPr lang="en-US" dirty="0"/>
              <a:t>	NON-physiological:</a:t>
            </a:r>
          </a:p>
          <a:p>
            <a:pPr>
              <a:spcBef>
                <a:spcPct val="50000"/>
              </a:spcBef>
            </a:pPr>
            <a:r>
              <a:rPr lang="en-US" dirty="0"/>
              <a:t>		 1-Excess residual pressure: </a:t>
            </a:r>
            <a:r>
              <a:rPr lang="en-US" dirty="0" err="1"/>
              <a:t>vicarous</a:t>
            </a:r>
            <a:r>
              <a:rPr lang="en-US" dirty="0"/>
              <a:t> open shunts</a:t>
            </a:r>
          </a:p>
          <a:p>
            <a:pPr>
              <a:spcBef>
                <a:spcPct val="50000"/>
              </a:spcBef>
            </a:pPr>
            <a:r>
              <a:rPr lang="en-US" dirty="0"/>
              <a:t>		 2-Valvulomuscular pump pressure: deep-superficial, open vicarious and closed shunts</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331913" y="333375"/>
            <a:ext cx="7056437" cy="5751513"/>
          </a:xfrm>
          <a:prstGeom prst="rect">
            <a:avLst/>
          </a:prstGeom>
          <a:noFill/>
          <a:ln w="9525">
            <a:noFill/>
            <a:miter lim="800000"/>
            <a:headEnd/>
            <a:tailEnd/>
          </a:ln>
          <a:effectLst/>
        </p:spPr>
        <p:txBody>
          <a:bodyPr>
            <a:spAutoFit/>
          </a:bodyPr>
          <a:lstStyle/>
          <a:p>
            <a:pPr>
              <a:spcBef>
                <a:spcPct val="50000"/>
              </a:spcBef>
            </a:pPr>
            <a:r>
              <a:rPr lang="fr-FR" dirty="0"/>
              <a:t>Flow </a:t>
            </a:r>
            <a:r>
              <a:rPr lang="fr-FR" dirty="0" err="1"/>
              <a:t>energy</a:t>
            </a:r>
            <a:endParaRPr lang="fr-FR" dirty="0"/>
          </a:p>
          <a:p>
            <a:pPr>
              <a:spcBef>
                <a:spcPct val="50000"/>
              </a:spcBef>
            </a:pPr>
            <a:r>
              <a:rPr lang="fr-FR" i="1" dirty="0" err="1"/>
              <a:t>Physiologic</a:t>
            </a:r>
            <a:r>
              <a:rPr lang="fr-FR" i="1" dirty="0"/>
              <a:t>:</a:t>
            </a:r>
          </a:p>
          <a:p>
            <a:pPr>
              <a:spcBef>
                <a:spcPct val="50000"/>
              </a:spcBef>
            </a:pPr>
            <a:r>
              <a:rPr lang="fr-FR" dirty="0"/>
              <a:t>Drainage </a:t>
            </a:r>
            <a:r>
              <a:rPr lang="fr-FR" dirty="0" err="1"/>
              <a:t>Residual</a:t>
            </a:r>
            <a:r>
              <a:rPr lang="fr-FR" dirty="0"/>
              <a:t> pressure of </a:t>
            </a:r>
            <a:r>
              <a:rPr lang="fr-FR" dirty="0" err="1"/>
              <a:t>its</a:t>
            </a:r>
            <a:r>
              <a:rPr lang="fr-FR" dirty="0"/>
              <a:t> </a:t>
            </a:r>
            <a:r>
              <a:rPr lang="fr-FR" dirty="0" err="1"/>
              <a:t>own</a:t>
            </a:r>
            <a:r>
              <a:rPr lang="fr-FR" dirty="0"/>
              <a:t> </a:t>
            </a:r>
            <a:r>
              <a:rPr lang="fr-FR" dirty="0" err="1"/>
              <a:t>territory</a:t>
            </a:r>
            <a:r>
              <a:rPr lang="fr-FR" dirty="0"/>
              <a:t> </a:t>
            </a:r>
            <a:r>
              <a:rPr lang="fr-FR" dirty="0" err="1"/>
              <a:t>increased</a:t>
            </a:r>
            <a:r>
              <a:rPr lang="fr-FR" dirty="0"/>
              <a:t> by </a:t>
            </a:r>
            <a:r>
              <a:rPr lang="fr-FR" dirty="0" err="1"/>
              <a:t>physiological</a:t>
            </a:r>
            <a:r>
              <a:rPr lang="fr-FR" dirty="0"/>
              <a:t> </a:t>
            </a:r>
            <a:r>
              <a:rPr lang="fr-FR" dirty="0" err="1"/>
              <a:t>micro-circulation</a:t>
            </a:r>
            <a:r>
              <a:rPr lang="fr-FR" dirty="0"/>
              <a:t> </a:t>
            </a:r>
            <a:r>
              <a:rPr lang="fr-FR" dirty="0" err="1"/>
              <a:t>resistances</a:t>
            </a:r>
            <a:r>
              <a:rPr lang="fr-FR" dirty="0"/>
              <a:t> </a:t>
            </a:r>
            <a:r>
              <a:rPr lang="fr-FR" dirty="0" err="1"/>
              <a:t>reduction</a:t>
            </a:r>
            <a:r>
              <a:rPr lang="fr-FR" dirty="0"/>
              <a:t>: </a:t>
            </a:r>
            <a:r>
              <a:rPr lang="fr-FR" dirty="0" err="1"/>
              <a:t>heat</a:t>
            </a:r>
            <a:r>
              <a:rPr lang="fr-FR" dirty="0"/>
              <a:t>, </a:t>
            </a:r>
            <a:r>
              <a:rPr lang="fr-FR" dirty="0" err="1"/>
              <a:t>walking</a:t>
            </a:r>
            <a:r>
              <a:rPr lang="fr-FR" dirty="0"/>
              <a:t>, sport</a:t>
            </a:r>
          </a:p>
          <a:p>
            <a:pPr>
              <a:spcBef>
                <a:spcPct val="50000"/>
              </a:spcBef>
            </a:pPr>
            <a:r>
              <a:rPr lang="fr-FR" i="1" dirty="0"/>
              <a:t>NOT </a:t>
            </a:r>
            <a:r>
              <a:rPr lang="fr-FR" i="1" dirty="0" err="1"/>
              <a:t>physiologic</a:t>
            </a:r>
            <a:r>
              <a:rPr lang="fr-FR" dirty="0"/>
              <a:t>:</a:t>
            </a:r>
          </a:p>
          <a:p>
            <a:pPr>
              <a:spcBef>
                <a:spcPct val="50000"/>
              </a:spcBef>
            </a:pPr>
            <a:r>
              <a:rPr lang="fr-FR" dirty="0"/>
              <a:t>	Excess of </a:t>
            </a:r>
            <a:r>
              <a:rPr lang="fr-FR" dirty="0" err="1"/>
              <a:t>residual</a:t>
            </a:r>
            <a:r>
              <a:rPr lang="fr-FR" dirty="0"/>
              <a:t> pressure : open </a:t>
            </a:r>
            <a:r>
              <a:rPr lang="fr-FR" dirty="0" err="1"/>
              <a:t>vicarious</a:t>
            </a:r>
            <a:r>
              <a:rPr lang="fr-FR" dirty="0"/>
              <a:t> shunts and </a:t>
            </a:r>
            <a:r>
              <a:rPr lang="fr-FR" dirty="0" err="1"/>
              <a:t>systolic</a:t>
            </a:r>
            <a:r>
              <a:rPr lang="fr-FR" dirty="0"/>
              <a:t> </a:t>
            </a:r>
            <a:r>
              <a:rPr lang="fr-FR" dirty="0" err="1"/>
              <a:t>Valvulo-muscular</a:t>
            </a:r>
            <a:r>
              <a:rPr lang="fr-FR" dirty="0"/>
              <a:t> </a:t>
            </a:r>
            <a:r>
              <a:rPr lang="fr-FR" dirty="0" err="1"/>
              <a:t>pump</a:t>
            </a:r>
            <a:r>
              <a:rPr lang="fr-FR" dirty="0"/>
              <a:t> </a:t>
            </a:r>
            <a:r>
              <a:rPr lang="fr-FR" dirty="0" err="1"/>
              <a:t>energy</a:t>
            </a:r>
            <a:r>
              <a:rPr lang="fr-FR" dirty="0"/>
              <a:t> </a:t>
            </a:r>
          </a:p>
          <a:p>
            <a:pPr>
              <a:spcBef>
                <a:spcPct val="50000"/>
              </a:spcBef>
            </a:pPr>
            <a:r>
              <a:rPr lang="fr-FR" dirty="0"/>
              <a:t>	</a:t>
            </a:r>
            <a:r>
              <a:rPr lang="fr-FR" dirty="0" err="1"/>
              <a:t>Diastolic</a:t>
            </a:r>
            <a:r>
              <a:rPr lang="fr-FR" dirty="0"/>
              <a:t> </a:t>
            </a:r>
            <a:r>
              <a:rPr lang="fr-FR" dirty="0" err="1"/>
              <a:t>Valvulo-muscular</a:t>
            </a:r>
            <a:r>
              <a:rPr lang="fr-FR" dirty="0"/>
              <a:t> </a:t>
            </a:r>
            <a:r>
              <a:rPr lang="fr-FR" dirty="0" err="1"/>
              <a:t>pump</a:t>
            </a:r>
            <a:r>
              <a:rPr lang="fr-FR" dirty="0"/>
              <a:t> </a:t>
            </a:r>
            <a:r>
              <a:rPr lang="fr-FR" dirty="0" err="1"/>
              <a:t>energy</a:t>
            </a:r>
            <a:r>
              <a:rPr lang="fr-FR" dirty="0"/>
              <a:t> in open </a:t>
            </a:r>
            <a:r>
              <a:rPr lang="fr-FR" dirty="0" err="1"/>
              <a:t>derivated</a:t>
            </a:r>
            <a:r>
              <a:rPr lang="fr-FR" dirty="0"/>
              <a:t> shunts and </a:t>
            </a:r>
            <a:r>
              <a:rPr lang="fr-FR" dirty="0" err="1"/>
              <a:t>vicarious</a:t>
            </a:r>
            <a:r>
              <a:rPr lang="fr-FR" dirty="0"/>
              <a:t> </a:t>
            </a:r>
            <a:r>
              <a:rPr lang="fr-FR" dirty="0" err="1"/>
              <a:t>closed</a:t>
            </a:r>
            <a:r>
              <a:rPr lang="fr-FR" dirty="0"/>
              <a:t> shunts</a:t>
            </a:r>
          </a:p>
          <a:p>
            <a:pPr>
              <a:spcBef>
                <a:spcPct val="50000"/>
              </a:spcBef>
            </a:pPr>
            <a:r>
              <a:rPr lang="fr-FR" dirty="0"/>
              <a:t>	</a:t>
            </a:r>
          </a:p>
          <a:p>
            <a:pPr>
              <a:spcBef>
                <a:spcPct val="50000"/>
              </a:spcBef>
            </a:pPr>
            <a:r>
              <a:rPr lang="fr-FR" dirty="0"/>
              <a:t>	</a:t>
            </a:r>
          </a:p>
        </p:txBody>
      </p:sp>
      <p:pic>
        <p:nvPicPr>
          <p:cNvPr id="20483" name="Picture 3" descr="4"/>
          <p:cNvPicPr>
            <a:picLocks noChangeAspect="1" noChangeArrowheads="1"/>
          </p:cNvPicPr>
          <p:nvPr/>
        </p:nvPicPr>
        <p:blipFill>
          <a:blip r:embed="rId3" cstate="print"/>
          <a:srcRect b="8272"/>
          <a:stretch>
            <a:fillRect/>
          </a:stretch>
        </p:blipFill>
        <p:spPr bwMode="auto">
          <a:xfrm>
            <a:off x="5940425" y="4941888"/>
            <a:ext cx="2520950" cy="1733550"/>
          </a:xfrm>
          <a:prstGeom prst="rect">
            <a:avLst/>
          </a:prstGeom>
          <a:noFill/>
          <a:ln w="9525">
            <a:noFill/>
            <a:miter lim="800000"/>
            <a:headEnd/>
            <a:tailEnd/>
          </a:ln>
        </p:spPr>
      </p:pic>
      <p:pic>
        <p:nvPicPr>
          <p:cNvPr id="20484" name="Picture 4" descr="4"/>
          <p:cNvPicPr>
            <a:picLocks noChangeAspect="1" noChangeArrowheads="1"/>
          </p:cNvPicPr>
          <p:nvPr/>
        </p:nvPicPr>
        <p:blipFill>
          <a:blip r:embed="rId4" cstate="print"/>
          <a:srcRect/>
          <a:stretch>
            <a:fillRect/>
          </a:stretch>
        </p:blipFill>
        <p:spPr bwMode="auto">
          <a:xfrm>
            <a:off x="611188" y="4941888"/>
            <a:ext cx="3816350" cy="18097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1116013" y="836613"/>
            <a:ext cx="6985000" cy="3743325"/>
          </a:xfrm>
          <a:prstGeom prst="rect">
            <a:avLst/>
          </a:prstGeom>
          <a:noFill/>
          <a:ln w="9525">
            <a:noFill/>
            <a:miter lim="800000"/>
            <a:headEnd/>
            <a:tailEnd/>
          </a:ln>
          <a:effectLst/>
        </p:spPr>
        <p:txBody>
          <a:bodyPr>
            <a:spAutoFit/>
          </a:bodyPr>
          <a:lstStyle/>
          <a:p>
            <a:pPr algn="ctr">
              <a:spcBef>
                <a:spcPct val="50000"/>
              </a:spcBef>
            </a:pPr>
            <a:r>
              <a:rPr lang="fr-FR"/>
              <a:t>VEINES PERFORANTES </a:t>
            </a:r>
          </a:p>
          <a:p>
            <a:pPr algn="ctr">
              <a:spcBef>
                <a:spcPct val="50000"/>
              </a:spcBef>
            </a:pPr>
            <a:r>
              <a:rPr lang="fr-FR"/>
              <a:t>PERFORATORS</a:t>
            </a:r>
          </a:p>
          <a:p>
            <a:pPr>
              <a:spcBef>
                <a:spcPct val="50000"/>
              </a:spcBef>
            </a:pPr>
            <a:r>
              <a:rPr lang="fr-FR"/>
              <a:t>Functions</a:t>
            </a:r>
          </a:p>
          <a:p>
            <a:pPr>
              <a:spcBef>
                <a:spcPct val="50000"/>
              </a:spcBef>
            </a:pPr>
            <a:r>
              <a:rPr lang="fr-FR" i="1"/>
              <a:t>Physiologic</a:t>
            </a:r>
            <a:r>
              <a:rPr lang="fr-FR"/>
              <a:t>:</a:t>
            </a:r>
          </a:p>
          <a:p>
            <a:pPr>
              <a:spcBef>
                <a:spcPct val="50000"/>
              </a:spcBef>
            </a:pPr>
            <a:r>
              <a:rPr lang="fr-FR"/>
              <a:t>Accessory physiologic Drainage when the flow increases because of  arteriolo-capillary resistances réduction ( thermoregulation: external heat, internal heat ( walking, sport)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116013" y="260350"/>
            <a:ext cx="6985000" cy="5262979"/>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NON-physiological functions: </a:t>
            </a:r>
          </a:p>
          <a:p>
            <a:pPr>
              <a:spcBef>
                <a:spcPct val="50000"/>
              </a:spcBef>
            </a:pPr>
            <a:r>
              <a:rPr lang="en-US" dirty="0"/>
              <a:t>1-Favorable: Partial or total correction of a functional or organic obstruction of the physiological drainage pathways by creating leakage and re-entry points of the vicarious open shunts. </a:t>
            </a:r>
          </a:p>
          <a:p>
            <a:pPr>
              <a:spcBef>
                <a:spcPct val="50000"/>
              </a:spcBef>
            </a:pPr>
            <a:r>
              <a:rPr lang="en-US" dirty="0"/>
              <a:t>2-Unfavourable: Decompensation of valve incontinence by creation of leakage and re-entry points of closed or open shunts by bypass, responsible for varicose veins and drainage disorders due to the lack of dynamic fractionation of hydrostatic pressure.</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116013" y="260350"/>
            <a:ext cx="6985000" cy="3013075"/>
          </a:xfrm>
          <a:prstGeom prst="rect">
            <a:avLst/>
          </a:prstGeom>
          <a:noFill/>
          <a:ln w="9525">
            <a:noFill/>
            <a:miter lim="800000"/>
            <a:headEnd/>
            <a:tailEnd/>
          </a:ln>
          <a:effectLst/>
        </p:spPr>
        <p:txBody>
          <a:bodyPr>
            <a:spAutoFit/>
          </a:bodyPr>
          <a:lstStyle/>
          <a:p>
            <a:pPr algn="ctr">
              <a:spcBef>
                <a:spcPct val="50000"/>
              </a:spcBef>
            </a:pPr>
            <a:r>
              <a:rPr lang="fr-FR"/>
              <a:t>VEINES PERFORANTES </a:t>
            </a:r>
          </a:p>
          <a:p>
            <a:pPr algn="ctr">
              <a:spcBef>
                <a:spcPct val="50000"/>
              </a:spcBef>
            </a:pPr>
            <a:r>
              <a:rPr lang="fr-FR"/>
              <a:t>PERFORATORS</a:t>
            </a:r>
          </a:p>
          <a:p>
            <a:pPr>
              <a:spcBef>
                <a:spcPct val="50000"/>
              </a:spcBef>
            </a:pPr>
            <a:r>
              <a:rPr lang="fr-FR"/>
              <a:t>Fonctions</a:t>
            </a:r>
          </a:p>
          <a:p>
            <a:pPr>
              <a:spcBef>
                <a:spcPct val="50000"/>
              </a:spcBef>
            </a:pPr>
            <a:r>
              <a:rPr lang="fr-FR" i="1"/>
              <a:t>Not physiologic</a:t>
            </a:r>
            <a:r>
              <a:rPr lang="fr-FR"/>
              <a:t>:</a:t>
            </a:r>
          </a:p>
          <a:p>
            <a:pPr>
              <a:spcBef>
                <a:spcPct val="50000"/>
              </a:spcBef>
            </a:pPr>
            <a:r>
              <a:rPr lang="fr-FR"/>
              <a:t> 1-</a:t>
            </a:r>
            <a:r>
              <a:rPr lang="fr-FR" i="1"/>
              <a:t>Favourable</a:t>
            </a:r>
            <a:r>
              <a:rPr lang="fr-FR"/>
              <a:t>:Drainage improvement thanks to leak and re-entry points of vicarious shunts..</a:t>
            </a:r>
          </a:p>
        </p:txBody>
      </p:sp>
      <p:pic>
        <p:nvPicPr>
          <p:cNvPr id="88067" name="Picture 3" descr="4"/>
          <p:cNvPicPr>
            <a:picLocks noChangeAspect="1" noChangeArrowheads="1"/>
          </p:cNvPicPr>
          <p:nvPr/>
        </p:nvPicPr>
        <p:blipFill>
          <a:blip r:embed="rId3" cstate="print"/>
          <a:srcRect/>
          <a:stretch>
            <a:fillRect/>
          </a:stretch>
        </p:blipFill>
        <p:spPr bwMode="auto">
          <a:xfrm>
            <a:off x="611188" y="3405188"/>
            <a:ext cx="7056437" cy="33464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ext Box 2"/>
          <p:cNvSpPr txBox="1">
            <a:spLocks noChangeArrowheads="1"/>
          </p:cNvSpPr>
          <p:nvPr/>
        </p:nvSpPr>
        <p:spPr bwMode="auto">
          <a:xfrm>
            <a:off x="1116013" y="260350"/>
            <a:ext cx="6985000" cy="3378200"/>
          </a:xfrm>
          <a:prstGeom prst="rect">
            <a:avLst/>
          </a:prstGeom>
          <a:noFill/>
          <a:ln w="9525">
            <a:noFill/>
            <a:miter lim="800000"/>
            <a:headEnd/>
            <a:tailEnd/>
          </a:ln>
          <a:effectLst/>
        </p:spPr>
        <p:txBody>
          <a:bodyPr>
            <a:spAutoFit/>
          </a:bodyPr>
          <a:lstStyle/>
          <a:p>
            <a:pPr algn="ctr">
              <a:spcBef>
                <a:spcPct val="50000"/>
              </a:spcBef>
            </a:pPr>
            <a:r>
              <a:rPr lang="fr-FR"/>
              <a:t>VEINES PERFORANTES </a:t>
            </a:r>
          </a:p>
          <a:p>
            <a:pPr algn="ctr">
              <a:spcBef>
                <a:spcPct val="50000"/>
              </a:spcBef>
            </a:pPr>
            <a:r>
              <a:rPr lang="fr-FR"/>
              <a:t>PERFORATORS</a:t>
            </a:r>
          </a:p>
          <a:p>
            <a:pPr>
              <a:spcBef>
                <a:spcPct val="50000"/>
              </a:spcBef>
            </a:pPr>
            <a:r>
              <a:rPr lang="fr-FR"/>
              <a:t>Functions</a:t>
            </a:r>
          </a:p>
          <a:p>
            <a:pPr>
              <a:spcBef>
                <a:spcPct val="50000"/>
              </a:spcBef>
            </a:pPr>
            <a:r>
              <a:rPr lang="fr-FR" i="1"/>
              <a:t>Not physiologic</a:t>
            </a:r>
            <a:r>
              <a:rPr lang="fr-FR"/>
              <a:t>:</a:t>
            </a:r>
          </a:p>
          <a:p>
            <a:pPr>
              <a:spcBef>
                <a:spcPct val="50000"/>
              </a:spcBef>
            </a:pPr>
            <a:r>
              <a:rPr lang="fr-FR"/>
              <a:t>2-</a:t>
            </a:r>
            <a:r>
              <a:rPr lang="fr-FR" i="1"/>
              <a:t>Unfavorable</a:t>
            </a:r>
            <a:r>
              <a:rPr lang="fr-FR"/>
              <a:t>: Escape and re-enty points of closed shunts or derivated open shunts leading to varices and trophic disorders</a:t>
            </a:r>
          </a:p>
        </p:txBody>
      </p:sp>
      <p:pic>
        <p:nvPicPr>
          <p:cNvPr id="221187" name="Picture 3" descr="4"/>
          <p:cNvPicPr>
            <a:picLocks noChangeAspect="1" noChangeArrowheads="1"/>
          </p:cNvPicPr>
          <p:nvPr/>
        </p:nvPicPr>
        <p:blipFill>
          <a:blip r:embed="rId3" cstate="print"/>
          <a:srcRect b="8272"/>
          <a:stretch>
            <a:fillRect/>
          </a:stretch>
        </p:blipFill>
        <p:spPr bwMode="auto">
          <a:xfrm>
            <a:off x="1619250" y="3644900"/>
            <a:ext cx="4537075" cy="311943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reeform 2"/>
          <p:cNvSpPr>
            <a:spLocks/>
          </p:cNvSpPr>
          <p:nvPr/>
        </p:nvSpPr>
        <p:spPr bwMode="auto">
          <a:xfrm>
            <a:off x="611188" y="536575"/>
            <a:ext cx="3219450" cy="6321425"/>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solidFill>
            <a:schemeClr val="bg1"/>
          </a:solidFill>
          <a:ln w="9525">
            <a:solidFill>
              <a:schemeClr val="tx1"/>
            </a:solidFill>
            <a:round/>
            <a:headEnd/>
            <a:tailEnd/>
          </a:ln>
          <a:effectLst/>
        </p:spPr>
        <p:txBody>
          <a:bodyPr wrap="none" anchor="ctr"/>
          <a:lstStyle/>
          <a:p>
            <a:endParaRPr lang="fr-FR"/>
          </a:p>
        </p:txBody>
      </p:sp>
      <p:sp>
        <p:nvSpPr>
          <p:cNvPr id="53251" name="Freeform 3"/>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53252" name="Freeform 4"/>
          <p:cNvSpPr>
            <a:spLocks/>
          </p:cNvSpPr>
          <p:nvPr/>
        </p:nvSpPr>
        <p:spPr bwMode="auto">
          <a:xfrm>
            <a:off x="2003425" y="788988"/>
            <a:ext cx="552450" cy="5448300"/>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53253" name="Freeform 5"/>
          <p:cNvSpPr>
            <a:spLocks/>
          </p:cNvSpPr>
          <p:nvPr/>
        </p:nvSpPr>
        <p:spPr bwMode="auto">
          <a:xfrm>
            <a:off x="2484438" y="3716338"/>
            <a:ext cx="334962" cy="187325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53254" name="Freeform 6"/>
          <p:cNvSpPr>
            <a:spLocks/>
          </p:cNvSpPr>
          <p:nvPr/>
        </p:nvSpPr>
        <p:spPr bwMode="auto">
          <a:xfrm>
            <a:off x="1692275" y="1989138"/>
            <a:ext cx="358775" cy="1152525"/>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53255" name="Freeform 7"/>
          <p:cNvSpPr>
            <a:spLocks/>
          </p:cNvSpPr>
          <p:nvPr/>
        </p:nvSpPr>
        <p:spPr bwMode="auto">
          <a:xfrm>
            <a:off x="2771775" y="4724400"/>
            <a:ext cx="323850" cy="433388"/>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53256" name="Freeform 8"/>
          <p:cNvSpPr>
            <a:spLocks/>
          </p:cNvSpPr>
          <p:nvPr/>
        </p:nvSpPr>
        <p:spPr bwMode="auto">
          <a:xfrm>
            <a:off x="2987675" y="404813"/>
            <a:ext cx="876300" cy="1008062"/>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53257" name="Freeform 9"/>
          <p:cNvSpPr>
            <a:spLocks/>
          </p:cNvSpPr>
          <p:nvPr/>
        </p:nvSpPr>
        <p:spPr bwMode="auto">
          <a:xfrm>
            <a:off x="2771775" y="525463"/>
            <a:ext cx="377825" cy="814387"/>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53258" name="Line 10"/>
          <p:cNvSpPr>
            <a:spLocks noChangeShapeType="1"/>
          </p:cNvSpPr>
          <p:nvPr/>
        </p:nvSpPr>
        <p:spPr bwMode="auto">
          <a:xfrm>
            <a:off x="2916238" y="260350"/>
            <a:ext cx="287337" cy="360363"/>
          </a:xfrm>
          <a:prstGeom prst="line">
            <a:avLst/>
          </a:prstGeom>
          <a:noFill/>
          <a:ln w="76200">
            <a:solidFill>
              <a:schemeClr val="tx1"/>
            </a:solidFill>
            <a:round/>
            <a:headEnd/>
            <a:tailEnd/>
          </a:ln>
          <a:effectLst/>
        </p:spPr>
        <p:txBody>
          <a:bodyPr/>
          <a:lstStyle/>
          <a:p>
            <a:endParaRPr lang="fr-FR"/>
          </a:p>
        </p:txBody>
      </p:sp>
      <p:sp>
        <p:nvSpPr>
          <p:cNvPr id="53259" name="Freeform 11"/>
          <p:cNvSpPr>
            <a:spLocks/>
          </p:cNvSpPr>
          <p:nvPr/>
        </p:nvSpPr>
        <p:spPr bwMode="auto">
          <a:xfrm>
            <a:off x="1835150" y="320675"/>
            <a:ext cx="1152525" cy="587375"/>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53260" name="Oval 12"/>
          <p:cNvSpPr>
            <a:spLocks noChangeArrowheads="1"/>
          </p:cNvSpPr>
          <p:nvPr/>
        </p:nvSpPr>
        <p:spPr bwMode="auto">
          <a:xfrm>
            <a:off x="2268538" y="836613"/>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3261" name="Oval 13"/>
          <p:cNvSpPr>
            <a:spLocks noChangeArrowheads="1"/>
          </p:cNvSpPr>
          <p:nvPr/>
        </p:nvSpPr>
        <p:spPr bwMode="auto">
          <a:xfrm>
            <a:off x="2124075" y="260350"/>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3262" name="Oval 14"/>
          <p:cNvSpPr>
            <a:spLocks noChangeArrowheads="1"/>
          </p:cNvSpPr>
          <p:nvPr/>
        </p:nvSpPr>
        <p:spPr bwMode="auto">
          <a:xfrm>
            <a:off x="2916238" y="692150"/>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3263" name="Oval 15"/>
          <p:cNvSpPr>
            <a:spLocks noChangeArrowheads="1"/>
          </p:cNvSpPr>
          <p:nvPr/>
        </p:nvSpPr>
        <p:spPr bwMode="auto">
          <a:xfrm>
            <a:off x="3419475" y="404813"/>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3264" name="Oval 16"/>
          <p:cNvSpPr>
            <a:spLocks noChangeArrowheads="1"/>
          </p:cNvSpPr>
          <p:nvPr/>
        </p:nvSpPr>
        <p:spPr bwMode="auto">
          <a:xfrm>
            <a:off x="2555875" y="3644900"/>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3265" name="Oval 17"/>
          <p:cNvSpPr>
            <a:spLocks noChangeArrowheads="1"/>
          </p:cNvSpPr>
          <p:nvPr/>
        </p:nvSpPr>
        <p:spPr bwMode="auto">
          <a:xfrm>
            <a:off x="2627313" y="4365625"/>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3266" name="Oval 18"/>
          <p:cNvSpPr>
            <a:spLocks noChangeArrowheads="1"/>
          </p:cNvSpPr>
          <p:nvPr/>
        </p:nvSpPr>
        <p:spPr bwMode="auto">
          <a:xfrm>
            <a:off x="2051050" y="4437063"/>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3267" name="Oval 19"/>
          <p:cNvSpPr>
            <a:spLocks noChangeArrowheads="1"/>
          </p:cNvSpPr>
          <p:nvPr/>
        </p:nvSpPr>
        <p:spPr bwMode="auto">
          <a:xfrm>
            <a:off x="1979613" y="3141663"/>
            <a:ext cx="287337"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3268" name="Oval 20"/>
          <p:cNvSpPr>
            <a:spLocks noChangeArrowheads="1"/>
          </p:cNvSpPr>
          <p:nvPr/>
        </p:nvSpPr>
        <p:spPr bwMode="auto">
          <a:xfrm>
            <a:off x="2051050" y="5445125"/>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3269" name="Oval 21"/>
          <p:cNvSpPr>
            <a:spLocks noChangeArrowheads="1"/>
          </p:cNvSpPr>
          <p:nvPr/>
        </p:nvSpPr>
        <p:spPr bwMode="auto">
          <a:xfrm>
            <a:off x="2843213" y="501332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3270" name="Oval 22"/>
          <p:cNvSpPr>
            <a:spLocks noChangeArrowheads="1"/>
          </p:cNvSpPr>
          <p:nvPr/>
        </p:nvSpPr>
        <p:spPr bwMode="auto">
          <a:xfrm>
            <a:off x="1547813" y="2924175"/>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3271" name="Oval 23"/>
          <p:cNvSpPr>
            <a:spLocks noChangeArrowheads="1"/>
          </p:cNvSpPr>
          <p:nvPr/>
        </p:nvSpPr>
        <p:spPr bwMode="auto">
          <a:xfrm>
            <a:off x="2843213" y="2349500"/>
            <a:ext cx="287337"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3281" name="Oval 33"/>
          <p:cNvSpPr>
            <a:spLocks noChangeArrowheads="1"/>
          </p:cNvSpPr>
          <p:nvPr/>
        </p:nvSpPr>
        <p:spPr bwMode="auto">
          <a:xfrm>
            <a:off x="4356100" y="1844675"/>
            <a:ext cx="4464050" cy="4248150"/>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53282" name="Oval 34"/>
          <p:cNvSpPr>
            <a:spLocks noChangeArrowheads="1"/>
          </p:cNvSpPr>
          <p:nvPr/>
        </p:nvSpPr>
        <p:spPr bwMode="auto">
          <a:xfrm>
            <a:off x="4787900" y="2133600"/>
            <a:ext cx="3671888" cy="3600450"/>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53283" name="Oval 35"/>
          <p:cNvSpPr>
            <a:spLocks noChangeArrowheads="1"/>
          </p:cNvSpPr>
          <p:nvPr/>
        </p:nvSpPr>
        <p:spPr bwMode="auto">
          <a:xfrm>
            <a:off x="5364163" y="2924175"/>
            <a:ext cx="576262" cy="576263"/>
          </a:xfrm>
          <a:prstGeom prst="ellipse">
            <a:avLst/>
          </a:prstGeom>
          <a:solidFill>
            <a:srgbClr val="0033CC"/>
          </a:solidFill>
          <a:ln w="9525">
            <a:solidFill>
              <a:schemeClr val="tx1"/>
            </a:solidFill>
            <a:round/>
            <a:headEnd/>
            <a:tailEnd/>
          </a:ln>
          <a:effectLst/>
        </p:spPr>
        <p:txBody>
          <a:bodyPr wrap="none" anchor="ctr"/>
          <a:lstStyle/>
          <a:p>
            <a:endParaRPr lang="fr-FR"/>
          </a:p>
        </p:txBody>
      </p:sp>
      <p:sp>
        <p:nvSpPr>
          <p:cNvPr id="53284" name="Oval 36"/>
          <p:cNvSpPr>
            <a:spLocks noChangeArrowheads="1"/>
          </p:cNvSpPr>
          <p:nvPr/>
        </p:nvSpPr>
        <p:spPr bwMode="auto">
          <a:xfrm>
            <a:off x="5148263" y="4005263"/>
            <a:ext cx="576262" cy="576262"/>
          </a:xfrm>
          <a:prstGeom prst="ellipse">
            <a:avLst/>
          </a:prstGeom>
          <a:solidFill>
            <a:srgbClr val="0033CC"/>
          </a:solidFill>
          <a:ln w="9525">
            <a:solidFill>
              <a:schemeClr val="tx1"/>
            </a:solidFill>
            <a:round/>
            <a:headEnd/>
            <a:tailEnd/>
          </a:ln>
          <a:effectLst/>
        </p:spPr>
        <p:txBody>
          <a:bodyPr wrap="none" anchor="ctr"/>
          <a:lstStyle/>
          <a:p>
            <a:endParaRPr lang="fr-FR"/>
          </a:p>
        </p:txBody>
      </p:sp>
      <p:sp>
        <p:nvSpPr>
          <p:cNvPr id="53285" name="Oval 37"/>
          <p:cNvSpPr>
            <a:spLocks noChangeArrowheads="1"/>
          </p:cNvSpPr>
          <p:nvPr/>
        </p:nvSpPr>
        <p:spPr bwMode="auto">
          <a:xfrm>
            <a:off x="4787900" y="2708275"/>
            <a:ext cx="287338" cy="358775"/>
          </a:xfrm>
          <a:prstGeom prst="ellipse">
            <a:avLst/>
          </a:prstGeom>
          <a:solidFill>
            <a:srgbClr val="0033CC"/>
          </a:solidFill>
          <a:ln w="9525">
            <a:solidFill>
              <a:schemeClr val="tx1"/>
            </a:solidFill>
            <a:round/>
            <a:headEnd/>
            <a:tailEnd/>
          </a:ln>
          <a:effectLst/>
        </p:spPr>
        <p:txBody>
          <a:bodyPr wrap="none" anchor="ctr"/>
          <a:lstStyle/>
          <a:p>
            <a:endParaRPr lang="fr-FR"/>
          </a:p>
        </p:txBody>
      </p:sp>
      <p:sp>
        <p:nvSpPr>
          <p:cNvPr id="53286" name="Oval 38"/>
          <p:cNvSpPr>
            <a:spLocks noChangeArrowheads="1"/>
          </p:cNvSpPr>
          <p:nvPr/>
        </p:nvSpPr>
        <p:spPr bwMode="auto">
          <a:xfrm>
            <a:off x="5724525" y="4652963"/>
            <a:ext cx="576263" cy="576262"/>
          </a:xfrm>
          <a:prstGeom prst="ellipse">
            <a:avLst/>
          </a:prstGeom>
          <a:solidFill>
            <a:srgbClr val="0033CC"/>
          </a:solidFill>
          <a:ln w="9525">
            <a:solidFill>
              <a:schemeClr val="tx1"/>
            </a:solidFill>
            <a:round/>
            <a:headEnd/>
            <a:tailEnd/>
          </a:ln>
          <a:effectLst/>
        </p:spPr>
        <p:txBody>
          <a:bodyPr wrap="none" anchor="ctr"/>
          <a:lstStyle/>
          <a:p>
            <a:endParaRPr lang="fr-FR"/>
          </a:p>
        </p:txBody>
      </p:sp>
      <p:sp>
        <p:nvSpPr>
          <p:cNvPr id="53288" name="Freeform 40"/>
          <p:cNvSpPr>
            <a:spLocks/>
          </p:cNvSpPr>
          <p:nvPr/>
        </p:nvSpPr>
        <p:spPr bwMode="auto">
          <a:xfrm>
            <a:off x="5003800" y="2924175"/>
            <a:ext cx="720725" cy="287338"/>
          </a:xfrm>
          <a:custGeom>
            <a:avLst/>
            <a:gdLst/>
            <a:ahLst/>
            <a:cxnLst>
              <a:cxn ang="0">
                <a:pos x="0" y="0"/>
              </a:cxn>
              <a:cxn ang="0">
                <a:pos x="454" y="181"/>
              </a:cxn>
            </a:cxnLst>
            <a:rect l="0" t="0" r="r" b="b"/>
            <a:pathLst>
              <a:path w="454" h="181">
                <a:moveTo>
                  <a:pt x="0" y="0"/>
                </a:moveTo>
                <a:cubicBezTo>
                  <a:pt x="189" y="75"/>
                  <a:pt x="378" y="151"/>
                  <a:pt x="454" y="181"/>
                </a:cubicBezTo>
              </a:path>
            </a:pathLst>
          </a:custGeom>
          <a:noFill/>
          <a:ln w="76200" cmpd="sng">
            <a:solidFill>
              <a:srgbClr val="0033CC"/>
            </a:solidFill>
            <a:round/>
            <a:headEnd/>
            <a:tailEnd/>
          </a:ln>
          <a:effectLst/>
        </p:spPr>
        <p:txBody>
          <a:bodyPr/>
          <a:lstStyle/>
          <a:p>
            <a:endParaRPr lang="fr-FR"/>
          </a:p>
        </p:txBody>
      </p:sp>
      <p:sp>
        <p:nvSpPr>
          <p:cNvPr id="53289" name="Oval 41"/>
          <p:cNvSpPr>
            <a:spLocks noChangeArrowheads="1"/>
          </p:cNvSpPr>
          <p:nvPr/>
        </p:nvSpPr>
        <p:spPr bwMode="auto">
          <a:xfrm>
            <a:off x="4859338" y="5013325"/>
            <a:ext cx="287337" cy="358775"/>
          </a:xfrm>
          <a:prstGeom prst="ellipse">
            <a:avLst/>
          </a:prstGeom>
          <a:solidFill>
            <a:srgbClr val="0033CC"/>
          </a:solidFill>
          <a:ln w="9525">
            <a:solidFill>
              <a:schemeClr val="tx1"/>
            </a:solidFill>
            <a:round/>
            <a:headEnd/>
            <a:tailEnd/>
          </a:ln>
          <a:effectLst/>
        </p:spPr>
        <p:txBody>
          <a:bodyPr wrap="none" anchor="ctr"/>
          <a:lstStyle/>
          <a:p>
            <a:endParaRPr lang="fr-FR"/>
          </a:p>
        </p:txBody>
      </p:sp>
      <p:sp>
        <p:nvSpPr>
          <p:cNvPr id="53290" name="Line 42"/>
          <p:cNvSpPr>
            <a:spLocks noChangeShapeType="1"/>
          </p:cNvSpPr>
          <p:nvPr/>
        </p:nvSpPr>
        <p:spPr bwMode="auto">
          <a:xfrm flipV="1">
            <a:off x="5076825" y="4292600"/>
            <a:ext cx="431800" cy="792163"/>
          </a:xfrm>
          <a:prstGeom prst="line">
            <a:avLst/>
          </a:prstGeom>
          <a:noFill/>
          <a:ln w="76200">
            <a:solidFill>
              <a:srgbClr val="0033CC"/>
            </a:solidFill>
            <a:round/>
            <a:headEnd/>
            <a:tailEnd/>
          </a:ln>
          <a:effectLst/>
        </p:spPr>
        <p:txBody>
          <a:bodyPr/>
          <a:lstStyle/>
          <a:p>
            <a:endParaRPr lang="fr-FR"/>
          </a:p>
        </p:txBody>
      </p:sp>
      <p:sp>
        <p:nvSpPr>
          <p:cNvPr id="53291" name="Line 43"/>
          <p:cNvSpPr>
            <a:spLocks noChangeShapeType="1"/>
          </p:cNvSpPr>
          <p:nvPr/>
        </p:nvSpPr>
        <p:spPr bwMode="auto">
          <a:xfrm>
            <a:off x="5219700" y="4797425"/>
            <a:ext cx="647700" cy="71438"/>
          </a:xfrm>
          <a:prstGeom prst="line">
            <a:avLst/>
          </a:prstGeom>
          <a:noFill/>
          <a:ln w="76200">
            <a:solidFill>
              <a:srgbClr val="0033CC"/>
            </a:solidFill>
            <a:round/>
            <a:headEnd/>
            <a:tailEnd/>
          </a:ln>
          <a:effectLst/>
        </p:spPr>
        <p:txBody>
          <a:bodyPr/>
          <a:lstStyle/>
          <a:p>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116013" y="1341438"/>
            <a:ext cx="6985000" cy="3970318"/>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Physiology:</a:t>
            </a:r>
          </a:p>
          <a:p>
            <a:pPr>
              <a:spcBef>
                <a:spcPct val="50000"/>
              </a:spcBef>
            </a:pPr>
            <a:r>
              <a:rPr lang="en-US" dirty="0"/>
              <a:t>Accessory drainage routes from the superficial network (R2 and R3) with the deep network (R1). The saphenofemoral and </a:t>
            </a:r>
            <a:r>
              <a:rPr lang="en-US" dirty="0" err="1"/>
              <a:t>saphenopopliteal</a:t>
            </a:r>
            <a:r>
              <a:rPr lang="en-US" dirty="0"/>
              <a:t> junctions of the saphenofemoral crosses and the penetrations of the perineal, clitoral and round ligament veins into the pelvis are the main drainage routes.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33" name="Group 33"/>
          <p:cNvGrpSpPr>
            <a:grpSpLocks/>
          </p:cNvGrpSpPr>
          <p:nvPr/>
        </p:nvGrpSpPr>
        <p:grpSpPr bwMode="auto">
          <a:xfrm>
            <a:off x="611188" y="260350"/>
            <a:ext cx="3252787" cy="6597650"/>
            <a:chOff x="385" y="164"/>
            <a:chExt cx="2049" cy="4156"/>
          </a:xfrm>
        </p:grpSpPr>
        <p:sp>
          <p:nvSpPr>
            <p:cNvPr id="51202" name="Freeform 2"/>
            <p:cNvSpPr>
              <a:spLocks/>
            </p:cNvSpPr>
            <p:nvPr/>
          </p:nvSpPr>
          <p:spPr bwMode="auto">
            <a:xfrm>
              <a:off x="385" y="338"/>
              <a:ext cx="2028" cy="3982"/>
            </a:xfrm>
            <a:custGeom>
              <a:avLst/>
              <a:gdLst/>
              <a:ahLst/>
              <a:cxnLst>
                <a:cxn ang="0">
                  <a:pos x="799" y="3481"/>
                </a:cxn>
                <a:cxn ang="0">
                  <a:pos x="841" y="2307"/>
                </a:cxn>
                <a:cxn ang="0">
                  <a:pos x="692" y="2222"/>
                </a:cxn>
                <a:cxn ang="0">
                  <a:pos x="675" y="2092"/>
                </a:cxn>
                <a:cxn ang="0">
                  <a:pos x="710" y="1952"/>
                </a:cxn>
                <a:cxn ang="0">
                  <a:pos x="479" y="1344"/>
                </a:cxn>
                <a:cxn ang="0">
                  <a:pos x="340" y="481"/>
                </a:cxn>
                <a:cxn ang="0">
                  <a:pos x="541" y="86"/>
                </a:cxn>
                <a:cxn ang="0">
                  <a:pos x="1285" y="38"/>
                </a:cxn>
                <a:cxn ang="0">
                  <a:pos x="1938" y="317"/>
                </a:cxn>
                <a:cxn ang="0">
                  <a:pos x="1822" y="942"/>
                </a:cxn>
                <a:cxn ang="0">
                  <a:pos x="1421" y="1958"/>
                </a:cxn>
                <a:cxn ang="0">
                  <a:pos x="1624" y="2534"/>
                </a:cxn>
                <a:cxn ang="0">
                  <a:pos x="1624" y="2918"/>
                </a:cxn>
                <a:cxn ang="0">
                  <a:pos x="1285" y="3398"/>
                </a:cxn>
                <a:cxn ang="0">
                  <a:pos x="1218" y="3590"/>
                </a:cxn>
                <a:cxn ang="0">
                  <a:pos x="1218" y="3686"/>
                </a:cxn>
                <a:cxn ang="0">
                  <a:pos x="1285" y="3830"/>
                </a:cxn>
                <a:cxn ang="0">
                  <a:pos x="1150" y="3926"/>
                </a:cxn>
                <a:cxn ang="0">
                  <a:pos x="879" y="3926"/>
                </a:cxn>
                <a:cxn ang="0">
                  <a:pos x="676" y="3926"/>
                </a:cxn>
                <a:cxn ang="0">
                  <a:pos x="406" y="3974"/>
                </a:cxn>
                <a:cxn ang="0">
                  <a:pos x="135" y="3974"/>
                </a:cxn>
                <a:cxn ang="0">
                  <a:pos x="68" y="3974"/>
                </a:cxn>
                <a:cxn ang="0">
                  <a:pos x="68" y="3926"/>
                </a:cxn>
                <a:cxn ang="0">
                  <a:pos x="474" y="3830"/>
                </a:cxn>
                <a:cxn ang="0">
                  <a:pos x="812" y="3638"/>
                </a:cxn>
                <a:cxn ang="0">
                  <a:pos x="812" y="3641"/>
                </a:cxn>
                <a:cxn ang="0">
                  <a:pos x="799" y="3481"/>
                </a:cxn>
              </a:cxnLst>
              <a:rect l="0" t="0" r="r" b="b"/>
              <a:pathLst>
                <a:path w="2028" h="3982">
                  <a:moveTo>
                    <a:pt x="799" y="3481"/>
                  </a:moveTo>
                  <a:cubicBezTo>
                    <a:pt x="804" y="3259"/>
                    <a:pt x="859" y="2517"/>
                    <a:pt x="841" y="2307"/>
                  </a:cubicBezTo>
                  <a:lnTo>
                    <a:pt x="692" y="2222"/>
                  </a:lnTo>
                  <a:cubicBezTo>
                    <a:pt x="664" y="2186"/>
                    <a:pt x="672" y="2137"/>
                    <a:pt x="675" y="2092"/>
                  </a:cubicBezTo>
                  <a:lnTo>
                    <a:pt x="710" y="1952"/>
                  </a:lnTo>
                  <a:cubicBezTo>
                    <a:pt x="678" y="1828"/>
                    <a:pt x="541" y="1589"/>
                    <a:pt x="479" y="1344"/>
                  </a:cubicBezTo>
                  <a:cubicBezTo>
                    <a:pt x="417" y="1099"/>
                    <a:pt x="330" y="691"/>
                    <a:pt x="340" y="481"/>
                  </a:cubicBezTo>
                  <a:cubicBezTo>
                    <a:pt x="350" y="271"/>
                    <a:pt x="383" y="160"/>
                    <a:pt x="541" y="86"/>
                  </a:cubicBezTo>
                  <a:cubicBezTo>
                    <a:pt x="699" y="12"/>
                    <a:pt x="1053" y="0"/>
                    <a:pt x="1285" y="38"/>
                  </a:cubicBezTo>
                  <a:cubicBezTo>
                    <a:pt x="1518" y="76"/>
                    <a:pt x="1848" y="166"/>
                    <a:pt x="1938" y="317"/>
                  </a:cubicBezTo>
                  <a:cubicBezTo>
                    <a:pt x="2028" y="468"/>
                    <a:pt x="1908" y="669"/>
                    <a:pt x="1822" y="942"/>
                  </a:cubicBezTo>
                  <a:cubicBezTo>
                    <a:pt x="1736" y="1215"/>
                    <a:pt x="1454" y="1693"/>
                    <a:pt x="1421" y="1958"/>
                  </a:cubicBezTo>
                  <a:cubicBezTo>
                    <a:pt x="1387" y="2223"/>
                    <a:pt x="1590" y="2374"/>
                    <a:pt x="1624" y="2534"/>
                  </a:cubicBezTo>
                  <a:cubicBezTo>
                    <a:pt x="1657" y="2694"/>
                    <a:pt x="1680" y="2774"/>
                    <a:pt x="1624" y="2918"/>
                  </a:cubicBezTo>
                  <a:cubicBezTo>
                    <a:pt x="1567" y="3062"/>
                    <a:pt x="1353" y="3286"/>
                    <a:pt x="1285" y="3398"/>
                  </a:cubicBezTo>
                  <a:cubicBezTo>
                    <a:pt x="1218" y="3510"/>
                    <a:pt x="1229" y="3542"/>
                    <a:pt x="1218" y="3590"/>
                  </a:cubicBezTo>
                  <a:cubicBezTo>
                    <a:pt x="1206" y="3638"/>
                    <a:pt x="1206" y="3646"/>
                    <a:pt x="1218" y="3686"/>
                  </a:cubicBezTo>
                  <a:cubicBezTo>
                    <a:pt x="1229" y="3726"/>
                    <a:pt x="1297" y="3790"/>
                    <a:pt x="1285" y="3830"/>
                  </a:cubicBezTo>
                  <a:cubicBezTo>
                    <a:pt x="1274" y="3870"/>
                    <a:pt x="1218" y="3910"/>
                    <a:pt x="1150" y="3926"/>
                  </a:cubicBezTo>
                  <a:cubicBezTo>
                    <a:pt x="1082" y="3942"/>
                    <a:pt x="958" y="3926"/>
                    <a:pt x="879" y="3926"/>
                  </a:cubicBezTo>
                  <a:cubicBezTo>
                    <a:pt x="800" y="3926"/>
                    <a:pt x="755" y="3918"/>
                    <a:pt x="676" y="3926"/>
                  </a:cubicBezTo>
                  <a:cubicBezTo>
                    <a:pt x="598" y="3934"/>
                    <a:pt x="496" y="3966"/>
                    <a:pt x="406" y="3974"/>
                  </a:cubicBezTo>
                  <a:cubicBezTo>
                    <a:pt x="316" y="3982"/>
                    <a:pt x="192" y="3974"/>
                    <a:pt x="135" y="3974"/>
                  </a:cubicBezTo>
                  <a:cubicBezTo>
                    <a:pt x="79" y="3974"/>
                    <a:pt x="79" y="3982"/>
                    <a:pt x="68" y="3974"/>
                  </a:cubicBezTo>
                  <a:cubicBezTo>
                    <a:pt x="56" y="3966"/>
                    <a:pt x="0" y="3950"/>
                    <a:pt x="68" y="3926"/>
                  </a:cubicBezTo>
                  <a:cubicBezTo>
                    <a:pt x="135" y="3902"/>
                    <a:pt x="350" y="3878"/>
                    <a:pt x="474" y="3830"/>
                  </a:cubicBezTo>
                  <a:cubicBezTo>
                    <a:pt x="598" y="3782"/>
                    <a:pt x="755" y="3670"/>
                    <a:pt x="812" y="3638"/>
                  </a:cubicBezTo>
                  <a:cubicBezTo>
                    <a:pt x="868" y="3606"/>
                    <a:pt x="814" y="3667"/>
                    <a:pt x="812" y="3641"/>
                  </a:cubicBezTo>
                  <a:cubicBezTo>
                    <a:pt x="810" y="3615"/>
                    <a:pt x="794" y="3703"/>
                    <a:pt x="799" y="3481"/>
                  </a:cubicBezTo>
                  <a:close/>
                </a:path>
              </a:pathLst>
            </a:custGeom>
            <a:solidFill>
              <a:schemeClr val="bg1"/>
            </a:solidFill>
            <a:ln w="9525">
              <a:solidFill>
                <a:schemeClr val="tx1"/>
              </a:solidFill>
              <a:round/>
              <a:headEnd/>
              <a:tailEnd/>
            </a:ln>
            <a:effectLst/>
          </p:spPr>
          <p:txBody>
            <a:bodyPr wrap="none" anchor="ctr"/>
            <a:lstStyle/>
            <a:p>
              <a:endParaRPr lang="fr-FR"/>
            </a:p>
          </p:txBody>
        </p:sp>
        <p:sp>
          <p:nvSpPr>
            <p:cNvPr id="51204" name="Freeform 4"/>
            <p:cNvSpPr>
              <a:spLocks/>
            </p:cNvSpPr>
            <p:nvPr/>
          </p:nvSpPr>
          <p:spPr bwMode="auto">
            <a:xfrm>
              <a:off x="1262" y="497"/>
              <a:ext cx="348" cy="3432"/>
            </a:xfrm>
            <a:custGeom>
              <a:avLst/>
              <a:gdLst/>
              <a:ahLst/>
              <a:cxnLst>
                <a:cxn ang="0">
                  <a:pos x="348" y="257"/>
                </a:cxn>
                <a:cxn ang="0">
                  <a:pos x="30" y="529"/>
                </a:cxn>
                <a:cxn ang="0">
                  <a:pos x="167" y="3432"/>
                </a:cxn>
              </a:cxnLst>
              <a:rect l="0" t="0" r="r" b="b"/>
              <a:pathLst>
                <a:path w="348" h="3432">
                  <a:moveTo>
                    <a:pt x="348" y="257"/>
                  </a:moveTo>
                  <a:cubicBezTo>
                    <a:pt x="204" y="128"/>
                    <a:pt x="60" y="0"/>
                    <a:pt x="30" y="529"/>
                  </a:cubicBezTo>
                  <a:cubicBezTo>
                    <a:pt x="0" y="1058"/>
                    <a:pt x="83" y="2245"/>
                    <a:pt x="167" y="3432"/>
                  </a:cubicBezTo>
                </a:path>
              </a:pathLst>
            </a:custGeom>
            <a:noFill/>
            <a:ln w="28575" cmpd="sng">
              <a:solidFill>
                <a:schemeClr val="accent2"/>
              </a:solidFill>
              <a:round/>
              <a:headEnd/>
              <a:tailEnd/>
            </a:ln>
            <a:effectLst/>
          </p:spPr>
          <p:txBody>
            <a:bodyPr/>
            <a:lstStyle/>
            <a:p>
              <a:endParaRPr lang="fr-FR"/>
            </a:p>
          </p:txBody>
        </p:sp>
        <p:sp>
          <p:nvSpPr>
            <p:cNvPr id="51205" name="Freeform 5"/>
            <p:cNvSpPr>
              <a:spLocks/>
            </p:cNvSpPr>
            <p:nvPr/>
          </p:nvSpPr>
          <p:spPr bwMode="auto">
            <a:xfrm>
              <a:off x="1565" y="2341"/>
              <a:ext cx="211" cy="1180"/>
            </a:xfrm>
            <a:custGeom>
              <a:avLst/>
              <a:gdLst/>
              <a:ahLst/>
              <a:cxnLst>
                <a:cxn ang="0">
                  <a:pos x="0" y="0"/>
                </a:cxn>
                <a:cxn ang="0">
                  <a:pos x="181" y="182"/>
                </a:cxn>
                <a:cxn ang="0">
                  <a:pos x="181" y="454"/>
                </a:cxn>
                <a:cxn ang="0">
                  <a:pos x="181" y="1180"/>
                </a:cxn>
              </a:cxnLst>
              <a:rect l="0" t="0" r="r" b="b"/>
              <a:pathLst>
                <a:path w="211" h="1180">
                  <a:moveTo>
                    <a:pt x="0" y="0"/>
                  </a:moveTo>
                  <a:cubicBezTo>
                    <a:pt x="75" y="53"/>
                    <a:pt x="151" y="106"/>
                    <a:pt x="181" y="182"/>
                  </a:cubicBezTo>
                  <a:cubicBezTo>
                    <a:pt x="211" y="258"/>
                    <a:pt x="181" y="288"/>
                    <a:pt x="181" y="454"/>
                  </a:cubicBezTo>
                  <a:cubicBezTo>
                    <a:pt x="181" y="620"/>
                    <a:pt x="181" y="900"/>
                    <a:pt x="181" y="1180"/>
                  </a:cubicBezTo>
                </a:path>
              </a:pathLst>
            </a:custGeom>
            <a:noFill/>
            <a:ln w="28575" cmpd="sng">
              <a:solidFill>
                <a:schemeClr val="accent2"/>
              </a:solidFill>
              <a:round/>
              <a:headEnd/>
              <a:tailEnd/>
            </a:ln>
            <a:effectLst/>
          </p:spPr>
          <p:txBody>
            <a:bodyPr/>
            <a:lstStyle/>
            <a:p>
              <a:endParaRPr lang="fr-FR"/>
            </a:p>
          </p:txBody>
        </p:sp>
        <p:sp>
          <p:nvSpPr>
            <p:cNvPr id="51206" name="Freeform 6"/>
            <p:cNvSpPr>
              <a:spLocks/>
            </p:cNvSpPr>
            <p:nvPr/>
          </p:nvSpPr>
          <p:spPr bwMode="auto">
            <a:xfrm>
              <a:off x="1066" y="1253"/>
              <a:ext cx="226" cy="726"/>
            </a:xfrm>
            <a:custGeom>
              <a:avLst/>
              <a:gdLst/>
              <a:ahLst/>
              <a:cxnLst>
                <a:cxn ang="0">
                  <a:pos x="226" y="0"/>
                </a:cxn>
                <a:cxn ang="0">
                  <a:pos x="45" y="181"/>
                </a:cxn>
                <a:cxn ang="0">
                  <a:pos x="0" y="726"/>
                </a:cxn>
              </a:cxnLst>
              <a:rect l="0" t="0" r="r" b="b"/>
              <a:pathLst>
                <a:path w="226" h="726">
                  <a:moveTo>
                    <a:pt x="226" y="0"/>
                  </a:moveTo>
                  <a:cubicBezTo>
                    <a:pt x="154" y="30"/>
                    <a:pt x="83" y="60"/>
                    <a:pt x="45" y="181"/>
                  </a:cubicBezTo>
                  <a:cubicBezTo>
                    <a:pt x="7" y="302"/>
                    <a:pt x="3" y="514"/>
                    <a:pt x="0" y="726"/>
                  </a:cubicBezTo>
                </a:path>
              </a:pathLst>
            </a:custGeom>
            <a:noFill/>
            <a:ln w="28575" cmpd="sng">
              <a:solidFill>
                <a:schemeClr val="accent1"/>
              </a:solidFill>
              <a:round/>
              <a:headEnd/>
              <a:tailEnd/>
            </a:ln>
            <a:effectLst/>
          </p:spPr>
          <p:txBody>
            <a:bodyPr/>
            <a:lstStyle/>
            <a:p>
              <a:endParaRPr lang="fr-FR"/>
            </a:p>
          </p:txBody>
        </p:sp>
        <p:sp>
          <p:nvSpPr>
            <p:cNvPr id="51207" name="Freeform 7"/>
            <p:cNvSpPr>
              <a:spLocks/>
            </p:cNvSpPr>
            <p:nvPr/>
          </p:nvSpPr>
          <p:spPr bwMode="auto">
            <a:xfrm>
              <a:off x="1746" y="2976"/>
              <a:ext cx="204" cy="273"/>
            </a:xfrm>
            <a:custGeom>
              <a:avLst/>
              <a:gdLst/>
              <a:ahLst/>
              <a:cxnLst>
                <a:cxn ang="0">
                  <a:pos x="0" y="0"/>
                </a:cxn>
                <a:cxn ang="0">
                  <a:pos x="181" y="91"/>
                </a:cxn>
                <a:cxn ang="0">
                  <a:pos x="136" y="273"/>
                </a:cxn>
              </a:cxnLst>
              <a:rect l="0" t="0" r="r" b="b"/>
              <a:pathLst>
                <a:path w="204" h="273">
                  <a:moveTo>
                    <a:pt x="0" y="0"/>
                  </a:moveTo>
                  <a:cubicBezTo>
                    <a:pt x="79" y="23"/>
                    <a:pt x="158" y="46"/>
                    <a:pt x="181" y="91"/>
                  </a:cubicBezTo>
                  <a:cubicBezTo>
                    <a:pt x="204" y="136"/>
                    <a:pt x="170" y="204"/>
                    <a:pt x="136" y="273"/>
                  </a:cubicBezTo>
                </a:path>
              </a:pathLst>
            </a:custGeom>
            <a:noFill/>
            <a:ln w="28575" cmpd="sng">
              <a:solidFill>
                <a:schemeClr val="accent1"/>
              </a:solidFill>
              <a:round/>
              <a:headEnd/>
              <a:tailEnd/>
            </a:ln>
            <a:effectLst/>
          </p:spPr>
          <p:txBody>
            <a:bodyPr/>
            <a:lstStyle/>
            <a:p>
              <a:endParaRPr lang="fr-FR"/>
            </a:p>
          </p:txBody>
        </p:sp>
        <p:sp>
          <p:nvSpPr>
            <p:cNvPr id="51208" name="Freeform 8"/>
            <p:cNvSpPr>
              <a:spLocks/>
            </p:cNvSpPr>
            <p:nvPr/>
          </p:nvSpPr>
          <p:spPr bwMode="auto">
            <a:xfrm>
              <a:off x="1882" y="255"/>
              <a:ext cx="552" cy="635"/>
            </a:xfrm>
            <a:custGeom>
              <a:avLst/>
              <a:gdLst/>
              <a:ahLst/>
              <a:cxnLst>
                <a:cxn ang="0">
                  <a:pos x="318" y="589"/>
                </a:cxn>
                <a:cxn ang="0">
                  <a:pos x="454" y="272"/>
                </a:cxn>
                <a:cxn ang="0">
                  <a:pos x="0" y="0"/>
                </a:cxn>
              </a:cxnLst>
              <a:rect l="0" t="0" r="r" b="b"/>
              <a:pathLst>
                <a:path w="507" h="589">
                  <a:moveTo>
                    <a:pt x="318" y="589"/>
                  </a:moveTo>
                  <a:cubicBezTo>
                    <a:pt x="412" y="479"/>
                    <a:pt x="507" y="370"/>
                    <a:pt x="454" y="272"/>
                  </a:cubicBezTo>
                  <a:cubicBezTo>
                    <a:pt x="401" y="174"/>
                    <a:pt x="200" y="87"/>
                    <a:pt x="0" y="0"/>
                  </a:cubicBezTo>
                </a:path>
              </a:pathLst>
            </a:custGeom>
            <a:noFill/>
            <a:ln w="9525">
              <a:solidFill>
                <a:schemeClr val="accent2"/>
              </a:solidFill>
              <a:round/>
              <a:headEnd/>
              <a:tailEnd/>
            </a:ln>
            <a:effectLst/>
          </p:spPr>
          <p:txBody>
            <a:bodyPr/>
            <a:lstStyle/>
            <a:p>
              <a:endParaRPr lang="fr-FR"/>
            </a:p>
          </p:txBody>
        </p:sp>
        <p:sp>
          <p:nvSpPr>
            <p:cNvPr id="51209" name="Freeform 9"/>
            <p:cNvSpPr>
              <a:spLocks/>
            </p:cNvSpPr>
            <p:nvPr/>
          </p:nvSpPr>
          <p:spPr bwMode="auto">
            <a:xfrm>
              <a:off x="1746" y="331"/>
              <a:ext cx="238" cy="513"/>
            </a:xfrm>
            <a:custGeom>
              <a:avLst/>
              <a:gdLst/>
              <a:ahLst/>
              <a:cxnLst>
                <a:cxn ang="0">
                  <a:pos x="0" y="513"/>
                </a:cxn>
                <a:cxn ang="0">
                  <a:pos x="181" y="196"/>
                </a:cxn>
                <a:cxn ang="0">
                  <a:pos x="238" y="0"/>
                </a:cxn>
              </a:cxnLst>
              <a:rect l="0" t="0" r="r" b="b"/>
              <a:pathLst>
                <a:path w="238" h="513">
                  <a:moveTo>
                    <a:pt x="0" y="513"/>
                  </a:moveTo>
                  <a:cubicBezTo>
                    <a:pt x="37" y="377"/>
                    <a:pt x="141" y="281"/>
                    <a:pt x="181" y="196"/>
                  </a:cubicBezTo>
                  <a:cubicBezTo>
                    <a:pt x="221" y="111"/>
                    <a:pt x="226" y="41"/>
                    <a:pt x="238" y="0"/>
                  </a:cubicBezTo>
                </a:path>
              </a:pathLst>
            </a:custGeom>
            <a:noFill/>
            <a:ln w="9525">
              <a:solidFill>
                <a:schemeClr val="accent2"/>
              </a:solidFill>
              <a:round/>
              <a:headEnd/>
              <a:tailEnd/>
            </a:ln>
            <a:effectLst/>
          </p:spPr>
          <p:txBody>
            <a:bodyPr/>
            <a:lstStyle/>
            <a:p>
              <a:endParaRPr lang="fr-FR"/>
            </a:p>
          </p:txBody>
        </p:sp>
        <p:sp>
          <p:nvSpPr>
            <p:cNvPr id="51210" name="Line 10"/>
            <p:cNvSpPr>
              <a:spLocks noChangeShapeType="1"/>
            </p:cNvSpPr>
            <p:nvPr/>
          </p:nvSpPr>
          <p:spPr bwMode="auto">
            <a:xfrm>
              <a:off x="1837" y="164"/>
              <a:ext cx="181" cy="227"/>
            </a:xfrm>
            <a:prstGeom prst="line">
              <a:avLst/>
            </a:prstGeom>
            <a:noFill/>
            <a:ln w="76200">
              <a:solidFill>
                <a:schemeClr val="tx1"/>
              </a:solidFill>
              <a:round/>
              <a:headEnd/>
              <a:tailEnd/>
            </a:ln>
            <a:effectLst/>
          </p:spPr>
          <p:txBody>
            <a:bodyPr/>
            <a:lstStyle/>
            <a:p>
              <a:endParaRPr lang="fr-FR"/>
            </a:p>
          </p:txBody>
        </p:sp>
        <p:sp>
          <p:nvSpPr>
            <p:cNvPr id="51211" name="Freeform 11"/>
            <p:cNvSpPr>
              <a:spLocks/>
            </p:cNvSpPr>
            <p:nvPr/>
          </p:nvSpPr>
          <p:spPr bwMode="auto">
            <a:xfrm>
              <a:off x="1156" y="202"/>
              <a:ext cx="726" cy="370"/>
            </a:xfrm>
            <a:custGeom>
              <a:avLst/>
              <a:gdLst/>
              <a:ahLst/>
              <a:cxnLst>
                <a:cxn ang="0">
                  <a:pos x="726" y="53"/>
                </a:cxn>
                <a:cxn ang="0">
                  <a:pos x="318" y="53"/>
                </a:cxn>
                <a:cxn ang="0">
                  <a:pos x="0" y="370"/>
                </a:cxn>
              </a:cxnLst>
              <a:rect l="0" t="0" r="r" b="b"/>
              <a:pathLst>
                <a:path w="726" h="370">
                  <a:moveTo>
                    <a:pt x="726" y="53"/>
                  </a:moveTo>
                  <a:cubicBezTo>
                    <a:pt x="582" y="26"/>
                    <a:pt x="439" y="0"/>
                    <a:pt x="318" y="53"/>
                  </a:cubicBezTo>
                  <a:cubicBezTo>
                    <a:pt x="197" y="106"/>
                    <a:pt x="98" y="238"/>
                    <a:pt x="0" y="370"/>
                  </a:cubicBezTo>
                </a:path>
              </a:pathLst>
            </a:custGeom>
            <a:noFill/>
            <a:ln w="9525">
              <a:solidFill>
                <a:schemeClr val="accent2"/>
              </a:solidFill>
              <a:round/>
              <a:headEnd/>
              <a:tailEnd/>
            </a:ln>
            <a:effectLst/>
          </p:spPr>
          <p:txBody>
            <a:bodyPr/>
            <a:lstStyle/>
            <a:p>
              <a:endParaRPr lang="fr-FR"/>
            </a:p>
          </p:txBody>
        </p:sp>
        <p:sp>
          <p:nvSpPr>
            <p:cNvPr id="51212" name="Oval 12"/>
            <p:cNvSpPr>
              <a:spLocks noChangeArrowheads="1"/>
            </p:cNvSpPr>
            <p:nvPr/>
          </p:nvSpPr>
          <p:spPr bwMode="auto">
            <a:xfrm>
              <a:off x="1429" y="527"/>
              <a:ext cx="136" cy="272"/>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1213" name="Oval 13"/>
            <p:cNvSpPr>
              <a:spLocks noChangeArrowheads="1"/>
            </p:cNvSpPr>
            <p:nvPr/>
          </p:nvSpPr>
          <p:spPr bwMode="auto">
            <a:xfrm>
              <a:off x="1338" y="164"/>
              <a:ext cx="136" cy="272"/>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1214" name="Oval 14"/>
            <p:cNvSpPr>
              <a:spLocks noChangeArrowheads="1"/>
            </p:cNvSpPr>
            <p:nvPr/>
          </p:nvSpPr>
          <p:spPr bwMode="auto">
            <a:xfrm>
              <a:off x="1837" y="436"/>
              <a:ext cx="136" cy="272"/>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1215" name="Oval 15"/>
            <p:cNvSpPr>
              <a:spLocks noChangeArrowheads="1"/>
            </p:cNvSpPr>
            <p:nvPr/>
          </p:nvSpPr>
          <p:spPr bwMode="auto">
            <a:xfrm>
              <a:off x="2154" y="255"/>
              <a:ext cx="136" cy="272"/>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1216" name="Oval 16"/>
            <p:cNvSpPr>
              <a:spLocks noChangeArrowheads="1"/>
            </p:cNvSpPr>
            <p:nvPr/>
          </p:nvSpPr>
          <p:spPr bwMode="auto">
            <a:xfrm>
              <a:off x="1610" y="2296"/>
              <a:ext cx="136" cy="272"/>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1217" name="Oval 17"/>
            <p:cNvSpPr>
              <a:spLocks noChangeArrowheads="1"/>
            </p:cNvSpPr>
            <p:nvPr/>
          </p:nvSpPr>
          <p:spPr bwMode="auto">
            <a:xfrm>
              <a:off x="1655" y="2750"/>
              <a:ext cx="181" cy="182"/>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1218" name="Oval 18"/>
            <p:cNvSpPr>
              <a:spLocks noChangeArrowheads="1"/>
            </p:cNvSpPr>
            <p:nvPr/>
          </p:nvSpPr>
          <p:spPr bwMode="auto">
            <a:xfrm>
              <a:off x="1292" y="2795"/>
              <a:ext cx="181" cy="182"/>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1219" name="Oval 19"/>
            <p:cNvSpPr>
              <a:spLocks noChangeArrowheads="1"/>
            </p:cNvSpPr>
            <p:nvPr/>
          </p:nvSpPr>
          <p:spPr bwMode="auto">
            <a:xfrm>
              <a:off x="1247" y="1979"/>
              <a:ext cx="181" cy="182"/>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1220" name="Oval 20"/>
            <p:cNvSpPr>
              <a:spLocks noChangeArrowheads="1"/>
            </p:cNvSpPr>
            <p:nvPr/>
          </p:nvSpPr>
          <p:spPr bwMode="auto">
            <a:xfrm>
              <a:off x="1292" y="3430"/>
              <a:ext cx="181" cy="182"/>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1221" name="Oval 21"/>
            <p:cNvSpPr>
              <a:spLocks noChangeArrowheads="1"/>
            </p:cNvSpPr>
            <p:nvPr/>
          </p:nvSpPr>
          <p:spPr bwMode="auto">
            <a:xfrm>
              <a:off x="1791" y="3158"/>
              <a:ext cx="181" cy="182"/>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1222" name="Oval 22"/>
            <p:cNvSpPr>
              <a:spLocks noChangeArrowheads="1"/>
            </p:cNvSpPr>
            <p:nvPr/>
          </p:nvSpPr>
          <p:spPr bwMode="auto">
            <a:xfrm>
              <a:off x="975" y="1842"/>
              <a:ext cx="181" cy="182"/>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1223" name="Oval 23"/>
            <p:cNvSpPr>
              <a:spLocks noChangeArrowheads="1"/>
            </p:cNvSpPr>
            <p:nvPr/>
          </p:nvSpPr>
          <p:spPr bwMode="auto">
            <a:xfrm>
              <a:off x="1791" y="1480"/>
              <a:ext cx="181" cy="182"/>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grpSp>
      <p:sp>
        <p:nvSpPr>
          <p:cNvPr id="51203" name="Freeform 3"/>
          <p:cNvSpPr>
            <a:spLocks/>
          </p:cNvSpPr>
          <p:nvPr/>
        </p:nvSpPr>
        <p:spPr bwMode="auto">
          <a:xfrm>
            <a:off x="2413000" y="119063"/>
            <a:ext cx="601663" cy="6334125"/>
          </a:xfrm>
          <a:custGeom>
            <a:avLst/>
            <a:gdLst/>
            <a:ahLst/>
            <a:cxnLst>
              <a:cxn ang="0">
                <a:pos x="379" y="0"/>
              </a:cxn>
              <a:cxn ang="0">
                <a:pos x="80" y="373"/>
              </a:cxn>
              <a:cxn ang="0">
                <a:pos x="0" y="3990"/>
              </a:cxn>
            </a:cxnLst>
            <a:rect l="0" t="0" r="r" b="b"/>
            <a:pathLst>
              <a:path w="379" h="3990">
                <a:moveTo>
                  <a:pt x="379" y="0"/>
                </a:moveTo>
                <a:lnTo>
                  <a:pt x="80" y="373"/>
                </a:lnTo>
                <a:lnTo>
                  <a:pt x="0" y="3990"/>
                </a:lnTo>
              </a:path>
            </a:pathLst>
          </a:custGeom>
          <a:noFill/>
          <a:ln w="76200" cmpd="sng">
            <a:solidFill>
              <a:schemeClr val="tx1"/>
            </a:solidFill>
            <a:round/>
            <a:headEnd type="none" w="med" len="med"/>
            <a:tailEnd type="none" w="med" len="med"/>
          </a:ln>
          <a:effectLst/>
        </p:spPr>
        <p:txBody>
          <a:bodyPr/>
          <a:lstStyle/>
          <a:p>
            <a:endParaRPr lang="fr-FR"/>
          </a:p>
        </p:txBody>
      </p:sp>
      <p:sp>
        <p:nvSpPr>
          <p:cNvPr id="51224" name="Oval 24"/>
          <p:cNvSpPr>
            <a:spLocks noChangeArrowheads="1"/>
          </p:cNvSpPr>
          <p:nvPr/>
        </p:nvSpPr>
        <p:spPr bwMode="auto">
          <a:xfrm>
            <a:off x="4354513" y="549275"/>
            <a:ext cx="215900" cy="431800"/>
          </a:xfrm>
          <a:prstGeom prst="ellipse">
            <a:avLst/>
          </a:prstGeom>
          <a:solidFill>
            <a:srgbClr val="FF3300">
              <a:alpha val="48000"/>
            </a:srgbClr>
          </a:solidFill>
          <a:ln w="9525">
            <a:solidFill>
              <a:schemeClr val="tx1"/>
            </a:solidFill>
            <a:round/>
            <a:headEnd/>
            <a:tailEnd/>
          </a:ln>
          <a:effectLst/>
        </p:spPr>
        <p:txBody>
          <a:bodyPr wrap="none" anchor="ctr"/>
          <a:lstStyle/>
          <a:p>
            <a:endParaRPr lang="fr-FR"/>
          </a:p>
        </p:txBody>
      </p:sp>
      <p:sp>
        <p:nvSpPr>
          <p:cNvPr id="51225" name="Oval 25"/>
          <p:cNvSpPr>
            <a:spLocks noChangeArrowheads="1"/>
          </p:cNvSpPr>
          <p:nvPr/>
        </p:nvSpPr>
        <p:spPr bwMode="auto">
          <a:xfrm>
            <a:off x="4356100" y="3619500"/>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1226" name="Oval 26"/>
          <p:cNvSpPr>
            <a:spLocks noChangeArrowheads="1"/>
          </p:cNvSpPr>
          <p:nvPr/>
        </p:nvSpPr>
        <p:spPr bwMode="auto">
          <a:xfrm>
            <a:off x="4356100" y="4483100"/>
            <a:ext cx="287338"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1227" name="Text Box 27"/>
          <p:cNvSpPr txBox="1">
            <a:spLocks noChangeArrowheads="1"/>
          </p:cNvSpPr>
          <p:nvPr/>
        </p:nvSpPr>
        <p:spPr bwMode="auto">
          <a:xfrm>
            <a:off x="4859338" y="404813"/>
            <a:ext cx="3598862" cy="3013075"/>
          </a:xfrm>
          <a:prstGeom prst="rect">
            <a:avLst/>
          </a:prstGeom>
          <a:noFill/>
          <a:ln w="9525">
            <a:noFill/>
            <a:miter lim="800000"/>
            <a:headEnd/>
            <a:tailEnd/>
          </a:ln>
          <a:effectLst/>
        </p:spPr>
        <p:txBody>
          <a:bodyPr>
            <a:spAutoFit/>
          </a:bodyPr>
          <a:lstStyle/>
          <a:p>
            <a:pPr>
              <a:spcBef>
                <a:spcPct val="50000"/>
              </a:spcBef>
            </a:pPr>
            <a:r>
              <a:rPr lang="fr-FR"/>
              <a:t>Main collectors R2, R3 extending to deep network R1 through aponeurosis:</a:t>
            </a:r>
          </a:p>
          <a:p>
            <a:pPr>
              <a:spcBef>
                <a:spcPct val="50000"/>
              </a:spcBef>
            </a:pPr>
            <a:r>
              <a:rPr lang="fr-FR"/>
              <a:t>	sapheno-femoral and popliteal junctions</a:t>
            </a:r>
          </a:p>
          <a:p>
            <a:pPr>
              <a:spcBef>
                <a:spcPct val="50000"/>
              </a:spcBef>
            </a:pPr>
            <a:r>
              <a:rPr lang="fr-FR"/>
              <a:t>	P,I,C, SG,IG, O points</a:t>
            </a:r>
          </a:p>
        </p:txBody>
      </p:sp>
      <p:sp>
        <p:nvSpPr>
          <p:cNvPr id="51228" name="Text Box 28"/>
          <p:cNvSpPr txBox="1">
            <a:spLocks noChangeArrowheads="1"/>
          </p:cNvSpPr>
          <p:nvPr/>
        </p:nvSpPr>
        <p:spPr bwMode="auto">
          <a:xfrm>
            <a:off x="4932363" y="3619500"/>
            <a:ext cx="3598862" cy="1552575"/>
          </a:xfrm>
          <a:prstGeom prst="rect">
            <a:avLst/>
          </a:prstGeom>
          <a:noFill/>
          <a:ln w="9525">
            <a:noFill/>
            <a:miter lim="800000"/>
            <a:headEnd/>
            <a:tailEnd/>
          </a:ln>
          <a:effectLst/>
        </p:spPr>
        <p:txBody>
          <a:bodyPr>
            <a:spAutoFit/>
          </a:bodyPr>
          <a:lstStyle/>
          <a:p>
            <a:pPr>
              <a:spcBef>
                <a:spcPct val="50000"/>
              </a:spcBef>
            </a:pPr>
            <a:r>
              <a:rPr lang="fr-FR"/>
              <a:t>Perforators linking R2 and R3 to deep network R1 through aponeurosis as accessory collectors</a:t>
            </a:r>
          </a:p>
        </p:txBody>
      </p:sp>
      <p:sp>
        <p:nvSpPr>
          <p:cNvPr id="51229" name="Oval 29"/>
          <p:cNvSpPr>
            <a:spLocks noChangeArrowheads="1"/>
          </p:cNvSpPr>
          <p:nvPr/>
        </p:nvSpPr>
        <p:spPr bwMode="auto">
          <a:xfrm>
            <a:off x="5508625" y="5275263"/>
            <a:ext cx="287338" cy="288925"/>
          </a:xfrm>
          <a:prstGeom prst="ellipse">
            <a:avLst/>
          </a:prstGeom>
          <a:solidFill>
            <a:srgbClr val="0033CC">
              <a:alpha val="48000"/>
            </a:srgbClr>
          </a:solidFill>
          <a:ln w="9525">
            <a:solidFill>
              <a:schemeClr val="tx1"/>
            </a:solidFill>
            <a:round/>
            <a:headEnd/>
            <a:tailEnd/>
          </a:ln>
          <a:effectLst/>
        </p:spPr>
        <p:txBody>
          <a:bodyPr wrap="none" anchor="ctr"/>
          <a:lstStyle/>
          <a:p>
            <a:pPr algn="ctr"/>
            <a:endParaRPr lang="fr-FR"/>
          </a:p>
        </p:txBody>
      </p:sp>
      <p:sp>
        <p:nvSpPr>
          <p:cNvPr id="51230" name="Oval 30"/>
          <p:cNvSpPr>
            <a:spLocks noChangeArrowheads="1"/>
          </p:cNvSpPr>
          <p:nvPr/>
        </p:nvSpPr>
        <p:spPr bwMode="auto">
          <a:xfrm>
            <a:off x="5508625" y="5707063"/>
            <a:ext cx="287338" cy="288925"/>
          </a:xfrm>
          <a:prstGeom prst="ellipse">
            <a:avLst/>
          </a:prstGeom>
          <a:solidFill>
            <a:srgbClr val="009900">
              <a:alpha val="48000"/>
            </a:srgbClr>
          </a:solidFill>
          <a:ln w="9525">
            <a:solidFill>
              <a:schemeClr val="tx1"/>
            </a:solidFill>
            <a:round/>
            <a:headEnd/>
            <a:tailEnd/>
          </a:ln>
          <a:effectLst/>
        </p:spPr>
        <p:txBody>
          <a:bodyPr wrap="none" anchor="ctr"/>
          <a:lstStyle/>
          <a:p>
            <a:pPr algn="ctr"/>
            <a:endParaRPr lang="fr-FR"/>
          </a:p>
        </p:txBody>
      </p:sp>
      <p:sp>
        <p:nvSpPr>
          <p:cNvPr id="51231" name="Text Box 31"/>
          <p:cNvSpPr txBox="1">
            <a:spLocks noChangeArrowheads="1"/>
          </p:cNvSpPr>
          <p:nvPr/>
        </p:nvSpPr>
        <p:spPr bwMode="auto">
          <a:xfrm>
            <a:off x="5867400" y="5203825"/>
            <a:ext cx="2808288" cy="457200"/>
          </a:xfrm>
          <a:prstGeom prst="rect">
            <a:avLst/>
          </a:prstGeom>
          <a:noFill/>
          <a:ln w="9525">
            <a:noFill/>
            <a:miter lim="800000"/>
            <a:headEnd/>
            <a:tailEnd/>
          </a:ln>
          <a:effectLst/>
        </p:spPr>
        <p:txBody>
          <a:bodyPr>
            <a:spAutoFit/>
          </a:bodyPr>
          <a:lstStyle/>
          <a:p>
            <a:pPr>
              <a:spcBef>
                <a:spcPct val="50000"/>
              </a:spcBef>
            </a:pPr>
            <a:r>
              <a:rPr lang="fr-FR"/>
              <a:t>Centerd Perforators</a:t>
            </a:r>
          </a:p>
        </p:txBody>
      </p:sp>
      <p:sp>
        <p:nvSpPr>
          <p:cNvPr id="51232" name="Text Box 32"/>
          <p:cNvSpPr txBox="1">
            <a:spLocks noChangeArrowheads="1"/>
          </p:cNvSpPr>
          <p:nvPr/>
        </p:nvSpPr>
        <p:spPr bwMode="auto">
          <a:xfrm>
            <a:off x="5940425" y="5635625"/>
            <a:ext cx="3203575" cy="457200"/>
          </a:xfrm>
          <a:prstGeom prst="rect">
            <a:avLst/>
          </a:prstGeom>
          <a:noFill/>
          <a:ln w="9525">
            <a:noFill/>
            <a:miter lim="800000"/>
            <a:headEnd/>
            <a:tailEnd/>
          </a:ln>
          <a:effectLst/>
        </p:spPr>
        <p:txBody>
          <a:bodyPr>
            <a:spAutoFit/>
          </a:bodyPr>
          <a:lstStyle/>
          <a:p>
            <a:pPr>
              <a:spcBef>
                <a:spcPct val="50000"/>
              </a:spcBef>
            </a:pPr>
            <a:r>
              <a:rPr lang="fr-FR"/>
              <a:t>Off-Centerd Perforators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079500" y="-387424"/>
            <a:ext cx="6985000" cy="6664325"/>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fr-FR" dirty="0"/>
              <a:t>Hémodynamique:</a:t>
            </a:r>
          </a:p>
          <a:p>
            <a:pPr>
              <a:spcBef>
                <a:spcPct val="50000"/>
              </a:spcBef>
            </a:pPr>
            <a:r>
              <a:rPr lang="fr-FR" dirty="0"/>
              <a:t>	</a:t>
            </a:r>
            <a:r>
              <a:rPr lang="fr-FR" u="sng" dirty="0"/>
              <a:t>Sens du flux</a:t>
            </a:r>
            <a:r>
              <a:rPr lang="fr-FR" dirty="0"/>
              <a:t>: Le sens du flux est déterminé par les variations relatives des pressions latérales de part et d’autre des perforantes, à savoir du gradient de pression profond-superficiel et de la continence des valvules.</a:t>
            </a:r>
          </a:p>
          <a:p>
            <a:pPr>
              <a:spcBef>
                <a:spcPct val="50000"/>
              </a:spcBef>
            </a:pPr>
            <a:r>
              <a:rPr lang="fr-FR" i="1" dirty="0"/>
              <a:t>Sens physiologique</a:t>
            </a:r>
            <a:r>
              <a:rPr lang="fr-FR" dirty="0"/>
              <a:t>: Antérograde ou Nul. </a:t>
            </a:r>
          </a:p>
          <a:p>
            <a:pPr>
              <a:spcBef>
                <a:spcPct val="50000"/>
              </a:spcBef>
            </a:pPr>
            <a:r>
              <a:rPr lang="fr-FR" dirty="0"/>
              <a:t>Le sens est </a:t>
            </a:r>
            <a:r>
              <a:rPr lang="fr-FR" i="1" dirty="0"/>
              <a:t>antérograde</a:t>
            </a:r>
            <a:r>
              <a:rPr lang="fr-FR" dirty="0"/>
              <a:t> quand la pression latérale profonde R1est inférieure à la pressions latérale superficielle R2 ou R3. </a:t>
            </a:r>
          </a:p>
          <a:p>
            <a:pPr>
              <a:spcBef>
                <a:spcPct val="50000"/>
              </a:spcBef>
            </a:pPr>
            <a:r>
              <a:rPr lang="fr-FR" dirty="0"/>
              <a:t>L’inversion du gradient de pression tend à inverser le sens du flux mais il entraîne la fermeture des valvules qui à leur tour empêchent le reflux (flux </a:t>
            </a:r>
            <a:r>
              <a:rPr lang="fr-FR" i="1" dirty="0"/>
              <a:t>nul</a:t>
            </a:r>
            <a:r>
              <a:rPr lang="fr-F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482B8-A09F-2DD4-11F9-8C103EB0F298}"/>
            </a:ext>
          </a:extLst>
        </p:cNvPr>
        <p:cNvGrpSpPr/>
        <p:nvPr/>
      </p:nvGrpSpPr>
      <p:grpSpPr>
        <a:xfrm>
          <a:off x="0" y="0"/>
          <a:ext cx="0" cy="0"/>
          <a:chOff x="0" y="0"/>
          <a:chExt cx="0" cy="0"/>
        </a:xfrm>
      </p:grpSpPr>
      <p:sp>
        <p:nvSpPr>
          <p:cNvPr id="8194" name="Text Box 2">
            <a:extLst>
              <a:ext uri="{FF2B5EF4-FFF2-40B4-BE49-F238E27FC236}">
                <a16:creationId xmlns:a16="http://schemas.microsoft.com/office/drawing/2014/main" id="{815E85E6-77E2-3E54-500F-90D321471844}"/>
              </a:ext>
            </a:extLst>
          </p:cNvPr>
          <p:cNvSpPr txBox="1">
            <a:spLocks noChangeArrowheads="1"/>
          </p:cNvSpPr>
          <p:nvPr/>
        </p:nvSpPr>
        <p:spPr bwMode="auto">
          <a:xfrm>
            <a:off x="1079500" y="-387424"/>
            <a:ext cx="6985000" cy="6740307"/>
          </a:xfrm>
          <a:prstGeom prst="rect">
            <a:avLst/>
          </a:prstGeom>
          <a:noFill/>
          <a:ln w="9525">
            <a:noFill/>
            <a:miter lim="800000"/>
            <a:headEnd/>
            <a:tailEnd/>
          </a:ln>
          <a:effectLst/>
        </p:spPr>
        <p:txBody>
          <a:bodyPr>
            <a:spAutoFit/>
          </a:bodyPr>
          <a:lstStyle/>
          <a:p>
            <a:pPr algn="ctr">
              <a:spcBef>
                <a:spcPct val="50000"/>
              </a:spcBef>
            </a:pPr>
            <a:r>
              <a:rPr lang="fr-FR" dirty="0"/>
              <a:t>VEINES PERFORANTES </a:t>
            </a:r>
          </a:p>
          <a:p>
            <a:pPr algn="ctr">
              <a:spcBef>
                <a:spcPct val="50000"/>
              </a:spcBef>
            </a:pPr>
            <a:r>
              <a:rPr lang="fr-FR" dirty="0"/>
              <a:t>PERFORATORS</a:t>
            </a:r>
          </a:p>
          <a:p>
            <a:pPr>
              <a:spcBef>
                <a:spcPct val="50000"/>
              </a:spcBef>
            </a:pPr>
            <a:r>
              <a:rPr lang="en-US" dirty="0"/>
              <a:t>Hemodynamics: </a:t>
            </a:r>
          </a:p>
          <a:p>
            <a:pPr>
              <a:spcBef>
                <a:spcPct val="50000"/>
              </a:spcBef>
            </a:pPr>
            <a:r>
              <a:rPr lang="en-US" dirty="0"/>
              <a:t>Direction of flow: </a:t>
            </a:r>
          </a:p>
          <a:p>
            <a:pPr>
              <a:spcBef>
                <a:spcPct val="50000"/>
              </a:spcBef>
            </a:pPr>
            <a:r>
              <a:rPr lang="en-US" dirty="0"/>
              <a:t>The direction of flow is determined by the relative variations in lateral pressures on either side of the perforators, namely the deep-superficial pressure gradient and valve continence. </a:t>
            </a:r>
          </a:p>
          <a:p>
            <a:pPr>
              <a:spcBef>
                <a:spcPct val="50000"/>
              </a:spcBef>
            </a:pPr>
            <a:r>
              <a:rPr lang="en-US" dirty="0"/>
              <a:t>Physiological sense: </a:t>
            </a:r>
          </a:p>
          <a:p>
            <a:pPr>
              <a:spcBef>
                <a:spcPct val="50000"/>
              </a:spcBef>
            </a:pPr>
            <a:r>
              <a:rPr lang="en-US" dirty="0"/>
              <a:t>Anterograde or None.  The direction is anterograde when the deep lateral pressure R1 is lower than the superficial lateral pressure R2 or R3.  The reversal of the pressure gradient tends to reverse the direction of the flow but it causes the valves to close which in turn prevents reflux (zero flow).</a:t>
            </a:r>
            <a:endParaRPr lang="fr-FR" dirty="0"/>
          </a:p>
        </p:txBody>
      </p:sp>
    </p:spTree>
    <p:extLst>
      <p:ext uri="{BB962C8B-B14F-4D97-AF65-F5344CB8AC3E}">
        <p14:creationId xmlns:p14="http://schemas.microsoft.com/office/powerpoint/2010/main" val="1434524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303" name="Group 7"/>
          <p:cNvGrpSpPr>
            <a:grpSpLocks/>
          </p:cNvGrpSpPr>
          <p:nvPr/>
        </p:nvGrpSpPr>
        <p:grpSpPr bwMode="auto">
          <a:xfrm>
            <a:off x="611188" y="3068638"/>
            <a:ext cx="792162" cy="3168650"/>
            <a:chOff x="1066" y="1026"/>
            <a:chExt cx="499" cy="1996"/>
          </a:xfrm>
        </p:grpSpPr>
        <p:sp>
          <p:nvSpPr>
            <p:cNvPr id="55300" name="Line 4"/>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5301" name="Line 5"/>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5302" name="Line 6"/>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5304" name="Group 8"/>
          <p:cNvGrpSpPr>
            <a:grpSpLocks/>
          </p:cNvGrpSpPr>
          <p:nvPr/>
        </p:nvGrpSpPr>
        <p:grpSpPr bwMode="auto">
          <a:xfrm flipH="1">
            <a:off x="2122488" y="3068638"/>
            <a:ext cx="792162" cy="3168650"/>
            <a:chOff x="1066" y="1026"/>
            <a:chExt cx="499" cy="1996"/>
          </a:xfrm>
        </p:grpSpPr>
        <p:sp>
          <p:nvSpPr>
            <p:cNvPr id="55305" name="Line 9"/>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5306" name="Line 10"/>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5307" name="Line 11"/>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5308" name="Line 12"/>
          <p:cNvSpPr>
            <a:spLocks noChangeShapeType="1"/>
          </p:cNvSpPr>
          <p:nvPr/>
        </p:nvSpPr>
        <p:spPr bwMode="auto">
          <a:xfrm>
            <a:off x="1403350" y="4797425"/>
            <a:ext cx="719138" cy="0"/>
          </a:xfrm>
          <a:prstGeom prst="line">
            <a:avLst/>
          </a:prstGeom>
          <a:noFill/>
          <a:ln w="9525">
            <a:solidFill>
              <a:srgbClr val="0033CC"/>
            </a:solidFill>
            <a:round/>
            <a:headEnd/>
            <a:tailEnd/>
          </a:ln>
          <a:effectLst/>
        </p:spPr>
        <p:txBody>
          <a:bodyPr/>
          <a:lstStyle/>
          <a:p>
            <a:endParaRPr lang="fr-FR"/>
          </a:p>
        </p:txBody>
      </p:sp>
      <p:sp>
        <p:nvSpPr>
          <p:cNvPr id="55309" name="Line 13"/>
          <p:cNvSpPr>
            <a:spLocks noChangeShapeType="1"/>
          </p:cNvSpPr>
          <p:nvPr/>
        </p:nvSpPr>
        <p:spPr bwMode="auto">
          <a:xfrm>
            <a:off x="1403350" y="5229225"/>
            <a:ext cx="719138" cy="0"/>
          </a:xfrm>
          <a:prstGeom prst="line">
            <a:avLst/>
          </a:prstGeom>
          <a:noFill/>
          <a:ln w="9525">
            <a:solidFill>
              <a:srgbClr val="0033CC"/>
            </a:solidFill>
            <a:round/>
            <a:headEnd/>
            <a:tailEnd/>
          </a:ln>
          <a:effectLst/>
        </p:spPr>
        <p:txBody>
          <a:bodyPr/>
          <a:lstStyle/>
          <a:p>
            <a:endParaRPr lang="fr-FR"/>
          </a:p>
        </p:txBody>
      </p:sp>
      <p:sp>
        <p:nvSpPr>
          <p:cNvPr id="55330" name="Line 34"/>
          <p:cNvSpPr>
            <a:spLocks noChangeShapeType="1"/>
          </p:cNvSpPr>
          <p:nvPr/>
        </p:nvSpPr>
        <p:spPr bwMode="auto">
          <a:xfrm flipV="1">
            <a:off x="2482850" y="3644900"/>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grpSp>
        <p:nvGrpSpPr>
          <p:cNvPr id="55335" name="Group 39"/>
          <p:cNvGrpSpPr>
            <a:grpSpLocks/>
          </p:cNvGrpSpPr>
          <p:nvPr/>
        </p:nvGrpSpPr>
        <p:grpSpPr bwMode="auto">
          <a:xfrm>
            <a:off x="3563938" y="3068638"/>
            <a:ext cx="792162" cy="3168650"/>
            <a:chOff x="1066" y="1026"/>
            <a:chExt cx="499" cy="1996"/>
          </a:xfrm>
        </p:grpSpPr>
        <p:sp>
          <p:nvSpPr>
            <p:cNvPr id="55336" name="Line 40"/>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5337" name="Line 41"/>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5338" name="Line 42"/>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5339" name="Group 43"/>
          <p:cNvGrpSpPr>
            <a:grpSpLocks/>
          </p:cNvGrpSpPr>
          <p:nvPr/>
        </p:nvGrpSpPr>
        <p:grpSpPr bwMode="auto">
          <a:xfrm flipH="1">
            <a:off x="5075238" y="3068638"/>
            <a:ext cx="792162" cy="3168650"/>
            <a:chOff x="1066" y="1026"/>
            <a:chExt cx="499" cy="1996"/>
          </a:xfrm>
        </p:grpSpPr>
        <p:sp>
          <p:nvSpPr>
            <p:cNvPr id="55340" name="Line 44"/>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5341" name="Line 45"/>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5342" name="Line 46"/>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5343" name="Line 47"/>
          <p:cNvSpPr>
            <a:spLocks noChangeShapeType="1"/>
          </p:cNvSpPr>
          <p:nvPr/>
        </p:nvSpPr>
        <p:spPr bwMode="auto">
          <a:xfrm>
            <a:off x="4356100" y="4797425"/>
            <a:ext cx="719138" cy="0"/>
          </a:xfrm>
          <a:prstGeom prst="line">
            <a:avLst/>
          </a:prstGeom>
          <a:noFill/>
          <a:ln w="9525">
            <a:solidFill>
              <a:srgbClr val="0033CC"/>
            </a:solidFill>
            <a:round/>
            <a:headEnd/>
            <a:tailEnd/>
          </a:ln>
          <a:effectLst/>
        </p:spPr>
        <p:txBody>
          <a:bodyPr/>
          <a:lstStyle/>
          <a:p>
            <a:endParaRPr lang="fr-FR"/>
          </a:p>
        </p:txBody>
      </p:sp>
      <p:sp>
        <p:nvSpPr>
          <p:cNvPr id="55344" name="Line 48"/>
          <p:cNvSpPr>
            <a:spLocks noChangeShapeType="1"/>
          </p:cNvSpPr>
          <p:nvPr/>
        </p:nvSpPr>
        <p:spPr bwMode="auto">
          <a:xfrm>
            <a:off x="4356100" y="5229225"/>
            <a:ext cx="719138" cy="0"/>
          </a:xfrm>
          <a:prstGeom prst="line">
            <a:avLst/>
          </a:prstGeom>
          <a:noFill/>
          <a:ln w="9525">
            <a:solidFill>
              <a:srgbClr val="0033CC"/>
            </a:solidFill>
            <a:round/>
            <a:headEnd/>
            <a:tailEnd/>
          </a:ln>
          <a:effectLst/>
        </p:spPr>
        <p:txBody>
          <a:bodyPr/>
          <a:lstStyle/>
          <a:p>
            <a:endParaRPr lang="fr-FR"/>
          </a:p>
        </p:txBody>
      </p:sp>
      <p:sp>
        <p:nvSpPr>
          <p:cNvPr id="55345" name="Line 49"/>
          <p:cNvSpPr>
            <a:spLocks noChangeShapeType="1"/>
          </p:cNvSpPr>
          <p:nvPr/>
        </p:nvSpPr>
        <p:spPr bwMode="auto">
          <a:xfrm flipV="1">
            <a:off x="5435600" y="3644900"/>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5346" name="Line 50"/>
          <p:cNvSpPr>
            <a:spLocks noChangeShapeType="1"/>
          </p:cNvSpPr>
          <p:nvPr/>
        </p:nvSpPr>
        <p:spPr bwMode="auto">
          <a:xfrm>
            <a:off x="1546225" y="4797425"/>
            <a:ext cx="288925" cy="71438"/>
          </a:xfrm>
          <a:prstGeom prst="line">
            <a:avLst/>
          </a:prstGeom>
          <a:noFill/>
          <a:ln w="38100">
            <a:solidFill>
              <a:srgbClr val="0033CC"/>
            </a:solidFill>
            <a:round/>
            <a:headEnd/>
            <a:tailEnd/>
          </a:ln>
          <a:effectLst/>
        </p:spPr>
        <p:txBody>
          <a:bodyPr/>
          <a:lstStyle/>
          <a:p>
            <a:endParaRPr lang="fr-FR"/>
          </a:p>
        </p:txBody>
      </p:sp>
      <p:sp>
        <p:nvSpPr>
          <p:cNvPr id="55347" name="Line 51"/>
          <p:cNvSpPr>
            <a:spLocks noChangeShapeType="1"/>
          </p:cNvSpPr>
          <p:nvPr/>
        </p:nvSpPr>
        <p:spPr bwMode="auto">
          <a:xfrm flipV="1">
            <a:off x="1546225" y="5157788"/>
            <a:ext cx="288925" cy="71437"/>
          </a:xfrm>
          <a:prstGeom prst="line">
            <a:avLst/>
          </a:prstGeom>
          <a:noFill/>
          <a:ln w="38100">
            <a:solidFill>
              <a:srgbClr val="0033CC"/>
            </a:solidFill>
            <a:round/>
            <a:headEnd/>
            <a:tailEnd/>
          </a:ln>
          <a:effectLst/>
        </p:spPr>
        <p:txBody>
          <a:bodyPr/>
          <a:lstStyle/>
          <a:p>
            <a:endParaRPr lang="fr-FR"/>
          </a:p>
        </p:txBody>
      </p:sp>
      <p:sp>
        <p:nvSpPr>
          <p:cNvPr id="55348" name="Text Box 52"/>
          <p:cNvSpPr txBox="1">
            <a:spLocks noChangeArrowheads="1"/>
          </p:cNvSpPr>
          <p:nvPr/>
        </p:nvSpPr>
        <p:spPr bwMode="auto">
          <a:xfrm>
            <a:off x="754063" y="2492375"/>
            <a:ext cx="576262"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55349" name="Text Box 53"/>
          <p:cNvSpPr txBox="1">
            <a:spLocks noChangeArrowheads="1"/>
          </p:cNvSpPr>
          <p:nvPr/>
        </p:nvSpPr>
        <p:spPr bwMode="auto">
          <a:xfrm>
            <a:off x="2266950" y="2492375"/>
            <a:ext cx="576263"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55351" name="Text Box 55"/>
          <p:cNvSpPr txBox="1">
            <a:spLocks noChangeArrowheads="1"/>
          </p:cNvSpPr>
          <p:nvPr/>
        </p:nvSpPr>
        <p:spPr bwMode="auto">
          <a:xfrm>
            <a:off x="3706813" y="2492375"/>
            <a:ext cx="576262"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55352" name="Text Box 56"/>
          <p:cNvSpPr txBox="1">
            <a:spLocks noChangeArrowheads="1"/>
          </p:cNvSpPr>
          <p:nvPr/>
        </p:nvSpPr>
        <p:spPr bwMode="auto">
          <a:xfrm>
            <a:off x="5219700" y="2492375"/>
            <a:ext cx="576263"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55353" name="Freeform 57"/>
          <p:cNvSpPr>
            <a:spLocks/>
          </p:cNvSpPr>
          <p:nvPr/>
        </p:nvSpPr>
        <p:spPr bwMode="auto">
          <a:xfrm>
            <a:off x="4498975" y="2420938"/>
            <a:ext cx="288925" cy="576262"/>
          </a:xfrm>
          <a:custGeom>
            <a:avLst/>
            <a:gdLst/>
            <a:ahLst/>
            <a:cxnLst>
              <a:cxn ang="0">
                <a:pos x="0" y="0"/>
              </a:cxn>
              <a:cxn ang="0">
                <a:pos x="182" y="181"/>
              </a:cxn>
              <a:cxn ang="0">
                <a:pos x="0" y="363"/>
              </a:cxn>
            </a:cxnLst>
            <a:rect l="0" t="0" r="r" b="b"/>
            <a:pathLst>
              <a:path w="182" h="363">
                <a:moveTo>
                  <a:pt x="0" y="0"/>
                </a:moveTo>
                <a:lnTo>
                  <a:pt x="182" y="181"/>
                </a:lnTo>
                <a:lnTo>
                  <a:pt x="0" y="363"/>
                </a:lnTo>
              </a:path>
            </a:pathLst>
          </a:custGeom>
          <a:noFill/>
          <a:ln w="38100" cmpd="sng">
            <a:solidFill>
              <a:schemeClr val="tx1"/>
            </a:solidFill>
            <a:round/>
            <a:headEnd/>
            <a:tailEnd/>
          </a:ln>
          <a:effectLst/>
        </p:spPr>
        <p:txBody>
          <a:bodyPr/>
          <a:lstStyle/>
          <a:p>
            <a:endParaRPr lang="fr-FR"/>
          </a:p>
        </p:txBody>
      </p:sp>
      <p:grpSp>
        <p:nvGrpSpPr>
          <p:cNvPr id="55354" name="Group 58"/>
          <p:cNvGrpSpPr>
            <a:grpSpLocks/>
          </p:cNvGrpSpPr>
          <p:nvPr/>
        </p:nvGrpSpPr>
        <p:grpSpPr bwMode="auto">
          <a:xfrm>
            <a:off x="6372225" y="3068638"/>
            <a:ext cx="792163" cy="3168650"/>
            <a:chOff x="1066" y="1026"/>
            <a:chExt cx="499" cy="1996"/>
          </a:xfrm>
        </p:grpSpPr>
        <p:sp>
          <p:nvSpPr>
            <p:cNvPr id="55355" name="Line 59"/>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5356" name="Line 60"/>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5357" name="Line 61"/>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5358" name="Group 62"/>
          <p:cNvGrpSpPr>
            <a:grpSpLocks/>
          </p:cNvGrpSpPr>
          <p:nvPr/>
        </p:nvGrpSpPr>
        <p:grpSpPr bwMode="auto">
          <a:xfrm flipH="1">
            <a:off x="7883525" y="3068638"/>
            <a:ext cx="792163" cy="3168650"/>
            <a:chOff x="1066" y="1026"/>
            <a:chExt cx="499" cy="1996"/>
          </a:xfrm>
        </p:grpSpPr>
        <p:sp>
          <p:nvSpPr>
            <p:cNvPr id="55359" name="Line 6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5360" name="Line 6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5361" name="Line 6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5362" name="Line 66"/>
          <p:cNvSpPr>
            <a:spLocks noChangeShapeType="1"/>
          </p:cNvSpPr>
          <p:nvPr/>
        </p:nvSpPr>
        <p:spPr bwMode="auto">
          <a:xfrm>
            <a:off x="7164388" y="4797425"/>
            <a:ext cx="719137" cy="0"/>
          </a:xfrm>
          <a:prstGeom prst="line">
            <a:avLst/>
          </a:prstGeom>
          <a:noFill/>
          <a:ln w="9525">
            <a:solidFill>
              <a:srgbClr val="0033CC"/>
            </a:solidFill>
            <a:round/>
            <a:headEnd/>
            <a:tailEnd/>
          </a:ln>
          <a:effectLst/>
        </p:spPr>
        <p:txBody>
          <a:bodyPr/>
          <a:lstStyle/>
          <a:p>
            <a:endParaRPr lang="fr-FR"/>
          </a:p>
        </p:txBody>
      </p:sp>
      <p:sp>
        <p:nvSpPr>
          <p:cNvPr id="55363" name="Line 67"/>
          <p:cNvSpPr>
            <a:spLocks noChangeShapeType="1"/>
          </p:cNvSpPr>
          <p:nvPr/>
        </p:nvSpPr>
        <p:spPr bwMode="auto">
          <a:xfrm>
            <a:off x="7164388" y="5229225"/>
            <a:ext cx="719137" cy="0"/>
          </a:xfrm>
          <a:prstGeom prst="line">
            <a:avLst/>
          </a:prstGeom>
          <a:noFill/>
          <a:ln w="9525">
            <a:solidFill>
              <a:srgbClr val="0033CC"/>
            </a:solidFill>
            <a:round/>
            <a:headEnd/>
            <a:tailEnd/>
          </a:ln>
          <a:effectLst/>
        </p:spPr>
        <p:txBody>
          <a:bodyPr/>
          <a:lstStyle/>
          <a:p>
            <a:endParaRPr lang="fr-FR"/>
          </a:p>
        </p:txBody>
      </p:sp>
      <p:sp>
        <p:nvSpPr>
          <p:cNvPr id="55364" name="Line 68"/>
          <p:cNvSpPr>
            <a:spLocks noChangeShapeType="1"/>
          </p:cNvSpPr>
          <p:nvPr/>
        </p:nvSpPr>
        <p:spPr bwMode="auto">
          <a:xfrm flipV="1">
            <a:off x="8243888" y="3644900"/>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5365" name="Text Box 69"/>
          <p:cNvSpPr txBox="1">
            <a:spLocks noChangeArrowheads="1"/>
          </p:cNvSpPr>
          <p:nvPr/>
        </p:nvSpPr>
        <p:spPr bwMode="auto">
          <a:xfrm>
            <a:off x="6515100" y="2492375"/>
            <a:ext cx="576263" cy="457200"/>
          </a:xfrm>
          <a:prstGeom prst="rect">
            <a:avLst/>
          </a:prstGeom>
          <a:noFill/>
          <a:ln w="9525">
            <a:noFill/>
            <a:miter lim="800000"/>
            <a:headEnd/>
            <a:tailEnd/>
          </a:ln>
          <a:effectLst/>
        </p:spPr>
        <p:txBody>
          <a:bodyPr>
            <a:spAutoFit/>
          </a:bodyPr>
          <a:lstStyle/>
          <a:p>
            <a:pPr>
              <a:spcBef>
                <a:spcPct val="50000"/>
              </a:spcBef>
            </a:pPr>
            <a:r>
              <a:rPr lang="fr-FR"/>
              <a:t>SP</a:t>
            </a:r>
          </a:p>
        </p:txBody>
      </p:sp>
      <p:sp>
        <p:nvSpPr>
          <p:cNvPr id="55366" name="Text Box 70"/>
          <p:cNvSpPr txBox="1">
            <a:spLocks noChangeArrowheads="1"/>
          </p:cNvSpPr>
          <p:nvPr/>
        </p:nvSpPr>
        <p:spPr bwMode="auto">
          <a:xfrm>
            <a:off x="8027988" y="2492375"/>
            <a:ext cx="576262" cy="457200"/>
          </a:xfrm>
          <a:prstGeom prst="rect">
            <a:avLst/>
          </a:prstGeom>
          <a:noFill/>
          <a:ln w="9525">
            <a:noFill/>
            <a:miter lim="800000"/>
            <a:headEnd/>
            <a:tailEnd/>
          </a:ln>
          <a:effectLst/>
        </p:spPr>
        <p:txBody>
          <a:bodyPr>
            <a:spAutoFit/>
          </a:bodyPr>
          <a:lstStyle/>
          <a:p>
            <a:pPr>
              <a:spcBef>
                <a:spcPct val="50000"/>
              </a:spcBef>
            </a:pPr>
            <a:r>
              <a:rPr lang="fr-FR"/>
              <a:t>DP</a:t>
            </a:r>
          </a:p>
        </p:txBody>
      </p:sp>
      <p:sp>
        <p:nvSpPr>
          <p:cNvPr id="55367" name="Freeform 71"/>
          <p:cNvSpPr>
            <a:spLocks/>
          </p:cNvSpPr>
          <p:nvPr/>
        </p:nvSpPr>
        <p:spPr bwMode="auto">
          <a:xfrm flipH="1">
            <a:off x="7307263" y="2420938"/>
            <a:ext cx="288925" cy="576262"/>
          </a:xfrm>
          <a:custGeom>
            <a:avLst/>
            <a:gdLst/>
            <a:ahLst/>
            <a:cxnLst>
              <a:cxn ang="0">
                <a:pos x="0" y="0"/>
              </a:cxn>
              <a:cxn ang="0">
                <a:pos x="182" y="181"/>
              </a:cxn>
              <a:cxn ang="0">
                <a:pos x="0" y="363"/>
              </a:cxn>
            </a:cxnLst>
            <a:rect l="0" t="0" r="r" b="b"/>
            <a:pathLst>
              <a:path w="182" h="363">
                <a:moveTo>
                  <a:pt x="0" y="0"/>
                </a:moveTo>
                <a:lnTo>
                  <a:pt x="182" y="181"/>
                </a:lnTo>
                <a:lnTo>
                  <a:pt x="0" y="363"/>
                </a:lnTo>
              </a:path>
            </a:pathLst>
          </a:custGeom>
          <a:noFill/>
          <a:ln w="38100" cmpd="sng">
            <a:solidFill>
              <a:schemeClr val="tx1"/>
            </a:solidFill>
            <a:round/>
            <a:headEnd/>
            <a:tailEnd/>
          </a:ln>
          <a:effectLst/>
        </p:spPr>
        <p:txBody>
          <a:bodyPr/>
          <a:lstStyle/>
          <a:p>
            <a:endParaRPr lang="fr-FR"/>
          </a:p>
        </p:txBody>
      </p:sp>
      <p:sp>
        <p:nvSpPr>
          <p:cNvPr id="55368" name="Line 72"/>
          <p:cNvSpPr>
            <a:spLocks noChangeShapeType="1"/>
          </p:cNvSpPr>
          <p:nvPr/>
        </p:nvSpPr>
        <p:spPr bwMode="auto">
          <a:xfrm>
            <a:off x="1547813" y="2636838"/>
            <a:ext cx="431800" cy="0"/>
          </a:xfrm>
          <a:prstGeom prst="line">
            <a:avLst/>
          </a:prstGeom>
          <a:noFill/>
          <a:ln w="38100">
            <a:solidFill>
              <a:schemeClr val="tx1"/>
            </a:solidFill>
            <a:round/>
            <a:headEnd/>
            <a:tailEnd/>
          </a:ln>
          <a:effectLst/>
        </p:spPr>
        <p:txBody>
          <a:bodyPr/>
          <a:lstStyle/>
          <a:p>
            <a:endParaRPr lang="fr-FR"/>
          </a:p>
        </p:txBody>
      </p:sp>
      <p:sp>
        <p:nvSpPr>
          <p:cNvPr id="55369" name="Line 73"/>
          <p:cNvSpPr>
            <a:spLocks noChangeShapeType="1"/>
          </p:cNvSpPr>
          <p:nvPr/>
        </p:nvSpPr>
        <p:spPr bwMode="auto">
          <a:xfrm>
            <a:off x="1547813" y="2852738"/>
            <a:ext cx="431800" cy="0"/>
          </a:xfrm>
          <a:prstGeom prst="line">
            <a:avLst/>
          </a:prstGeom>
          <a:noFill/>
          <a:ln w="38100">
            <a:solidFill>
              <a:schemeClr val="tx1"/>
            </a:solidFill>
            <a:round/>
            <a:headEnd/>
            <a:tailEnd/>
          </a:ln>
          <a:effectLst/>
        </p:spPr>
        <p:txBody>
          <a:bodyPr/>
          <a:lstStyle/>
          <a:p>
            <a:endParaRPr lang="fr-FR"/>
          </a:p>
        </p:txBody>
      </p:sp>
      <p:sp>
        <p:nvSpPr>
          <p:cNvPr id="55370" name="Line 74"/>
          <p:cNvSpPr>
            <a:spLocks noChangeShapeType="1"/>
          </p:cNvSpPr>
          <p:nvPr/>
        </p:nvSpPr>
        <p:spPr bwMode="auto">
          <a:xfrm flipV="1">
            <a:off x="971550" y="3644900"/>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5371" name="Line 75"/>
          <p:cNvSpPr>
            <a:spLocks noChangeShapeType="1"/>
          </p:cNvSpPr>
          <p:nvPr/>
        </p:nvSpPr>
        <p:spPr bwMode="auto">
          <a:xfrm flipV="1">
            <a:off x="3924300" y="3644900"/>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5372" name="Line 76"/>
          <p:cNvSpPr>
            <a:spLocks noChangeShapeType="1"/>
          </p:cNvSpPr>
          <p:nvPr/>
        </p:nvSpPr>
        <p:spPr bwMode="auto">
          <a:xfrm flipV="1">
            <a:off x="6732588" y="3644900"/>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5373" name="Freeform 77"/>
          <p:cNvSpPr>
            <a:spLocks/>
          </p:cNvSpPr>
          <p:nvPr/>
        </p:nvSpPr>
        <p:spPr bwMode="auto">
          <a:xfrm>
            <a:off x="3924300" y="4724400"/>
            <a:ext cx="1439863" cy="504825"/>
          </a:xfrm>
          <a:custGeom>
            <a:avLst/>
            <a:gdLst/>
            <a:ahLst/>
            <a:cxnLst>
              <a:cxn ang="0">
                <a:pos x="0" y="318"/>
              </a:cxn>
              <a:cxn ang="0">
                <a:pos x="227" y="182"/>
              </a:cxn>
              <a:cxn ang="0">
                <a:pos x="771" y="182"/>
              </a:cxn>
              <a:cxn ang="0">
                <a:pos x="907" y="0"/>
              </a:cxn>
            </a:cxnLst>
            <a:rect l="0" t="0" r="r" b="b"/>
            <a:pathLst>
              <a:path w="907" h="318">
                <a:moveTo>
                  <a:pt x="0" y="318"/>
                </a:moveTo>
                <a:cubicBezTo>
                  <a:pt x="49" y="261"/>
                  <a:pt x="99" y="205"/>
                  <a:pt x="227" y="182"/>
                </a:cubicBezTo>
                <a:cubicBezTo>
                  <a:pt x="355" y="159"/>
                  <a:pt x="658" y="212"/>
                  <a:pt x="771" y="182"/>
                </a:cubicBezTo>
                <a:cubicBezTo>
                  <a:pt x="884" y="152"/>
                  <a:pt x="895" y="76"/>
                  <a:pt x="907" y="0"/>
                </a:cubicBezTo>
              </a:path>
            </a:pathLst>
          </a:custGeom>
          <a:noFill/>
          <a:ln w="28575" cmpd="sng">
            <a:solidFill>
              <a:srgbClr val="0033CC"/>
            </a:solidFill>
            <a:round/>
            <a:headEnd type="oval" w="med" len="med"/>
            <a:tailEnd type="triangle" w="med" len="med"/>
          </a:ln>
          <a:effectLst/>
        </p:spPr>
        <p:txBody>
          <a:bodyPr/>
          <a:lstStyle/>
          <a:p>
            <a:endParaRPr lang="fr-FR"/>
          </a:p>
        </p:txBody>
      </p:sp>
      <p:sp>
        <p:nvSpPr>
          <p:cNvPr id="55374" name="Line 78"/>
          <p:cNvSpPr>
            <a:spLocks noChangeShapeType="1"/>
          </p:cNvSpPr>
          <p:nvPr/>
        </p:nvSpPr>
        <p:spPr bwMode="auto">
          <a:xfrm>
            <a:off x="4570413" y="4797425"/>
            <a:ext cx="288925" cy="71438"/>
          </a:xfrm>
          <a:prstGeom prst="line">
            <a:avLst/>
          </a:prstGeom>
          <a:noFill/>
          <a:ln w="38100">
            <a:solidFill>
              <a:srgbClr val="0033CC"/>
            </a:solidFill>
            <a:round/>
            <a:headEnd/>
            <a:tailEnd/>
          </a:ln>
          <a:effectLst/>
        </p:spPr>
        <p:txBody>
          <a:bodyPr/>
          <a:lstStyle/>
          <a:p>
            <a:endParaRPr lang="fr-FR"/>
          </a:p>
        </p:txBody>
      </p:sp>
      <p:sp>
        <p:nvSpPr>
          <p:cNvPr id="55375" name="Line 79"/>
          <p:cNvSpPr>
            <a:spLocks noChangeShapeType="1"/>
          </p:cNvSpPr>
          <p:nvPr/>
        </p:nvSpPr>
        <p:spPr bwMode="auto">
          <a:xfrm flipV="1">
            <a:off x="4570413" y="5157788"/>
            <a:ext cx="288925" cy="71437"/>
          </a:xfrm>
          <a:prstGeom prst="line">
            <a:avLst/>
          </a:prstGeom>
          <a:noFill/>
          <a:ln w="38100">
            <a:solidFill>
              <a:srgbClr val="0033CC"/>
            </a:solidFill>
            <a:round/>
            <a:headEnd/>
            <a:tailEnd/>
          </a:ln>
          <a:effectLst/>
        </p:spPr>
        <p:txBody>
          <a:bodyPr/>
          <a:lstStyle/>
          <a:p>
            <a:endParaRPr lang="fr-FR"/>
          </a:p>
        </p:txBody>
      </p:sp>
      <p:sp>
        <p:nvSpPr>
          <p:cNvPr id="55376" name="Line 80"/>
          <p:cNvSpPr>
            <a:spLocks noChangeShapeType="1"/>
          </p:cNvSpPr>
          <p:nvPr/>
        </p:nvSpPr>
        <p:spPr bwMode="auto">
          <a:xfrm>
            <a:off x="7378700" y="4797425"/>
            <a:ext cx="288925" cy="215900"/>
          </a:xfrm>
          <a:prstGeom prst="line">
            <a:avLst/>
          </a:prstGeom>
          <a:noFill/>
          <a:ln w="38100">
            <a:solidFill>
              <a:srgbClr val="0033CC"/>
            </a:solidFill>
            <a:round/>
            <a:headEnd/>
            <a:tailEnd/>
          </a:ln>
          <a:effectLst/>
        </p:spPr>
        <p:txBody>
          <a:bodyPr/>
          <a:lstStyle/>
          <a:p>
            <a:endParaRPr lang="fr-FR"/>
          </a:p>
        </p:txBody>
      </p:sp>
      <p:sp>
        <p:nvSpPr>
          <p:cNvPr id="55377" name="Line 81"/>
          <p:cNvSpPr>
            <a:spLocks noChangeShapeType="1"/>
          </p:cNvSpPr>
          <p:nvPr/>
        </p:nvSpPr>
        <p:spPr bwMode="auto">
          <a:xfrm flipV="1">
            <a:off x="7378700" y="5013325"/>
            <a:ext cx="288925" cy="215900"/>
          </a:xfrm>
          <a:prstGeom prst="line">
            <a:avLst/>
          </a:prstGeom>
          <a:noFill/>
          <a:ln w="38100">
            <a:solidFill>
              <a:srgbClr val="0033CC"/>
            </a:solidFill>
            <a:round/>
            <a:headEnd/>
            <a:tailEnd/>
          </a:ln>
          <a:effectLst/>
        </p:spPr>
        <p:txBody>
          <a:bodyPr/>
          <a:lstStyle/>
          <a:p>
            <a:endParaRPr lang="fr-FR"/>
          </a:p>
        </p:txBody>
      </p:sp>
      <p:sp>
        <p:nvSpPr>
          <p:cNvPr id="55378" name="Text Box 82"/>
          <p:cNvSpPr txBox="1">
            <a:spLocks noChangeArrowheads="1"/>
          </p:cNvSpPr>
          <p:nvPr/>
        </p:nvSpPr>
        <p:spPr bwMode="auto">
          <a:xfrm>
            <a:off x="1547813" y="188913"/>
            <a:ext cx="6264275" cy="2041525"/>
          </a:xfrm>
          <a:prstGeom prst="rect">
            <a:avLst/>
          </a:prstGeom>
          <a:noFill/>
          <a:ln w="9525">
            <a:noFill/>
            <a:miter lim="800000"/>
            <a:headEnd/>
            <a:tailEnd/>
          </a:ln>
          <a:effectLst/>
        </p:spPr>
        <p:txBody>
          <a:bodyPr>
            <a:spAutoFit/>
          </a:bodyPr>
          <a:lstStyle/>
          <a:p>
            <a:pPr algn="ctr">
              <a:spcBef>
                <a:spcPct val="50000"/>
              </a:spcBef>
            </a:pPr>
            <a:r>
              <a:rPr lang="fr-FR" sz="3200"/>
              <a:t>Flow direction according to the pressure gradient between  superficial SP and deep veins DP in competent perforators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6" name="Group 2"/>
          <p:cNvGrpSpPr>
            <a:grpSpLocks/>
          </p:cNvGrpSpPr>
          <p:nvPr/>
        </p:nvGrpSpPr>
        <p:grpSpPr bwMode="auto">
          <a:xfrm>
            <a:off x="900113" y="2924175"/>
            <a:ext cx="792162" cy="3168650"/>
            <a:chOff x="1066" y="1026"/>
            <a:chExt cx="499" cy="1996"/>
          </a:xfrm>
        </p:grpSpPr>
        <p:sp>
          <p:nvSpPr>
            <p:cNvPr id="57347" name="Line 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7348" name="Line 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7349" name="Line 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7350" name="Group 6"/>
          <p:cNvGrpSpPr>
            <a:grpSpLocks/>
          </p:cNvGrpSpPr>
          <p:nvPr/>
        </p:nvGrpSpPr>
        <p:grpSpPr bwMode="auto">
          <a:xfrm flipH="1">
            <a:off x="2411413" y="2924175"/>
            <a:ext cx="792162" cy="3168650"/>
            <a:chOff x="1066" y="1026"/>
            <a:chExt cx="499" cy="1996"/>
          </a:xfrm>
        </p:grpSpPr>
        <p:sp>
          <p:nvSpPr>
            <p:cNvPr id="57351" name="Line 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7352" name="Line 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7353" name="Line 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7354" name="Line 10"/>
          <p:cNvSpPr>
            <a:spLocks noChangeShapeType="1"/>
          </p:cNvSpPr>
          <p:nvPr/>
        </p:nvSpPr>
        <p:spPr bwMode="auto">
          <a:xfrm>
            <a:off x="1692275" y="4652963"/>
            <a:ext cx="719138" cy="0"/>
          </a:xfrm>
          <a:prstGeom prst="line">
            <a:avLst/>
          </a:prstGeom>
          <a:noFill/>
          <a:ln w="9525">
            <a:solidFill>
              <a:srgbClr val="0033CC"/>
            </a:solidFill>
            <a:round/>
            <a:headEnd/>
            <a:tailEnd/>
          </a:ln>
          <a:effectLst/>
        </p:spPr>
        <p:txBody>
          <a:bodyPr/>
          <a:lstStyle/>
          <a:p>
            <a:endParaRPr lang="fr-FR"/>
          </a:p>
        </p:txBody>
      </p:sp>
      <p:sp>
        <p:nvSpPr>
          <p:cNvPr id="57355" name="Line 11"/>
          <p:cNvSpPr>
            <a:spLocks noChangeShapeType="1"/>
          </p:cNvSpPr>
          <p:nvPr/>
        </p:nvSpPr>
        <p:spPr bwMode="auto">
          <a:xfrm>
            <a:off x="1692275" y="5084763"/>
            <a:ext cx="719138" cy="0"/>
          </a:xfrm>
          <a:prstGeom prst="line">
            <a:avLst/>
          </a:prstGeom>
          <a:noFill/>
          <a:ln w="9525">
            <a:solidFill>
              <a:srgbClr val="0033CC"/>
            </a:solidFill>
            <a:round/>
            <a:headEnd/>
            <a:tailEnd/>
          </a:ln>
          <a:effectLst/>
        </p:spPr>
        <p:txBody>
          <a:bodyPr/>
          <a:lstStyle/>
          <a:p>
            <a:endParaRPr lang="fr-FR"/>
          </a:p>
        </p:txBody>
      </p:sp>
      <p:grpSp>
        <p:nvGrpSpPr>
          <p:cNvPr id="57356" name="Group 12"/>
          <p:cNvGrpSpPr>
            <a:grpSpLocks/>
          </p:cNvGrpSpPr>
          <p:nvPr/>
        </p:nvGrpSpPr>
        <p:grpSpPr bwMode="auto">
          <a:xfrm>
            <a:off x="3563938" y="2924175"/>
            <a:ext cx="792162" cy="3168650"/>
            <a:chOff x="1066" y="1026"/>
            <a:chExt cx="499" cy="1996"/>
          </a:xfrm>
        </p:grpSpPr>
        <p:sp>
          <p:nvSpPr>
            <p:cNvPr id="57357" name="Line 1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7358" name="Line 1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7359" name="Line 1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7360" name="Group 16"/>
          <p:cNvGrpSpPr>
            <a:grpSpLocks/>
          </p:cNvGrpSpPr>
          <p:nvPr/>
        </p:nvGrpSpPr>
        <p:grpSpPr bwMode="auto">
          <a:xfrm flipH="1">
            <a:off x="5075238" y="3355975"/>
            <a:ext cx="792162" cy="3168650"/>
            <a:chOff x="1066" y="1026"/>
            <a:chExt cx="499" cy="1996"/>
          </a:xfrm>
        </p:grpSpPr>
        <p:sp>
          <p:nvSpPr>
            <p:cNvPr id="57361" name="Line 1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7362" name="Line 1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7363" name="Line 1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7364" name="Line 20"/>
          <p:cNvSpPr>
            <a:spLocks noChangeShapeType="1"/>
          </p:cNvSpPr>
          <p:nvPr/>
        </p:nvSpPr>
        <p:spPr bwMode="auto">
          <a:xfrm>
            <a:off x="4356100" y="4652963"/>
            <a:ext cx="720725" cy="431800"/>
          </a:xfrm>
          <a:prstGeom prst="line">
            <a:avLst/>
          </a:prstGeom>
          <a:noFill/>
          <a:ln w="9525">
            <a:solidFill>
              <a:srgbClr val="0033CC"/>
            </a:solidFill>
            <a:round/>
            <a:headEnd/>
            <a:tailEnd/>
          </a:ln>
          <a:effectLst/>
        </p:spPr>
        <p:txBody>
          <a:bodyPr/>
          <a:lstStyle/>
          <a:p>
            <a:endParaRPr lang="fr-FR"/>
          </a:p>
        </p:txBody>
      </p:sp>
      <p:sp>
        <p:nvSpPr>
          <p:cNvPr id="57365" name="Line 21"/>
          <p:cNvSpPr>
            <a:spLocks noChangeShapeType="1"/>
          </p:cNvSpPr>
          <p:nvPr/>
        </p:nvSpPr>
        <p:spPr bwMode="auto">
          <a:xfrm>
            <a:off x="4356100" y="5084763"/>
            <a:ext cx="720725" cy="431800"/>
          </a:xfrm>
          <a:prstGeom prst="line">
            <a:avLst/>
          </a:prstGeom>
          <a:noFill/>
          <a:ln w="9525">
            <a:solidFill>
              <a:srgbClr val="0033CC"/>
            </a:solidFill>
            <a:round/>
            <a:headEnd/>
            <a:tailEnd/>
          </a:ln>
          <a:effectLst/>
        </p:spPr>
        <p:txBody>
          <a:bodyPr/>
          <a:lstStyle/>
          <a:p>
            <a:endParaRPr lang="fr-FR"/>
          </a:p>
        </p:txBody>
      </p:sp>
      <p:grpSp>
        <p:nvGrpSpPr>
          <p:cNvPr id="57366" name="Group 22"/>
          <p:cNvGrpSpPr>
            <a:grpSpLocks/>
          </p:cNvGrpSpPr>
          <p:nvPr/>
        </p:nvGrpSpPr>
        <p:grpSpPr bwMode="auto">
          <a:xfrm>
            <a:off x="6229350" y="2924175"/>
            <a:ext cx="792163" cy="3168650"/>
            <a:chOff x="1066" y="1026"/>
            <a:chExt cx="499" cy="1996"/>
          </a:xfrm>
        </p:grpSpPr>
        <p:sp>
          <p:nvSpPr>
            <p:cNvPr id="57367" name="Line 23"/>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7368" name="Line 24"/>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7369" name="Line 25"/>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grpSp>
        <p:nvGrpSpPr>
          <p:cNvPr id="57370" name="Group 26"/>
          <p:cNvGrpSpPr>
            <a:grpSpLocks/>
          </p:cNvGrpSpPr>
          <p:nvPr/>
        </p:nvGrpSpPr>
        <p:grpSpPr bwMode="auto">
          <a:xfrm flipH="1">
            <a:off x="7740650" y="2563813"/>
            <a:ext cx="792163" cy="3168650"/>
            <a:chOff x="1066" y="1026"/>
            <a:chExt cx="499" cy="1996"/>
          </a:xfrm>
        </p:grpSpPr>
        <p:sp>
          <p:nvSpPr>
            <p:cNvPr id="57371" name="Line 27"/>
            <p:cNvSpPr>
              <a:spLocks noChangeShapeType="1"/>
            </p:cNvSpPr>
            <p:nvPr/>
          </p:nvSpPr>
          <p:spPr bwMode="auto">
            <a:xfrm>
              <a:off x="1066" y="1026"/>
              <a:ext cx="0" cy="1996"/>
            </a:xfrm>
            <a:prstGeom prst="line">
              <a:avLst/>
            </a:prstGeom>
            <a:noFill/>
            <a:ln w="9525">
              <a:solidFill>
                <a:srgbClr val="0033CC"/>
              </a:solidFill>
              <a:round/>
              <a:headEnd/>
              <a:tailEnd/>
            </a:ln>
            <a:effectLst/>
          </p:spPr>
          <p:txBody>
            <a:bodyPr/>
            <a:lstStyle/>
            <a:p>
              <a:endParaRPr lang="fr-FR"/>
            </a:p>
          </p:txBody>
        </p:sp>
        <p:sp>
          <p:nvSpPr>
            <p:cNvPr id="57372" name="Line 28"/>
            <p:cNvSpPr>
              <a:spLocks noChangeShapeType="1"/>
            </p:cNvSpPr>
            <p:nvPr/>
          </p:nvSpPr>
          <p:spPr bwMode="auto">
            <a:xfrm>
              <a:off x="1565" y="2387"/>
              <a:ext cx="0" cy="635"/>
            </a:xfrm>
            <a:prstGeom prst="line">
              <a:avLst/>
            </a:prstGeom>
            <a:noFill/>
            <a:ln w="9525">
              <a:solidFill>
                <a:srgbClr val="0033CC"/>
              </a:solidFill>
              <a:round/>
              <a:headEnd/>
              <a:tailEnd/>
            </a:ln>
            <a:effectLst/>
          </p:spPr>
          <p:txBody>
            <a:bodyPr/>
            <a:lstStyle/>
            <a:p>
              <a:endParaRPr lang="fr-FR"/>
            </a:p>
          </p:txBody>
        </p:sp>
        <p:sp>
          <p:nvSpPr>
            <p:cNvPr id="57373" name="Line 29"/>
            <p:cNvSpPr>
              <a:spLocks noChangeShapeType="1"/>
            </p:cNvSpPr>
            <p:nvPr/>
          </p:nvSpPr>
          <p:spPr bwMode="auto">
            <a:xfrm>
              <a:off x="1565" y="1026"/>
              <a:ext cx="0" cy="1089"/>
            </a:xfrm>
            <a:prstGeom prst="line">
              <a:avLst/>
            </a:prstGeom>
            <a:noFill/>
            <a:ln w="9525">
              <a:solidFill>
                <a:srgbClr val="0033CC"/>
              </a:solidFill>
              <a:round/>
              <a:headEnd/>
              <a:tailEnd/>
            </a:ln>
            <a:effectLst/>
          </p:spPr>
          <p:txBody>
            <a:bodyPr/>
            <a:lstStyle/>
            <a:p>
              <a:endParaRPr lang="fr-FR"/>
            </a:p>
          </p:txBody>
        </p:sp>
      </p:grpSp>
      <p:sp>
        <p:nvSpPr>
          <p:cNvPr id="57374" name="Line 30"/>
          <p:cNvSpPr>
            <a:spLocks noChangeShapeType="1"/>
          </p:cNvSpPr>
          <p:nvPr/>
        </p:nvSpPr>
        <p:spPr bwMode="auto">
          <a:xfrm flipV="1">
            <a:off x="7021513" y="4292600"/>
            <a:ext cx="719137" cy="360363"/>
          </a:xfrm>
          <a:prstGeom prst="line">
            <a:avLst/>
          </a:prstGeom>
          <a:noFill/>
          <a:ln w="9525">
            <a:solidFill>
              <a:srgbClr val="0033CC"/>
            </a:solidFill>
            <a:round/>
            <a:headEnd/>
            <a:tailEnd/>
          </a:ln>
          <a:effectLst/>
        </p:spPr>
        <p:txBody>
          <a:bodyPr/>
          <a:lstStyle/>
          <a:p>
            <a:endParaRPr lang="fr-FR"/>
          </a:p>
        </p:txBody>
      </p:sp>
      <p:sp>
        <p:nvSpPr>
          <p:cNvPr id="57375" name="Line 31"/>
          <p:cNvSpPr>
            <a:spLocks noChangeShapeType="1"/>
          </p:cNvSpPr>
          <p:nvPr/>
        </p:nvSpPr>
        <p:spPr bwMode="auto">
          <a:xfrm flipV="1">
            <a:off x="7021513" y="4724400"/>
            <a:ext cx="719137" cy="360363"/>
          </a:xfrm>
          <a:prstGeom prst="line">
            <a:avLst/>
          </a:prstGeom>
          <a:noFill/>
          <a:ln w="9525">
            <a:solidFill>
              <a:srgbClr val="0033CC"/>
            </a:solidFill>
            <a:round/>
            <a:headEnd/>
            <a:tailEnd/>
          </a:ln>
          <a:effectLst/>
        </p:spPr>
        <p:txBody>
          <a:bodyPr/>
          <a:lstStyle/>
          <a:p>
            <a:endParaRPr lang="fr-FR"/>
          </a:p>
        </p:txBody>
      </p:sp>
      <p:sp>
        <p:nvSpPr>
          <p:cNvPr id="57376" name="Line 32"/>
          <p:cNvSpPr>
            <a:spLocks noChangeShapeType="1"/>
          </p:cNvSpPr>
          <p:nvPr/>
        </p:nvSpPr>
        <p:spPr bwMode="auto">
          <a:xfrm flipV="1">
            <a:off x="2771775" y="3500438"/>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7377" name="Line 33"/>
          <p:cNvSpPr>
            <a:spLocks noChangeShapeType="1"/>
          </p:cNvSpPr>
          <p:nvPr/>
        </p:nvSpPr>
        <p:spPr bwMode="auto">
          <a:xfrm flipV="1">
            <a:off x="5508625" y="3500438"/>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7378" name="Line 34"/>
          <p:cNvSpPr>
            <a:spLocks noChangeShapeType="1"/>
          </p:cNvSpPr>
          <p:nvPr/>
        </p:nvSpPr>
        <p:spPr bwMode="auto">
          <a:xfrm flipH="1" flipV="1">
            <a:off x="4067175" y="4670425"/>
            <a:ext cx="1441450" cy="863600"/>
          </a:xfrm>
          <a:prstGeom prst="line">
            <a:avLst/>
          </a:prstGeom>
          <a:noFill/>
          <a:ln w="38100">
            <a:solidFill>
              <a:srgbClr val="FF3300"/>
            </a:solidFill>
            <a:round/>
            <a:headEnd type="oval" w="med" len="med"/>
            <a:tailEnd type="triangle" w="med" len="med"/>
          </a:ln>
          <a:effectLst/>
        </p:spPr>
        <p:txBody>
          <a:bodyPr/>
          <a:lstStyle/>
          <a:p>
            <a:endParaRPr lang="fr-FR"/>
          </a:p>
        </p:txBody>
      </p:sp>
      <p:sp>
        <p:nvSpPr>
          <p:cNvPr id="57379" name="Line 35"/>
          <p:cNvSpPr>
            <a:spLocks noChangeShapeType="1"/>
          </p:cNvSpPr>
          <p:nvPr/>
        </p:nvSpPr>
        <p:spPr bwMode="auto">
          <a:xfrm flipV="1">
            <a:off x="8172450" y="3500438"/>
            <a:ext cx="0" cy="2736850"/>
          </a:xfrm>
          <a:prstGeom prst="line">
            <a:avLst/>
          </a:prstGeom>
          <a:noFill/>
          <a:ln w="76200">
            <a:solidFill>
              <a:srgbClr val="0033CC"/>
            </a:solidFill>
            <a:round/>
            <a:headEnd type="oval" w="med" len="med"/>
            <a:tailEnd type="triangle" w="med" len="med"/>
          </a:ln>
          <a:effectLst/>
        </p:spPr>
        <p:txBody>
          <a:bodyPr/>
          <a:lstStyle/>
          <a:p>
            <a:endParaRPr lang="fr-FR"/>
          </a:p>
        </p:txBody>
      </p:sp>
      <p:sp>
        <p:nvSpPr>
          <p:cNvPr id="57380" name="Line 36"/>
          <p:cNvSpPr>
            <a:spLocks noChangeShapeType="1"/>
          </p:cNvSpPr>
          <p:nvPr/>
        </p:nvSpPr>
        <p:spPr bwMode="auto">
          <a:xfrm flipV="1">
            <a:off x="6588125" y="4365625"/>
            <a:ext cx="1439863" cy="719138"/>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7381" name="Text Box 37"/>
          <p:cNvSpPr txBox="1">
            <a:spLocks noChangeArrowheads="1"/>
          </p:cNvSpPr>
          <p:nvPr/>
        </p:nvSpPr>
        <p:spPr bwMode="auto">
          <a:xfrm>
            <a:off x="1547813" y="549275"/>
            <a:ext cx="6264275" cy="1066800"/>
          </a:xfrm>
          <a:prstGeom prst="rect">
            <a:avLst/>
          </a:prstGeom>
          <a:noFill/>
          <a:ln w="9525">
            <a:noFill/>
            <a:miter lim="800000"/>
            <a:headEnd/>
            <a:tailEnd/>
          </a:ln>
          <a:effectLst/>
        </p:spPr>
        <p:txBody>
          <a:bodyPr>
            <a:spAutoFit/>
          </a:bodyPr>
          <a:lstStyle/>
          <a:p>
            <a:pPr algn="ctr">
              <a:spcBef>
                <a:spcPct val="50000"/>
              </a:spcBef>
            </a:pPr>
            <a:r>
              <a:rPr lang="fr-FR" sz="3200"/>
              <a:t>Systolic Flow direction according to the connection angle</a:t>
            </a:r>
          </a:p>
        </p:txBody>
      </p:sp>
      <p:sp>
        <p:nvSpPr>
          <p:cNvPr id="57382" name="Line 38"/>
          <p:cNvSpPr>
            <a:spLocks noChangeShapeType="1"/>
          </p:cNvSpPr>
          <p:nvPr/>
        </p:nvSpPr>
        <p:spPr bwMode="auto">
          <a:xfrm flipV="1">
            <a:off x="1258888" y="33575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7383" name="Line 39"/>
          <p:cNvSpPr>
            <a:spLocks noChangeShapeType="1"/>
          </p:cNvSpPr>
          <p:nvPr/>
        </p:nvSpPr>
        <p:spPr bwMode="auto">
          <a:xfrm flipV="1">
            <a:off x="3924300" y="33575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
        <p:nvSpPr>
          <p:cNvPr id="57384" name="Line 40"/>
          <p:cNvSpPr>
            <a:spLocks noChangeShapeType="1"/>
          </p:cNvSpPr>
          <p:nvPr/>
        </p:nvSpPr>
        <p:spPr bwMode="auto">
          <a:xfrm flipV="1">
            <a:off x="6588125" y="3357563"/>
            <a:ext cx="0" cy="2736850"/>
          </a:xfrm>
          <a:prstGeom prst="line">
            <a:avLst/>
          </a:prstGeom>
          <a:noFill/>
          <a:ln w="38100">
            <a:solidFill>
              <a:srgbClr val="0033CC"/>
            </a:solidFill>
            <a:round/>
            <a:headEnd type="oval" w="med" len="med"/>
            <a:tailEnd type="triangle" w="med" len="med"/>
          </a:ln>
          <a:effectLst/>
        </p:spPr>
        <p:txBody>
          <a:bodyPr/>
          <a:lstStyle/>
          <a:p>
            <a:endParaRPr lang="fr-F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1447</TotalTime>
  <Words>1187</Words>
  <Application>Microsoft Office PowerPoint</Application>
  <PresentationFormat>Affichage à l'écran (4:3)</PresentationFormat>
  <Paragraphs>172</Paragraphs>
  <Slides>27</Slides>
  <Notes>27</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27</vt:i4>
      </vt:variant>
    </vt:vector>
  </HeadingPairs>
  <TitlesOfParts>
    <vt:vector size="29" baseType="lpstr">
      <vt:lpstr>Times New Roman</vt: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franceschi</dc:creator>
  <cp:lastModifiedBy>claude franceschi</cp:lastModifiedBy>
  <cp:revision>13</cp:revision>
  <dcterms:created xsi:type="dcterms:W3CDTF">1601-01-01T00:00:00Z</dcterms:created>
  <dcterms:modified xsi:type="dcterms:W3CDTF">2024-12-21T13:21:32Z</dcterms:modified>
</cp:coreProperties>
</file>