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72" r:id="rId3"/>
    <p:sldId id="278" r:id="rId4"/>
    <p:sldId id="260" r:id="rId5"/>
    <p:sldId id="277" r:id="rId6"/>
    <p:sldId id="257" r:id="rId7"/>
    <p:sldId id="324" r:id="rId8"/>
    <p:sldId id="279" r:id="rId9"/>
    <p:sldId id="280" r:id="rId10"/>
    <p:sldId id="259" r:id="rId11"/>
    <p:sldId id="281" r:id="rId12"/>
    <p:sldId id="282" r:id="rId13"/>
    <p:sldId id="258" r:id="rId14"/>
    <p:sldId id="283" r:id="rId15"/>
    <p:sldId id="261" r:id="rId16"/>
    <p:sldId id="284" r:id="rId17"/>
    <p:sldId id="262" r:id="rId18"/>
    <p:sldId id="285" r:id="rId19"/>
    <p:sldId id="289" r:id="rId20"/>
    <p:sldId id="286" r:id="rId21"/>
    <p:sldId id="287" r:id="rId22"/>
    <p:sldId id="290" r:id="rId23"/>
    <p:sldId id="263" r:id="rId24"/>
    <p:sldId id="291" r:id="rId25"/>
    <p:sldId id="265" r:id="rId26"/>
    <p:sldId id="293" r:id="rId27"/>
    <p:sldId id="323" r:id="rId2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009900"/>
    <a:srgbClr val="FF330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994"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fr-FR"/>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fr-FR"/>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fr-FR"/>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94BD146-C1FB-4419-B84E-90083F6838DE}" type="slidenum">
              <a:rPr lang="fr-FR"/>
              <a:pPr/>
              <a:t>‹N°›</a:t>
            </a:fld>
            <a:endParaRPr lang="fr-F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1BEDBB-F7D5-490E-A13D-C6E00B41442B}" type="slidenum">
              <a:rPr lang="fr-FR"/>
              <a:pPr/>
              <a:t>1</a:t>
            </a:fld>
            <a:endParaRPr lang="fr-FR"/>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925AA4-8BEB-45CE-9F20-7633D88F7760}" type="slidenum">
              <a:rPr lang="fr-FR"/>
              <a:pPr/>
              <a:t>10</a:t>
            </a:fld>
            <a:endParaRPr lang="fr-FR"/>
          </a:p>
        </p:txBody>
      </p:sp>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BB5C38-71CB-423F-B63A-9B1E37E81759}" type="slidenum">
              <a:rPr lang="fr-FR"/>
              <a:pPr/>
              <a:t>11</a:t>
            </a:fld>
            <a:endParaRPr lang="fr-FR"/>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p:txBody>
          <a:bodyPr/>
          <a:lstStyle/>
          <a:p>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5EB3C1D-AF9E-4E84-8047-6CCCC8FEDBC8}" type="slidenum">
              <a:rPr lang="fr-FR"/>
              <a:pPr/>
              <a:t>12</a:t>
            </a:fld>
            <a:endParaRPr lang="fr-FR"/>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DC5E268-FA9A-4844-B855-5AA55A7A46DB}" type="slidenum">
              <a:rPr lang="fr-FR"/>
              <a:pPr/>
              <a:t>13</a:t>
            </a:fld>
            <a:endParaRPr lang="fr-FR"/>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p:txBody>
          <a:bodyPr/>
          <a:lstStyle/>
          <a:p>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4B7F8F-6A8B-4001-82D4-A17E70FE1188}" type="slidenum">
              <a:rPr lang="fr-FR"/>
              <a:pPr/>
              <a:t>14</a:t>
            </a:fld>
            <a:endParaRPr lang="fr-FR"/>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483B68-B4D6-491B-93F0-0899FDD91287}" type="slidenum">
              <a:rPr lang="fr-FR"/>
              <a:pPr/>
              <a:t>15</a:t>
            </a:fld>
            <a:endParaRPr lang="fr-F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035441-C837-4816-B670-D0319D798326}" type="slidenum">
              <a:rPr lang="fr-FR"/>
              <a:pPr/>
              <a:t>16</a:t>
            </a:fld>
            <a:endParaRPr lang="fr-FR"/>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EFB292-9F61-463D-8682-A1DA18F7B758}" type="slidenum">
              <a:rPr lang="fr-FR"/>
              <a:pPr/>
              <a:t>17</a:t>
            </a:fld>
            <a:endParaRPr lang="fr-FR"/>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9E8AC1-DFF6-45E2-97B5-867FF290C3F1}" type="slidenum">
              <a:rPr lang="fr-FR"/>
              <a:pPr/>
              <a:t>18</a:t>
            </a:fld>
            <a:endParaRPr lang="fr-FR"/>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endParaRPr 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CF6DC9-925D-49FC-986D-963B01B0C9B5}" type="slidenum">
              <a:rPr lang="fr-FR"/>
              <a:pPr/>
              <a:t>19</a:t>
            </a:fld>
            <a:endParaRPr lang="fr-FR"/>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301750-695F-4559-B246-FE8E8815074A}" type="slidenum">
              <a:rPr lang="fr-FR"/>
              <a:pPr/>
              <a:t>2</a:t>
            </a:fld>
            <a:endParaRPr lang="fr-FR"/>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AA1F7B-377F-47C5-9F21-647C00A9B160}" type="slidenum">
              <a:rPr lang="fr-FR"/>
              <a:pPr/>
              <a:t>20</a:t>
            </a:fld>
            <a:endParaRPr lang="fr-FR"/>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endParaRPr lang="fr-F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CF18C4-4496-427A-87DA-AA195B2BCFF6}" type="slidenum">
              <a:rPr lang="fr-FR"/>
              <a:pPr/>
              <a:t>21</a:t>
            </a:fld>
            <a:endParaRPr lang="fr-FR"/>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F74E6C-F9D8-41D6-A491-3A26A5809121}" type="slidenum">
              <a:rPr lang="fr-FR"/>
              <a:pPr/>
              <a:t>22</a:t>
            </a:fld>
            <a:endParaRPr lang="fr-FR"/>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fr-F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5C54D4-5BA3-43FC-A2C6-7114DC86FB12}" type="slidenum">
              <a:rPr lang="fr-FR"/>
              <a:pPr/>
              <a:t>23</a:t>
            </a:fld>
            <a:endParaRPr lang="fr-FR"/>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fr-F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8E7D5C-B76F-4568-929D-D41A889D75FF}" type="slidenum">
              <a:rPr lang="fr-FR"/>
              <a:pPr/>
              <a:t>24</a:t>
            </a:fld>
            <a:endParaRPr lang="fr-FR"/>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BCD343-6C78-42B7-8B8C-A3DEB583AC21}" type="slidenum">
              <a:rPr lang="fr-FR"/>
              <a:pPr/>
              <a:t>25</a:t>
            </a:fld>
            <a:endParaRPr lang="fr-FR"/>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fr-F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FEF4B5-9FEA-4383-9078-AE834B491809}" type="slidenum">
              <a:rPr lang="fr-FR"/>
              <a:pPr/>
              <a:t>26</a:t>
            </a:fld>
            <a:endParaRPr lang="fr-FR"/>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fr-F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A733F6-E341-42B5-BB95-487CDAC1EB1D}" type="slidenum">
              <a:rPr lang="fr-FR"/>
              <a:pPr/>
              <a:t>27</a:t>
            </a:fld>
            <a:endParaRPr lang="fr-FR"/>
          </a:p>
        </p:txBody>
      </p:sp>
      <p:sp>
        <p:nvSpPr>
          <p:cNvPr id="222210" name="Rectangle 2"/>
          <p:cNvSpPr>
            <a:spLocks noGrp="1" noRot="1" noChangeAspect="1" noChangeArrowheads="1" noTextEdit="1"/>
          </p:cNvSpPr>
          <p:nvPr>
            <p:ph type="sldImg"/>
          </p:nvPr>
        </p:nvSpPr>
        <p:spPr>
          <a:ln/>
        </p:spPr>
      </p:sp>
      <p:sp>
        <p:nvSpPr>
          <p:cNvPr id="222211" name="Rectangle 3"/>
          <p:cNvSpPr>
            <a:spLocks noGrp="1" noChangeArrowheads="1"/>
          </p:cNvSpPr>
          <p:nvPr>
            <p:ph type="body" idx="1"/>
          </p:nvPr>
        </p:nvSpPr>
        <p:spPr/>
        <p:txBody>
          <a:bodyPr/>
          <a:lstStyle/>
          <a:p>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108B57-78CD-49C6-B41B-E6E1CA25C45F}" type="slidenum">
              <a:rPr lang="fr-FR"/>
              <a:pPr/>
              <a:t>3</a:t>
            </a:fld>
            <a:endParaRPr lang="fr-FR"/>
          </a:p>
        </p:txBody>
      </p:sp>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813288-F46B-4B28-8080-4531C0693F48}" type="slidenum">
              <a:rPr lang="fr-FR"/>
              <a:pPr/>
              <a:t>4</a:t>
            </a:fld>
            <a:endParaRPr lang="fr-FR"/>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77BD59-3D78-495A-ACA4-70E2469AABEC}" type="slidenum">
              <a:rPr lang="fr-FR"/>
              <a:pPr/>
              <a:t>5</a:t>
            </a:fld>
            <a:endParaRPr lang="fr-FR"/>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050A951-50D6-45FF-97C6-D02AF128AA06}" type="slidenum">
              <a:rPr lang="fr-FR"/>
              <a:pPr/>
              <a:t>6</a:t>
            </a:fld>
            <a:endParaRPr lang="fr-FR"/>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7668A5-C772-87AF-6785-825CFAB01CD2}"/>
            </a:ext>
          </a:extLst>
        </p:cNvPr>
        <p:cNvGrpSpPr/>
        <p:nvPr/>
      </p:nvGrpSpPr>
      <p:grpSpPr>
        <a:xfrm>
          <a:off x="0" y="0"/>
          <a:ext cx="0" cy="0"/>
          <a:chOff x="0" y="0"/>
          <a:chExt cx="0" cy="0"/>
        </a:xfrm>
      </p:grpSpPr>
      <p:sp>
        <p:nvSpPr>
          <p:cNvPr id="7" name="Rectangle 7">
            <a:extLst>
              <a:ext uri="{FF2B5EF4-FFF2-40B4-BE49-F238E27FC236}">
                <a16:creationId xmlns:a16="http://schemas.microsoft.com/office/drawing/2014/main" id="{AA95F84F-77D6-13AB-2B0A-082B39686C64}"/>
              </a:ext>
            </a:extLst>
          </p:cNvPr>
          <p:cNvSpPr>
            <a:spLocks noGrp="1" noChangeArrowheads="1"/>
          </p:cNvSpPr>
          <p:nvPr>
            <p:ph type="sldNum" sz="quarter" idx="5"/>
          </p:nvPr>
        </p:nvSpPr>
        <p:spPr>
          <a:ln/>
        </p:spPr>
        <p:txBody>
          <a:bodyPr/>
          <a:lstStyle/>
          <a:p>
            <a:fld id="{7050A951-50D6-45FF-97C6-D02AF128AA06}" type="slidenum">
              <a:rPr lang="fr-FR"/>
              <a:pPr/>
              <a:t>7</a:t>
            </a:fld>
            <a:endParaRPr lang="fr-FR"/>
          </a:p>
        </p:txBody>
      </p:sp>
      <p:sp>
        <p:nvSpPr>
          <p:cNvPr id="9218" name="Rectangle 2">
            <a:extLst>
              <a:ext uri="{FF2B5EF4-FFF2-40B4-BE49-F238E27FC236}">
                <a16:creationId xmlns:a16="http://schemas.microsoft.com/office/drawing/2014/main" id="{CB4918F2-372F-B57F-3D7A-6A0F0ABA01B3}"/>
              </a:ext>
            </a:extLst>
          </p:cNvPr>
          <p:cNvSpPr>
            <a:spLocks noGrp="1" noRot="1" noChangeAspect="1" noChangeArrowheads="1" noTextEdit="1"/>
          </p:cNvSpPr>
          <p:nvPr>
            <p:ph type="sldImg"/>
          </p:nvPr>
        </p:nvSpPr>
        <p:spPr>
          <a:ln/>
        </p:spPr>
      </p:sp>
      <p:sp>
        <p:nvSpPr>
          <p:cNvPr id="9219" name="Rectangle 3">
            <a:extLst>
              <a:ext uri="{FF2B5EF4-FFF2-40B4-BE49-F238E27FC236}">
                <a16:creationId xmlns:a16="http://schemas.microsoft.com/office/drawing/2014/main" id="{A3BA100A-C746-1246-5A47-37B68A367A6B}"/>
              </a:ext>
            </a:extLst>
          </p:cNvPr>
          <p:cNvSpPr>
            <a:spLocks noGrp="1" noChangeArrowheads="1"/>
          </p:cNvSpPr>
          <p:nvPr>
            <p:ph type="body" idx="1"/>
          </p:nvPr>
        </p:nvSpPr>
        <p:spPr/>
        <p:txBody>
          <a:bodyPr/>
          <a:lstStyle/>
          <a:p>
            <a:endParaRPr lang="fr-FR"/>
          </a:p>
        </p:txBody>
      </p:sp>
    </p:spTree>
    <p:extLst>
      <p:ext uri="{BB962C8B-B14F-4D97-AF65-F5344CB8AC3E}">
        <p14:creationId xmlns:p14="http://schemas.microsoft.com/office/powerpoint/2010/main" val="5552425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A81F03-D5CA-476A-A279-9F98A8074D0F}" type="slidenum">
              <a:rPr lang="fr-FR"/>
              <a:pPr/>
              <a:t>8</a:t>
            </a:fld>
            <a:endParaRPr lang="fr-FR"/>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p:txBody>
          <a:bodyPr/>
          <a:lstStyle/>
          <a:p>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CBADA2-AC65-4F61-BBDA-9570B55B8141}" type="slidenum">
              <a:rPr lang="fr-FR"/>
              <a:pPr/>
              <a:t>9</a:t>
            </a:fld>
            <a:endParaRPr lang="fr-FR"/>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14D99137-1D0F-47B2-A076-AE638708BF19}" type="slidenum">
              <a:rPr lang="fr-F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157F64F8-59CB-46E6-B79F-D0CFAD315DCC}" type="slidenum">
              <a:rPr lang="fr-F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609600"/>
            <a:ext cx="1943100" cy="5486400"/>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685800" y="609600"/>
            <a:ext cx="5676900" cy="54864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DEC7A70C-3334-4C90-9BBE-F0E6C5B6789E}" type="slidenum">
              <a:rPr lang="fr-F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045FA536-7297-47DE-B27E-E3D17D5D9DB4}" type="slidenum">
              <a:rPr lang="fr-F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61C9A3D9-FCF7-4B12-8827-7373149A6302}" type="slidenum">
              <a:rPr lang="fr-F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9B133721-608F-4E6F-B685-C5642B778927}" type="slidenum">
              <a:rPr lang="fr-F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lvl1pPr>
              <a:defRPr/>
            </a:lvl1pPr>
          </a:lstStyle>
          <a:p>
            <a:endParaRPr lang="fr-FR"/>
          </a:p>
        </p:txBody>
      </p:sp>
      <p:sp>
        <p:nvSpPr>
          <p:cNvPr id="8" name="Espace réservé du pied de page 7"/>
          <p:cNvSpPr>
            <a:spLocks noGrp="1"/>
          </p:cNvSpPr>
          <p:nvPr>
            <p:ph type="ftr" sz="quarter" idx="11"/>
          </p:nvPr>
        </p:nvSpPr>
        <p:spPr/>
        <p:txBody>
          <a:bodyPr/>
          <a:lstStyle>
            <a:lvl1pPr>
              <a:defRPr/>
            </a:lvl1pPr>
          </a:lstStyle>
          <a:p>
            <a:endParaRPr lang="fr-FR"/>
          </a:p>
        </p:txBody>
      </p:sp>
      <p:sp>
        <p:nvSpPr>
          <p:cNvPr id="9" name="Espace réservé du numéro de diapositive 8"/>
          <p:cNvSpPr>
            <a:spLocks noGrp="1"/>
          </p:cNvSpPr>
          <p:nvPr>
            <p:ph type="sldNum" sz="quarter" idx="12"/>
          </p:nvPr>
        </p:nvSpPr>
        <p:spPr/>
        <p:txBody>
          <a:bodyPr/>
          <a:lstStyle>
            <a:lvl1pPr>
              <a:defRPr/>
            </a:lvl1pPr>
          </a:lstStyle>
          <a:p>
            <a:fld id="{33768F7C-1E5B-4A27-A974-E89481420477}" type="slidenum">
              <a:rPr lang="fr-F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lvl1pPr>
              <a:defRPr/>
            </a:lvl1pPr>
          </a:lstStyle>
          <a:p>
            <a:endParaRPr lang="fr-FR"/>
          </a:p>
        </p:txBody>
      </p:sp>
      <p:sp>
        <p:nvSpPr>
          <p:cNvPr id="4" name="Espace réservé du pied de page 3"/>
          <p:cNvSpPr>
            <a:spLocks noGrp="1"/>
          </p:cNvSpPr>
          <p:nvPr>
            <p:ph type="ftr" sz="quarter" idx="11"/>
          </p:nvPr>
        </p:nvSpPr>
        <p:spPr/>
        <p:txBody>
          <a:bodyPr/>
          <a:lstStyle>
            <a:lvl1pPr>
              <a:defRPr/>
            </a:lvl1pPr>
          </a:lstStyle>
          <a:p>
            <a:endParaRPr lang="fr-FR"/>
          </a:p>
        </p:txBody>
      </p:sp>
      <p:sp>
        <p:nvSpPr>
          <p:cNvPr id="5" name="Espace réservé du numéro de diapositive 4"/>
          <p:cNvSpPr>
            <a:spLocks noGrp="1"/>
          </p:cNvSpPr>
          <p:nvPr>
            <p:ph type="sldNum" sz="quarter" idx="12"/>
          </p:nvPr>
        </p:nvSpPr>
        <p:spPr/>
        <p:txBody>
          <a:bodyPr/>
          <a:lstStyle>
            <a:lvl1pPr>
              <a:defRPr/>
            </a:lvl1pPr>
          </a:lstStyle>
          <a:p>
            <a:fld id="{93764F30-1FBC-4E41-ADF3-6F3DEBBFEA5F}" type="slidenum">
              <a:rPr lang="fr-F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p>
        </p:txBody>
      </p:sp>
      <p:sp>
        <p:nvSpPr>
          <p:cNvPr id="3" name="Espace réservé du pied de page 2"/>
          <p:cNvSpPr>
            <a:spLocks noGrp="1"/>
          </p:cNvSpPr>
          <p:nvPr>
            <p:ph type="ftr" sz="quarter" idx="11"/>
          </p:nvPr>
        </p:nvSpPr>
        <p:spPr/>
        <p:txBody>
          <a:bodyPr/>
          <a:lstStyle>
            <a:lvl1pPr>
              <a:defRPr/>
            </a:lvl1pPr>
          </a:lstStyle>
          <a:p>
            <a:endParaRPr lang="fr-FR"/>
          </a:p>
        </p:txBody>
      </p:sp>
      <p:sp>
        <p:nvSpPr>
          <p:cNvPr id="4" name="Espace réservé du numéro de diapositive 3"/>
          <p:cNvSpPr>
            <a:spLocks noGrp="1"/>
          </p:cNvSpPr>
          <p:nvPr>
            <p:ph type="sldNum" sz="quarter" idx="12"/>
          </p:nvPr>
        </p:nvSpPr>
        <p:spPr/>
        <p:txBody>
          <a:bodyPr/>
          <a:lstStyle>
            <a:lvl1pPr>
              <a:defRPr/>
            </a:lvl1pPr>
          </a:lstStyle>
          <a:p>
            <a:fld id="{BD34DF9A-BCAE-4104-A4AE-D9D7286CD945}" type="slidenum">
              <a:rPr lang="fr-F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515FFDCF-C5FB-4427-8AA8-354AE9F6F5E0}" type="slidenum">
              <a:rPr lang="fr-F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737B2F8F-AA67-41F5-B68E-738E38A432BD}" type="slidenum">
              <a:rPr lang="fr-F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a:t>Cliquez pour modifier le style du titre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fr-F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fr-F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4F36BC1B-0E42-4ACA-BCEC-5A0A6FF6341C}" type="slidenum">
              <a:rPr lang="fr-F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5"/>
          <p:cNvSpPr txBox="1">
            <a:spLocks noChangeArrowheads="1"/>
          </p:cNvSpPr>
          <p:nvPr/>
        </p:nvSpPr>
        <p:spPr bwMode="auto">
          <a:xfrm>
            <a:off x="1079500" y="335845"/>
            <a:ext cx="6985000" cy="5816977"/>
          </a:xfrm>
          <a:prstGeom prst="rect">
            <a:avLst/>
          </a:prstGeom>
          <a:noFill/>
          <a:ln w="9525">
            <a:noFill/>
            <a:miter lim="800000"/>
            <a:headEnd/>
            <a:tailEnd/>
          </a:ln>
          <a:effectLst/>
        </p:spPr>
        <p:txBody>
          <a:bodyPr>
            <a:spAutoFit/>
          </a:bodyPr>
          <a:lstStyle/>
          <a:p>
            <a:pPr algn="ctr">
              <a:spcBef>
                <a:spcPct val="50000"/>
              </a:spcBef>
            </a:pPr>
            <a:r>
              <a:rPr lang="fr-FR" dirty="0"/>
              <a:t>CHIVA Combourg 2004 </a:t>
            </a:r>
          </a:p>
          <a:p>
            <a:pPr algn="ctr">
              <a:spcBef>
                <a:spcPct val="50000"/>
              </a:spcBef>
            </a:pPr>
            <a:r>
              <a:rPr lang="fr-FR" dirty="0"/>
              <a:t>Claude Franceschi</a:t>
            </a:r>
          </a:p>
          <a:p>
            <a:pPr algn="ctr">
              <a:spcBef>
                <a:spcPct val="50000"/>
              </a:spcBef>
            </a:pPr>
            <a:r>
              <a:rPr lang="fr-FR" dirty="0"/>
              <a:t>VEINES PERFORANTES </a:t>
            </a:r>
          </a:p>
          <a:p>
            <a:pPr algn="ctr">
              <a:spcBef>
                <a:spcPct val="50000"/>
              </a:spcBef>
            </a:pPr>
            <a:r>
              <a:rPr lang="fr-FR" dirty="0"/>
              <a:t>PERFORATORS</a:t>
            </a:r>
          </a:p>
          <a:p>
            <a:pPr>
              <a:spcBef>
                <a:spcPct val="50000"/>
              </a:spcBef>
            </a:pPr>
            <a:r>
              <a:rPr lang="en-US" dirty="0"/>
              <a:t>Anatomy: R is réseau in French, N is Network </a:t>
            </a:r>
          </a:p>
          <a:p>
            <a:pPr>
              <a:spcBef>
                <a:spcPct val="50000"/>
              </a:spcBef>
            </a:pPr>
            <a:r>
              <a:rPr lang="en-US" dirty="0"/>
              <a:t>Venous segments of variable number, topography and anatomical configuration, communicating the superficial network (R2 and R3) with the deep network (R1) by perforating fascia and aponeurosis, with the exception of the saphenofemoral and </a:t>
            </a:r>
            <a:r>
              <a:rPr lang="en-US" dirty="0" err="1"/>
              <a:t>saphenopopliteal</a:t>
            </a:r>
            <a:r>
              <a:rPr lang="en-US" dirty="0"/>
              <a:t> junctions of the saphenofemoral junction and the penetrations of the perineal veins, clitoral veins and round ligament into the pelvis. </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1079500" y="151179"/>
            <a:ext cx="6985000" cy="6555641"/>
          </a:xfrm>
          <a:prstGeom prst="rect">
            <a:avLst/>
          </a:prstGeom>
          <a:noFill/>
          <a:ln w="9525">
            <a:noFill/>
            <a:miter lim="800000"/>
            <a:headEnd/>
            <a:tailEnd/>
          </a:ln>
          <a:effectLst/>
        </p:spPr>
        <p:txBody>
          <a:bodyPr>
            <a:spAutoFit/>
          </a:bodyPr>
          <a:lstStyle/>
          <a:p>
            <a:pPr algn="ctr">
              <a:spcBef>
                <a:spcPct val="50000"/>
              </a:spcBef>
            </a:pPr>
            <a:r>
              <a:rPr lang="fr-FR" dirty="0"/>
              <a:t>VEINES PERFORANTES </a:t>
            </a:r>
          </a:p>
          <a:p>
            <a:pPr algn="ctr">
              <a:spcBef>
                <a:spcPct val="50000"/>
              </a:spcBef>
            </a:pPr>
            <a:r>
              <a:rPr lang="fr-FR" dirty="0"/>
              <a:t>PERFORATORS</a:t>
            </a:r>
          </a:p>
          <a:p>
            <a:pPr>
              <a:spcBef>
                <a:spcPct val="50000"/>
              </a:spcBef>
            </a:pPr>
            <a:r>
              <a:rPr lang="en-US" dirty="0"/>
              <a:t>Hemodynamics:</a:t>
            </a:r>
          </a:p>
          <a:p>
            <a:pPr>
              <a:spcBef>
                <a:spcPct val="50000"/>
              </a:spcBef>
            </a:pPr>
            <a:r>
              <a:rPr lang="en-US" dirty="0"/>
              <a:t> Direction of flow: </a:t>
            </a:r>
          </a:p>
          <a:p>
            <a:pPr>
              <a:spcBef>
                <a:spcPct val="50000"/>
              </a:spcBef>
            </a:pPr>
            <a:r>
              <a:rPr lang="en-US" dirty="0"/>
              <a:t>Retrograde direction NON-physiological:</a:t>
            </a:r>
          </a:p>
          <a:p>
            <a:pPr>
              <a:spcBef>
                <a:spcPct val="50000"/>
              </a:spcBef>
            </a:pPr>
            <a:r>
              <a:rPr lang="en-US" dirty="0"/>
              <a:t>	 The inversion of the pressure gradient reverses the direction of flow if the valves are absent or incontinent. </a:t>
            </a:r>
          </a:p>
          <a:p>
            <a:pPr>
              <a:spcBef>
                <a:spcPct val="50000"/>
              </a:spcBef>
            </a:pPr>
            <a:r>
              <a:rPr lang="en-US" dirty="0"/>
              <a:t>	The variations in direction are zero, anterograde and retrograde in the case of perforating incontinence according to the variations and inversions of the pressure gradients. </a:t>
            </a:r>
          </a:p>
          <a:p>
            <a:pPr>
              <a:spcBef>
                <a:spcPct val="50000"/>
              </a:spcBef>
            </a:pPr>
            <a:r>
              <a:rPr lang="en-US" dirty="0"/>
              <a:t>	The size does not prejudge the direction of the flow</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9394" name="Group 2"/>
          <p:cNvGrpSpPr>
            <a:grpSpLocks/>
          </p:cNvGrpSpPr>
          <p:nvPr/>
        </p:nvGrpSpPr>
        <p:grpSpPr bwMode="auto">
          <a:xfrm>
            <a:off x="611188" y="3068638"/>
            <a:ext cx="792162" cy="3168650"/>
            <a:chOff x="1066" y="1026"/>
            <a:chExt cx="499" cy="1996"/>
          </a:xfrm>
        </p:grpSpPr>
        <p:sp>
          <p:nvSpPr>
            <p:cNvPr id="59395" name="Line 3"/>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59396" name="Line 4"/>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59397" name="Line 5"/>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grpSp>
        <p:nvGrpSpPr>
          <p:cNvPr id="59398" name="Group 6"/>
          <p:cNvGrpSpPr>
            <a:grpSpLocks/>
          </p:cNvGrpSpPr>
          <p:nvPr/>
        </p:nvGrpSpPr>
        <p:grpSpPr bwMode="auto">
          <a:xfrm flipH="1">
            <a:off x="2122488" y="3068638"/>
            <a:ext cx="792162" cy="3168650"/>
            <a:chOff x="1066" y="1026"/>
            <a:chExt cx="499" cy="1996"/>
          </a:xfrm>
        </p:grpSpPr>
        <p:sp>
          <p:nvSpPr>
            <p:cNvPr id="59399" name="Line 7"/>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59400" name="Line 8"/>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59401" name="Line 9"/>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sp>
        <p:nvSpPr>
          <p:cNvPr id="59402" name="Line 10"/>
          <p:cNvSpPr>
            <a:spLocks noChangeShapeType="1"/>
          </p:cNvSpPr>
          <p:nvPr/>
        </p:nvSpPr>
        <p:spPr bwMode="auto">
          <a:xfrm>
            <a:off x="1403350" y="4797425"/>
            <a:ext cx="719138" cy="0"/>
          </a:xfrm>
          <a:prstGeom prst="line">
            <a:avLst/>
          </a:prstGeom>
          <a:noFill/>
          <a:ln w="9525">
            <a:solidFill>
              <a:srgbClr val="0033CC"/>
            </a:solidFill>
            <a:round/>
            <a:headEnd/>
            <a:tailEnd/>
          </a:ln>
          <a:effectLst/>
        </p:spPr>
        <p:txBody>
          <a:bodyPr/>
          <a:lstStyle/>
          <a:p>
            <a:endParaRPr lang="fr-FR"/>
          </a:p>
        </p:txBody>
      </p:sp>
      <p:sp>
        <p:nvSpPr>
          <p:cNvPr id="59403" name="Line 11"/>
          <p:cNvSpPr>
            <a:spLocks noChangeShapeType="1"/>
          </p:cNvSpPr>
          <p:nvPr/>
        </p:nvSpPr>
        <p:spPr bwMode="auto">
          <a:xfrm>
            <a:off x="1403350" y="5229225"/>
            <a:ext cx="719138" cy="0"/>
          </a:xfrm>
          <a:prstGeom prst="line">
            <a:avLst/>
          </a:prstGeom>
          <a:noFill/>
          <a:ln w="9525">
            <a:solidFill>
              <a:srgbClr val="0033CC"/>
            </a:solidFill>
            <a:round/>
            <a:headEnd/>
            <a:tailEnd/>
          </a:ln>
          <a:effectLst/>
        </p:spPr>
        <p:txBody>
          <a:bodyPr/>
          <a:lstStyle/>
          <a:p>
            <a:endParaRPr lang="fr-FR"/>
          </a:p>
        </p:txBody>
      </p:sp>
      <p:sp>
        <p:nvSpPr>
          <p:cNvPr id="59404" name="Line 12"/>
          <p:cNvSpPr>
            <a:spLocks noChangeShapeType="1"/>
          </p:cNvSpPr>
          <p:nvPr/>
        </p:nvSpPr>
        <p:spPr bwMode="auto">
          <a:xfrm flipV="1">
            <a:off x="2482850" y="3644900"/>
            <a:ext cx="0" cy="2736850"/>
          </a:xfrm>
          <a:prstGeom prst="line">
            <a:avLst/>
          </a:prstGeom>
          <a:noFill/>
          <a:ln w="76200">
            <a:solidFill>
              <a:srgbClr val="0033CC"/>
            </a:solidFill>
            <a:round/>
            <a:headEnd type="oval" w="med" len="med"/>
            <a:tailEnd type="triangle" w="med" len="med"/>
          </a:ln>
          <a:effectLst/>
        </p:spPr>
        <p:txBody>
          <a:bodyPr/>
          <a:lstStyle/>
          <a:p>
            <a:endParaRPr lang="fr-FR"/>
          </a:p>
        </p:txBody>
      </p:sp>
      <p:grpSp>
        <p:nvGrpSpPr>
          <p:cNvPr id="59405" name="Group 13"/>
          <p:cNvGrpSpPr>
            <a:grpSpLocks/>
          </p:cNvGrpSpPr>
          <p:nvPr/>
        </p:nvGrpSpPr>
        <p:grpSpPr bwMode="auto">
          <a:xfrm>
            <a:off x="3563938" y="3068638"/>
            <a:ext cx="792162" cy="3168650"/>
            <a:chOff x="1066" y="1026"/>
            <a:chExt cx="499" cy="1996"/>
          </a:xfrm>
        </p:grpSpPr>
        <p:sp>
          <p:nvSpPr>
            <p:cNvPr id="59406" name="Line 14"/>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59407" name="Line 15"/>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59408" name="Line 16"/>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grpSp>
        <p:nvGrpSpPr>
          <p:cNvPr id="59409" name="Group 17"/>
          <p:cNvGrpSpPr>
            <a:grpSpLocks/>
          </p:cNvGrpSpPr>
          <p:nvPr/>
        </p:nvGrpSpPr>
        <p:grpSpPr bwMode="auto">
          <a:xfrm flipH="1">
            <a:off x="5075238" y="3068638"/>
            <a:ext cx="792162" cy="3168650"/>
            <a:chOff x="1066" y="1026"/>
            <a:chExt cx="499" cy="1996"/>
          </a:xfrm>
        </p:grpSpPr>
        <p:sp>
          <p:nvSpPr>
            <p:cNvPr id="59410" name="Line 18"/>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59411" name="Line 19"/>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59412" name="Line 20"/>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sp>
        <p:nvSpPr>
          <p:cNvPr id="59413" name="Line 21"/>
          <p:cNvSpPr>
            <a:spLocks noChangeShapeType="1"/>
          </p:cNvSpPr>
          <p:nvPr/>
        </p:nvSpPr>
        <p:spPr bwMode="auto">
          <a:xfrm>
            <a:off x="4356100" y="4797425"/>
            <a:ext cx="719138" cy="0"/>
          </a:xfrm>
          <a:prstGeom prst="line">
            <a:avLst/>
          </a:prstGeom>
          <a:noFill/>
          <a:ln w="9525">
            <a:solidFill>
              <a:srgbClr val="0033CC"/>
            </a:solidFill>
            <a:round/>
            <a:headEnd/>
            <a:tailEnd/>
          </a:ln>
          <a:effectLst/>
        </p:spPr>
        <p:txBody>
          <a:bodyPr/>
          <a:lstStyle/>
          <a:p>
            <a:endParaRPr lang="fr-FR"/>
          </a:p>
        </p:txBody>
      </p:sp>
      <p:sp>
        <p:nvSpPr>
          <p:cNvPr id="59414" name="Line 22"/>
          <p:cNvSpPr>
            <a:spLocks noChangeShapeType="1"/>
          </p:cNvSpPr>
          <p:nvPr/>
        </p:nvSpPr>
        <p:spPr bwMode="auto">
          <a:xfrm>
            <a:off x="4356100" y="5229225"/>
            <a:ext cx="719138" cy="0"/>
          </a:xfrm>
          <a:prstGeom prst="line">
            <a:avLst/>
          </a:prstGeom>
          <a:noFill/>
          <a:ln w="9525">
            <a:solidFill>
              <a:srgbClr val="0033CC"/>
            </a:solidFill>
            <a:round/>
            <a:headEnd/>
            <a:tailEnd/>
          </a:ln>
          <a:effectLst/>
        </p:spPr>
        <p:txBody>
          <a:bodyPr/>
          <a:lstStyle/>
          <a:p>
            <a:endParaRPr lang="fr-FR"/>
          </a:p>
        </p:txBody>
      </p:sp>
      <p:sp>
        <p:nvSpPr>
          <p:cNvPr id="59415" name="Line 23"/>
          <p:cNvSpPr>
            <a:spLocks noChangeShapeType="1"/>
          </p:cNvSpPr>
          <p:nvPr/>
        </p:nvSpPr>
        <p:spPr bwMode="auto">
          <a:xfrm flipV="1">
            <a:off x="5435600" y="3644900"/>
            <a:ext cx="0" cy="2736850"/>
          </a:xfrm>
          <a:prstGeom prst="line">
            <a:avLst/>
          </a:prstGeom>
          <a:noFill/>
          <a:ln w="76200">
            <a:solidFill>
              <a:srgbClr val="0033CC"/>
            </a:solidFill>
            <a:round/>
            <a:headEnd type="oval" w="med" len="med"/>
            <a:tailEnd type="triangle" w="med" len="med"/>
          </a:ln>
          <a:effectLst/>
        </p:spPr>
        <p:txBody>
          <a:bodyPr/>
          <a:lstStyle/>
          <a:p>
            <a:endParaRPr lang="fr-FR"/>
          </a:p>
        </p:txBody>
      </p:sp>
      <p:sp>
        <p:nvSpPr>
          <p:cNvPr id="59416" name="Line 24"/>
          <p:cNvSpPr>
            <a:spLocks noChangeShapeType="1"/>
          </p:cNvSpPr>
          <p:nvPr/>
        </p:nvSpPr>
        <p:spPr bwMode="auto">
          <a:xfrm>
            <a:off x="1546225" y="4797425"/>
            <a:ext cx="288925" cy="71438"/>
          </a:xfrm>
          <a:prstGeom prst="line">
            <a:avLst/>
          </a:prstGeom>
          <a:noFill/>
          <a:ln w="38100">
            <a:solidFill>
              <a:srgbClr val="0033CC"/>
            </a:solidFill>
            <a:round/>
            <a:headEnd/>
            <a:tailEnd/>
          </a:ln>
          <a:effectLst/>
        </p:spPr>
        <p:txBody>
          <a:bodyPr/>
          <a:lstStyle/>
          <a:p>
            <a:endParaRPr lang="fr-FR"/>
          </a:p>
        </p:txBody>
      </p:sp>
      <p:sp>
        <p:nvSpPr>
          <p:cNvPr id="59417" name="Line 25"/>
          <p:cNvSpPr>
            <a:spLocks noChangeShapeType="1"/>
          </p:cNvSpPr>
          <p:nvPr/>
        </p:nvSpPr>
        <p:spPr bwMode="auto">
          <a:xfrm flipV="1">
            <a:off x="1546225" y="5157788"/>
            <a:ext cx="288925" cy="71437"/>
          </a:xfrm>
          <a:prstGeom prst="line">
            <a:avLst/>
          </a:prstGeom>
          <a:noFill/>
          <a:ln w="38100">
            <a:solidFill>
              <a:srgbClr val="0033CC"/>
            </a:solidFill>
            <a:round/>
            <a:headEnd/>
            <a:tailEnd/>
          </a:ln>
          <a:effectLst/>
        </p:spPr>
        <p:txBody>
          <a:bodyPr/>
          <a:lstStyle/>
          <a:p>
            <a:endParaRPr lang="fr-FR"/>
          </a:p>
        </p:txBody>
      </p:sp>
      <p:sp>
        <p:nvSpPr>
          <p:cNvPr id="59418" name="Text Box 26"/>
          <p:cNvSpPr txBox="1">
            <a:spLocks noChangeArrowheads="1"/>
          </p:cNvSpPr>
          <p:nvPr/>
        </p:nvSpPr>
        <p:spPr bwMode="auto">
          <a:xfrm>
            <a:off x="754063" y="2492375"/>
            <a:ext cx="576262" cy="457200"/>
          </a:xfrm>
          <a:prstGeom prst="rect">
            <a:avLst/>
          </a:prstGeom>
          <a:noFill/>
          <a:ln w="9525">
            <a:noFill/>
            <a:miter lim="800000"/>
            <a:headEnd/>
            <a:tailEnd/>
          </a:ln>
          <a:effectLst/>
        </p:spPr>
        <p:txBody>
          <a:bodyPr>
            <a:spAutoFit/>
          </a:bodyPr>
          <a:lstStyle/>
          <a:p>
            <a:pPr>
              <a:spcBef>
                <a:spcPct val="50000"/>
              </a:spcBef>
            </a:pPr>
            <a:r>
              <a:rPr lang="fr-FR"/>
              <a:t>SP</a:t>
            </a:r>
          </a:p>
        </p:txBody>
      </p:sp>
      <p:sp>
        <p:nvSpPr>
          <p:cNvPr id="59419" name="Text Box 27"/>
          <p:cNvSpPr txBox="1">
            <a:spLocks noChangeArrowheads="1"/>
          </p:cNvSpPr>
          <p:nvPr/>
        </p:nvSpPr>
        <p:spPr bwMode="auto">
          <a:xfrm>
            <a:off x="2266950" y="2492375"/>
            <a:ext cx="576263" cy="457200"/>
          </a:xfrm>
          <a:prstGeom prst="rect">
            <a:avLst/>
          </a:prstGeom>
          <a:noFill/>
          <a:ln w="9525">
            <a:noFill/>
            <a:miter lim="800000"/>
            <a:headEnd/>
            <a:tailEnd/>
          </a:ln>
          <a:effectLst/>
        </p:spPr>
        <p:txBody>
          <a:bodyPr>
            <a:spAutoFit/>
          </a:bodyPr>
          <a:lstStyle/>
          <a:p>
            <a:pPr>
              <a:spcBef>
                <a:spcPct val="50000"/>
              </a:spcBef>
            </a:pPr>
            <a:r>
              <a:rPr lang="fr-FR"/>
              <a:t>DP</a:t>
            </a:r>
          </a:p>
        </p:txBody>
      </p:sp>
      <p:sp>
        <p:nvSpPr>
          <p:cNvPr id="59420" name="Text Box 28"/>
          <p:cNvSpPr txBox="1">
            <a:spLocks noChangeArrowheads="1"/>
          </p:cNvSpPr>
          <p:nvPr/>
        </p:nvSpPr>
        <p:spPr bwMode="auto">
          <a:xfrm>
            <a:off x="3706813" y="2492375"/>
            <a:ext cx="576262" cy="457200"/>
          </a:xfrm>
          <a:prstGeom prst="rect">
            <a:avLst/>
          </a:prstGeom>
          <a:noFill/>
          <a:ln w="9525">
            <a:noFill/>
            <a:miter lim="800000"/>
            <a:headEnd/>
            <a:tailEnd/>
          </a:ln>
          <a:effectLst/>
        </p:spPr>
        <p:txBody>
          <a:bodyPr>
            <a:spAutoFit/>
          </a:bodyPr>
          <a:lstStyle/>
          <a:p>
            <a:pPr>
              <a:spcBef>
                <a:spcPct val="50000"/>
              </a:spcBef>
            </a:pPr>
            <a:r>
              <a:rPr lang="fr-FR"/>
              <a:t>SP</a:t>
            </a:r>
          </a:p>
        </p:txBody>
      </p:sp>
      <p:sp>
        <p:nvSpPr>
          <p:cNvPr id="59421" name="Text Box 29"/>
          <p:cNvSpPr txBox="1">
            <a:spLocks noChangeArrowheads="1"/>
          </p:cNvSpPr>
          <p:nvPr/>
        </p:nvSpPr>
        <p:spPr bwMode="auto">
          <a:xfrm>
            <a:off x="5219700" y="2492375"/>
            <a:ext cx="576263" cy="457200"/>
          </a:xfrm>
          <a:prstGeom prst="rect">
            <a:avLst/>
          </a:prstGeom>
          <a:noFill/>
          <a:ln w="9525">
            <a:noFill/>
            <a:miter lim="800000"/>
            <a:headEnd/>
            <a:tailEnd/>
          </a:ln>
          <a:effectLst/>
        </p:spPr>
        <p:txBody>
          <a:bodyPr>
            <a:spAutoFit/>
          </a:bodyPr>
          <a:lstStyle/>
          <a:p>
            <a:pPr>
              <a:spcBef>
                <a:spcPct val="50000"/>
              </a:spcBef>
            </a:pPr>
            <a:r>
              <a:rPr lang="fr-FR"/>
              <a:t>DP</a:t>
            </a:r>
          </a:p>
        </p:txBody>
      </p:sp>
      <p:sp>
        <p:nvSpPr>
          <p:cNvPr id="59422" name="Freeform 30"/>
          <p:cNvSpPr>
            <a:spLocks/>
          </p:cNvSpPr>
          <p:nvPr/>
        </p:nvSpPr>
        <p:spPr bwMode="auto">
          <a:xfrm>
            <a:off x="4498975" y="2420938"/>
            <a:ext cx="288925" cy="576262"/>
          </a:xfrm>
          <a:custGeom>
            <a:avLst/>
            <a:gdLst/>
            <a:ahLst/>
            <a:cxnLst>
              <a:cxn ang="0">
                <a:pos x="0" y="0"/>
              </a:cxn>
              <a:cxn ang="0">
                <a:pos x="182" y="181"/>
              </a:cxn>
              <a:cxn ang="0">
                <a:pos x="0" y="363"/>
              </a:cxn>
            </a:cxnLst>
            <a:rect l="0" t="0" r="r" b="b"/>
            <a:pathLst>
              <a:path w="182" h="363">
                <a:moveTo>
                  <a:pt x="0" y="0"/>
                </a:moveTo>
                <a:lnTo>
                  <a:pt x="182" y="181"/>
                </a:lnTo>
                <a:lnTo>
                  <a:pt x="0" y="363"/>
                </a:lnTo>
              </a:path>
            </a:pathLst>
          </a:custGeom>
          <a:noFill/>
          <a:ln w="38100" cmpd="sng">
            <a:solidFill>
              <a:schemeClr val="tx1"/>
            </a:solidFill>
            <a:round/>
            <a:headEnd/>
            <a:tailEnd/>
          </a:ln>
          <a:effectLst/>
        </p:spPr>
        <p:txBody>
          <a:bodyPr/>
          <a:lstStyle/>
          <a:p>
            <a:endParaRPr lang="fr-FR"/>
          </a:p>
        </p:txBody>
      </p:sp>
      <p:grpSp>
        <p:nvGrpSpPr>
          <p:cNvPr id="59423" name="Group 31"/>
          <p:cNvGrpSpPr>
            <a:grpSpLocks/>
          </p:cNvGrpSpPr>
          <p:nvPr/>
        </p:nvGrpSpPr>
        <p:grpSpPr bwMode="auto">
          <a:xfrm>
            <a:off x="6372225" y="3068638"/>
            <a:ext cx="792163" cy="3168650"/>
            <a:chOff x="1066" y="1026"/>
            <a:chExt cx="499" cy="1996"/>
          </a:xfrm>
        </p:grpSpPr>
        <p:sp>
          <p:nvSpPr>
            <p:cNvPr id="59424" name="Line 32"/>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59425" name="Line 33"/>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59426" name="Line 34"/>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grpSp>
        <p:nvGrpSpPr>
          <p:cNvPr id="59427" name="Group 35"/>
          <p:cNvGrpSpPr>
            <a:grpSpLocks/>
          </p:cNvGrpSpPr>
          <p:nvPr/>
        </p:nvGrpSpPr>
        <p:grpSpPr bwMode="auto">
          <a:xfrm flipH="1">
            <a:off x="7883525" y="3068638"/>
            <a:ext cx="792163" cy="3168650"/>
            <a:chOff x="1066" y="1026"/>
            <a:chExt cx="499" cy="1996"/>
          </a:xfrm>
        </p:grpSpPr>
        <p:sp>
          <p:nvSpPr>
            <p:cNvPr id="59428" name="Line 36"/>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59429" name="Line 37"/>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59430" name="Line 38"/>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sp>
        <p:nvSpPr>
          <p:cNvPr id="59431" name="Line 39"/>
          <p:cNvSpPr>
            <a:spLocks noChangeShapeType="1"/>
          </p:cNvSpPr>
          <p:nvPr/>
        </p:nvSpPr>
        <p:spPr bwMode="auto">
          <a:xfrm>
            <a:off x="7164388" y="4797425"/>
            <a:ext cx="719137" cy="0"/>
          </a:xfrm>
          <a:prstGeom prst="line">
            <a:avLst/>
          </a:prstGeom>
          <a:noFill/>
          <a:ln w="9525">
            <a:solidFill>
              <a:srgbClr val="0033CC"/>
            </a:solidFill>
            <a:round/>
            <a:headEnd/>
            <a:tailEnd/>
          </a:ln>
          <a:effectLst/>
        </p:spPr>
        <p:txBody>
          <a:bodyPr/>
          <a:lstStyle/>
          <a:p>
            <a:endParaRPr lang="fr-FR"/>
          </a:p>
        </p:txBody>
      </p:sp>
      <p:sp>
        <p:nvSpPr>
          <p:cNvPr id="59432" name="Line 40"/>
          <p:cNvSpPr>
            <a:spLocks noChangeShapeType="1"/>
          </p:cNvSpPr>
          <p:nvPr/>
        </p:nvSpPr>
        <p:spPr bwMode="auto">
          <a:xfrm>
            <a:off x="7164388" y="5229225"/>
            <a:ext cx="719137" cy="0"/>
          </a:xfrm>
          <a:prstGeom prst="line">
            <a:avLst/>
          </a:prstGeom>
          <a:noFill/>
          <a:ln w="9525">
            <a:solidFill>
              <a:srgbClr val="0033CC"/>
            </a:solidFill>
            <a:round/>
            <a:headEnd/>
            <a:tailEnd/>
          </a:ln>
          <a:effectLst/>
        </p:spPr>
        <p:txBody>
          <a:bodyPr/>
          <a:lstStyle/>
          <a:p>
            <a:endParaRPr lang="fr-FR"/>
          </a:p>
        </p:txBody>
      </p:sp>
      <p:sp>
        <p:nvSpPr>
          <p:cNvPr id="59433" name="Line 41"/>
          <p:cNvSpPr>
            <a:spLocks noChangeShapeType="1"/>
          </p:cNvSpPr>
          <p:nvPr/>
        </p:nvSpPr>
        <p:spPr bwMode="auto">
          <a:xfrm flipV="1">
            <a:off x="8243888" y="3644900"/>
            <a:ext cx="0" cy="2736850"/>
          </a:xfrm>
          <a:prstGeom prst="line">
            <a:avLst/>
          </a:prstGeom>
          <a:noFill/>
          <a:ln w="76200">
            <a:solidFill>
              <a:srgbClr val="0033CC"/>
            </a:solidFill>
            <a:round/>
            <a:headEnd type="oval" w="med" len="med"/>
            <a:tailEnd type="triangle" w="med" len="med"/>
          </a:ln>
          <a:effectLst/>
        </p:spPr>
        <p:txBody>
          <a:bodyPr/>
          <a:lstStyle/>
          <a:p>
            <a:endParaRPr lang="fr-FR"/>
          </a:p>
        </p:txBody>
      </p:sp>
      <p:sp>
        <p:nvSpPr>
          <p:cNvPr id="59434" name="Text Box 42"/>
          <p:cNvSpPr txBox="1">
            <a:spLocks noChangeArrowheads="1"/>
          </p:cNvSpPr>
          <p:nvPr/>
        </p:nvSpPr>
        <p:spPr bwMode="auto">
          <a:xfrm>
            <a:off x="6515100" y="2492375"/>
            <a:ext cx="576263" cy="457200"/>
          </a:xfrm>
          <a:prstGeom prst="rect">
            <a:avLst/>
          </a:prstGeom>
          <a:noFill/>
          <a:ln w="9525">
            <a:noFill/>
            <a:miter lim="800000"/>
            <a:headEnd/>
            <a:tailEnd/>
          </a:ln>
          <a:effectLst/>
        </p:spPr>
        <p:txBody>
          <a:bodyPr>
            <a:spAutoFit/>
          </a:bodyPr>
          <a:lstStyle/>
          <a:p>
            <a:pPr>
              <a:spcBef>
                <a:spcPct val="50000"/>
              </a:spcBef>
            </a:pPr>
            <a:r>
              <a:rPr lang="fr-FR"/>
              <a:t>SP</a:t>
            </a:r>
          </a:p>
        </p:txBody>
      </p:sp>
      <p:sp>
        <p:nvSpPr>
          <p:cNvPr id="59435" name="Text Box 43"/>
          <p:cNvSpPr txBox="1">
            <a:spLocks noChangeArrowheads="1"/>
          </p:cNvSpPr>
          <p:nvPr/>
        </p:nvSpPr>
        <p:spPr bwMode="auto">
          <a:xfrm>
            <a:off x="8027988" y="2492375"/>
            <a:ext cx="576262" cy="457200"/>
          </a:xfrm>
          <a:prstGeom prst="rect">
            <a:avLst/>
          </a:prstGeom>
          <a:noFill/>
          <a:ln w="9525">
            <a:noFill/>
            <a:miter lim="800000"/>
            <a:headEnd/>
            <a:tailEnd/>
          </a:ln>
          <a:effectLst/>
        </p:spPr>
        <p:txBody>
          <a:bodyPr>
            <a:spAutoFit/>
          </a:bodyPr>
          <a:lstStyle/>
          <a:p>
            <a:pPr>
              <a:spcBef>
                <a:spcPct val="50000"/>
              </a:spcBef>
            </a:pPr>
            <a:r>
              <a:rPr lang="fr-FR"/>
              <a:t>DP</a:t>
            </a:r>
          </a:p>
        </p:txBody>
      </p:sp>
      <p:sp>
        <p:nvSpPr>
          <p:cNvPr id="59436" name="Freeform 44"/>
          <p:cNvSpPr>
            <a:spLocks/>
          </p:cNvSpPr>
          <p:nvPr/>
        </p:nvSpPr>
        <p:spPr bwMode="auto">
          <a:xfrm flipH="1">
            <a:off x="7307263" y="2420938"/>
            <a:ext cx="288925" cy="576262"/>
          </a:xfrm>
          <a:custGeom>
            <a:avLst/>
            <a:gdLst/>
            <a:ahLst/>
            <a:cxnLst>
              <a:cxn ang="0">
                <a:pos x="0" y="0"/>
              </a:cxn>
              <a:cxn ang="0">
                <a:pos x="182" y="181"/>
              </a:cxn>
              <a:cxn ang="0">
                <a:pos x="0" y="363"/>
              </a:cxn>
            </a:cxnLst>
            <a:rect l="0" t="0" r="r" b="b"/>
            <a:pathLst>
              <a:path w="182" h="363">
                <a:moveTo>
                  <a:pt x="0" y="0"/>
                </a:moveTo>
                <a:lnTo>
                  <a:pt x="182" y="181"/>
                </a:lnTo>
                <a:lnTo>
                  <a:pt x="0" y="363"/>
                </a:lnTo>
              </a:path>
            </a:pathLst>
          </a:custGeom>
          <a:noFill/>
          <a:ln w="38100" cmpd="sng">
            <a:solidFill>
              <a:schemeClr val="tx1"/>
            </a:solidFill>
            <a:round/>
            <a:headEnd/>
            <a:tailEnd/>
          </a:ln>
          <a:effectLst/>
        </p:spPr>
        <p:txBody>
          <a:bodyPr/>
          <a:lstStyle/>
          <a:p>
            <a:endParaRPr lang="fr-FR"/>
          </a:p>
        </p:txBody>
      </p:sp>
      <p:sp>
        <p:nvSpPr>
          <p:cNvPr id="59437" name="Line 45"/>
          <p:cNvSpPr>
            <a:spLocks noChangeShapeType="1"/>
          </p:cNvSpPr>
          <p:nvPr/>
        </p:nvSpPr>
        <p:spPr bwMode="auto">
          <a:xfrm>
            <a:off x="1547813" y="2636838"/>
            <a:ext cx="431800" cy="0"/>
          </a:xfrm>
          <a:prstGeom prst="line">
            <a:avLst/>
          </a:prstGeom>
          <a:noFill/>
          <a:ln w="38100">
            <a:solidFill>
              <a:schemeClr val="tx1"/>
            </a:solidFill>
            <a:round/>
            <a:headEnd/>
            <a:tailEnd/>
          </a:ln>
          <a:effectLst/>
        </p:spPr>
        <p:txBody>
          <a:bodyPr/>
          <a:lstStyle/>
          <a:p>
            <a:endParaRPr lang="fr-FR"/>
          </a:p>
        </p:txBody>
      </p:sp>
      <p:sp>
        <p:nvSpPr>
          <p:cNvPr id="59438" name="Line 46"/>
          <p:cNvSpPr>
            <a:spLocks noChangeShapeType="1"/>
          </p:cNvSpPr>
          <p:nvPr/>
        </p:nvSpPr>
        <p:spPr bwMode="auto">
          <a:xfrm>
            <a:off x="1547813" y="2852738"/>
            <a:ext cx="431800" cy="0"/>
          </a:xfrm>
          <a:prstGeom prst="line">
            <a:avLst/>
          </a:prstGeom>
          <a:noFill/>
          <a:ln w="38100">
            <a:solidFill>
              <a:schemeClr val="tx1"/>
            </a:solidFill>
            <a:round/>
            <a:headEnd/>
            <a:tailEnd/>
          </a:ln>
          <a:effectLst/>
        </p:spPr>
        <p:txBody>
          <a:bodyPr/>
          <a:lstStyle/>
          <a:p>
            <a:endParaRPr lang="fr-FR"/>
          </a:p>
        </p:txBody>
      </p:sp>
      <p:sp>
        <p:nvSpPr>
          <p:cNvPr id="59439" name="Line 47"/>
          <p:cNvSpPr>
            <a:spLocks noChangeShapeType="1"/>
          </p:cNvSpPr>
          <p:nvPr/>
        </p:nvSpPr>
        <p:spPr bwMode="auto">
          <a:xfrm flipV="1">
            <a:off x="971550" y="3644900"/>
            <a:ext cx="0" cy="2736850"/>
          </a:xfrm>
          <a:prstGeom prst="line">
            <a:avLst/>
          </a:prstGeom>
          <a:noFill/>
          <a:ln w="38100">
            <a:solidFill>
              <a:srgbClr val="0033CC"/>
            </a:solidFill>
            <a:round/>
            <a:headEnd type="oval" w="med" len="med"/>
            <a:tailEnd type="triangle" w="med" len="med"/>
          </a:ln>
          <a:effectLst/>
        </p:spPr>
        <p:txBody>
          <a:bodyPr/>
          <a:lstStyle/>
          <a:p>
            <a:endParaRPr lang="fr-FR"/>
          </a:p>
        </p:txBody>
      </p:sp>
      <p:sp>
        <p:nvSpPr>
          <p:cNvPr id="59440" name="Line 48"/>
          <p:cNvSpPr>
            <a:spLocks noChangeShapeType="1"/>
          </p:cNvSpPr>
          <p:nvPr/>
        </p:nvSpPr>
        <p:spPr bwMode="auto">
          <a:xfrm flipV="1">
            <a:off x="3924300" y="3644900"/>
            <a:ext cx="0" cy="2736850"/>
          </a:xfrm>
          <a:prstGeom prst="line">
            <a:avLst/>
          </a:prstGeom>
          <a:noFill/>
          <a:ln w="38100">
            <a:solidFill>
              <a:srgbClr val="0033CC"/>
            </a:solidFill>
            <a:round/>
            <a:headEnd type="oval" w="med" len="med"/>
            <a:tailEnd type="triangle" w="med" len="med"/>
          </a:ln>
          <a:effectLst/>
        </p:spPr>
        <p:txBody>
          <a:bodyPr/>
          <a:lstStyle/>
          <a:p>
            <a:endParaRPr lang="fr-FR"/>
          </a:p>
        </p:txBody>
      </p:sp>
      <p:sp>
        <p:nvSpPr>
          <p:cNvPr id="59441" name="Line 49"/>
          <p:cNvSpPr>
            <a:spLocks noChangeShapeType="1"/>
          </p:cNvSpPr>
          <p:nvPr/>
        </p:nvSpPr>
        <p:spPr bwMode="auto">
          <a:xfrm flipV="1">
            <a:off x="6732588" y="3644900"/>
            <a:ext cx="0" cy="2736850"/>
          </a:xfrm>
          <a:prstGeom prst="line">
            <a:avLst/>
          </a:prstGeom>
          <a:noFill/>
          <a:ln w="38100">
            <a:solidFill>
              <a:srgbClr val="0033CC"/>
            </a:solidFill>
            <a:round/>
            <a:headEnd type="oval" w="med" len="med"/>
            <a:tailEnd type="triangle" w="med" len="med"/>
          </a:ln>
          <a:effectLst/>
        </p:spPr>
        <p:txBody>
          <a:bodyPr/>
          <a:lstStyle/>
          <a:p>
            <a:endParaRPr lang="fr-FR"/>
          </a:p>
        </p:txBody>
      </p:sp>
      <p:sp>
        <p:nvSpPr>
          <p:cNvPr id="59442" name="Freeform 50"/>
          <p:cNvSpPr>
            <a:spLocks/>
          </p:cNvSpPr>
          <p:nvPr/>
        </p:nvSpPr>
        <p:spPr bwMode="auto">
          <a:xfrm>
            <a:off x="3924300" y="4724400"/>
            <a:ext cx="1439863" cy="504825"/>
          </a:xfrm>
          <a:custGeom>
            <a:avLst/>
            <a:gdLst/>
            <a:ahLst/>
            <a:cxnLst>
              <a:cxn ang="0">
                <a:pos x="0" y="318"/>
              </a:cxn>
              <a:cxn ang="0">
                <a:pos x="227" y="182"/>
              </a:cxn>
              <a:cxn ang="0">
                <a:pos x="771" y="182"/>
              </a:cxn>
              <a:cxn ang="0">
                <a:pos x="907" y="0"/>
              </a:cxn>
            </a:cxnLst>
            <a:rect l="0" t="0" r="r" b="b"/>
            <a:pathLst>
              <a:path w="907" h="318">
                <a:moveTo>
                  <a:pt x="0" y="318"/>
                </a:moveTo>
                <a:cubicBezTo>
                  <a:pt x="49" y="261"/>
                  <a:pt x="99" y="205"/>
                  <a:pt x="227" y="182"/>
                </a:cubicBezTo>
                <a:cubicBezTo>
                  <a:pt x="355" y="159"/>
                  <a:pt x="658" y="212"/>
                  <a:pt x="771" y="182"/>
                </a:cubicBezTo>
                <a:cubicBezTo>
                  <a:pt x="884" y="152"/>
                  <a:pt x="895" y="76"/>
                  <a:pt x="907" y="0"/>
                </a:cubicBezTo>
              </a:path>
            </a:pathLst>
          </a:custGeom>
          <a:noFill/>
          <a:ln w="28575" cmpd="sng">
            <a:solidFill>
              <a:srgbClr val="0033CC"/>
            </a:solidFill>
            <a:round/>
            <a:headEnd type="oval" w="med" len="med"/>
            <a:tailEnd type="triangle" w="med" len="med"/>
          </a:ln>
          <a:effectLst/>
        </p:spPr>
        <p:txBody>
          <a:bodyPr/>
          <a:lstStyle/>
          <a:p>
            <a:endParaRPr lang="fr-FR"/>
          </a:p>
        </p:txBody>
      </p:sp>
      <p:sp>
        <p:nvSpPr>
          <p:cNvPr id="59443" name="Line 51"/>
          <p:cNvSpPr>
            <a:spLocks noChangeShapeType="1"/>
          </p:cNvSpPr>
          <p:nvPr/>
        </p:nvSpPr>
        <p:spPr bwMode="auto">
          <a:xfrm>
            <a:off x="4570413" y="4797425"/>
            <a:ext cx="288925" cy="71438"/>
          </a:xfrm>
          <a:prstGeom prst="line">
            <a:avLst/>
          </a:prstGeom>
          <a:noFill/>
          <a:ln w="38100">
            <a:solidFill>
              <a:srgbClr val="0033CC"/>
            </a:solidFill>
            <a:round/>
            <a:headEnd/>
            <a:tailEnd/>
          </a:ln>
          <a:effectLst/>
        </p:spPr>
        <p:txBody>
          <a:bodyPr/>
          <a:lstStyle/>
          <a:p>
            <a:endParaRPr lang="fr-FR"/>
          </a:p>
        </p:txBody>
      </p:sp>
      <p:sp>
        <p:nvSpPr>
          <p:cNvPr id="59444" name="Line 52"/>
          <p:cNvSpPr>
            <a:spLocks noChangeShapeType="1"/>
          </p:cNvSpPr>
          <p:nvPr/>
        </p:nvSpPr>
        <p:spPr bwMode="auto">
          <a:xfrm flipV="1">
            <a:off x="4570413" y="5157788"/>
            <a:ext cx="288925" cy="71437"/>
          </a:xfrm>
          <a:prstGeom prst="line">
            <a:avLst/>
          </a:prstGeom>
          <a:noFill/>
          <a:ln w="38100">
            <a:solidFill>
              <a:srgbClr val="0033CC"/>
            </a:solidFill>
            <a:round/>
            <a:headEnd/>
            <a:tailEnd/>
          </a:ln>
          <a:effectLst/>
        </p:spPr>
        <p:txBody>
          <a:bodyPr/>
          <a:lstStyle/>
          <a:p>
            <a:endParaRPr lang="fr-FR"/>
          </a:p>
        </p:txBody>
      </p:sp>
      <p:sp>
        <p:nvSpPr>
          <p:cNvPr id="59445" name="Line 53"/>
          <p:cNvSpPr>
            <a:spLocks noChangeShapeType="1"/>
          </p:cNvSpPr>
          <p:nvPr/>
        </p:nvSpPr>
        <p:spPr bwMode="auto">
          <a:xfrm flipH="1">
            <a:off x="7308850" y="4797425"/>
            <a:ext cx="285750" cy="71438"/>
          </a:xfrm>
          <a:prstGeom prst="line">
            <a:avLst/>
          </a:prstGeom>
          <a:noFill/>
          <a:ln w="38100">
            <a:solidFill>
              <a:srgbClr val="0033CC"/>
            </a:solidFill>
            <a:round/>
            <a:headEnd/>
            <a:tailEnd/>
          </a:ln>
          <a:effectLst/>
        </p:spPr>
        <p:txBody>
          <a:bodyPr/>
          <a:lstStyle/>
          <a:p>
            <a:endParaRPr lang="fr-FR"/>
          </a:p>
        </p:txBody>
      </p:sp>
      <p:sp>
        <p:nvSpPr>
          <p:cNvPr id="59447" name="Text Box 55"/>
          <p:cNvSpPr txBox="1">
            <a:spLocks noChangeArrowheads="1"/>
          </p:cNvSpPr>
          <p:nvPr/>
        </p:nvSpPr>
        <p:spPr bwMode="auto">
          <a:xfrm>
            <a:off x="1547813" y="260350"/>
            <a:ext cx="6264275" cy="2041525"/>
          </a:xfrm>
          <a:prstGeom prst="rect">
            <a:avLst/>
          </a:prstGeom>
          <a:noFill/>
          <a:ln w="9525">
            <a:noFill/>
            <a:miter lim="800000"/>
            <a:headEnd/>
            <a:tailEnd/>
          </a:ln>
          <a:effectLst/>
        </p:spPr>
        <p:txBody>
          <a:bodyPr>
            <a:spAutoFit/>
          </a:bodyPr>
          <a:lstStyle/>
          <a:p>
            <a:pPr algn="ctr">
              <a:spcBef>
                <a:spcPct val="50000"/>
              </a:spcBef>
            </a:pPr>
            <a:r>
              <a:rPr lang="fr-FR" sz="3200"/>
              <a:t>Flow direction according to the pressure gradient between  superficial SP and deep veins DP in incompetent perforators</a:t>
            </a:r>
          </a:p>
        </p:txBody>
      </p:sp>
      <p:sp>
        <p:nvSpPr>
          <p:cNvPr id="59448" name="Line 56"/>
          <p:cNvSpPr>
            <a:spLocks noChangeShapeType="1"/>
          </p:cNvSpPr>
          <p:nvPr/>
        </p:nvSpPr>
        <p:spPr bwMode="auto">
          <a:xfrm>
            <a:off x="7308850" y="5157788"/>
            <a:ext cx="285750" cy="71437"/>
          </a:xfrm>
          <a:prstGeom prst="line">
            <a:avLst/>
          </a:prstGeom>
          <a:noFill/>
          <a:ln w="38100">
            <a:solidFill>
              <a:srgbClr val="0033CC"/>
            </a:solidFill>
            <a:round/>
            <a:headEnd/>
            <a:tailEnd/>
          </a:ln>
          <a:effectLst/>
        </p:spPr>
        <p:txBody>
          <a:bodyPr/>
          <a:lstStyle/>
          <a:p>
            <a:endParaRPr lang="fr-FR"/>
          </a:p>
        </p:txBody>
      </p:sp>
      <p:sp>
        <p:nvSpPr>
          <p:cNvPr id="59449" name="Freeform 57"/>
          <p:cNvSpPr>
            <a:spLocks/>
          </p:cNvSpPr>
          <p:nvPr/>
        </p:nvSpPr>
        <p:spPr bwMode="auto">
          <a:xfrm flipH="1">
            <a:off x="6732588" y="4724400"/>
            <a:ext cx="1439862" cy="504825"/>
          </a:xfrm>
          <a:custGeom>
            <a:avLst/>
            <a:gdLst/>
            <a:ahLst/>
            <a:cxnLst>
              <a:cxn ang="0">
                <a:pos x="0" y="318"/>
              </a:cxn>
              <a:cxn ang="0">
                <a:pos x="227" y="182"/>
              </a:cxn>
              <a:cxn ang="0">
                <a:pos x="771" y="182"/>
              </a:cxn>
              <a:cxn ang="0">
                <a:pos x="907" y="0"/>
              </a:cxn>
            </a:cxnLst>
            <a:rect l="0" t="0" r="r" b="b"/>
            <a:pathLst>
              <a:path w="907" h="318">
                <a:moveTo>
                  <a:pt x="0" y="318"/>
                </a:moveTo>
                <a:cubicBezTo>
                  <a:pt x="49" y="261"/>
                  <a:pt x="99" y="205"/>
                  <a:pt x="227" y="182"/>
                </a:cubicBezTo>
                <a:cubicBezTo>
                  <a:pt x="355" y="159"/>
                  <a:pt x="658" y="212"/>
                  <a:pt x="771" y="182"/>
                </a:cubicBezTo>
                <a:cubicBezTo>
                  <a:pt x="884" y="152"/>
                  <a:pt x="895" y="76"/>
                  <a:pt x="907" y="0"/>
                </a:cubicBezTo>
              </a:path>
            </a:pathLst>
          </a:custGeom>
          <a:noFill/>
          <a:ln w="28575" cmpd="sng">
            <a:solidFill>
              <a:srgbClr val="FF3300"/>
            </a:solidFill>
            <a:round/>
            <a:headEnd type="oval" w="med" len="med"/>
            <a:tailEnd type="triangle" w="med" len="med"/>
          </a:ln>
          <a:effectLst/>
        </p:spPr>
        <p:txBody>
          <a:bodyPr/>
          <a:lstStyle/>
          <a:p>
            <a:endParaRPr lang="fr-F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3490" name="Group 2"/>
          <p:cNvGrpSpPr>
            <a:grpSpLocks/>
          </p:cNvGrpSpPr>
          <p:nvPr/>
        </p:nvGrpSpPr>
        <p:grpSpPr bwMode="auto">
          <a:xfrm>
            <a:off x="900113" y="2924175"/>
            <a:ext cx="792162" cy="3168650"/>
            <a:chOff x="1066" y="1026"/>
            <a:chExt cx="499" cy="1996"/>
          </a:xfrm>
        </p:grpSpPr>
        <p:sp>
          <p:nvSpPr>
            <p:cNvPr id="63491" name="Line 3"/>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63492" name="Line 4"/>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63493" name="Line 5"/>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grpSp>
        <p:nvGrpSpPr>
          <p:cNvPr id="63494" name="Group 6"/>
          <p:cNvGrpSpPr>
            <a:grpSpLocks/>
          </p:cNvGrpSpPr>
          <p:nvPr/>
        </p:nvGrpSpPr>
        <p:grpSpPr bwMode="auto">
          <a:xfrm flipH="1">
            <a:off x="2411413" y="2924175"/>
            <a:ext cx="792162" cy="3168650"/>
            <a:chOff x="1066" y="1026"/>
            <a:chExt cx="499" cy="1996"/>
          </a:xfrm>
        </p:grpSpPr>
        <p:sp>
          <p:nvSpPr>
            <p:cNvPr id="63495" name="Line 7"/>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63496" name="Line 8"/>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63497" name="Line 9"/>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sp>
        <p:nvSpPr>
          <p:cNvPr id="63498" name="Line 10"/>
          <p:cNvSpPr>
            <a:spLocks noChangeShapeType="1"/>
          </p:cNvSpPr>
          <p:nvPr/>
        </p:nvSpPr>
        <p:spPr bwMode="auto">
          <a:xfrm>
            <a:off x="1692275" y="4652963"/>
            <a:ext cx="719138" cy="0"/>
          </a:xfrm>
          <a:prstGeom prst="line">
            <a:avLst/>
          </a:prstGeom>
          <a:noFill/>
          <a:ln w="9525">
            <a:solidFill>
              <a:srgbClr val="0033CC"/>
            </a:solidFill>
            <a:round/>
            <a:headEnd/>
            <a:tailEnd/>
          </a:ln>
          <a:effectLst/>
        </p:spPr>
        <p:txBody>
          <a:bodyPr/>
          <a:lstStyle/>
          <a:p>
            <a:endParaRPr lang="fr-FR"/>
          </a:p>
        </p:txBody>
      </p:sp>
      <p:sp>
        <p:nvSpPr>
          <p:cNvPr id="63499" name="Line 11"/>
          <p:cNvSpPr>
            <a:spLocks noChangeShapeType="1"/>
          </p:cNvSpPr>
          <p:nvPr/>
        </p:nvSpPr>
        <p:spPr bwMode="auto">
          <a:xfrm>
            <a:off x="1692275" y="5084763"/>
            <a:ext cx="719138" cy="0"/>
          </a:xfrm>
          <a:prstGeom prst="line">
            <a:avLst/>
          </a:prstGeom>
          <a:noFill/>
          <a:ln w="9525">
            <a:solidFill>
              <a:srgbClr val="0033CC"/>
            </a:solidFill>
            <a:round/>
            <a:headEnd/>
            <a:tailEnd/>
          </a:ln>
          <a:effectLst/>
        </p:spPr>
        <p:txBody>
          <a:bodyPr/>
          <a:lstStyle/>
          <a:p>
            <a:endParaRPr lang="fr-FR"/>
          </a:p>
        </p:txBody>
      </p:sp>
      <p:grpSp>
        <p:nvGrpSpPr>
          <p:cNvPr id="63500" name="Group 12"/>
          <p:cNvGrpSpPr>
            <a:grpSpLocks/>
          </p:cNvGrpSpPr>
          <p:nvPr/>
        </p:nvGrpSpPr>
        <p:grpSpPr bwMode="auto">
          <a:xfrm>
            <a:off x="3563938" y="2924175"/>
            <a:ext cx="792162" cy="3168650"/>
            <a:chOff x="1066" y="1026"/>
            <a:chExt cx="499" cy="1996"/>
          </a:xfrm>
        </p:grpSpPr>
        <p:sp>
          <p:nvSpPr>
            <p:cNvPr id="63501" name="Line 13"/>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63502" name="Line 14"/>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63503" name="Line 15"/>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grpSp>
        <p:nvGrpSpPr>
          <p:cNvPr id="63504" name="Group 16"/>
          <p:cNvGrpSpPr>
            <a:grpSpLocks/>
          </p:cNvGrpSpPr>
          <p:nvPr/>
        </p:nvGrpSpPr>
        <p:grpSpPr bwMode="auto">
          <a:xfrm flipH="1">
            <a:off x="5075238" y="3355975"/>
            <a:ext cx="792162" cy="3168650"/>
            <a:chOff x="1066" y="1026"/>
            <a:chExt cx="499" cy="1996"/>
          </a:xfrm>
        </p:grpSpPr>
        <p:sp>
          <p:nvSpPr>
            <p:cNvPr id="63505" name="Line 17"/>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63506" name="Line 18"/>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63507" name="Line 19"/>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sp>
        <p:nvSpPr>
          <p:cNvPr id="63508" name="Line 20"/>
          <p:cNvSpPr>
            <a:spLocks noChangeShapeType="1"/>
          </p:cNvSpPr>
          <p:nvPr/>
        </p:nvSpPr>
        <p:spPr bwMode="auto">
          <a:xfrm>
            <a:off x="4356100" y="4652963"/>
            <a:ext cx="720725" cy="431800"/>
          </a:xfrm>
          <a:prstGeom prst="line">
            <a:avLst/>
          </a:prstGeom>
          <a:noFill/>
          <a:ln w="9525">
            <a:solidFill>
              <a:srgbClr val="0033CC"/>
            </a:solidFill>
            <a:round/>
            <a:headEnd/>
            <a:tailEnd/>
          </a:ln>
          <a:effectLst/>
        </p:spPr>
        <p:txBody>
          <a:bodyPr/>
          <a:lstStyle/>
          <a:p>
            <a:endParaRPr lang="fr-FR"/>
          </a:p>
        </p:txBody>
      </p:sp>
      <p:sp>
        <p:nvSpPr>
          <p:cNvPr id="63509" name="Line 21"/>
          <p:cNvSpPr>
            <a:spLocks noChangeShapeType="1"/>
          </p:cNvSpPr>
          <p:nvPr/>
        </p:nvSpPr>
        <p:spPr bwMode="auto">
          <a:xfrm>
            <a:off x="4356100" y="5084763"/>
            <a:ext cx="720725" cy="431800"/>
          </a:xfrm>
          <a:prstGeom prst="line">
            <a:avLst/>
          </a:prstGeom>
          <a:noFill/>
          <a:ln w="9525">
            <a:solidFill>
              <a:srgbClr val="0033CC"/>
            </a:solidFill>
            <a:round/>
            <a:headEnd/>
            <a:tailEnd/>
          </a:ln>
          <a:effectLst/>
        </p:spPr>
        <p:txBody>
          <a:bodyPr/>
          <a:lstStyle/>
          <a:p>
            <a:endParaRPr lang="fr-FR"/>
          </a:p>
        </p:txBody>
      </p:sp>
      <p:grpSp>
        <p:nvGrpSpPr>
          <p:cNvPr id="63510" name="Group 22"/>
          <p:cNvGrpSpPr>
            <a:grpSpLocks/>
          </p:cNvGrpSpPr>
          <p:nvPr/>
        </p:nvGrpSpPr>
        <p:grpSpPr bwMode="auto">
          <a:xfrm>
            <a:off x="6229350" y="2924175"/>
            <a:ext cx="792163" cy="3168650"/>
            <a:chOff x="1066" y="1026"/>
            <a:chExt cx="499" cy="1996"/>
          </a:xfrm>
        </p:grpSpPr>
        <p:sp>
          <p:nvSpPr>
            <p:cNvPr id="63511" name="Line 23"/>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63512" name="Line 24"/>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63513" name="Line 25"/>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grpSp>
        <p:nvGrpSpPr>
          <p:cNvPr id="63514" name="Group 26"/>
          <p:cNvGrpSpPr>
            <a:grpSpLocks/>
          </p:cNvGrpSpPr>
          <p:nvPr/>
        </p:nvGrpSpPr>
        <p:grpSpPr bwMode="auto">
          <a:xfrm flipH="1">
            <a:off x="7740650" y="2563813"/>
            <a:ext cx="792163" cy="3168650"/>
            <a:chOff x="1066" y="1026"/>
            <a:chExt cx="499" cy="1996"/>
          </a:xfrm>
        </p:grpSpPr>
        <p:sp>
          <p:nvSpPr>
            <p:cNvPr id="63515" name="Line 27"/>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63516" name="Line 28"/>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63517" name="Line 29"/>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sp>
        <p:nvSpPr>
          <p:cNvPr id="63518" name="Line 30"/>
          <p:cNvSpPr>
            <a:spLocks noChangeShapeType="1"/>
          </p:cNvSpPr>
          <p:nvPr/>
        </p:nvSpPr>
        <p:spPr bwMode="auto">
          <a:xfrm flipV="1">
            <a:off x="7021513" y="4292600"/>
            <a:ext cx="719137" cy="360363"/>
          </a:xfrm>
          <a:prstGeom prst="line">
            <a:avLst/>
          </a:prstGeom>
          <a:noFill/>
          <a:ln w="9525">
            <a:solidFill>
              <a:srgbClr val="0033CC"/>
            </a:solidFill>
            <a:round/>
            <a:headEnd/>
            <a:tailEnd/>
          </a:ln>
          <a:effectLst/>
        </p:spPr>
        <p:txBody>
          <a:bodyPr/>
          <a:lstStyle/>
          <a:p>
            <a:endParaRPr lang="fr-FR"/>
          </a:p>
        </p:txBody>
      </p:sp>
      <p:sp>
        <p:nvSpPr>
          <p:cNvPr id="63519" name="Line 31"/>
          <p:cNvSpPr>
            <a:spLocks noChangeShapeType="1"/>
          </p:cNvSpPr>
          <p:nvPr/>
        </p:nvSpPr>
        <p:spPr bwMode="auto">
          <a:xfrm flipV="1">
            <a:off x="7021513" y="4724400"/>
            <a:ext cx="719137" cy="360363"/>
          </a:xfrm>
          <a:prstGeom prst="line">
            <a:avLst/>
          </a:prstGeom>
          <a:noFill/>
          <a:ln w="9525">
            <a:solidFill>
              <a:srgbClr val="0033CC"/>
            </a:solidFill>
            <a:round/>
            <a:headEnd/>
            <a:tailEnd/>
          </a:ln>
          <a:effectLst/>
        </p:spPr>
        <p:txBody>
          <a:bodyPr/>
          <a:lstStyle/>
          <a:p>
            <a:endParaRPr lang="fr-FR"/>
          </a:p>
        </p:txBody>
      </p:sp>
      <p:sp>
        <p:nvSpPr>
          <p:cNvPr id="63520" name="Line 32"/>
          <p:cNvSpPr>
            <a:spLocks noChangeShapeType="1"/>
          </p:cNvSpPr>
          <p:nvPr/>
        </p:nvSpPr>
        <p:spPr bwMode="auto">
          <a:xfrm flipV="1">
            <a:off x="2771775" y="3500438"/>
            <a:ext cx="0" cy="2736850"/>
          </a:xfrm>
          <a:prstGeom prst="line">
            <a:avLst/>
          </a:prstGeom>
          <a:noFill/>
          <a:ln w="76200">
            <a:solidFill>
              <a:srgbClr val="0033CC"/>
            </a:solidFill>
            <a:round/>
            <a:headEnd type="oval" w="med" len="med"/>
            <a:tailEnd type="triangle" w="med" len="med"/>
          </a:ln>
          <a:effectLst/>
        </p:spPr>
        <p:txBody>
          <a:bodyPr/>
          <a:lstStyle/>
          <a:p>
            <a:endParaRPr lang="fr-FR"/>
          </a:p>
        </p:txBody>
      </p:sp>
      <p:sp>
        <p:nvSpPr>
          <p:cNvPr id="63521" name="Line 33"/>
          <p:cNvSpPr>
            <a:spLocks noChangeShapeType="1"/>
          </p:cNvSpPr>
          <p:nvPr/>
        </p:nvSpPr>
        <p:spPr bwMode="auto">
          <a:xfrm flipV="1">
            <a:off x="5508625" y="3500438"/>
            <a:ext cx="0" cy="2736850"/>
          </a:xfrm>
          <a:prstGeom prst="line">
            <a:avLst/>
          </a:prstGeom>
          <a:noFill/>
          <a:ln w="76200">
            <a:solidFill>
              <a:srgbClr val="0033CC"/>
            </a:solidFill>
            <a:round/>
            <a:headEnd type="oval" w="med" len="med"/>
            <a:tailEnd type="triangle" w="med" len="med"/>
          </a:ln>
          <a:effectLst/>
        </p:spPr>
        <p:txBody>
          <a:bodyPr/>
          <a:lstStyle/>
          <a:p>
            <a:endParaRPr lang="fr-FR"/>
          </a:p>
        </p:txBody>
      </p:sp>
      <p:sp>
        <p:nvSpPr>
          <p:cNvPr id="63522" name="Line 34"/>
          <p:cNvSpPr>
            <a:spLocks noChangeShapeType="1"/>
          </p:cNvSpPr>
          <p:nvPr/>
        </p:nvSpPr>
        <p:spPr bwMode="auto">
          <a:xfrm flipH="1" flipV="1">
            <a:off x="4067175" y="4670425"/>
            <a:ext cx="1441450" cy="863600"/>
          </a:xfrm>
          <a:prstGeom prst="line">
            <a:avLst/>
          </a:prstGeom>
          <a:noFill/>
          <a:ln w="38100">
            <a:solidFill>
              <a:srgbClr val="FF3300"/>
            </a:solidFill>
            <a:round/>
            <a:headEnd type="oval" w="med" len="med"/>
            <a:tailEnd type="triangle" w="med" len="med"/>
          </a:ln>
          <a:effectLst/>
        </p:spPr>
        <p:txBody>
          <a:bodyPr/>
          <a:lstStyle/>
          <a:p>
            <a:endParaRPr lang="fr-FR"/>
          </a:p>
        </p:txBody>
      </p:sp>
      <p:sp>
        <p:nvSpPr>
          <p:cNvPr id="63523" name="Line 35"/>
          <p:cNvSpPr>
            <a:spLocks noChangeShapeType="1"/>
          </p:cNvSpPr>
          <p:nvPr/>
        </p:nvSpPr>
        <p:spPr bwMode="auto">
          <a:xfrm flipV="1">
            <a:off x="8172450" y="3500438"/>
            <a:ext cx="0" cy="2736850"/>
          </a:xfrm>
          <a:prstGeom prst="line">
            <a:avLst/>
          </a:prstGeom>
          <a:noFill/>
          <a:ln w="76200">
            <a:solidFill>
              <a:srgbClr val="0033CC"/>
            </a:solidFill>
            <a:round/>
            <a:headEnd type="oval" w="med" len="med"/>
            <a:tailEnd type="triangle" w="med" len="med"/>
          </a:ln>
          <a:effectLst/>
        </p:spPr>
        <p:txBody>
          <a:bodyPr/>
          <a:lstStyle/>
          <a:p>
            <a:endParaRPr lang="fr-FR"/>
          </a:p>
        </p:txBody>
      </p:sp>
      <p:sp>
        <p:nvSpPr>
          <p:cNvPr id="63524" name="Line 36"/>
          <p:cNvSpPr>
            <a:spLocks noChangeShapeType="1"/>
          </p:cNvSpPr>
          <p:nvPr/>
        </p:nvSpPr>
        <p:spPr bwMode="auto">
          <a:xfrm flipV="1">
            <a:off x="6588125" y="4365625"/>
            <a:ext cx="1439863" cy="719138"/>
          </a:xfrm>
          <a:prstGeom prst="line">
            <a:avLst/>
          </a:prstGeom>
          <a:noFill/>
          <a:ln w="38100">
            <a:solidFill>
              <a:srgbClr val="0033CC"/>
            </a:solidFill>
            <a:round/>
            <a:headEnd type="oval" w="med" len="med"/>
            <a:tailEnd type="triangle" w="med" len="med"/>
          </a:ln>
          <a:effectLst/>
        </p:spPr>
        <p:txBody>
          <a:bodyPr/>
          <a:lstStyle/>
          <a:p>
            <a:endParaRPr lang="fr-FR"/>
          </a:p>
        </p:txBody>
      </p:sp>
      <p:sp>
        <p:nvSpPr>
          <p:cNvPr id="63525" name="Text Box 37"/>
          <p:cNvSpPr txBox="1">
            <a:spLocks noChangeArrowheads="1"/>
          </p:cNvSpPr>
          <p:nvPr/>
        </p:nvSpPr>
        <p:spPr bwMode="auto">
          <a:xfrm>
            <a:off x="1547813" y="549275"/>
            <a:ext cx="6264275" cy="1066800"/>
          </a:xfrm>
          <a:prstGeom prst="rect">
            <a:avLst/>
          </a:prstGeom>
          <a:noFill/>
          <a:ln w="9525">
            <a:noFill/>
            <a:miter lim="800000"/>
            <a:headEnd/>
            <a:tailEnd/>
          </a:ln>
          <a:effectLst/>
        </p:spPr>
        <p:txBody>
          <a:bodyPr>
            <a:spAutoFit/>
          </a:bodyPr>
          <a:lstStyle/>
          <a:p>
            <a:pPr algn="ctr">
              <a:spcBef>
                <a:spcPct val="50000"/>
              </a:spcBef>
            </a:pPr>
            <a:r>
              <a:rPr lang="fr-FR" sz="3200"/>
              <a:t>Systolic Flow direction according to the connection angle</a:t>
            </a:r>
          </a:p>
        </p:txBody>
      </p:sp>
      <p:sp>
        <p:nvSpPr>
          <p:cNvPr id="63526" name="Line 38"/>
          <p:cNvSpPr>
            <a:spLocks noChangeShapeType="1"/>
          </p:cNvSpPr>
          <p:nvPr/>
        </p:nvSpPr>
        <p:spPr bwMode="auto">
          <a:xfrm flipV="1">
            <a:off x="1258888" y="3357563"/>
            <a:ext cx="0" cy="2736850"/>
          </a:xfrm>
          <a:prstGeom prst="line">
            <a:avLst/>
          </a:prstGeom>
          <a:noFill/>
          <a:ln w="38100">
            <a:solidFill>
              <a:srgbClr val="0033CC"/>
            </a:solidFill>
            <a:round/>
            <a:headEnd type="oval" w="med" len="med"/>
            <a:tailEnd type="triangle" w="med" len="med"/>
          </a:ln>
          <a:effectLst/>
        </p:spPr>
        <p:txBody>
          <a:bodyPr/>
          <a:lstStyle/>
          <a:p>
            <a:endParaRPr lang="fr-FR"/>
          </a:p>
        </p:txBody>
      </p:sp>
      <p:sp>
        <p:nvSpPr>
          <p:cNvPr id="63527" name="Line 39"/>
          <p:cNvSpPr>
            <a:spLocks noChangeShapeType="1"/>
          </p:cNvSpPr>
          <p:nvPr/>
        </p:nvSpPr>
        <p:spPr bwMode="auto">
          <a:xfrm flipV="1">
            <a:off x="3924300" y="3357563"/>
            <a:ext cx="0" cy="2736850"/>
          </a:xfrm>
          <a:prstGeom prst="line">
            <a:avLst/>
          </a:prstGeom>
          <a:noFill/>
          <a:ln w="38100">
            <a:solidFill>
              <a:srgbClr val="0033CC"/>
            </a:solidFill>
            <a:round/>
            <a:headEnd type="oval" w="med" len="med"/>
            <a:tailEnd type="triangle" w="med" len="med"/>
          </a:ln>
          <a:effectLst/>
        </p:spPr>
        <p:txBody>
          <a:bodyPr/>
          <a:lstStyle/>
          <a:p>
            <a:endParaRPr lang="fr-FR"/>
          </a:p>
        </p:txBody>
      </p:sp>
      <p:sp>
        <p:nvSpPr>
          <p:cNvPr id="63528" name="Line 40"/>
          <p:cNvSpPr>
            <a:spLocks noChangeShapeType="1"/>
          </p:cNvSpPr>
          <p:nvPr/>
        </p:nvSpPr>
        <p:spPr bwMode="auto">
          <a:xfrm flipV="1">
            <a:off x="6588125" y="3357563"/>
            <a:ext cx="0" cy="2736850"/>
          </a:xfrm>
          <a:prstGeom prst="line">
            <a:avLst/>
          </a:prstGeom>
          <a:noFill/>
          <a:ln w="38100">
            <a:solidFill>
              <a:srgbClr val="0033CC"/>
            </a:solidFill>
            <a:round/>
            <a:headEnd type="oval" w="med" len="med"/>
            <a:tailEnd type="triangle" w="med" len="med"/>
          </a:ln>
          <a:effectLst/>
        </p:spPr>
        <p:txBody>
          <a:bodyPr/>
          <a:lstStyle/>
          <a:p>
            <a:endParaRPr lang="fr-F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1116013" y="476250"/>
            <a:ext cx="6985000" cy="5632311"/>
          </a:xfrm>
          <a:prstGeom prst="rect">
            <a:avLst/>
          </a:prstGeom>
          <a:noFill/>
          <a:ln w="9525">
            <a:noFill/>
            <a:miter lim="800000"/>
            <a:headEnd/>
            <a:tailEnd/>
          </a:ln>
          <a:effectLst/>
        </p:spPr>
        <p:txBody>
          <a:bodyPr>
            <a:spAutoFit/>
          </a:bodyPr>
          <a:lstStyle/>
          <a:p>
            <a:pPr algn="ctr">
              <a:spcBef>
                <a:spcPct val="50000"/>
              </a:spcBef>
            </a:pPr>
            <a:r>
              <a:rPr lang="fr-FR" dirty="0"/>
              <a:t>VEINES PERFORANTES </a:t>
            </a:r>
          </a:p>
          <a:p>
            <a:pPr algn="ctr">
              <a:spcBef>
                <a:spcPct val="50000"/>
              </a:spcBef>
            </a:pPr>
            <a:r>
              <a:rPr lang="fr-FR" dirty="0"/>
              <a:t>PERFORATORS</a:t>
            </a:r>
          </a:p>
          <a:p>
            <a:pPr>
              <a:spcBef>
                <a:spcPct val="50000"/>
              </a:spcBef>
            </a:pPr>
            <a:r>
              <a:rPr lang="en-US" dirty="0"/>
              <a:t>Hemodynamics: </a:t>
            </a:r>
          </a:p>
          <a:p>
            <a:pPr>
              <a:spcBef>
                <a:spcPct val="50000"/>
              </a:spcBef>
            </a:pPr>
            <a:r>
              <a:rPr lang="en-US" dirty="0"/>
              <a:t>Amount of flow: </a:t>
            </a:r>
          </a:p>
          <a:p>
            <a:pPr>
              <a:spcBef>
                <a:spcPct val="50000"/>
              </a:spcBef>
            </a:pPr>
            <a:r>
              <a:rPr lang="en-US" dirty="0"/>
              <a:t>Regardless of the direction, the amount of flux increases with the value of the pressure gradient but decreases with the caliber (resistance).   </a:t>
            </a:r>
          </a:p>
          <a:p>
            <a:pPr>
              <a:spcBef>
                <a:spcPct val="50000"/>
              </a:spcBef>
            </a:pPr>
            <a:r>
              <a:rPr lang="en-US" dirty="0"/>
              <a:t>The flux may remain negligible or non-existent if the gradient is low and/or if the perforator is long and/or of small caliber.   </a:t>
            </a:r>
          </a:p>
          <a:p>
            <a:pPr>
              <a:spcBef>
                <a:spcPct val="50000"/>
              </a:spcBef>
            </a:pPr>
            <a:r>
              <a:rPr lang="en-US" dirty="0"/>
              <a:t>The caliber may increase with the effect of the pressure gradient, but gradually.</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73" name="Text Box 37"/>
          <p:cNvSpPr txBox="1">
            <a:spLocks noChangeArrowheads="1"/>
          </p:cNvSpPr>
          <p:nvPr/>
        </p:nvSpPr>
        <p:spPr bwMode="auto">
          <a:xfrm>
            <a:off x="1547813" y="115888"/>
            <a:ext cx="6264275" cy="2286000"/>
          </a:xfrm>
          <a:prstGeom prst="rect">
            <a:avLst/>
          </a:prstGeom>
          <a:noFill/>
          <a:ln w="9525">
            <a:noFill/>
            <a:miter lim="800000"/>
            <a:headEnd/>
            <a:tailEnd/>
          </a:ln>
          <a:effectLst/>
        </p:spPr>
        <p:txBody>
          <a:bodyPr>
            <a:spAutoFit/>
          </a:bodyPr>
          <a:lstStyle/>
          <a:p>
            <a:pPr algn="ctr">
              <a:spcBef>
                <a:spcPct val="50000"/>
              </a:spcBef>
            </a:pPr>
            <a:r>
              <a:rPr lang="fr-FR" sz="3200"/>
              <a:t>Flow quantity according to the gradient pressure and the perforator width-length</a:t>
            </a:r>
          </a:p>
          <a:p>
            <a:pPr algn="ctr">
              <a:spcBef>
                <a:spcPct val="50000"/>
              </a:spcBef>
            </a:pPr>
            <a:r>
              <a:rPr lang="fr-FR" sz="3200"/>
              <a:t>Q = (SP-DP).r</a:t>
            </a:r>
            <a:r>
              <a:rPr lang="fr-FR" sz="3200" baseline="30000"/>
              <a:t>4</a:t>
            </a:r>
            <a:r>
              <a:rPr lang="fr-FR" sz="3200"/>
              <a:t>/8l.</a:t>
            </a:r>
            <a:r>
              <a:rPr lang="en-US" sz="3200">
                <a:cs typeface="Times New Roman" pitchFamily="18" charset="0"/>
              </a:rPr>
              <a:t>µ</a:t>
            </a:r>
          </a:p>
        </p:txBody>
      </p:sp>
      <p:sp>
        <p:nvSpPr>
          <p:cNvPr id="65578" name="Line 42"/>
          <p:cNvSpPr>
            <a:spLocks noChangeShapeType="1"/>
          </p:cNvSpPr>
          <p:nvPr/>
        </p:nvSpPr>
        <p:spPr bwMode="auto">
          <a:xfrm>
            <a:off x="395288" y="2997200"/>
            <a:ext cx="0" cy="3168650"/>
          </a:xfrm>
          <a:prstGeom prst="line">
            <a:avLst/>
          </a:prstGeom>
          <a:noFill/>
          <a:ln w="9525">
            <a:solidFill>
              <a:srgbClr val="0033CC"/>
            </a:solidFill>
            <a:round/>
            <a:headEnd/>
            <a:tailEnd/>
          </a:ln>
          <a:effectLst/>
        </p:spPr>
        <p:txBody>
          <a:bodyPr/>
          <a:lstStyle/>
          <a:p>
            <a:endParaRPr lang="fr-FR"/>
          </a:p>
        </p:txBody>
      </p:sp>
      <p:sp>
        <p:nvSpPr>
          <p:cNvPr id="65579" name="Line 43"/>
          <p:cNvSpPr>
            <a:spLocks noChangeShapeType="1"/>
          </p:cNvSpPr>
          <p:nvPr/>
        </p:nvSpPr>
        <p:spPr bwMode="auto">
          <a:xfrm>
            <a:off x="1187450" y="5157788"/>
            <a:ext cx="0" cy="1008062"/>
          </a:xfrm>
          <a:prstGeom prst="line">
            <a:avLst/>
          </a:prstGeom>
          <a:noFill/>
          <a:ln w="9525">
            <a:solidFill>
              <a:srgbClr val="0033CC"/>
            </a:solidFill>
            <a:round/>
            <a:headEnd/>
            <a:tailEnd/>
          </a:ln>
          <a:effectLst/>
        </p:spPr>
        <p:txBody>
          <a:bodyPr/>
          <a:lstStyle/>
          <a:p>
            <a:endParaRPr lang="fr-FR"/>
          </a:p>
        </p:txBody>
      </p:sp>
      <p:sp>
        <p:nvSpPr>
          <p:cNvPr id="65580" name="Line 44"/>
          <p:cNvSpPr>
            <a:spLocks noChangeShapeType="1"/>
          </p:cNvSpPr>
          <p:nvPr/>
        </p:nvSpPr>
        <p:spPr bwMode="auto">
          <a:xfrm>
            <a:off x="1187450" y="2997200"/>
            <a:ext cx="0" cy="2016125"/>
          </a:xfrm>
          <a:prstGeom prst="line">
            <a:avLst/>
          </a:prstGeom>
          <a:noFill/>
          <a:ln w="9525">
            <a:solidFill>
              <a:srgbClr val="0033CC"/>
            </a:solidFill>
            <a:round/>
            <a:headEnd/>
            <a:tailEnd/>
          </a:ln>
          <a:effectLst/>
        </p:spPr>
        <p:txBody>
          <a:bodyPr/>
          <a:lstStyle/>
          <a:p>
            <a:endParaRPr lang="fr-FR"/>
          </a:p>
        </p:txBody>
      </p:sp>
      <p:sp>
        <p:nvSpPr>
          <p:cNvPr id="65582" name="Line 46"/>
          <p:cNvSpPr>
            <a:spLocks noChangeShapeType="1"/>
          </p:cNvSpPr>
          <p:nvPr/>
        </p:nvSpPr>
        <p:spPr bwMode="auto">
          <a:xfrm flipH="1">
            <a:off x="2698750" y="2997200"/>
            <a:ext cx="0" cy="3168650"/>
          </a:xfrm>
          <a:prstGeom prst="line">
            <a:avLst/>
          </a:prstGeom>
          <a:noFill/>
          <a:ln w="9525">
            <a:solidFill>
              <a:srgbClr val="0033CC"/>
            </a:solidFill>
            <a:round/>
            <a:headEnd/>
            <a:tailEnd/>
          </a:ln>
          <a:effectLst/>
        </p:spPr>
        <p:txBody>
          <a:bodyPr/>
          <a:lstStyle/>
          <a:p>
            <a:endParaRPr lang="fr-FR"/>
          </a:p>
        </p:txBody>
      </p:sp>
      <p:sp>
        <p:nvSpPr>
          <p:cNvPr id="65583" name="Line 47"/>
          <p:cNvSpPr>
            <a:spLocks noChangeShapeType="1"/>
          </p:cNvSpPr>
          <p:nvPr/>
        </p:nvSpPr>
        <p:spPr bwMode="auto">
          <a:xfrm flipH="1">
            <a:off x="1906588" y="5157788"/>
            <a:ext cx="0" cy="1008062"/>
          </a:xfrm>
          <a:prstGeom prst="line">
            <a:avLst/>
          </a:prstGeom>
          <a:noFill/>
          <a:ln w="9525">
            <a:solidFill>
              <a:srgbClr val="0033CC"/>
            </a:solidFill>
            <a:round/>
            <a:headEnd/>
            <a:tailEnd/>
          </a:ln>
          <a:effectLst/>
        </p:spPr>
        <p:txBody>
          <a:bodyPr/>
          <a:lstStyle/>
          <a:p>
            <a:endParaRPr lang="fr-FR"/>
          </a:p>
        </p:txBody>
      </p:sp>
      <p:sp>
        <p:nvSpPr>
          <p:cNvPr id="65584" name="Line 48"/>
          <p:cNvSpPr>
            <a:spLocks noChangeShapeType="1"/>
          </p:cNvSpPr>
          <p:nvPr/>
        </p:nvSpPr>
        <p:spPr bwMode="auto">
          <a:xfrm>
            <a:off x="1906588" y="2997200"/>
            <a:ext cx="1587" cy="2016125"/>
          </a:xfrm>
          <a:prstGeom prst="line">
            <a:avLst/>
          </a:prstGeom>
          <a:noFill/>
          <a:ln w="9525">
            <a:solidFill>
              <a:srgbClr val="0033CC"/>
            </a:solidFill>
            <a:round/>
            <a:headEnd/>
            <a:tailEnd/>
          </a:ln>
          <a:effectLst/>
        </p:spPr>
        <p:txBody>
          <a:bodyPr/>
          <a:lstStyle/>
          <a:p>
            <a:endParaRPr lang="fr-FR"/>
          </a:p>
        </p:txBody>
      </p:sp>
      <p:sp>
        <p:nvSpPr>
          <p:cNvPr id="65585" name="Line 49"/>
          <p:cNvSpPr>
            <a:spLocks noChangeShapeType="1"/>
          </p:cNvSpPr>
          <p:nvPr/>
        </p:nvSpPr>
        <p:spPr bwMode="auto">
          <a:xfrm>
            <a:off x="1187450" y="5013325"/>
            <a:ext cx="719138" cy="0"/>
          </a:xfrm>
          <a:prstGeom prst="line">
            <a:avLst/>
          </a:prstGeom>
          <a:noFill/>
          <a:ln w="9525">
            <a:solidFill>
              <a:srgbClr val="0033CC"/>
            </a:solidFill>
            <a:round/>
            <a:headEnd/>
            <a:tailEnd/>
          </a:ln>
          <a:effectLst/>
        </p:spPr>
        <p:txBody>
          <a:bodyPr/>
          <a:lstStyle/>
          <a:p>
            <a:endParaRPr lang="fr-FR"/>
          </a:p>
        </p:txBody>
      </p:sp>
      <p:sp>
        <p:nvSpPr>
          <p:cNvPr id="65586" name="Line 50"/>
          <p:cNvSpPr>
            <a:spLocks noChangeShapeType="1"/>
          </p:cNvSpPr>
          <p:nvPr/>
        </p:nvSpPr>
        <p:spPr bwMode="auto">
          <a:xfrm>
            <a:off x="1187450" y="5157788"/>
            <a:ext cx="719138" cy="0"/>
          </a:xfrm>
          <a:prstGeom prst="line">
            <a:avLst/>
          </a:prstGeom>
          <a:noFill/>
          <a:ln w="9525">
            <a:solidFill>
              <a:srgbClr val="0033CC"/>
            </a:solidFill>
            <a:round/>
            <a:headEnd/>
            <a:tailEnd/>
          </a:ln>
          <a:effectLst/>
        </p:spPr>
        <p:txBody>
          <a:bodyPr/>
          <a:lstStyle/>
          <a:p>
            <a:endParaRPr lang="fr-FR"/>
          </a:p>
        </p:txBody>
      </p:sp>
      <p:sp>
        <p:nvSpPr>
          <p:cNvPr id="65587" name="Line 51"/>
          <p:cNvSpPr>
            <a:spLocks noChangeShapeType="1"/>
          </p:cNvSpPr>
          <p:nvPr/>
        </p:nvSpPr>
        <p:spPr bwMode="auto">
          <a:xfrm flipV="1">
            <a:off x="2266950" y="3573463"/>
            <a:ext cx="0" cy="2736850"/>
          </a:xfrm>
          <a:prstGeom prst="line">
            <a:avLst/>
          </a:prstGeom>
          <a:noFill/>
          <a:ln w="76200">
            <a:solidFill>
              <a:srgbClr val="0033CC"/>
            </a:solidFill>
            <a:round/>
            <a:headEnd type="oval" w="med" len="med"/>
            <a:tailEnd type="triangle" w="med" len="med"/>
          </a:ln>
          <a:effectLst/>
        </p:spPr>
        <p:txBody>
          <a:bodyPr/>
          <a:lstStyle/>
          <a:p>
            <a:endParaRPr lang="fr-FR"/>
          </a:p>
        </p:txBody>
      </p:sp>
      <p:grpSp>
        <p:nvGrpSpPr>
          <p:cNvPr id="65588" name="Group 52"/>
          <p:cNvGrpSpPr>
            <a:grpSpLocks/>
          </p:cNvGrpSpPr>
          <p:nvPr/>
        </p:nvGrpSpPr>
        <p:grpSpPr bwMode="auto">
          <a:xfrm>
            <a:off x="3348038" y="2997200"/>
            <a:ext cx="792162" cy="3168650"/>
            <a:chOff x="1066" y="1026"/>
            <a:chExt cx="499" cy="1996"/>
          </a:xfrm>
        </p:grpSpPr>
        <p:sp>
          <p:nvSpPr>
            <p:cNvPr id="65589" name="Line 53"/>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65590" name="Line 54"/>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65591" name="Line 55"/>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grpSp>
        <p:nvGrpSpPr>
          <p:cNvPr id="65592" name="Group 56"/>
          <p:cNvGrpSpPr>
            <a:grpSpLocks/>
          </p:cNvGrpSpPr>
          <p:nvPr/>
        </p:nvGrpSpPr>
        <p:grpSpPr bwMode="auto">
          <a:xfrm flipH="1">
            <a:off x="4859338" y="2997200"/>
            <a:ext cx="792162" cy="3168650"/>
            <a:chOff x="1066" y="1026"/>
            <a:chExt cx="499" cy="1996"/>
          </a:xfrm>
        </p:grpSpPr>
        <p:sp>
          <p:nvSpPr>
            <p:cNvPr id="65593" name="Line 57"/>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65594" name="Line 58"/>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65595" name="Line 59"/>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sp>
        <p:nvSpPr>
          <p:cNvPr id="65596" name="Line 60"/>
          <p:cNvSpPr>
            <a:spLocks noChangeShapeType="1"/>
          </p:cNvSpPr>
          <p:nvPr/>
        </p:nvSpPr>
        <p:spPr bwMode="auto">
          <a:xfrm>
            <a:off x="4140200" y="4725988"/>
            <a:ext cx="719138" cy="0"/>
          </a:xfrm>
          <a:prstGeom prst="line">
            <a:avLst/>
          </a:prstGeom>
          <a:noFill/>
          <a:ln w="9525">
            <a:solidFill>
              <a:srgbClr val="0033CC"/>
            </a:solidFill>
            <a:round/>
            <a:headEnd/>
            <a:tailEnd/>
          </a:ln>
          <a:effectLst/>
        </p:spPr>
        <p:txBody>
          <a:bodyPr/>
          <a:lstStyle/>
          <a:p>
            <a:endParaRPr lang="fr-FR"/>
          </a:p>
        </p:txBody>
      </p:sp>
      <p:sp>
        <p:nvSpPr>
          <p:cNvPr id="65597" name="Line 61"/>
          <p:cNvSpPr>
            <a:spLocks noChangeShapeType="1"/>
          </p:cNvSpPr>
          <p:nvPr/>
        </p:nvSpPr>
        <p:spPr bwMode="auto">
          <a:xfrm>
            <a:off x="4140200" y="5157788"/>
            <a:ext cx="719138" cy="0"/>
          </a:xfrm>
          <a:prstGeom prst="line">
            <a:avLst/>
          </a:prstGeom>
          <a:noFill/>
          <a:ln w="9525">
            <a:solidFill>
              <a:srgbClr val="0033CC"/>
            </a:solidFill>
            <a:round/>
            <a:headEnd/>
            <a:tailEnd/>
          </a:ln>
          <a:effectLst/>
        </p:spPr>
        <p:txBody>
          <a:bodyPr/>
          <a:lstStyle/>
          <a:p>
            <a:endParaRPr lang="fr-FR"/>
          </a:p>
        </p:txBody>
      </p:sp>
      <p:sp>
        <p:nvSpPr>
          <p:cNvPr id="65598" name="Line 62"/>
          <p:cNvSpPr>
            <a:spLocks noChangeShapeType="1"/>
          </p:cNvSpPr>
          <p:nvPr/>
        </p:nvSpPr>
        <p:spPr bwMode="auto">
          <a:xfrm flipV="1">
            <a:off x="5219700" y="3573463"/>
            <a:ext cx="0" cy="2736850"/>
          </a:xfrm>
          <a:prstGeom prst="line">
            <a:avLst/>
          </a:prstGeom>
          <a:noFill/>
          <a:ln w="76200">
            <a:solidFill>
              <a:srgbClr val="0033CC"/>
            </a:solidFill>
            <a:round/>
            <a:headEnd type="oval" w="med" len="med"/>
            <a:tailEnd type="triangle" w="med" len="med"/>
          </a:ln>
          <a:effectLst/>
        </p:spPr>
        <p:txBody>
          <a:bodyPr/>
          <a:lstStyle/>
          <a:p>
            <a:endParaRPr lang="fr-FR"/>
          </a:p>
        </p:txBody>
      </p:sp>
      <p:sp>
        <p:nvSpPr>
          <p:cNvPr id="65601" name="Text Box 65"/>
          <p:cNvSpPr txBox="1">
            <a:spLocks noChangeArrowheads="1"/>
          </p:cNvSpPr>
          <p:nvPr/>
        </p:nvSpPr>
        <p:spPr bwMode="auto">
          <a:xfrm>
            <a:off x="538163" y="2420938"/>
            <a:ext cx="576262" cy="457200"/>
          </a:xfrm>
          <a:prstGeom prst="rect">
            <a:avLst/>
          </a:prstGeom>
          <a:noFill/>
          <a:ln w="9525">
            <a:noFill/>
            <a:miter lim="800000"/>
            <a:headEnd/>
            <a:tailEnd/>
          </a:ln>
          <a:effectLst/>
        </p:spPr>
        <p:txBody>
          <a:bodyPr>
            <a:spAutoFit/>
          </a:bodyPr>
          <a:lstStyle/>
          <a:p>
            <a:pPr>
              <a:spcBef>
                <a:spcPct val="50000"/>
              </a:spcBef>
            </a:pPr>
            <a:r>
              <a:rPr lang="fr-FR"/>
              <a:t>SP</a:t>
            </a:r>
          </a:p>
        </p:txBody>
      </p:sp>
      <p:sp>
        <p:nvSpPr>
          <p:cNvPr id="65602" name="Text Box 66"/>
          <p:cNvSpPr txBox="1">
            <a:spLocks noChangeArrowheads="1"/>
          </p:cNvSpPr>
          <p:nvPr/>
        </p:nvSpPr>
        <p:spPr bwMode="auto">
          <a:xfrm>
            <a:off x="2051050" y="2420938"/>
            <a:ext cx="576263" cy="457200"/>
          </a:xfrm>
          <a:prstGeom prst="rect">
            <a:avLst/>
          </a:prstGeom>
          <a:noFill/>
          <a:ln w="9525">
            <a:noFill/>
            <a:miter lim="800000"/>
            <a:headEnd/>
            <a:tailEnd/>
          </a:ln>
          <a:effectLst/>
        </p:spPr>
        <p:txBody>
          <a:bodyPr>
            <a:spAutoFit/>
          </a:bodyPr>
          <a:lstStyle/>
          <a:p>
            <a:pPr>
              <a:spcBef>
                <a:spcPct val="50000"/>
              </a:spcBef>
            </a:pPr>
            <a:r>
              <a:rPr lang="fr-FR"/>
              <a:t>DP</a:t>
            </a:r>
          </a:p>
        </p:txBody>
      </p:sp>
      <p:sp>
        <p:nvSpPr>
          <p:cNvPr id="65603" name="Text Box 67"/>
          <p:cNvSpPr txBox="1">
            <a:spLocks noChangeArrowheads="1"/>
          </p:cNvSpPr>
          <p:nvPr/>
        </p:nvSpPr>
        <p:spPr bwMode="auto">
          <a:xfrm>
            <a:off x="3490913" y="2420938"/>
            <a:ext cx="576262" cy="457200"/>
          </a:xfrm>
          <a:prstGeom prst="rect">
            <a:avLst/>
          </a:prstGeom>
          <a:noFill/>
          <a:ln w="9525">
            <a:noFill/>
            <a:miter lim="800000"/>
            <a:headEnd/>
            <a:tailEnd/>
          </a:ln>
          <a:effectLst/>
        </p:spPr>
        <p:txBody>
          <a:bodyPr>
            <a:spAutoFit/>
          </a:bodyPr>
          <a:lstStyle/>
          <a:p>
            <a:pPr>
              <a:spcBef>
                <a:spcPct val="50000"/>
              </a:spcBef>
            </a:pPr>
            <a:r>
              <a:rPr lang="fr-FR"/>
              <a:t>SP</a:t>
            </a:r>
          </a:p>
        </p:txBody>
      </p:sp>
      <p:sp>
        <p:nvSpPr>
          <p:cNvPr id="65604" name="Text Box 68"/>
          <p:cNvSpPr txBox="1">
            <a:spLocks noChangeArrowheads="1"/>
          </p:cNvSpPr>
          <p:nvPr/>
        </p:nvSpPr>
        <p:spPr bwMode="auto">
          <a:xfrm>
            <a:off x="5003800" y="2420938"/>
            <a:ext cx="576263" cy="457200"/>
          </a:xfrm>
          <a:prstGeom prst="rect">
            <a:avLst/>
          </a:prstGeom>
          <a:noFill/>
          <a:ln w="9525">
            <a:noFill/>
            <a:miter lim="800000"/>
            <a:headEnd/>
            <a:tailEnd/>
          </a:ln>
          <a:effectLst/>
        </p:spPr>
        <p:txBody>
          <a:bodyPr>
            <a:spAutoFit/>
          </a:bodyPr>
          <a:lstStyle/>
          <a:p>
            <a:pPr>
              <a:spcBef>
                <a:spcPct val="50000"/>
              </a:spcBef>
            </a:pPr>
            <a:r>
              <a:rPr lang="fr-FR"/>
              <a:t>DP</a:t>
            </a:r>
          </a:p>
        </p:txBody>
      </p:sp>
      <p:sp>
        <p:nvSpPr>
          <p:cNvPr id="65605" name="Freeform 69"/>
          <p:cNvSpPr>
            <a:spLocks/>
          </p:cNvSpPr>
          <p:nvPr/>
        </p:nvSpPr>
        <p:spPr bwMode="auto">
          <a:xfrm>
            <a:off x="4283075" y="2349500"/>
            <a:ext cx="288925" cy="576263"/>
          </a:xfrm>
          <a:custGeom>
            <a:avLst/>
            <a:gdLst/>
            <a:ahLst/>
            <a:cxnLst>
              <a:cxn ang="0">
                <a:pos x="0" y="0"/>
              </a:cxn>
              <a:cxn ang="0">
                <a:pos x="182" y="181"/>
              </a:cxn>
              <a:cxn ang="0">
                <a:pos x="0" y="363"/>
              </a:cxn>
            </a:cxnLst>
            <a:rect l="0" t="0" r="r" b="b"/>
            <a:pathLst>
              <a:path w="182" h="363">
                <a:moveTo>
                  <a:pt x="0" y="0"/>
                </a:moveTo>
                <a:lnTo>
                  <a:pt x="182" y="181"/>
                </a:lnTo>
                <a:lnTo>
                  <a:pt x="0" y="363"/>
                </a:lnTo>
              </a:path>
            </a:pathLst>
          </a:custGeom>
          <a:noFill/>
          <a:ln w="38100" cmpd="sng">
            <a:solidFill>
              <a:schemeClr val="tx1"/>
            </a:solidFill>
            <a:round/>
            <a:headEnd/>
            <a:tailEnd/>
          </a:ln>
          <a:effectLst/>
        </p:spPr>
        <p:txBody>
          <a:bodyPr/>
          <a:lstStyle/>
          <a:p>
            <a:endParaRPr lang="fr-FR"/>
          </a:p>
        </p:txBody>
      </p:sp>
      <p:sp>
        <p:nvSpPr>
          <p:cNvPr id="65607" name="Line 71"/>
          <p:cNvSpPr>
            <a:spLocks noChangeShapeType="1"/>
          </p:cNvSpPr>
          <p:nvPr/>
        </p:nvSpPr>
        <p:spPr bwMode="auto">
          <a:xfrm>
            <a:off x="6156325" y="2997200"/>
            <a:ext cx="0" cy="3168650"/>
          </a:xfrm>
          <a:prstGeom prst="line">
            <a:avLst/>
          </a:prstGeom>
          <a:noFill/>
          <a:ln w="9525">
            <a:solidFill>
              <a:srgbClr val="0033CC"/>
            </a:solidFill>
            <a:round/>
            <a:headEnd/>
            <a:tailEnd/>
          </a:ln>
          <a:effectLst/>
        </p:spPr>
        <p:txBody>
          <a:bodyPr/>
          <a:lstStyle/>
          <a:p>
            <a:endParaRPr lang="fr-FR"/>
          </a:p>
        </p:txBody>
      </p:sp>
      <p:sp>
        <p:nvSpPr>
          <p:cNvPr id="65608" name="Line 72"/>
          <p:cNvSpPr>
            <a:spLocks noChangeShapeType="1"/>
          </p:cNvSpPr>
          <p:nvPr/>
        </p:nvSpPr>
        <p:spPr bwMode="auto">
          <a:xfrm>
            <a:off x="6948488" y="5157788"/>
            <a:ext cx="0" cy="1008062"/>
          </a:xfrm>
          <a:prstGeom prst="line">
            <a:avLst/>
          </a:prstGeom>
          <a:noFill/>
          <a:ln w="9525">
            <a:solidFill>
              <a:srgbClr val="0033CC"/>
            </a:solidFill>
            <a:round/>
            <a:headEnd/>
            <a:tailEnd/>
          </a:ln>
          <a:effectLst/>
        </p:spPr>
        <p:txBody>
          <a:bodyPr/>
          <a:lstStyle/>
          <a:p>
            <a:endParaRPr lang="fr-FR"/>
          </a:p>
        </p:txBody>
      </p:sp>
      <p:sp>
        <p:nvSpPr>
          <p:cNvPr id="65609" name="Line 73"/>
          <p:cNvSpPr>
            <a:spLocks noChangeShapeType="1"/>
          </p:cNvSpPr>
          <p:nvPr/>
        </p:nvSpPr>
        <p:spPr bwMode="auto">
          <a:xfrm>
            <a:off x="6948488" y="2997200"/>
            <a:ext cx="0" cy="1511300"/>
          </a:xfrm>
          <a:prstGeom prst="line">
            <a:avLst/>
          </a:prstGeom>
          <a:noFill/>
          <a:ln w="9525">
            <a:solidFill>
              <a:srgbClr val="0033CC"/>
            </a:solidFill>
            <a:round/>
            <a:headEnd/>
            <a:tailEnd/>
          </a:ln>
          <a:effectLst/>
        </p:spPr>
        <p:txBody>
          <a:bodyPr/>
          <a:lstStyle/>
          <a:p>
            <a:endParaRPr lang="fr-FR"/>
          </a:p>
        </p:txBody>
      </p:sp>
      <p:sp>
        <p:nvSpPr>
          <p:cNvPr id="65611" name="Line 75"/>
          <p:cNvSpPr>
            <a:spLocks noChangeShapeType="1"/>
          </p:cNvSpPr>
          <p:nvPr/>
        </p:nvSpPr>
        <p:spPr bwMode="auto">
          <a:xfrm flipH="1">
            <a:off x="8459788" y="2997200"/>
            <a:ext cx="0" cy="3168650"/>
          </a:xfrm>
          <a:prstGeom prst="line">
            <a:avLst/>
          </a:prstGeom>
          <a:noFill/>
          <a:ln w="9525">
            <a:solidFill>
              <a:srgbClr val="0033CC"/>
            </a:solidFill>
            <a:round/>
            <a:headEnd/>
            <a:tailEnd/>
          </a:ln>
          <a:effectLst/>
        </p:spPr>
        <p:txBody>
          <a:bodyPr/>
          <a:lstStyle/>
          <a:p>
            <a:endParaRPr lang="fr-FR"/>
          </a:p>
        </p:txBody>
      </p:sp>
      <p:sp>
        <p:nvSpPr>
          <p:cNvPr id="65612" name="Line 76"/>
          <p:cNvSpPr>
            <a:spLocks noChangeShapeType="1"/>
          </p:cNvSpPr>
          <p:nvPr/>
        </p:nvSpPr>
        <p:spPr bwMode="auto">
          <a:xfrm flipH="1">
            <a:off x="7667625" y="5157788"/>
            <a:ext cx="0" cy="1008062"/>
          </a:xfrm>
          <a:prstGeom prst="line">
            <a:avLst/>
          </a:prstGeom>
          <a:noFill/>
          <a:ln w="9525">
            <a:solidFill>
              <a:srgbClr val="0033CC"/>
            </a:solidFill>
            <a:round/>
            <a:headEnd/>
            <a:tailEnd/>
          </a:ln>
          <a:effectLst/>
        </p:spPr>
        <p:txBody>
          <a:bodyPr/>
          <a:lstStyle/>
          <a:p>
            <a:endParaRPr lang="fr-FR"/>
          </a:p>
        </p:txBody>
      </p:sp>
      <p:sp>
        <p:nvSpPr>
          <p:cNvPr id="65613" name="Line 77"/>
          <p:cNvSpPr>
            <a:spLocks noChangeShapeType="1"/>
          </p:cNvSpPr>
          <p:nvPr/>
        </p:nvSpPr>
        <p:spPr bwMode="auto">
          <a:xfrm flipH="1">
            <a:off x="7667625" y="2997200"/>
            <a:ext cx="0" cy="1511300"/>
          </a:xfrm>
          <a:prstGeom prst="line">
            <a:avLst/>
          </a:prstGeom>
          <a:noFill/>
          <a:ln w="9525">
            <a:solidFill>
              <a:srgbClr val="0033CC"/>
            </a:solidFill>
            <a:round/>
            <a:headEnd/>
            <a:tailEnd/>
          </a:ln>
          <a:effectLst/>
        </p:spPr>
        <p:txBody>
          <a:bodyPr/>
          <a:lstStyle/>
          <a:p>
            <a:endParaRPr lang="fr-FR"/>
          </a:p>
        </p:txBody>
      </p:sp>
      <p:sp>
        <p:nvSpPr>
          <p:cNvPr id="65614" name="Line 78"/>
          <p:cNvSpPr>
            <a:spLocks noChangeShapeType="1"/>
          </p:cNvSpPr>
          <p:nvPr/>
        </p:nvSpPr>
        <p:spPr bwMode="auto">
          <a:xfrm>
            <a:off x="6948488" y="4508500"/>
            <a:ext cx="719137" cy="0"/>
          </a:xfrm>
          <a:prstGeom prst="line">
            <a:avLst/>
          </a:prstGeom>
          <a:noFill/>
          <a:ln w="9525">
            <a:solidFill>
              <a:srgbClr val="0033CC"/>
            </a:solidFill>
            <a:round/>
            <a:headEnd/>
            <a:tailEnd/>
          </a:ln>
          <a:effectLst/>
        </p:spPr>
        <p:txBody>
          <a:bodyPr/>
          <a:lstStyle/>
          <a:p>
            <a:endParaRPr lang="fr-FR"/>
          </a:p>
        </p:txBody>
      </p:sp>
      <p:sp>
        <p:nvSpPr>
          <p:cNvPr id="65615" name="Line 79"/>
          <p:cNvSpPr>
            <a:spLocks noChangeShapeType="1"/>
          </p:cNvSpPr>
          <p:nvPr/>
        </p:nvSpPr>
        <p:spPr bwMode="auto">
          <a:xfrm>
            <a:off x="6948488" y="5157788"/>
            <a:ext cx="719137" cy="0"/>
          </a:xfrm>
          <a:prstGeom prst="line">
            <a:avLst/>
          </a:prstGeom>
          <a:noFill/>
          <a:ln w="9525">
            <a:solidFill>
              <a:srgbClr val="0033CC"/>
            </a:solidFill>
            <a:round/>
            <a:headEnd/>
            <a:tailEnd/>
          </a:ln>
          <a:effectLst/>
        </p:spPr>
        <p:txBody>
          <a:bodyPr/>
          <a:lstStyle/>
          <a:p>
            <a:endParaRPr lang="fr-FR"/>
          </a:p>
        </p:txBody>
      </p:sp>
      <p:sp>
        <p:nvSpPr>
          <p:cNvPr id="65616" name="Line 80"/>
          <p:cNvSpPr>
            <a:spLocks noChangeShapeType="1"/>
          </p:cNvSpPr>
          <p:nvPr/>
        </p:nvSpPr>
        <p:spPr bwMode="auto">
          <a:xfrm flipV="1">
            <a:off x="8027988" y="3573463"/>
            <a:ext cx="0" cy="2736850"/>
          </a:xfrm>
          <a:prstGeom prst="line">
            <a:avLst/>
          </a:prstGeom>
          <a:noFill/>
          <a:ln w="76200">
            <a:solidFill>
              <a:srgbClr val="0033CC"/>
            </a:solidFill>
            <a:round/>
            <a:headEnd type="oval" w="med" len="med"/>
            <a:tailEnd type="triangle" w="med" len="med"/>
          </a:ln>
          <a:effectLst/>
        </p:spPr>
        <p:txBody>
          <a:bodyPr/>
          <a:lstStyle/>
          <a:p>
            <a:endParaRPr lang="fr-FR"/>
          </a:p>
        </p:txBody>
      </p:sp>
      <p:sp>
        <p:nvSpPr>
          <p:cNvPr id="65617" name="Text Box 81"/>
          <p:cNvSpPr txBox="1">
            <a:spLocks noChangeArrowheads="1"/>
          </p:cNvSpPr>
          <p:nvPr/>
        </p:nvSpPr>
        <p:spPr bwMode="auto">
          <a:xfrm>
            <a:off x="6299200" y="2420938"/>
            <a:ext cx="576263" cy="457200"/>
          </a:xfrm>
          <a:prstGeom prst="rect">
            <a:avLst/>
          </a:prstGeom>
          <a:noFill/>
          <a:ln w="9525">
            <a:noFill/>
            <a:miter lim="800000"/>
            <a:headEnd/>
            <a:tailEnd/>
          </a:ln>
          <a:effectLst/>
        </p:spPr>
        <p:txBody>
          <a:bodyPr>
            <a:spAutoFit/>
          </a:bodyPr>
          <a:lstStyle/>
          <a:p>
            <a:pPr>
              <a:spcBef>
                <a:spcPct val="50000"/>
              </a:spcBef>
            </a:pPr>
            <a:r>
              <a:rPr lang="fr-FR"/>
              <a:t>SP</a:t>
            </a:r>
          </a:p>
        </p:txBody>
      </p:sp>
      <p:sp>
        <p:nvSpPr>
          <p:cNvPr id="65618" name="Text Box 82"/>
          <p:cNvSpPr txBox="1">
            <a:spLocks noChangeArrowheads="1"/>
          </p:cNvSpPr>
          <p:nvPr/>
        </p:nvSpPr>
        <p:spPr bwMode="auto">
          <a:xfrm>
            <a:off x="7812088" y="2420938"/>
            <a:ext cx="576262" cy="457200"/>
          </a:xfrm>
          <a:prstGeom prst="rect">
            <a:avLst/>
          </a:prstGeom>
          <a:noFill/>
          <a:ln w="9525">
            <a:noFill/>
            <a:miter lim="800000"/>
            <a:headEnd/>
            <a:tailEnd/>
          </a:ln>
          <a:effectLst/>
        </p:spPr>
        <p:txBody>
          <a:bodyPr>
            <a:spAutoFit/>
          </a:bodyPr>
          <a:lstStyle/>
          <a:p>
            <a:pPr>
              <a:spcBef>
                <a:spcPct val="50000"/>
              </a:spcBef>
            </a:pPr>
            <a:r>
              <a:rPr lang="fr-FR"/>
              <a:t>DP</a:t>
            </a:r>
          </a:p>
        </p:txBody>
      </p:sp>
      <p:sp>
        <p:nvSpPr>
          <p:cNvPr id="65619" name="Freeform 83"/>
          <p:cNvSpPr>
            <a:spLocks/>
          </p:cNvSpPr>
          <p:nvPr/>
        </p:nvSpPr>
        <p:spPr bwMode="auto">
          <a:xfrm flipH="1">
            <a:off x="7091363" y="2349500"/>
            <a:ext cx="288925" cy="576263"/>
          </a:xfrm>
          <a:custGeom>
            <a:avLst/>
            <a:gdLst/>
            <a:ahLst/>
            <a:cxnLst>
              <a:cxn ang="0">
                <a:pos x="0" y="0"/>
              </a:cxn>
              <a:cxn ang="0">
                <a:pos x="182" y="181"/>
              </a:cxn>
              <a:cxn ang="0">
                <a:pos x="0" y="363"/>
              </a:cxn>
            </a:cxnLst>
            <a:rect l="0" t="0" r="r" b="b"/>
            <a:pathLst>
              <a:path w="182" h="363">
                <a:moveTo>
                  <a:pt x="0" y="0"/>
                </a:moveTo>
                <a:lnTo>
                  <a:pt x="182" y="181"/>
                </a:lnTo>
                <a:lnTo>
                  <a:pt x="0" y="363"/>
                </a:lnTo>
              </a:path>
            </a:pathLst>
          </a:custGeom>
          <a:noFill/>
          <a:ln w="38100" cmpd="sng">
            <a:solidFill>
              <a:schemeClr val="tx1"/>
            </a:solidFill>
            <a:round/>
            <a:headEnd/>
            <a:tailEnd/>
          </a:ln>
          <a:effectLst/>
        </p:spPr>
        <p:txBody>
          <a:bodyPr/>
          <a:lstStyle/>
          <a:p>
            <a:endParaRPr lang="fr-FR"/>
          </a:p>
        </p:txBody>
      </p:sp>
      <p:sp>
        <p:nvSpPr>
          <p:cNvPr id="65620" name="Line 84"/>
          <p:cNvSpPr>
            <a:spLocks noChangeShapeType="1"/>
          </p:cNvSpPr>
          <p:nvPr/>
        </p:nvSpPr>
        <p:spPr bwMode="auto">
          <a:xfrm>
            <a:off x="1331913" y="2565400"/>
            <a:ext cx="431800" cy="0"/>
          </a:xfrm>
          <a:prstGeom prst="line">
            <a:avLst/>
          </a:prstGeom>
          <a:noFill/>
          <a:ln w="38100">
            <a:solidFill>
              <a:schemeClr val="tx1"/>
            </a:solidFill>
            <a:round/>
            <a:headEnd/>
            <a:tailEnd/>
          </a:ln>
          <a:effectLst/>
        </p:spPr>
        <p:txBody>
          <a:bodyPr/>
          <a:lstStyle/>
          <a:p>
            <a:endParaRPr lang="fr-FR"/>
          </a:p>
        </p:txBody>
      </p:sp>
      <p:sp>
        <p:nvSpPr>
          <p:cNvPr id="65621" name="Line 85"/>
          <p:cNvSpPr>
            <a:spLocks noChangeShapeType="1"/>
          </p:cNvSpPr>
          <p:nvPr/>
        </p:nvSpPr>
        <p:spPr bwMode="auto">
          <a:xfrm>
            <a:off x="1331913" y="2781300"/>
            <a:ext cx="431800" cy="0"/>
          </a:xfrm>
          <a:prstGeom prst="line">
            <a:avLst/>
          </a:prstGeom>
          <a:noFill/>
          <a:ln w="38100">
            <a:solidFill>
              <a:schemeClr val="tx1"/>
            </a:solidFill>
            <a:round/>
            <a:headEnd/>
            <a:tailEnd/>
          </a:ln>
          <a:effectLst/>
        </p:spPr>
        <p:txBody>
          <a:bodyPr/>
          <a:lstStyle/>
          <a:p>
            <a:endParaRPr lang="fr-FR"/>
          </a:p>
        </p:txBody>
      </p:sp>
      <p:sp>
        <p:nvSpPr>
          <p:cNvPr id="65622" name="Line 86"/>
          <p:cNvSpPr>
            <a:spLocks noChangeShapeType="1"/>
          </p:cNvSpPr>
          <p:nvPr/>
        </p:nvSpPr>
        <p:spPr bwMode="auto">
          <a:xfrm flipV="1">
            <a:off x="755650" y="3573463"/>
            <a:ext cx="0" cy="2736850"/>
          </a:xfrm>
          <a:prstGeom prst="line">
            <a:avLst/>
          </a:prstGeom>
          <a:noFill/>
          <a:ln w="38100">
            <a:solidFill>
              <a:srgbClr val="0033CC"/>
            </a:solidFill>
            <a:round/>
            <a:headEnd type="oval" w="med" len="med"/>
            <a:tailEnd type="triangle" w="med" len="med"/>
          </a:ln>
          <a:effectLst/>
        </p:spPr>
        <p:txBody>
          <a:bodyPr/>
          <a:lstStyle/>
          <a:p>
            <a:endParaRPr lang="fr-FR"/>
          </a:p>
        </p:txBody>
      </p:sp>
      <p:sp>
        <p:nvSpPr>
          <p:cNvPr id="65623" name="Line 87"/>
          <p:cNvSpPr>
            <a:spLocks noChangeShapeType="1"/>
          </p:cNvSpPr>
          <p:nvPr/>
        </p:nvSpPr>
        <p:spPr bwMode="auto">
          <a:xfrm flipV="1">
            <a:off x="3708400" y="3573463"/>
            <a:ext cx="0" cy="2736850"/>
          </a:xfrm>
          <a:prstGeom prst="line">
            <a:avLst/>
          </a:prstGeom>
          <a:noFill/>
          <a:ln w="38100">
            <a:solidFill>
              <a:srgbClr val="0033CC"/>
            </a:solidFill>
            <a:round/>
            <a:headEnd type="oval" w="med" len="med"/>
            <a:tailEnd type="triangle" w="med" len="med"/>
          </a:ln>
          <a:effectLst/>
        </p:spPr>
        <p:txBody>
          <a:bodyPr/>
          <a:lstStyle/>
          <a:p>
            <a:endParaRPr lang="fr-FR"/>
          </a:p>
        </p:txBody>
      </p:sp>
      <p:sp>
        <p:nvSpPr>
          <p:cNvPr id="65624" name="Line 88"/>
          <p:cNvSpPr>
            <a:spLocks noChangeShapeType="1"/>
          </p:cNvSpPr>
          <p:nvPr/>
        </p:nvSpPr>
        <p:spPr bwMode="auto">
          <a:xfrm flipV="1">
            <a:off x="6516688" y="3573463"/>
            <a:ext cx="0" cy="2736850"/>
          </a:xfrm>
          <a:prstGeom prst="line">
            <a:avLst/>
          </a:prstGeom>
          <a:noFill/>
          <a:ln w="38100">
            <a:solidFill>
              <a:srgbClr val="0033CC"/>
            </a:solidFill>
            <a:round/>
            <a:headEnd type="oval" w="med" len="med"/>
            <a:tailEnd type="triangle" w="med" len="med"/>
          </a:ln>
          <a:effectLst/>
        </p:spPr>
        <p:txBody>
          <a:bodyPr/>
          <a:lstStyle/>
          <a:p>
            <a:endParaRPr lang="fr-FR"/>
          </a:p>
        </p:txBody>
      </p:sp>
      <p:sp>
        <p:nvSpPr>
          <p:cNvPr id="65633" name="Rectangle 97"/>
          <p:cNvSpPr>
            <a:spLocks noChangeArrowheads="1"/>
          </p:cNvSpPr>
          <p:nvPr/>
        </p:nvSpPr>
        <p:spPr bwMode="auto">
          <a:xfrm>
            <a:off x="1187450" y="5013325"/>
            <a:ext cx="720725" cy="144463"/>
          </a:xfrm>
          <a:prstGeom prst="rect">
            <a:avLst/>
          </a:prstGeom>
          <a:solidFill>
            <a:srgbClr val="0033CC"/>
          </a:solidFill>
          <a:ln w="9525">
            <a:solidFill>
              <a:schemeClr val="tx1"/>
            </a:solidFill>
            <a:miter lim="800000"/>
            <a:headEnd/>
            <a:tailEnd/>
          </a:ln>
          <a:effectLst/>
        </p:spPr>
        <p:txBody>
          <a:bodyPr wrap="none" anchor="ctr"/>
          <a:lstStyle/>
          <a:p>
            <a:endParaRPr lang="fr-FR"/>
          </a:p>
        </p:txBody>
      </p:sp>
      <p:sp>
        <p:nvSpPr>
          <p:cNvPr id="65634" name="Rectangle 98"/>
          <p:cNvSpPr>
            <a:spLocks noChangeArrowheads="1"/>
          </p:cNvSpPr>
          <p:nvPr/>
        </p:nvSpPr>
        <p:spPr bwMode="auto">
          <a:xfrm>
            <a:off x="4140200" y="4724400"/>
            <a:ext cx="719138" cy="433388"/>
          </a:xfrm>
          <a:prstGeom prst="rect">
            <a:avLst/>
          </a:prstGeom>
          <a:solidFill>
            <a:srgbClr val="0033CC"/>
          </a:solidFill>
          <a:ln w="9525">
            <a:solidFill>
              <a:schemeClr val="tx1"/>
            </a:solidFill>
            <a:miter lim="800000"/>
            <a:headEnd/>
            <a:tailEnd/>
          </a:ln>
          <a:effectLst/>
        </p:spPr>
        <p:txBody>
          <a:bodyPr wrap="none" anchor="ctr"/>
          <a:lstStyle/>
          <a:p>
            <a:endParaRPr lang="fr-FR"/>
          </a:p>
        </p:txBody>
      </p:sp>
      <p:sp>
        <p:nvSpPr>
          <p:cNvPr id="65635" name="Rectangle 99"/>
          <p:cNvSpPr>
            <a:spLocks noChangeArrowheads="1"/>
          </p:cNvSpPr>
          <p:nvPr/>
        </p:nvSpPr>
        <p:spPr bwMode="auto">
          <a:xfrm>
            <a:off x="6948488" y="4508500"/>
            <a:ext cx="719137" cy="649288"/>
          </a:xfrm>
          <a:prstGeom prst="rect">
            <a:avLst/>
          </a:prstGeom>
          <a:solidFill>
            <a:srgbClr val="0033CC"/>
          </a:solidFill>
          <a:ln w="9525">
            <a:solidFill>
              <a:schemeClr val="tx1"/>
            </a:solidFill>
            <a:miter lim="800000"/>
            <a:headEnd/>
            <a:tailEnd/>
          </a:ln>
          <a:effectLst/>
        </p:spPr>
        <p:txBody>
          <a:bodyPr wrap="none" anchor="ctr"/>
          <a:lstStyle/>
          <a:p>
            <a:endParaRPr lang="fr-FR"/>
          </a:p>
        </p:txBody>
      </p:sp>
      <p:sp>
        <p:nvSpPr>
          <p:cNvPr id="65636" name="Text Box 100"/>
          <p:cNvSpPr txBox="1">
            <a:spLocks noChangeArrowheads="1"/>
          </p:cNvSpPr>
          <p:nvPr/>
        </p:nvSpPr>
        <p:spPr bwMode="auto">
          <a:xfrm>
            <a:off x="4284663" y="4005263"/>
            <a:ext cx="431800" cy="457200"/>
          </a:xfrm>
          <a:prstGeom prst="rect">
            <a:avLst/>
          </a:prstGeom>
          <a:noFill/>
          <a:ln w="9525">
            <a:noFill/>
            <a:miter lim="800000"/>
            <a:headEnd/>
            <a:tailEnd/>
          </a:ln>
          <a:effectLst/>
        </p:spPr>
        <p:txBody>
          <a:bodyPr>
            <a:spAutoFit/>
          </a:bodyPr>
          <a:lstStyle/>
          <a:p>
            <a:pPr>
              <a:spcBef>
                <a:spcPct val="50000"/>
              </a:spcBef>
            </a:pPr>
            <a:r>
              <a:rPr lang="fr-FR"/>
              <a:t>Q</a:t>
            </a:r>
          </a:p>
        </p:txBody>
      </p:sp>
      <p:sp>
        <p:nvSpPr>
          <p:cNvPr id="65637" name="Line 101"/>
          <p:cNvSpPr>
            <a:spLocks noChangeShapeType="1"/>
          </p:cNvSpPr>
          <p:nvPr/>
        </p:nvSpPr>
        <p:spPr bwMode="auto">
          <a:xfrm>
            <a:off x="4211638" y="5300663"/>
            <a:ext cx="576262" cy="0"/>
          </a:xfrm>
          <a:prstGeom prst="line">
            <a:avLst/>
          </a:prstGeom>
          <a:noFill/>
          <a:ln w="9525">
            <a:solidFill>
              <a:schemeClr val="tx1"/>
            </a:solidFill>
            <a:round/>
            <a:headEnd type="triangle" w="med" len="med"/>
            <a:tailEnd type="triangle" w="med" len="med"/>
          </a:ln>
          <a:effectLst/>
        </p:spPr>
        <p:txBody>
          <a:bodyPr/>
          <a:lstStyle/>
          <a:p>
            <a:endParaRPr lang="fr-FR"/>
          </a:p>
        </p:txBody>
      </p:sp>
      <p:sp>
        <p:nvSpPr>
          <p:cNvPr id="65638" name="Text Box 102"/>
          <p:cNvSpPr txBox="1">
            <a:spLocks noChangeArrowheads="1"/>
          </p:cNvSpPr>
          <p:nvPr/>
        </p:nvSpPr>
        <p:spPr bwMode="auto">
          <a:xfrm>
            <a:off x="4356100" y="5229225"/>
            <a:ext cx="431800" cy="457200"/>
          </a:xfrm>
          <a:prstGeom prst="rect">
            <a:avLst/>
          </a:prstGeom>
          <a:noFill/>
          <a:ln w="9525">
            <a:noFill/>
            <a:miter lim="800000"/>
            <a:headEnd/>
            <a:tailEnd/>
          </a:ln>
          <a:effectLst/>
        </p:spPr>
        <p:txBody>
          <a:bodyPr>
            <a:spAutoFit/>
          </a:bodyPr>
          <a:lstStyle/>
          <a:p>
            <a:pPr>
              <a:spcBef>
                <a:spcPct val="50000"/>
              </a:spcBef>
            </a:pPr>
            <a:r>
              <a:rPr lang="fr-FR"/>
              <a:t>l</a:t>
            </a:r>
          </a:p>
        </p:txBody>
      </p:sp>
      <p:sp>
        <p:nvSpPr>
          <p:cNvPr id="65639" name="Line 103"/>
          <p:cNvSpPr>
            <a:spLocks noChangeShapeType="1"/>
          </p:cNvSpPr>
          <p:nvPr/>
        </p:nvSpPr>
        <p:spPr bwMode="auto">
          <a:xfrm rot="5400000">
            <a:off x="3886993" y="4977607"/>
            <a:ext cx="360363" cy="0"/>
          </a:xfrm>
          <a:prstGeom prst="line">
            <a:avLst/>
          </a:prstGeom>
          <a:noFill/>
          <a:ln w="9525">
            <a:solidFill>
              <a:schemeClr val="tx1"/>
            </a:solidFill>
            <a:round/>
            <a:headEnd type="triangle" w="med" len="med"/>
            <a:tailEnd type="triangle" w="med" len="med"/>
          </a:ln>
          <a:effectLst/>
        </p:spPr>
        <p:txBody>
          <a:bodyPr/>
          <a:lstStyle/>
          <a:p>
            <a:endParaRPr lang="fr-FR"/>
          </a:p>
        </p:txBody>
      </p:sp>
      <p:sp>
        <p:nvSpPr>
          <p:cNvPr id="65640" name="Text Box 104"/>
          <p:cNvSpPr txBox="1">
            <a:spLocks noChangeArrowheads="1"/>
          </p:cNvSpPr>
          <p:nvPr/>
        </p:nvSpPr>
        <p:spPr bwMode="auto">
          <a:xfrm>
            <a:off x="3708400" y="4724400"/>
            <a:ext cx="431800" cy="457200"/>
          </a:xfrm>
          <a:prstGeom prst="rect">
            <a:avLst/>
          </a:prstGeom>
          <a:noFill/>
          <a:ln w="9525">
            <a:noFill/>
            <a:miter lim="800000"/>
            <a:headEnd/>
            <a:tailEnd/>
          </a:ln>
          <a:effectLst/>
        </p:spPr>
        <p:txBody>
          <a:bodyPr>
            <a:spAutoFit/>
          </a:bodyPr>
          <a:lstStyle/>
          <a:p>
            <a:pPr>
              <a:spcBef>
                <a:spcPct val="50000"/>
              </a:spcBef>
            </a:pPr>
            <a:r>
              <a:rPr lang="fr-FR"/>
              <a:t>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1116013" y="476250"/>
            <a:ext cx="6985000" cy="5447645"/>
          </a:xfrm>
          <a:prstGeom prst="rect">
            <a:avLst/>
          </a:prstGeom>
          <a:noFill/>
          <a:ln w="9525">
            <a:noFill/>
            <a:miter lim="800000"/>
            <a:headEnd/>
            <a:tailEnd/>
          </a:ln>
          <a:effectLst/>
        </p:spPr>
        <p:txBody>
          <a:bodyPr>
            <a:spAutoFit/>
          </a:bodyPr>
          <a:lstStyle/>
          <a:p>
            <a:pPr algn="ctr">
              <a:spcBef>
                <a:spcPct val="50000"/>
              </a:spcBef>
            </a:pPr>
            <a:r>
              <a:rPr lang="fr-FR" dirty="0"/>
              <a:t>PERFORATORS</a:t>
            </a:r>
          </a:p>
          <a:p>
            <a:pPr>
              <a:spcBef>
                <a:spcPct val="50000"/>
              </a:spcBef>
            </a:pPr>
            <a:r>
              <a:rPr lang="en-US" dirty="0"/>
              <a:t>Hemodynamics:	</a:t>
            </a:r>
          </a:p>
          <a:p>
            <a:pPr>
              <a:spcBef>
                <a:spcPct val="50000"/>
              </a:spcBef>
            </a:pPr>
            <a:r>
              <a:rPr lang="en-US" dirty="0"/>
              <a:t>Flow composition: </a:t>
            </a:r>
          </a:p>
          <a:p>
            <a:pPr>
              <a:spcBef>
                <a:spcPct val="50000"/>
              </a:spcBef>
            </a:pPr>
            <a:r>
              <a:rPr lang="en-US" dirty="0"/>
              <a:t>Physiological: </a:t>
            </a:r>
          </a:p>
          <a:p>
            <a:pPr>
              <a:spcBef>
                <a:spcPct val="50000"/>
              </a:spcBef>
            </a:pPr>
            <a:r>
              <a:rPr lang="en-US" dirty="0"/>
              <a:t>The flow through the perforator consists of blood from superficial tissues corresponding to its physiological drainage territory.</a:t>
            </a:r>
          </a:p>
          <a:p>
            <a:pPr>
              <a:spcBef>
                <a:spcPct val="50000"/>
              </a:spcBef>
            </a:pPr>
            <a:endParaRPr lang="en-US" dirty="0"/>
          </a:p>
          <a:p>
            <a:pPr>
              <a:spcBef>
                <a:spcPct val="50000"/>
              </a:spcBef>
            </a:pPr>
            <a:r>
              <a:rPr lang="en-US" dirty="0"/>
              <a:t>NON-physiological:</a:t>
            </a:r>
          </a:p>
          <a:p>
            <a:pPr>
              <a:spcBef>
                <a:spcPct val="50000"/>
              </a:spcBef>
            </a:pPr>
            <a:r>
              <a:rPr lang="en-US" dirty="0"/>
              <a:t>The physiological flow may be overloaded by flows from other origins and destinations.</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22" name="Freeform 38"/>
          <p:cNvSpPr>
            <a:spLocks/>
          </p:cNvSpPr>
          <p:nvPr/>
        </p:nvSpPr>
        <p:spPr bwMode="auto">
          <a:xfrm>
            <a:off x="2555875" y="4797425"/>
            <a:ext cx="574675" cy="9017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67621" name="Freeform 37"/>
          <p:cNvSpPr>
            <a:spLocks/>
          </p:cNvSpPr>
          <p:nvPr/>
        </p:nvSpPr>
        <p:spPr bwMode="auto">
          <a:xfrm>
            <a:off x="2484438" y="4076700"/>
            <a:ext cx="574675" cy="9017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67620" name="Freeform 36"/>
          <p:cNvSpPr>
            <a:spLocks/>
          </p:cNvSpPr>
          <p:nvPr/>
        </p:nvSpPr>
        <p:spPr bwMode="auto">
          <a:xfrm>
            <a:off x="1403350" y="1989138"/>
            <a:ext cx="563563" cy="1223962"/>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67619" name="Freeform 35"/>
          <p:cNvSpPr>
            <a:spLocks/>
          </p:cNvSpPr>
          <p:nvPr/>
        </p:nvSpPr>
        <p:spPr bwMode="auto">
          <a:xfrm>
            <a:off x="2555875" y="1628775"/>
            <a:ext cx="779463" cy="13335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67586" name="Freeform 2"/>
          <p:cNvSpPr>
            <a:spLocks/>
          </p:cNvSpPr>
          <p:nvPr/>
        </p:nvSpPr>
        <p:spPr bwMode="auto">
          <a:xfrm>
            <a:off x="611188" y="536575"/>
            <a:ext cx="3219450" cy="6321425"/>
          </a:xfrm>
          <a:custGeom>
            <a:avLst/>
            <a:gdLst/>
            <a:ahLst/>
            <a:cxnLst>
              <a:cxn ang="0">
                <a:pos x="799" y="3481"/>
              </a:cxn>
              <a:cxn ang="0">
                <a:pos x="841" y="2307"/>
              </a:cxn>
              <a:cxn ang="0">
                <a:pos x="692" y="2222"/>
              </a:cxn>
              <a:cxn ang="0">
                <a:pos x="675" y="2092"/>
              </a:cxn>
              <a:cxn ang="0">
                <a:pos x="710" y="1952"/>
              </a:cxn>
              <a:cxn ang="0">
                <a:pos x="479" y="1344"/>
              </a:cxn>
              <a:cxn ang="0">
                <a:pos x="340" y="481"/>
              </a:cxn>
              <a:cxn ang="0">
                <a:pos x="541" y="86"/>
              </a:cxn>
              <a:cxn ang="0">
                <a:pos x="1285" y="38"/>
              </a:cxn>
              <a:cxn ang="0">
                <a:pos x="1938" y="317"/>
              </a:cxn>
              <a:cxn ang="0">
                <a:pos x="1822" y="942"/>
              </a:cxn>
              <a:cxn ang="0">
                <a:pos x="1421" y="1958"/>
              </a:cxn>
              <a:cxn ang="0">
                <a:pos x="1624" y="2534"/>
              </a:cxn>
              <a:cxn ang="0">
                <a:pos x="1624" y="2918"/>
              </a:cxn>
              <a:cxn ang="0">
                <a:pos x="1285" y="3398"/>
              </a:cxn>
              <a:cxn ang="0">
                <a:pos x="1218" y="3590"/>
              </a:cxn>
              <a:cxn ang="0">
                <a:pos x="1218" y="3686"/>
              </a:cxn>
              <a:cxn ang="0">
                <a:pos x="1285" y="3830"/>
              </a:cxn>
              <a:cxn ang="0">
                <a:pos x="1150" y="3926"/>
              </a:cxn>
              <a:cxn ang="0">
                <a:pos x="879" y="3926"/>
              </a:cxn>
              <a:cxn ang="0">
                <a:pos x="676" y="3926"/>
              </a:cxn>
              <a:cxn ang="0">
                <a:pos x="406" y="3974"/>
              </a:cxn>
              <a:cxn ang="0">
                <a:pos x="135" y="3974"/>
              </a:cxn>
              <a:cxn ang="0">
                <a:pos x="68" y="3974"/>
              </a:cxn>
              <a:cxn ang="0">
                <a:pos x="68" y="3926"/>
              </a:cxn>
              <a:cxn ang="0">
                <a:pos x="474" y="3830"/>
              </a:cxn>
              <a:cxn ang="0">
                <a:pos x="812" y="3638"/>
              </a:cxn>
              <a:cxn ang="0">
                <a:pos x="812" y="3641"/>
              </a:cxn>
              <a:cxn ang="0">
                <a:pos x="799" y="3481"/>
              </a:cxn>
            </a:cxnLst>
            <a:rect l="0" t="0" r="r" b="b"/>
            <a:pathLst>
              <a:path w="2028" h="3982">
                <a:moveTo>
                  <a:pt x="799" y="3481"/>
                </a:moveTo>
                <a:cubicBezTo>
                  <a:pt x="804" y="3259"/>
                  <a:pt x="859" y="2517"/>
                  <a:pt x="841" y="2307"/>
                </a:cubicBezTo>
                <a:lnTo>
                  <a:pt x="692" y="2222"/>
                </a:lnTo>
                <a:cubicBezTo>
                  <a:pt x="664" y="2186"/>
                  <a:pt x="672" y="2137"/>
                  <a:pt x="675" y="2092"/>
                </a:cubicBezTo>
                <a:lnTo>
                  <a:pt x="710" y="1952"/>
                </a:lnTo>
                <a:cubicBezTo>
                  <a:pt x="678" y="1828"/>
                  <a:pt x="541" y="1589"/>
                  <a:pt x="479" y="1344"/>
                </a:cubicBezTo>
                <a:cubicBezTo>
                  <a:pt x="417" y="1099"/>
                  <a:pt x="330" y="691"/>
                  <a:pt x="340" y="481"/>
                </a:cubicBezTo>
                <a:cubicBezTo>
                  <a:pt x="350" y="271"/>
                  <a:pt x="383" y="160"/>
                  <a:pt x="541" y="86"/>
                </a:cubicBezTo>
                <a:cubicBezTo>
                  <a:pt x="699" y="12"/>
                  <a:pt x="1053" y="0"/>
                  <a:pt x="1285" y="38"/>
                </a:cubicBezTo>
                <a:cubicBezTo>
                  <a:pt x="1518" y="76"/>
                  <a:pt x="1848" y="166"/>
                  <a:pt x="1938" y="317"/>
                </a:cubicBezTo>
                <a:cubicBezTo>
                  <a:pt x="2028" y="468"/>
                  <a:pt x="1908" y="669"/>
                  <a:pt x="1822" y="942"/>
                </a:cubicBezTo>
                <a:cubicBezTo>
                  <a:pt x="1736" y="1215"/>
                  <a:pt x="1454" y="1693"/>
                  <a:pt x="1421" y="1958"/>
                </a:cubicBezTo>
                <a:cubicBezTo>
                  <a:pt x="1387" y="2223"/>
                  <a:pt x="1590" y="2374"/>
                  <a:pt x="1624" y="2534"/>
                </a:cubicBezTo>
                <a:cubicBezTo>
                  <a:pt x="1657" y="2694"/>
                  <a:pt x="1680" y="2774"/>
                  <a:pt x="1624" y="2918"/>
                </a:cubicBezTo>
                <a:cubicBezTo>
                  <a:pt x="1567" y="3062"/>
                  <a:pt x="1353" y="3286"/>
                  <a:pt x="1285" y="3398"/>
                </a:cubicBezTo>
                <a:cubicBezTo>
                  <a:pt x="1218" y="3510"/>
                  <a:pt x="1229" y="3542"/>
                  <a:pt x="1218" y="3590"/>
                </a:cubicBezTo>
                <a:cubicBezTo>
                  <a:pt x="1206" y="3638"/>
                  <a:pt x="1206" y="3646"/>
                  <a:pt x="1218" y="3686"/>
                </a:cubicBezTo>
                <a:cubicBezTo>
                  <a:pt x="1229" y="3726"/>
                  <a:pt x="1297" y="3790"/>
                  <a:pt x="1285" y="3830"/>
                </a:cubicBezTo>
                <a:cubicBezTo>
                  <a:pt x="1274" y="3870"/>
                  <a:pt x="1218" y="3910"/>
                  <a:pt x="1150" y="3926"/>
                </a:cubicBezTo>
                <a:cubicBezTo>
                  <a:pt x="1082" y="3942"/>
                  <a:pt x="958" y="3926"/>
                  <a:pt x="879" y="3926"/>
                </a:cubicBezTo>
                <a:cubicBezTo>
                  <a:pt x="800" y="3926"/>
                  <a:pt x="755" y="3918"/>
                  <a:pt x="676" y="3926"/>
                </a:cubicBezTo>
                <a:cubicBezTo>
                  <a:pt x="598" y="3934"/>
                  <a:pt x="496" y="3966"/>
                  <a:pt x="406" y="3974"/>
                </a:cubicBezTo>
                <a:cubicBezTo>
                  <a:pt x="316" y="3982"/>
                  <a:pt x="192" y="3974"/>
                  <a:pt x="135" y="3974"/>
                </a:cubicBezTo>
                <a:cubicBezTo>
                  <a:pt x="79" y="3974"/>
                  <a:pt x="79" y="3982"/>
                  <a:pt x="68" y="3974"/>
                </a:cubicBezTo>
                <a:cubicBezTo>
                  <a:pt x="56" y="3966"/>
                  <a:pt x="0" y="3950"/>
                  <a:pt x="68" y="3926"/>
                </a:cubicBezTo>
                <a:cubicBezTo>
                  <a:pt x="135" y="3902"/>
                  <a:pt x="350" y="3878"/>
                  <a:pt x="474" y="3830"/>
                </a:cubicBezTo>
                <a:cubicBezTo>
                  <a:pt x="598" y="3782"/>
                  <a:pt x="755" y="3670"/>
                  <a:pt x="812" y="3638"/>
                </a:cubicBezTo>
                <a:cubicBezTo>
                  <a:pt x="868" y="3606"/>
                  <a:pt x="814" y="3667"/>
                  <a:pt x="812" y="3641"/>
                </a:cubicBezTo>
                <a:cubicBezTo>
                  <a:pt x="810" y="3615"/>
                  <a:pt x="794" y="3703"/>
                  <a:pt x="799" y="3481"/>
                </a:cubicBezTo>
                <a:close/>
              </a:path>
            </a:pathLst>
          </a:custGeom>
          <a:noFill/>
          <a:ln w="9525">
            <a:solidFill>
              <a:schemeClr val="tx1"/>
            </a:solidFill>
            <a:round/>
            <a:headEnd/>
            <a:tailEnd/>
          </a:ln>
          <a:effectLst/>
        </p:spPr>
        <p:txBody>
          <a:bodyPr wrap="none" anchor="ctr"/>
          <a:lstStyle/>
          <a:p>
            <a:endParaRPr lang="fr-FR"/>
          </a:p>
        </p:txBody>
      </p:sp>
      <p:sp>
        <p:nvSpPr>
          <p:cNvPr id="67618" name="Freeform 34"/>
          <p:cNvSpPr>
            <a:spLocks/>
          </p:cNvSpPr>
          <p:nvPr/>
        </p:nvSpPr>
        <p:spPr bwMode="auto">
          <a:xfrm>
            <a:off x="1908175" y="4797425"/>
            <a:ext cx="635000" cy="12954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67617" name="Freeform 33"/>
          <p:cNvSpPr>
            <a:spLocks/>
          </p:cNvSpPr>
          <p:nvPr/>
        </p:nvSpPr>
        <p:spPr bwMode="auto">
          <a:xfrm>
            <a:off x="1644650" y="2636838"/>
            <a:ext cx="779463" cy="13335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67587" name="Freeform 3"/>
          <p:cNvSpPr>
            <a:spLocks/>
          </p:cNvSpPr>
          <p:nvPr/>
        </p:nvSpPr>
        <p:spPr bwMode="auto">
          <a:xfrm>
            <a:off x="2413000" y="119063"/>
            <a:ext cx="601663" cy="6334125"/>
          </a:xfrm>
          <a:custGeom>
            <a:avLst/>
            <a:gdLst/>
            <a:ahLst/>
            <a:cxnLst>
              <a:cxn ang="0">
                <a:pos x="379" y="0"/>
              </a:cxn>
              <a:cxn ang="0">
                <a:pos x="80" y="373"/>
              </a:cxn>
              <a:cxn ang="0">
                <a:pos x="0" y="3990"/>
              </a:cxn>
            </a:cxnLst>
            <a:rect l="0" t="0" r="r" b="b"/>
            <a:pathLst>
              <a:path w="379" h="3990">
                <a:moveTo>
                  <a:pt x="379" y="0"/>
                </a:moveTo>
                <a:lnTo>
                  <a:pt x="80" y="373"/>
                </a:lnTo>
                <a:lnTo>
                  <a:pt x="0" y="3990"/>
                </a:lnTo>
              </a:path>
            </a:pathLst>
          </a:custGeom>
          <a:noFill/>
          <a:ln w="76200" cmpd="sng">
            <a:solidFill>
              <a:schemeClr val="tx1"/>
            </a:solidFill>
            <a:round/>
            <a:headEnd type="none" w="med" len="med"/>
            <a:tailEnd type="none" w="med" len="med"/>
          </a:ln>
          <a:effectLst/>
        </p:spPr>
        <p:txBody>
          <a:bodyPr/>
          <a:lstStyle/>
          <a:p>
            <a:endParaRPr lang="fr-FR"/>
          </a:p>
        </p:txBody>
      </p:sp>
      <p:sp>
        <p:nvSpPr>
          <p:cNvPr id="67588" name="Freeform 4"/>
          <p:cNvSpPr>
            <a:spLocks/>
          </p:cNvSpPr>
          <p:nvPr/>
        </p:nvSpPr>
        <p:spPr bwMode="auto">
          <a:xfrm>
            <a:off x="2003425" y="788988"/>
            <a:ext cx="552450" cy="5448300"/>
          </a:xfrm>
          <a:custGeom>
            <a:avLst/>
            <a:gdLst/>
            <a:ahLst/>
            <a:cxnLst>
              <a:cxn ang="0">
                <a:pos x="348" y="257"/>
              </a:cxn>
              <a:cxn ang="0">
                <a:pos x="30" y="529"/>
              </a:cxn>
              <a:cxn ang="0">
                <a:pos x="167" y="3432"/>
              </a:cxn>
            </a:cxnLst>
            <a:rect l="0" t="0" r="r" b="b"/>
            <a:pathLst>
              <a:path w="348" h="3432">
                <a:moveTo>
                  <a:pt x="348" y="257"/>
                </a:moveTo>
                <a:cubicBezTo>
                  <a:pt x="204" y="128"/>
                  <a:pt x="60" y="0"/>
                  <a:pt x="30" y="529"/>
                </a:cubicBezTo>
                <a:cubicBezTo>
                  <a:pt x="0" y="1058"/>
                  <a:pt x="83" y="2245"/>
                  <a:pt x="167" y="3432"/>
                </a:cubicBezTo>
              </a:path>
            </a:pathLst>
          </a:custGeom>
          <a:noFill/>
          <a:ln w="28575" cmpd="sng">
            <a:solidFill>
              <a:schemeClr val="accent2"/>
            </a:solidFill>
            <a:round/>
            <a:headEnd/>
            <a:tailEnd/>
          </a:ln>
          <a:effectLst/>
        </p:spPr>
        <p:txBody>
          <a:bodyPr/>
          <a:lstStyle/>
          <a:p>
            <a:endParaRPr lang="fr-FR"/>
          </a:p>
        </p:txBody>
      </p:sp>
      <p:sp>
        <p:nvSpPr>
          <p:cNvPr id="67589" name="Freeform 5"/>
          <p:cNvSpPr>
            <a:spLocks/>
          </p:cNvSpPr>
          <p:nvPr/>
        </p:nvSpPr>
        <p:spPr bwMode="auto">
          <a:xfrm>
            <a:off x="2484438" y="3716338"/>
            <a:ext cx="334962" cy="1873250"/>
          </a:xfrm>
          <a:custGeom>
            <a:avLst/>
            <a:gdLst/>
            <a:ahLst/>
            <a:cxnLst>
              <a:cxn ang="0">
                <a:pos x="0" y="0"/>
              </a:cxn>
              <a:cxn ang="0">
                <a:pos x="181" y="182"/>
              </a:cxn>
              <a:cxn ang="0">
                <a:pos x="181" y="454"/>
              </a:cxn>
              <a:cxn ang="0">
                <a:pos x="181" y="1180"/>
              </a:cxn>
            </a:cxnLst>
            <a:rect l="0" t="0" r="r" b="b"/>
            <a:pathLst>
              <a:path w="211" h="1180">
                <a:moveTo>
                  <a:pt x="0" y="0"/>
                </a:moveTo>
                <a:cubicBezTo>
                  <a:pt x="75" y="53"/>
                  <a:pt x="151" y="106"/>
                  <a:pt x="181" y="182"/>
                </a:cubicBezTo>
                <a:cubicBezTo>
                  <a:pt x="211" y="258"/>
                  <a:pt x="181" y="288"/>
                  <a:pt x="181" y="454"/>
                </a:cubicBezTo>
                <a:cubicBezTo>
                  <a:pt x="181" y="620"/>
                  <a:pt x="181" y="900"/>
                  <a:pt x="181" y="1180"/>
                </a:cubicBezTo>
              </a:path>
            </a:pathLst>
          </a:custGeom>
          <a:noFill/>
          <a:ln w="28575" cmpd="sng">
            <a:solidFill>
              <a:schemeClr val="accent2"/>
            </a:solidFill>
            <a:round/>
            <a:headEnd/>
            <a:tailEnd/>
          </a:ln>
          <a:effectLst/>
        </p:spPr>
        <p:txBody>
          <a:bodyPr/>
          <a:lstStyle/>
          <a:p>
            <a:endParaRPr lang="fr-FR"/>
          </a:p>
        </p:txBody>
      </p:sp>
      <p:sp>
        <p:nvSpPr>
          <p:cNvPr id="67590" name="Freeform 6"/>
          <p:cNvSpPr>
            <a:spLocks/>
          </p:cNvSpPr>
          <p:nvPr/>
        </p:nvSpPr>
        <p:spPr bwMode="auto">
          <a:xfrm>
            <a:off x="1692275" y="1989138"/>
            <a:ext cx="358775" cy="1152525"/>
          </a:xfrm>
          <a:custGeom>
            <a:avLst/>
            <a:gdLst/>
            <a:ahLst/>
            <a:cxnLst>
              <a:cxn ang="0">
                <a:pos x="226" y="0"/>
              </a:cxn>
              <a:cxn ang="0">
                <a:pos x="45" y="181"/>
              </a:cxn>
              <a:cxn ang="0">
                <a:pos x="0" y="726"/>
              </a:cxn>
            </a:cxnLst>
            <a:rect l="0" t="0" r="r" b="b"/>
            <a:pathLst>
              <a:path w="226" h="726">
                <a:moveTo>
                  <a:pt x="226" y="0"/>
                </a:moveTo>
                <a:cubicBezTo>
                  <a:pt x="154" y="30"/>
                  <a:pt x="83" y="60"/>
                  <a:pt x="45" y="181"/>
                </a:cubicBezTo>
                <a:cubicBezTo>
                  <a:pt x="7" y="302"/>
                  <a:pt x="3" y="514"/>
                  <a:pt x="0" y="726"/>
                </a:cubicBezTo>
              </a:path>
            </a:pathLst>
          </a:custGeom>
          <a:noFill/>
          <a:ln w="28575" cmpd="sng">
            <a:solidFill>
              <a:schemeClr val="accent1"/>
            </a:solidFill>
            <a:round/>
            <a:headEnd/>
            <a:tailEnd/>
          </a:ln>
          <a:effectLst/>
        </p:spPr>
        <p:txBody>
          <a:bodyPr/>
          <a:lstStyle/>
          <a:p>
            <a:endParaRPr lang="fr-FR"/>
          </a:p>
        </p:txBody>
      </p:sp>
      <p:sp>
        <p:nvSpPr>
          <p:cNvPr id="67591" name="Freeform 7"/>
          <p:cNvSpPr>
            <a:spLocks/>
          </p:cNvSpPr>
          <p:nvPr/>
        </p:nvSpPr>
        <p:spPr bwMode="auto">
          <a:xfrm>
            <a:off x="2771775" y="4724400"/>
            <a:ext cx="323850" cy="433388"/>
          </a:xfrm>
          <a:custGeom>
            <a:avLst/>
            <a:gdLst/>
            <a:ahLst/>
            <a:cxnLst>
              <a:cxn ang="0">
                <a:pos x="0" y="0"/>
              </a:cxn>
              <a:cxn ang="0">
                <a:pos x="181" y="91"/>
              </a:cxn>
              <a:cxn ang="0">
                <a:pos x="136" y="273"/>
              </a:cxn>
            </a:cxnLst>
            <a:rect l="0" t="0" r="r" b="b"/>
            <a:pathLst>
              <a:path w="204" h="273">
                <a:moveTo>
                  <a:pt x="0" y="0"/>
                </a:moveTo>
                <a:cubicBezTo>
                  <a:pt x="79" y="23"/>
                  <a:pt x="158" y="46"/>
                  <a:pt x="181" y="91"/>
                </a:cubicBezTo>
                <a:cubicBezTo>
                  <a:pt x="204" y="136"/>
                  <a:pt x="170" y="204"/>
                  <a:pt x="136" y="273"/>
                </a:cubicBezTo>
              </a:path>
            </a:pathLst>
          </a:custGeom>
          <a:noFill/>
          <a:ln w="28575" cmpd="sng">
            <a:solidFill>
              <a:schemeClr val="accent1"/>
            </a:solidFill>
            <a:round/>
            <a:headEnd/>
            <a:tailEnd/>
          </a:ln>
          <a:effectLst/>
        </p:spPr>
        <p:txBody>
          <a:bodyPr/>
          <a:lstStyle/>
          <a:p>
            <a:endParaRPr lang="fr-FR"/>
          </a:p>
        </p:txBody>
      </p:sp>
      <p:sp>
        <p:nvSpPr>
          <p:cNvPr id="67592" name="Freeform 8"/>
          <p:cNvSpPr>
            <a:spLocks/>
          </p:cNvSpPr>
          <p:nvPr/>
        </p:nvSpPr>
        <p:spPr bwMode="auto">
          <a:xfrm>
            <a:off x="2987675" y="404813"/>
            <a:ext cx="876300" cy="1008062"/>
          </a:xfrm>
          <a:custGeom>
            <a:avLst/>
            <a:gdLst/>
            <a:ahLst/>
            <a:cxnLst>
              <a:cxn ang="0">
                <a:pos x="318" y="589"/>
              </a:cxn>
              <a:cxn ang="0">
                <a:pos x="454" y="272"/>
              </a:cxn>
              <a:cxn ang="0">
                <a:pos x="0" y="0"/>
              </a:cxn>
            </a:cxnLst>
            <a:rect l="0" t="0" r="r" b="b"/>
            <a:pathLst>
              <a:path w="507" h="589">
                <a:moveTo>
                  <a:pt x="318" y="589"/>
                </a:moveTo>
                <a:cubicBezTo>
                  <a:pt x="412" y="479"/>
                  <a:pt x="507" y="370"/>
                  <a:pt x="454" y="272"/>
                </a:cubicBezTo>
                <a:cubicBezTo>
                  <a:pt x="401" y="174"/>
                  <a:pt x="200" y="87"/>
                  <a:pt x="0" y="0"/>
                </a:cubicBezTo>
              </a:path>
            </a:pathLst>
          </a:custGeom>
          <a:noFill/>
          <a:ln w="9525">
            <a:solidFill>
              <a:schemeClr val="accent2"/>
            </a:solidFill>
            <a:round/>
            <a:headEnd/>
            <a:tailEnd/>
          </a:ln>
          <a:effectLst/>
        </p:spPr>
        <p:txBody>
          <a:bodyPr/>
          <a:lstStyle/>
          <a:p>
            <a:endParaRPr lang="fr-FR"/>
          </a:p>
        </p:txBody>
      </p:sp>
      <p:sp>
        <p:nvSpPr>
          <p:cNvPr id="67593" name="Freeform 9"/>
          <p:cNvSpPr>
            <a:spLocks/>
          </p:cNvSpPr>
          <p:nvPr/>
        </p:nvSpPr>
        <p:spPr bwMode="auto">
          <a:xfrm>
            <a:off x="2771775" y="525463"/>
            <a:ext cx="377825" cy="814387"/>
          </a:xfrm>
          <a:custGeom>
            <a:avLst/>
            <a:gdLst/>
            <a:ahLst/>
            <a:cxnLst>
              <a:cxn ang="0">
                <a:pos x="0" y="513"/>
              </a:cxn>
              <a:cxn ang="0">
                <a:pos x="181" y="196"/>
              </a:cxn>
              <a:cxn ang="0">
                <a:pos x="238" y="0"/>
              </a:cxn>
            </a:cxnLst>
            <a:rect l="0" t="0" r="r" b="b"/>
            <a:pathLst>
              <a:path w="238" h="513">
                <a:moveTo>
                  <a:pt x="0" y="513"/>
                </a:moveTo>
                <a:cubicBezTo>
                  <a:pt x="37" y="377"/>
                  <a:pt x="141" y="281"/>
                  <a:pt x="181" y="196"/>
                </a:cubicBezTo>
                <a:cubicBezTo>
                  <a:pt x="221" y="111"/>
                  <a:pt x="226" y="41"/>
                  <a:pt x="238" y="0"/>
                </a:cubicBezTo>
              </a:path>
            </a:pathLst>
          </a:custGeom>
          <a:noFill/>
          <a:ln w="9525">
            <a:solidFill>
              <a:schemeClr val="accent2"/>
            </a:solidFill>
            <a:round/>
            <a:headEnd/>
            <a:tailEnd/>
          </a:ln>
          <a:effectLst/>
        </p:spPr>
        <p:txBody>
          <a:bodyPr/>
          <a:lstStyle/>
          <a:p>
            <a:endParaRPr lang="fr-FR"/>
          </a:p>
        </p:txBody>
      </p:sp>
      <p:sp>
        <p:nvSpPr>
          <p:cNvPr id="67594" name="Line 10"/>
          <p:cNvSpPr>
            <a:spLocks noChangeShapeType="1"/>
          </p:cNvSpPr>
          <p:nvPr/>
        </p:nvSpPr>
        <p:spPr bwMode="auto">
          <a:xfrm>
            <a:off x="2916238" y="260350"/>
            <a:ext cx="287337" cy="360363"/>
          </a:xfrm>
          <a:prstGeom prst="line">
            <a:avLst/>
          </a:prstGeom>
          <a:noFill/>
          <a:ln w="76200">
            <a:solidFill>
              <a:schemeClr val="tx1"/>
            </a:solidFill>
            <a:round/>
            <a:headEnd/>
            <a:tailEnd/>
          </a:ln>
          <a:effectLst/>
        </p:spPr>
        <p:txBody>
          <a:bodyPr/>
          <a:lstStyle/>
          <a:p>
            <a:endParaRPr lang="fr-FR"/>
          </a:p>
        </p:txBody>
      </p:sp>
      <p:sp>
        <p:nvSpPr>
          <p:cNvPr id="67595" name="Freeform 11"/>
          <p:cNvSpPr>
            <a:spLocks/>
          </p:cNvSpPr>
          <p:nvPr/>
        </p:nvSpPr>
        <p:spPr bwMode="auto">
          <a:xfrm>
            <a:off x="1835150" y="320675"/>
            <a:ext cx="1152525" cy="587375"/>
          </a:xfrm>
          <a:custGeom>
            <a:avLst/>
            <a:gdLst/>
            <a:ahLst/>
            <a:cxnLst>
              <a:cxn ang="0">
                <a:pos x="726" y="53"/>
              </a:cxn>
              <a:cxn ang="0">
                <a:pos x="318" y="53"/>
              </a:cxn>
              <a:cxn ang="0">
                <a:pos x="0" y="370"/>
              </a:cxn>
            </a:cxnLst>
            <a:rect l="0" t="0" r="r" b="b"/>
            <a:pathLst>
              <a:path w="726" h="370">
                <a:moveTo>
                  <a:pt x="726" y="53"/>
                </a:moveTo>
                <a:cubicBezTo>
                  <a:pt x="582" y="26"/>
                  <a:pt x="439" y="0"/>
                  <a:pt x="318" y="53"/>
                </a:cubicBezTo>
                <a:cubicBezTo>
                  <a:pt x="197" y="106"/>
                  <a:pt x="98" y="238"/>
                  <a:pt x="0" y="370"/>
                </a:cubicBezTo>
              </a:path>
            </a:pathLst>
          </a:custGeom>
          <a:noFill/>
          <a:ln w="9525">
            <a:solidFill>
              <a:schemeClr val="accent2"/>
            </a:solidFill>
            <a:round/>
            <a:headEnd/>
            <a:tailEnd/>
          </a:ln>
          <a:effectLst/>
        </p:spPr>
        <p:txBody>
          <a:bodyPr/>
          <a:lstStyle/>
          <a:p>
            <a:endParaRPr lang="fr-FR"/>
          </a:p>
        </p:txBody>
      </p:sp>
      <p:sp>
        <p:nvSpPr>
          <p:cNvPr id="67601" name="Oval 17"/>
          <p:cNvSpPr>
            <a:spLocks noChangeArrowheads="1"/>
          </p:cNvSpPr>
          <p:nvPr/>
        </p:nvSpPr>
        <p:spPr bwMode="auto">
          <a:xfrm>
            <a:off x="2627313" y="4365625"/>
            <a:ext cx="287337"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67603" name="Oval 19"/>
          <p:cNvSpPr>
            <a:spLocks noChangeArrowheads="1"/>
          </p:cNvSpPr>
          <p:nvPr/>
        </p:nvSpPr>
        <p:spPr bwMode="auto">
          <a:xfrm>
            <a:off x="1979613" y="3141663"/>
            <a:ext cx="287337"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67604" name="Oval 20"/>
          <p:cNvSpPr>
            <a:spLocks noChangeArrowheads="1"/>
          </p:cNvSpPr>
          <p:nvPr/>
        </p:nvSpPr>
        <p:spPr bwMode="auto">
          <a:xfrm>
            <a:off x="2051050" y="5445125"/>
            <a:ext cx="287338"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67605" name="Oval 21"/>
          <p:cNvSpPr>
            <a:spLocks noChangeArrowheads="1"/>
          </p:cNvSpPr>
          <p:nvPr/>
        </p:nvSpPr>
        <p:spPr bwMode="auto">
          <a:xfrm>
            <a:off x="2843213" y="5013325"/>
            <a:ext cx="287337"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67606" name="Oval 22"/>
          <p:cNvSpPr>
            <a:spLocks noChangeArrowheads="1"/>
          </p:cNvSpPr>
          <p:nvPr/>
        </p:nvSpPr>
        <p:spPr bwMode="auto">
          <a:xfrm>
            <a:off x="1547813" y="2924175"/>
            <a:ext cx="287337"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67607" name="Oval 23"/>
          <p:cNvSpPr>
            <a:spLocks noChangeArrowheads="1"/>
          </p:cNvSpPr>
          <p:nvPr/>
        </p:nvSpPr>
        <p:spPr bwMode="auto">
          <a:xfrm>
            <a:off x="2843213" y="2349500"/>
            <a:ext cx="287337"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67612" name="Text Box 28"/>
          <p:cNvSpPr txBox="1">
            <a:spLocks noChangeArrowheads="1"/>
          </p:cNvSpPr>
          <p:nvPr/>
        </p:nvSpPr>
        <p:spPr bwMode="auto">
          <a:xfrm>
            <a:off x="4284663" y="404813"/>
            <a:ext cx="3598862" cy="1735137"/>
          </a:xfrm>
          <a:prstGeom prst="rect">
            <a:avLst/>
          </a:prstGeom>
          <a:noFill/>
          <a:ln w="9525">
            <a:noFill/>
            <a:miter lim="800000"/>
            <a:headEnd/>
            <a:tailEnd/>
          </a:ln>
          <a:effectLst/>
        </p:spPr>
        <p:txBody>
          <a:bodyPr>
            <a:spAutoFit/>
          </a:bodyPr>
          <a:lstStyle/>
          <a:p>
            <a:pPr>
              <a:spcBef>
                <a:spcPct val="50000"/>
              </a:spcBef>
            </a:pPr>
            <a:r>
              <a:rPr lang="fr-FR"/>
              <a:t>Flow components</a:t>
            </a:r>
          </a:p>
          <a:p>
            <a:pPr>
              <a:spcBef>
                <a:spcPct val="50000"/>
              </a:spcBef>
            </a:pPr>
            <a:r>
              <a:rPr lang="fr-FR" i="1"/>
              <a:t>Physiologic:</a:t>
            </a:r>
            <a:r>
              <a:rPr lang="fr-FR"/>
              <a:t> flow from Its own superficial drained territory.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1116013" y="476250"/>
            <a:ext cx="6985000" cy="5632311"/>
          </a:xfrm>
          <a:prstGeom prst="rect">
            <a:avLst/>
          </a:prstGeom>
          <a:noFill/>
          <a:ln w="9525">
            <a:noFill/>
            <a:miter lim="800000"/>
            <a:headEnd/>
            <a:tailEnd/>
          </a:ln>
          <a:effectLst/>
        </p:spPr>
        <p:txBody>
          <a:bodyPr>
            <a:spAutoFit/>
          </a:bodyPr>
          <a:lstStyle/>
          <a:p>
            <a:pPr algn="ctr">
              <a:spcBef>
                <a:spcPct val="50000"/>
              </a:spcBef>
            </a:pPr>
            <a:r>
              <a:rPr lang="fr-FR" dirty="0"/>
              <a:t>VEINES PERFORANTES </a:t>
            </a:r>
          </a:p>
          <a:p>
            <a:pPr algn="ctr">
              <a:spcBef>
                <a:spcPct val="50000"/>
              </a:spcBef>
            </a:pPr>
            <a:r>
              <a:rPr lang="fr-FR" dirty="0"/>
              <a:t>PERFORATORS</a:t>
            </a:r>
          </a:p>
          <a:p>
            <a:pPr>
              <a:spcBef>
                <a:spcPct val="50000"/>
              </a:spcBef>
            </a:pPr>
            <a:r>
              <a:rPr lang="en-US" dirty="0"/>
              <a:t>Hemodynamics: </a:t>
            </a:r>
          </a:p>
          <a:p>
            <a:pPr>
              <a:spcBef>
                <a:spcPct val="50000"/>
              </a:spcBef>
            </a:pPr>
            <a:r>
              <a:rPr lang="en-US" dirty="0"/>
              <a:t>Flow Composition: </a:t>
            </a:r>
          </a:p>
          <a:p>
            <a:pPr>
              <a:spcBef>
                <a:spcPct val="50000"/>
              </a:spcBef>
            </a:pPr>
            <a:r>
              <a:rPr lang="en-US" dirty="0"/>
              <a:t>	NON-Physiological: Physiological flow may be overloaded by flows from other sources and destinations.</a:t>
            </a:r>
          </a:p>
          <a:p>
            <a:pPr>
              <a:spcBef>
                <a:spcPct val="50000"/>
              </a:spcBef>
            </a:pPr>
            <a:r>
              <a:rPr lang="en-US" dirty="0"/>
              <a:t>		 1- Flow draining from other territories, superficial and/or deep (vicarious open shunts or by bypass)</a:t>
            </a:r>
          </a:p>
          <a:p>
            <a:pPr>
              <a:spcBef>
                <a:spcPct val="50000"/>
              </a:spcBef>
            </a:pPr>
            <a:r>
              <a:rPr lang="en-US" dirty="0"/>
              <a:t>		 2-Recirculation flow (closed circuit) of closed shunts.</a:t>
            </a: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Freeform 2"/>
          <p:cNvSpPr>
            <a:spLocks/>
          </p:cNvSpPr>
          <p:nvPr/>
        </p:nvSpPr>
        <p:spPr bwMode="auto">
          <a:xfrm>
            <a:off x="2555875" y="4797425"/>
            <a:ext cx="574675" cy="9017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69635" name="Freeform 3"/>
          <p:cNvSpPr>
            <a:spLocks/>
          </p:cNvSpPr>
          <p:nvPr/>
        </p:nvSpPr>
        <p:spPr bwMode="auto">
          <a:xfrm>
            <a:off x="2484438" y="4076700"/>
            <a:ext cx="574675" cy="9017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69636" name="Freeform 4"/>
          <p:cNvSpPr>
            <a:spLocks/>
          </p:cNvSpPr>
          <p:nvPr/>
        </p:nvSpPr>
        <p:spPr bwMode="auto">
          <a:xfrm>
            <a:off x="1403350" y="1989138"/>
            <a:ext cx="563563" cy="1223962"/>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69637" name="Freeform 5"/>
          <p:cNvSpPr>
            <a:spLocks/>
          </p:cNvSpPr>
          <p:nvPr/>
        </p:nvSpPr>
        <p:spPr bwMode="auto">
          <a:xfrm>
            <a:off x="2555875" y="1628775"/>
            <a:ext cx="779463" cy="13335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69638" name="Freeform 6"/>
          <p:cNvSpPr>
            <a:spLocks/>
          </p:cNvSpPr>
          <p:nvPr/>
        </p:nvSpPr>
        <p:spPr bwMode="auto">
          <a:xfrm>
            <a:off x="611188" y="536575"/>
            <a:ext cx="3219450" cy="6321425"/>
          </a:xfrm>
          <a:custGeom>
            <a:avLst/>
            <a:gdLst/>
            <a:ahLst/>
            <a:cxnLst>
              <a:cxn ang="0">
                <a:pos x="799" y="3481"/>
              </a:cxn>
              <a:cxn ang="0">
                <a:pos x="841" y="2307"/>
              </a:cxn>
              <a:cxn ang="0">
                <a:pos x="692" y="2222"/>
              </a:cxn>
              <a:cxn ang="0">
                <a:pos x="675" y="2092"/>
              </a:cxn>
              <a:cxn ang="0">
                <a:pos x="710" y="1952"/>
              </a:cxn>
              <a:cxn ang="0">
                <a:pos x="479" y="1344"/>
              </a:cxn>
              <a:cxn ang="0">
                <a:pos x="340" y="481"/>
              </a:cxn>
              <a:cxn ang="0">
                <a:pos x="541" y="86"/>
              </a:cxn>
              <a:cxn ang="0">
                <a:pos x="1285" y="38"/>
              </a:cxn>
              <a:cxn ang="0">
                <a:pos x="1938" y="317"/>
              </a:cxn>
              <a:cxn ang="0">
                <a:pos x="1822" y="942"/>
              </a:cxn>
              <a:cxn ang="0">
                <a:pos x="1421" y="1958"/>
              </a:cxn>
              <a:cxn ang="0">
                <a:pos x="1624" y="2534"/>
              </a:cxn>
              <a:cxn ang="0">
                <a:pos x="1624" y="2918"/>
              </a:cxn>
              <a:cxn ang="0">
                <a:pos x="1285" y="3398"/>
              </a:cxn>
              <a:cxn ang="0">
                <a:pos x="1218" y="3590"/>
              </a:cxn>
              <a:cxn ang="0">
                <a:pos x="1218" y="3686"/>
              </a:cxn>
              <a:cxn ang="0">
                <a:pos x="1285" y="3830"/>
              </a:cxn>
              <a:cxn ang="0">
                <a:pos x="1150" y="3926"/>
              </a:cxn>
              <a:cxn ang="0">
                <a:pos x="879" y="3926"/>
              </a:cxn>
              <a:cxn ang="0">
                <a:pos x="676" y="3926"/>
              </a:cxn>
              <a:cxn ang="0">
                <a:pos x="406" y="3974"/>
              </a:cxn>
              <a:cxn ang="0">
                <a:pos x="135" y="3974"/>
              </a:cxn>
              <a:cxn ang="0">
                <a:pos x="68" y="3974"/>
              </a:cxn>
              <a:cxn ang="0">
                <a:pos x="68" y="3926"/>
              </a:cxn>
              <a:cxn ang="0">
                <a:pos x="474" y="3830"/>
              </a:cxn>
              <a:cxn ang="0">
                <a:pos x="812" y="3638"/>
              </a:cxn>
              <a:cxn ang="0">
                <a:pos x="812" y="3641"/>
              </a:cxn>
              <a:cxn ang="0">
                <a:pos x="799" y="3481"/>
              </a:cxn>
            </a:cxnLst>
            <a:rect l="0" t="0" r="r" b="b"/>
            <a:pathLst>
              <a:path w="2028" h="3982">
                <a:moveTo>
                  <a:pt x="799" y="3481"/>
                </a:moveTo>
                <a:cubicBezTo>
                  <a:pt x="804" y="3259"/>
                  <a:pt x="859" y="2517"/>
                  <a:pt x="841" y="2307"/>
                </a:cubicBezTo>
                <a:lnTo>
                  <a:pt x="692" y="2222"/>
                </a:lnTo>
                <a:cubicBezTo>
                  <a:pt x="664" y="2186"/>
                  <a:pt x="672" y="2137"/>
                  <a:pt x="675" y="2092"/>
                </a:cubicBezTo>
                <a:lnTo>
                  <a:pt x="710" y="1952"/>
                </a:lnTo>
                <a:cubicBezTo>
                  <a:pt x="678" y="1828"/>
                  <a:pt x="541" y="1589"/>
                  <a:pt x="479" y="1344"/>
                </a:cubicBezTo>
                <a:cubicBezTo>
                  <a:pt x="417" y="1099"/>
                  <a:pt x="330" y="691"/>
                  <a:pt x="340" y="481"/>
                </a:cubicBezTo>
                <a:cubicBezTo>
                  <a:pt x="350" y="271"/>
                  <a:pt x="383" y="160"/>
                  <a:pt x="541" y="86"/>
                </a:cubicBezTo>
                <a:cubicBezTo>
                  <a:pt x="699" y="12"/>
                  <a:pt x="1053" y="0"/>
                  <a:pt x="1285" y="38"/>
                </a:cubicBezTo>
                <a:cubicBezTo>
                  <a:pt x="1518" y="76"/>
                  <a:pt x="1848" y="166"/>
                  <a:pt x="1938" y="317"/>
                </a:cubicBezTo>
                <a:cubicBezTo>
                  <a:pt x="2028" y="468"/>
                  <a:pt x="1908" y="669"/>
                  <a:pt x="1822" y="942"/>
                </a:cubicBezTo>
                <a:cubicBezTo>
                  <a:pt x="1736" y="1215"/>
                  <a:pt x="1454" y="1693"/>
                  <a:pt x="1421" y="1958"/>
                </a:cubicBezTo>
                <a:cubicBezTo>
                  <a:pt x="1387" y="2223"/>
                  <a:pt x="1590" y="2374"/>
                  <a:pt x="1624" y="2534"/>
                </a:cubicBezTo>
                <a:cubicBezTo>
                  <a:pt x="1657" y="2694"/>
                  <a:pt x="1680" y="2774"/>
                  <a:pt x="1624" y="2918"/>
                </a:cubicBezTo>
                <a:cubicBezTo>
                  <a:pt x="1567" y="3062"/>
                  <a:pt x="1353" y="3286"/>
                  <a:pt x="1285" y="3398"/>
                </a:cubicBezTo>
                <a:cubicBezTo>
                  <a:pt x="1218" y="3510"/>
                  <a:pt x="1229" y="3542"/>
                  <a:pt x="1218" y="3590"/>
                </a:cubicBezTo>
                <a:cubicBezTo>
                  <a:pt x="1206" y="3638"/>
                  <a:pt x="1206" y="3646"/>
                  <a:pt x="1218" y="3686"/>
                </a:cubicBezTo>
                <a:cubicBezTo>
                  <a:pt x="1229" y="3726"/>
                  <a:pt x="1297" y="3790"/>
                  <a:pt x="1285" y="3830"/>
                </a:cubicBezTo>
                <a:cubicBezTo>
                  <a:pt x="1274" y="3870"/>
                  <a:pt x="1218" y="3910"/>
                  <a:pt x="1150" y="3926"/>
                </a:cubicBezTo>
                <a:cubicBezTo>
                  <a:pt x="1082" y="3942"/>
                  <a:pt x="958" y="3926"/>
                  <a:pt x="879" y="3926"/>
                </a:cubicBezTo>
                <a:cubicBezTo>
                  <a:pt x="800" y="3926"/>
                  <a:pt x="755" y="3918"/>
                  <a:pt x="676" y="3926"/>
                </a:cubicBezTo>
                <a:cubicBezTo>
                  <a:pt x="598" y="3934"/>
                  <a:pt x="496" y="3966"/>
                  <a:pt x="406" y="3974"/>
                </a:cubicBezTo>
                <a:cubicBezTo>
                  <a:pt x="316" y="3982"/>
                  <a:pt x="192" y="3974"/>
                  <a:pt x="135" y="3974"/>
                </a:cubicBezTo>
                <a:cubicBezTo>
                  <a:pt x="79" y="3974"/>
                  <a:pt x="79" y="3982"/>
                  <a:pt x="68" y="3974"/>
                </a:cubicBezTo>
                <a:cubicBezTo>
                  <a:pt x="56" y="3966"/>
                  <a:pt x="0" y="3950"/>
                  <a:pt x="68" y="3926"/>
                </a:cubicBezTo>
                <a:cubicBezTo>
                  <a:pt x="135" y="3902"/>
                  <a:pt x="350" y="3878"/>
                  <a:pt x="474" y="3830"/>
                </a:cubicBezTo>
                <a:cubicBezTo>
                  <a:pt x="598" y="3782"/>
                  <a:pt x="755" y="3670"/>
                  <a:pt x="812" y="3638"/>
                </a:cubicBezTo>
                <a:cubicBezTo>
                  <a:pt x="868" y="3606"/>
                  <a:pt x="814" y="3667"/>
                  <a:pt x="812" y="3641"/>
                </a:cubicBezTo>
                <a:cubicBezTo>
                  <a:pt x="810" y="3615"/>
                  <a:pt x="794" y="3703"/>
                  <a:pt x="799" y="3481"/>
                </a:cubicBezTo>
                <a:close/>
              </a:path>
            </a:pathLst>
          </a:custGeom>
          <a:noFill/>
          <a:ln w="9525">
            <a:solidFill>
              <a:schemeClr val="tx1"/>
            </a:solidFill>
            <a:round/>
            <a:headEnd/>
            <a:tailEnd/>
          </a:ln>
          <a:effectLst/>
        </p:spPr>
        <p:txBody>
          <a:bodyPr wrap="none" anchor="ctr"/>
          <a:lstStyle/>
          <a:p>
            <a:endParaRPr lang="fr-FR"/>
          </a:p>
        </p:txBody>
      </p:sp>
      <p:sp>
        <p:nvSpPr>
          <p:cNvPr id="69639" name="Freeform 7"/>
          <p:cNvSpPr>
            <a:spLocks/>
          </p:cNvSpPr>
          <p:nvPr/>
        </p:nvSpPr>
        <p:spPr bwMode="auto">
          <a:xfrm>
            <a:off x="1908175" y="4797425"/>
            <a:ext cx="635000" cy="12954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69640" name="Freeform 8"/>
          <p:cNvSpPr>
            <a:spLocks/>
          </p:cNvSpPr>
          <p:nvPr/>
        </p:nvSpPr>
        <p:spPr bwMode="auto">
          <a:xfrm>
            <a:off x="1644650" y="2636838"/>
            <a:ext cx="779463" cy="13335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69641" name="Freeform 9"/>
          <p:cNvSpPr>
            <a:spLocks/>
          </p:cNvSpPr>
          <p:nvPr/>
        </p:nvSpPr>
        <p:spPr bwMode="auto">
          <a:xfrm>
            <a:off x="2413000" y="119063"/>
            <a:ext cx="601663" cy="6334125"/>
          </a:xfrm>
          <a:custGeom>
            <a:avLst/>
            <a:gdLst/>
            <a:ahLst/>
            <a:cxnLst>
              <a:cxn ang="0">
                <a:pos x="379" y="0"/>
              </a:cxn>
              <a:cxn ang="0">
                <a:pos x="80" y="373"/>
              </a:cxn>
              <a:cxn ang="0">
                <a:pos x="0" y="3990"/>
              </a:cxn>
            </a:cxnLst>
            <a:rect l="0" t="0" r="r" b="b"/>
            <a:pathLst>
              <a:path w="379" h="3990">
                <a:moveTo>
                  <a:pt x="379" y="0"/>
                </a:moveTo>
                <a:lnTo>
                  <a:pt x="80" y="373"/>
                </a:lnTo>
                <a:lnTo>
                  <a:pt x="0" y="3990"/>
                </a:lnTo>
              </a:path>
            </a:pathLst>
          </a:custGeom>
          <a:noFill/>
          <a:ln w="76200" cmpd="sng">
            <a:solidFill>
              <a:schemeClr val="tx1"/>
            </a:solidFill>
            <a:round/>
            <a:headEnd type="none" w="med" len="med"/>
            <a:tailEnd type="none" w="med" len="med"/>
          </a:ln>
          <a:effectLst/>
        </p:spPr>
        <p:txBody>
          <a:bodyPr/>
          <a:lstStyle/>
          <a:p>
            <a:endParaRPr lang="fr-FR"/>
          </a:p>
        </p:txBody>
      </p:sp>
      <p:sp>
        <p:nvSpPr>
          <p:cNvPr id="69642" name="Freeform 10"/>
          <p:cNvSpPr>
            <a:spLocks/>
          </p:cNvSpPr>
          <p:nvPr/>
        </p:nvSpPr>
        <p:spPr bwMode="auto">
          <a:xfrm>
            <a:off x="2003425" y="788988"/>
            <a:ext cx="552450" cy="5448300"/>
          </a:xfrm>
          <a:custGeom>
            <a:avLst/>
            <a:gdLst/>
            <a:ahLst/>
            <a:cxnLst>
              <a:cxn ang="0">
                <a:pos x="348" y="257"/>
              </a:cxn>
              <a:cxn ang="0">
                <a:pos x="30" y="529"/>
              </a:cxn>
              <a:cxn ang="0">
                <a:pos x="167" y="3432"/>
              </a:cxn>
            </a:cxnLst>
            <a:rect l="0" t="0" r="r" b="b"/>
            <a:pathLst>
              <a:path w="348" h="3432">
                <a:moveTo>
                  <a:pt x="348" y="257"/>
                </a:moveTo>
                <a:cubicBezTo>
                  <a:pt x="204" y="128"/>
                  <a:pt x="60" y="0"/>
                  <a:pt x="30" y="529"/>
                </a:cubicBezTo>
                <a:cubicBezTo>
                  <a:pt x="0" y="1058"/>
                  <a:pt x="83" y="2245"/>
                  <a:pt x="167" y="3432"/>
                </a:cubicBezTo>
              </a:path>
            </a:pathLst>
          </a:custGeom>
          <a:noFill/>
          <a:ln w="28575" cmpd="sng">
            <a:solidFill>
              <a:schemeClr val="accent2"/>
            </a:solidFill>
            <a:round/>
            <a:headEnd/>
            <a:tailEnd/>
          </a:ln>
          <a:effectLst/>
        </p:spPr>
        <p:txBody>
          <a:bodyPr/>
          <a:lstStyle/>
          <a:p>
            <a:endParaRPr lang="fr-FR"/>
          </a:p>
        </p:txBody>
      </p:sp>
      <p:sp>
        <p:nvSpPr>
          <p:cNvPr id="69643" name="Freeform 11"/>
          <p:cNvSpPr>
            <a:spLocks/>
          </p:cNvSpPr>
          <p:nvPr/>
        </p:nvSpPr>
        <p:spPr bwMode="auto">
          <a:xfrm>
            <a:off x="2484438" y="3716338"/>
            <a:ext cx="334962" cy="1873250"/>
          </a:xfrm>
          <a:custGeom>
            <a:avLst/>
            <a:gdLst/>
            <a:ahLst/>
            <a:cxnLst>
              <a:cxn ang="0">
                <a:pos x="0" y="0"/>
              </a:cxn>
              <a:cxn ang="0">
                <a:pos x="181" y="182"/>
              </a:cxn>
              <a:cxn ang="0">
                <a:pos x="181" y="454"/>
              </a:cxn>
              <a:cxn ang="0">
                <a:pos x="181" y="1180"/>
              </a:cxn>
            </a:cxnLst>
            <a:rect l="0" t="0" r="r" b="b"/>
            <a:pathLst>
              <a:path w="211" h="1180">
                <a:moveTo>
                  <a:pt x="0" y="0"/>
                </a:moveTo>
                <a:cubicBezTo>
                  <a:pt x="75" y="53"/>
                  <a:pt x="151" y="106"/>
                  <a:pt x="181" y="182"/>
                </a:cubicBezTo>
                <a:cubicBezTo>
                  <a:pt x="211" y="258"/>
                  <a:pt x="181" y="288"/>
                  <a:pt x="181" y="454"/>
                </a:cubicBezTo>
                <a:cubicBezTo>
                  <a:pt x="181" y="620"/>
                  <a:pt x="181" y="900"/>
                  <a:pt x="181" y="1180"/>
                </a:cubicBezTo>
              </a:path>
            </a:pathLst>
          </a:custGeom>
          <a:noFill/>
          <a:ln w="28575" cmpd="sng">
            <a:solidFill>
              <a:schemeClr val="accent2"/>
            </a:solidFill>
            <a:round/>
            <a:headEnd/>
            <a:tailEnd/>
          </a:ln>
          <a:effectLst/>
        </p:spPr>
        <p:txBody>
          <a:bodyPr/>
          <a:lstStyle/>
          <a:p>
            <a:endParaRPr lang="fr-FR"/>
          </a:p>
        </p:txBody>
      </p:sp>
      <p:sp>
        <p:nvSpPr>
          <p:cNvPr id="69644" name="Freeform 12"/>
          <p:cNvSpPr>
            <a:spLocks/>
          </p:cNvSpPr>
          <p:nvPr/>
        </p:nvSpPr>
        <p:spPr bwMode="auto">
          <a:xfrm>
            <a:off x="1692275" y="1989138"/>
            <a:ext cx="358775" cy="1152525"/>
          </a:xfrm>
          <a:custGeom>
            <a:avLst/>
            <a:gdLst/>
            <a:ahLst/>
            <a:cxnLst>
              <a:cxn ang="0">
                <a:pos x="226" y="0"/>
              </a:cxn>
              <a:cxn ang="0">
                <a:pos x="45" y="181"/>
              </a:cxn>
              <a:cxn ang="0">
                <a:pos x="0" y="726"/>
              </a:cxn>
            </a:cxnLst>
            <a:rect l="0" t="0" r="r" b="b"/>
            <a:pathLst>
              <a:path w="226" h="726">
                <a:moveTo>
                  <a:pt x="226" y="0"/>
                </a:moveTo>
                <a:cubicBezTo>
                  <a:pt x="154" y="30"/>
                  <a:pt x="83" y="60"/>
                  <a:pt x="45" y="181"/>
                </a:cubicBezTo>
                <a:cubicBezTo>
                  <a:pt x="7" y="302"/>
                  <a:pt x="3" y="514"/>
                  <a:pt x="0" y="726"/>
                </a:cubicBezTo>
              </a:path>
            </a:pathLst>
          </a:custGeom>
          <a:noFill/>
          <a:ln w="28575" cmpd="sng">
            <a:solidFill>
              <a:schemeClr val="accent1"/>
            </a:solidFill>
            <a:round/>
            <a:headEnd/>
            <a:tailEnd/>
          </a:ln>
          <a:effectLst/>
        </p:spPr>
        <p:txBody>
          <a:bodyPr/>
          <a:lstStyle/>
          <a:p>
            <a:endParaRPr lang="fr-FR"/>
          </a:p>
        </p:txBody>
      </p:sp>
      <p:sp>
        <p:nvSpPr>
          <p:cNvPr id="69645" name="Freeform 13"/>
          <p:cNvSpPr>
            <a:spLocks/>
          </p:cNvSpPr>
          <p:nvPr/>
        </p:nvSpPr>
        <p:spPr bwMode="auto">
          <a:xfrm>
            <a:off x="2771775" y="4724400"/>
            <a:ext cx="323850" cy="433388"/>
          </a:xfrm>
          <a:custGeom>
            <a:avLst/>
            <a:gdLst/>
            <a:ahLst/>
            <a:cxnLst>
              <a:cxn ang="0">
                <a:pos x="0" y="0"/>
              </a:cxn>
              <a:cxn ang="0">
                <a:pos x="181" y="91"/>
              </a:cxn>
              <a:cxn ang="0">
                <a:pos x="136" y="273"/>
              </a:cxn>
            </a:cxnLst>
            <a:rect l="0" t="0" r="r" b="b"/>
            <a:pathLst>
              <a:path w="204" h="273">
                <a:moveTo>
                  <a:pt x="0" y="0"/>
                </a:moveTo>
                <a:cubicBezTo>
                  <a:pt x="79" y="23"/>
                  <a:pt x="158" y="46"/>
                  <a:pt x="181" y="91"/>
                </a:cubicBezTo>
                <a:cubicBezTo>
                  <a:pt x="204" y="136"/>
                  <a:pt x="170" y="204"/>
                  <a:pt x="136" y="273"/>
                </a:cubicBezTo>
              </a:path>
            </a:pathLst>
          </a:custGeom>
          <a:noFill/>
          <a:ln w="28575" cmpd="sng">
            <a:solidFill>
              <a:schemeClr val="accent1"/>
            </a:solidFill>
            <a:round/>
            <a:headEnd/>
            <a:tailEnd/>
          </a:ln>
          <a:effectLst/>
        </p:spPr>
        <p:txBody>
          <a:bodyPr/>
          <a:lstStyle/>
          <a:p>
            <a:endParaRPr lang="fr-FR"/>
          </a:p>
        </p:txBody>
      </p:sp>
      <p:sp>
        <p:nvSpPr>
          <p:cNvPr id="69646" name="Freeform 14"/>
          <p:cNvSpPr>
            <a:spLocks/>
          </p:cNvSpPr>
          <p:nvPr/>
        </p:nvSpPr>
        <p:spPr bwMode="auto">
          <a:xfrm>
            <a:off x="2987675" y="404813"/>
            <a:ext cx="876300" cy="1008062"/>
          </a:xfrm>
          <a:custGeom>
            <a:avLst/>
            <a:gdLst/>
            <a:ahLst/>
            <a:cxnLst>
              <a:cxn ang="0">
                <a:pos x="318" y="589"/>
              </a:cxn>
              <a:cxn ang="0">
                <a:pos x="454" y="272"/>
              </a:cxn>
              <a:cxn ang="0">
                <a:pos x="0" y="0"/>
              </a:cxn>
            </a:cxnLst>
            <a:rect l="0" t="0" r="r" b="b"/>
            <a:pathLst>
              <a:path w="507" h="589">
                <a:moveTo>
                  <a:pt x="318" y="589"/>
                </a:moveTo>
                <a:cubicBezTo>
                  <a:pt x="412" y="479"/>
                  <a:pt x="507" y="370"/>
                  <a:pt x="454" y="272"/>
                </a:cubicBezTo>
                <a:cubicBezTo>
                  <a:pt x="401" y="174"/>
                  <a:pt x="200" y="87"/>
                  <a:pt x="0" y="0"/>
                </a:cubicBezTo>
              </a:path>
            </a:pathLst>
          </a:custGeom>
          <a:noFill/>
          <a:ln w="9525">
            <a:solidFill>
              <a:schemeClr val="accent2"/>
            </a:solidFill>
            <a:round/>
            <a:headEnd/>
            <a:tailEnd/>
          </a:ln>
          <a:effectLst/>
        </p:spPr>
        <p:txBody>
          <a:bodyPr/>
          <a:lstStyle/>
          <a:p>
            <a:endParaRPr lang="fr-FR"/>
          </a:p>
        </p:txBody>
      </p:sp>
      <p:sp>
        <p:nvSpPr>
          <p:cNvPr id="69647" name="Freeform 15"/>
          <p:cNvSpPr>
            <a:spLocks/>
          </p:cNvSpPr>
          <p:nvPr/>
        </p:nvSpPr>
        <p:spPr bwMode="auto">
          <a:xfrm>
            <a:off x="2771775" y="525463"/>
            <a:ext cx="377825" cy="814387"/>
          </a:xfrm>
          <a:custGeom>
            <a:avLst/>
            <a:gdLst/>
            <a:ahLst/>
            <a:cxnLst>
              <a:cxn ang="0">
                <a:pos x="0" y="513"/>
              </a:cxn>
              <a:cxn ang="0">
                <a:pos x="181" y="196"/>
              </a:cxn>
              <a:cxn ang="0">
                <a:pos x="238" y="0"/>
              </a:cxn>
            </a:cxnLst>
            <a:rect l="0" t="0" r="r" b="b"/>
            <a:pathLst>
              <a:path w="238" h="513">
                <a:moveTo>
                  <a:pt x="0" y="513"/>
                </a:moveTo>
                <a:cubicBezTo>
                  <a:pt x="37" y="377"/>
                  <a:pt x="141" y="281"/>
                  <a:pt x="181" y="196"/>
                </a:cubicBezTo>
                <a:cubicBezTo>
                  <a:pt x="221" y="111"/>
                  <a:pt x="226" y="41"/>
                  <a:pt x="238" y="0"/>
                </a:cubicBezTo>
              </a:path>
            </a:pathLst>
          </a:custGeom>
          <a:noFill/>
          <a:ln w="9525">
            <a:solidFill>
              <a:schemeClr val="accent2"/>
            </a:solidFill>
            <a:round/>
            <a:headEnd/>
            <a:tailEnd/>
          </a:ln>
          <a:effectLst/>
        </p:spPr>
        <p:txBody>
          <a:bodyPr/>
          <a:lstStyle/>
          <a:p>
            <a:endParaRPr lang="fr-FR"/>
          </a:p>
        </p:txBody>
      </p:sp>
      <p:sp>
        <p:nvSpPr>
          <p:cNvPr id="69648" name="Line 16"/>
          <p:cNvSpPr>
            <a:spLocks noChangeShapeType="1"/>
          </p:cNvSpPr>
          <p:nvPr/>
        </p:nvSpPr>
        <p:spPr bwMode="auto">
          <a:xfrm>
            <a:off x="2916238" y="260350"/>
            <a:ext cx="287337" cy="360363"/>
          </a:xfrm>
          <a:prstGeom prst="line">
            <a:avLst/>
          </a:prstGeom>
          <a:noFill/>
          <a:ln w="76200">
            <a:solidFill>
              <a:schemeClr val="tx1"/>
            </a:solidFill>
            <a:round/>
            <a:headEnd/>
            <a:tailEnd/>
          </a:ln>
          <a:effectLst/>
        </p:spPr>
        <p:txBody>
          <a:bodyPr/>
          <a:lstStyle/>
          <a:p>
            <a:endParaRPr lang="fr-FR"/>
          </a:p>
        </p:txBody>
      </p:sp>
      <p:sp>
        <p:nvSpPr>
          <p:cNvPr id="69649" name="Freeform 17"/>
          <p:cNvSpPr>
            <a:spLocks/>
          </p:cNvSpPr>
          <p:nvPr/>
        </p:nvSpPr>
        <p:spPr bwMode="auto">
          <a:xfrm>
            <a:off x="1835150" y="320675"/>
            <a:ext cx="1152525" cy="587375"/>
          </a:xfrm>
          <a:custGeom>
            <a:avLst/>
            <a:gdLst/>
            <a:ahLst/>
            <a:cxnLst>
              <a:cxn ang="0">
                <a:pos x="726" y="53"/>
              </a:cxn>
              <a:cxn ang="0">
                <a:pos x="318" y="53"/>
              </a:cxn>
              <a:cxn ang="0">
                <a:pos x="0" y="370"/>
              </a:cxn>
            </a:cxnLst>
            <a:rect l="0" t="0" r="r" b="b"/>
            <a:pathLst>
              <a:path w="726" h="370">
                <a:moveTo>
                  <a:pt x="726" y="53"/>
                </a:moveTo>
                <a:cubicBezTo>
                  <a:pt x="582" y="26"/>
                  <a:pt x="439" y="0"/>
                  <a:pt x="318" y="53"/>
                </a:cubicBezTo>
                <a:cubicBezTo>
                  <a:pt x="197" y="106"/>
                  <a:pt x="98" y="238"/>
                  <a:pt x="0" y="370"/>
                </a:cubicBezTo>
              </a:path>
            </a:pathLst>
          </a:custGeom>
          <a:noFill/>
          <a:ln w="9525">
            <a:solidFill>
              <a:schemeClr val="accent2"/>
            </a:solidFill>
            <a:round/>
            <a:headEnd/>
            <a:tailEnd/>
          </a:ln>
          <a:effectLst/>
        </p:spPr>
        <p:txBody>
          <a:bodyPr/>
          <a:lstStyle/>
          <a:p>
            <a:endParaRPr lang="fr-FR"/>
          </a:p>
        </p:txBody>
      </p:sp>
      <p:sp>
        <p:nvSpPr>
          <p:cNvPr id="69650" name="Oval 18"/>
          <p:cNvSpPr>
            <a:spLocks noChangeArrowheads="1"/>
          </p:cNvSpPr>
          <p:nvPr/>
        </p:nvSpPr>
        <p:spPr bwMode="auto">
          <a:xfrm>
            <a:off x="2627313" y="4365625"/>
            <a:ext cx="287337"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69651" name="Oval 19"/>
          <p:cNvSpPr>
            <a:spLocks noChangeArrowheads="1"/>
          </p:cNvSpPr>
          <p:nvPr/>
        </p:nvSpPr>
        <p:spPr bwMode="auto">
          <a:xfrm>
            <a:off x="1979613" y="3141663"/>
            <a:ext cx="287337"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69652" name="Oval 20"/>
          <p:cNvSpPr>
            <a:spLocks noChangeArrowheads="1"/>
          </p:cNvSpPr>
          <p:nvPr/>
        </p:nvSpPr>
        <p:spPr bwMode="auto">
          <a:xfrm>
            <a:off x="2051050" y="5445125"/>
            <a:ext cx="287338"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69653" name="Oval 21"/>
          <p:cNvSpPr>
            <a:spLocks noChangeArrowheads="1"/>
          </p:cNvSpPr>
          <p:nvPr/>
        </p:nvSpPr>
        <p:spPr bwMode="auto">
          <a:xfrm>
            <a:off x="2843213" y="5013325"/>
            <a:ext cx="287337"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69654" name="Oval 22"/>
          <p:cNvSpPr>
            <a:spLocks noChangeArrowheads="1"/>
          </p:cNvSpPr>
          <p:nvPr/>
        </p:nvSpPr>
        <p:spPr bwMode="auto">
          <a:xfrm>
            <a:off x="1547813" y="2924175"/>
            <a:ext cx="287337"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69655" name="Oval 23"/>
          <p:cNvSpPr>
            <a:spLocks noChangeArrowheads="1"/>
          </p:cNvSpPr>
          <p:nvPr/>
        </p:nvSpPr>
        <p:spPr bwMode="auto">
          <a:xfrm>
            <a:off x="2843213" y="2349500"/>
            <a:ext cx="287337"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69656" name="Text Box 24"/>
          <p:cNvSpPr txBox="1">
            <a:spLocks noChangeArrowheads="1"/>
          </p:cNvSpPr>
          <p:nvPr/>
        </p:nvSpPr>
        <p:spPr bwMode="auto">
          <a:xfrm>
            <a:off x="4284663" y="404813"/>
            <a:ext cx="3598862" cy="3013075"/>
          </a:xfrm>
          <a:prstGeom prst="rect">
            <a:avLst/>
          </a:prstGeom>
          <a:noFill/>
          <a:ln w="9525">
            <a:noFill/>
            <a:miter lim="800000"/>
            <a:headEnd/>
            <a:tailEnd/>
          </a:ln>
          <a:effectLst/>
        </p:spPr>
        <p:txBody>
          <a:bodyPr>
            <a:spAutoFit/>
          </a:bodyPr>
          <a:lstStyle/>
          <a:p>
            <a:r>
              <a:rPr lang="fr-FR"/>
              <a:t>Flow components</a:t>
            </a:r>
          </a:p>
          <a:p>
            <a:r>
              <a:rPr lang="fr-FR" i="1"/>
              <a:t>NOT Physiologic:</a:t>
            </a:r>
            <a:r>
              <a:rPr lang="fr-FR"/>
              <a:t> flow from other territories in addition to Its own superficial drained territory. </a:t>
            </a:r>
          </a:p>
          <a:p>
            <a:r>
              <a:rPr lang="fr-FR"/>
              <a:t>OPEN VICARIOUS SHUNTS</a:t>
            </a:r>
          </a:p>
        </p:txBody>
      </p:sp>
      <p:pic>
        <p:nvPicPr>
          <p:cNvPr id="69659" name="Picture 27" descr="X1"/>
          <p:cNvPicPr>
            <a:picLocks noChangeAspect="1" noChangeArrowheads="1"/>
          </p:cNvPicPr>
          <p:nvPr/>
        </p:nvPicPr>
        <p:blipFill>
          <a:blip r:embed="rId3" cstate="print"/>
          <a:srcRect/>
          <a:stretch>
            <a:fillRect/>
          </a:stretch>
        </p:blipFill>
        <p:spPr bwMode="auto">
          <a:xfrm>
            <a:off x="3059113" y="3314700"/>
            <a:ext cx="5689600" cy="328295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Freeform 2"/>
          <p:cNvSpPr>
            <a:spLocks/>
          </p:cNvSpPr>
          <p:nvPr/>
        </p:nvSpPr>
        <p:spPr bwMode="auto">
          <a:xfrm>
            <a:off x="2555875" y="4797425"/>
            <a:ext cx="574675" cy="9017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79875" name="Freeform 3"/>
          <p:cNvSpPr>
            <a:spLocks/>
          </p:cNvSpPr>
          <p:nvPr/>
        </p:nvSpPr>
        <p:spPr bwMode="auto">
          <a:xfrm>
            <a:off x="2484438" y="4076700"/>
            <a:ext cx="574675" cy="9017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79876" name="Freeform 4"/>
          <p:cNvSpPr>
            <a:spLocks/>
          </p:cNvSpPr>
          <p:nvPr/>
        </p:nvSpPr>
        <p:spPr bwMode="auto">
          <a:xfrm>
            <a:off x="1403350" y="1989138"/>
            <a:ext cx="563563" cy="1223962"/>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79877" name="Freeform 5"/>
          <p:cNvSpPr>
            <a:spLocks/>
          </p:cNvSpPr>
          <p:nvPr/>
        </p:nvSpPr>
        <p:spPr bwMode="auto">
          <a:xfrm>
            <a:off x="2555875" y="1628775"/>
            <a:ext cx="779463" cy="13335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79878" name="Freeform 6"/>
          <p:cNvSpPr>
            <a:spLocks/>
          </p:cNvSpPr>
          <p:nvPr/>
        </p:nvSpPr>
        <p:spPr bwMode="auto">
          <a:xfrm>
            <a:off x="611188" y="536575"/>
            <a:ext cx="3219450" cy="6321425"/>
          </a:xfrm>
          <a:custGeom>
            <a:avLst/>
            <a:gdLst/>
            <a:ahLst/>
            <a:cxnLst>
              <a:cxn ang="0">
                <a:pos x="799" y="3481"/>
              </a:cxn>
              <a:cxn ang="0">
                <a:pos x="841" y="2307"/>
              </a:cxn>
              <a:cxn ang="0">
                <a:pos x="692" y="2222"/>
              </a:cxn>
              <a:cxn ang="0">
                <a:pos x="675" y="2092"/>
              </a:cxn>
              <a:cxn ang="0">
                <a:pos x="710" y="1952"/>
              </a:cxn>
              <a:cxn ang="0">
                <a:pos x="479" y="1344"/>
              </a:cxn>
              <a:cxn ang="0">
                <a:pos x="340" y="481"/>
              </a:cxn>
              <a:cxn ang="0">
                <a:pos x="541" y="86"/>
              </a:cxn>
              <a:cxn ang="0">
                <a:pos x="1285" y="38"/>
              </a:cxn>
              <a:cxn ang="0">
                <a:pos x="1938" y="317"/>
              </a:cxn>
              <a:cxn ang="0">
                <a:pos x="1822" y="942"/>
              </a:cxn>
              <a:cxn ang="0">
                <a:pos x="1421" y="1958"/>
              </a:cxn>
              <a:cxn ang="0">
                <a:pos x="1624" y="2534"/>
              </a:cxn>
              <a:cxn ang="0">
                <a:pos x="1624" y="2918"/>
              </a:cxn>
              <a:cxn ang="0">
                <a:pos x="1285" y="3398"/>
              </a:cxn>
              <a:cxn ang="0">
                <a:pos x="1218" y="3590"/>
              </a:cxn>
              <a:cxn ang="0">
                <a:pos x="1218" y="3686"/>
              </a:cxn>
              <a:cxn ang="0">
                <a:pos x="1285" y="3830"/>
              </a:cxn>
              <a:cxn ang="0">
                <a:pos x="1150" y="3926"/>
              </a:cxn>
              <a:cxn ang="0">
                <a:pos x="879" y="3926"/>
              </a:cxn>
              <a:cxn ang="0">
                <a:pos x="676" y="3926"/>
              </a:cxn>
              <a:cxn ang="0">
                <a:pos x="406" y="3974"/>
              </a:cxn>
              <a:cxn ang="0">
                <a:pos x="135" y="3974"/>
              </a:cxn>
              <a:cxn ang="0">
                <a:pos x="68" y="3974"/>
              </a:cxn>
              <a:cxn ang="0">
                <a:pos x="68" y="3926"/>
              </a:cxn>
              <a:cxn ang="0">
                <a:pos x="474" y="3830"/>
              </a:cxn>
              <a:cxn ang="0">
                <a:pos x="812" y="3638"/>
              </a:cxn>
              <a:cxn ang="0">
                <a:pos x="812" y="3641"/>
              </a:cxn>
              <a:cxn ang="0">
                <a:pos x="799" y="3481"/>
              </a:cxn>
            </a:cxnLst>
            <a:rect l="0" t="0" r="r" b="b"/>
            <a:pathLst>
              <a:path w="2028" h="3982">
                <a:moveTo>
                  <a:pt x="799" y="3481"/>
                </a:moveTo>
                <a:cubicBezTo>
                  <a:pt x="804" y="3259"/>
                  <a:pt x="859" y="2517"/>
                  <a:pt x="841" y="2307"/>
                </a:cubicBezTo>
                <a:lnTo>
                  <a:pt x="692" y="2222"/>
                </a:lnTo>
                <a:cubicBezTo>
                  <a:pt x="664" y="2186"/>
                  <a:pt x="672" y="2137"/>
                  <a:pt x="675" y="2092"/>
                </a:cubicBezTo>
                <a:lnTo>
                  <a:pt x="710" y="1952"/>
                </a:lnTo>
                <a:cubicBezTo>
                  <a:pt x="678" y="1828"/>
                  <a:pt x="541" y="1589"/>
                  <a:pt x="479" y="1344"/>
                </a:cubicBezTo>
                <a:cubicBezTo>
                  <a:pt x="417" y="1099"/>
                  <a:pt x="330" y="691"/>
                  <a:pt x="340" y="481"/>
                </a:cubicBezTo>
                <a:cubicBezTo>
                  <a:pt x="350" y="271"/>
                  <a:pt x="383" y="160"/>
                  <a:pt x="541" y="86"/>
                </a:cubicBezTo>
                <a:cubicBezTo>
                  <a:pt x="699" y="12"/>
                  <a:pt x="1053" y="0"/>
                  <a:pt x="1285" y="38"/>
                </a:cubicBezTo>
                <a:cubicBezTo>
                  <a:pt x="1518" y="76"/>
                  <a:pt x="1848" y="166"/>
                  <a:pt x="1938" y="317"/>
                </a:cubicBezTo>
                <a:cubicBezTo>
                  <a:pt x="2028" y="468"/>
                  <a:pt x="1908" y="669"/>
                  <a:pt x="1822" y="942"/>
                </a:cubicBezTo>
                <a:cubicBezTo>
                  <a:pt x="1736" y="1215"/>
                  <a:pt x="1454" y="1693"/>
                  <a:pt x="1421" y="1958"/>
                </a:cubicBezTo>
                <a:cubicBezTo>
                  <a:pt x="1387" y="2223"/>
                  <a:pt x="1590" y="2374"/>
                  <a:pt x="1624" y="2534"/>
                </a:cubicBezTo>
                <a:cubicBezTo>
                  <a:pt x="1657" y="2694"/>
                  <a:pt x="1680" y="2774"/>
                  <a:pt x="1624" y="2918"/>
                </a:cubicBezTo>
                <a:cubicBezTo>
                  <a:pt x="1567" y="3062"/>
                  <a:pt x="1353" y="3286"/>
                  <a:pt x="1285" y="3398"/>
                </a:cubicBezTo>
                <a:cubicBezTo>
                  <a:pt x="1218" y="3510"/>
                  <a:pt x="1229" y="3542"/>
                  <a:pt x="1218" y="3590"/>
                </a:cubicBezTo>
                <a:cubicBezTo>
                  <a:pt x="1206" y="3638"/>
                  <a:pt x="1206" y="3646"/>
                  <a:pt x="1218" y="3686"/>
                </a:cubicBezTo>
                <a:cubicBezTo>
                  <a:pt x="1229" y="3726"/>
                  <a:pt x="1297" y="3790"/>
                  <a:pt x="1285" y="3830"/>
                </a:cubicBezTo>
                <a:cubicBezTo>
                  <a:pt x="1274" y="3870"/>
                  <a:pt x="1218" y="3910"/>
                  <a:pt x="1150" y="3926"/>
                </a:cubicBezTo>
                <a:cubicBezTo>
                  <a:pt x="1082" y="3942"/>
                  <a:pt x="958" y="3926"/>
                  <a:pt x="879" y="3926"/>
                </a:cubicBezTo>
                <a:cubicBezTo>
                  <a:pt x="800" y="3926"/>
                  <a:pt x="755" y="3918"/>
                  <a:pt x="676" y="3926"/>
                </a:cubicBezTo>
                <a:cubicBezTo>
                  <a:pt x="598" y="3934"/>
                  <a:pt x="496" y="3966"/>
                  <a:pt x="406" y="3974"/>
                </a:cubicBezTo>
                <a:cubicBezTo>
                  <a:pt x="316" y="3982"/>
                  <a:pt x="192" y="3974"/>
                  <a:pt x="135" y="3974"/>
                </a:cubicBezTo>
                <a:cubicBezTo>
                  <a:pt x="79" y="3974"/>
                  <a:pt x="79" y="3982"/>
                  <a:pt x="68" y="3974"/>
                </a:cubicBezTo>
                <a:cubicBezTo>
                  <a:pt x="56" y="3966"/>
                  <a:pt x="0" y="3950"/>
                  <a:pt x="68" y="3926"/>
                </a:cubicBezTo>
                <a:cubicBezTo>
                  <a:pt x="135" y="3902"/>
                  <a:pt x="350" y="3878"/>
                  <a:pt x="474" y="3830"/>
                </a:cubicBezTo>
                <a:cubicBezTo>
                  <a:pt x="598" y="3782"/>
                  <a:pt x="755" y="3670"/>
                  <a:pt x="812" y="3638"/>
                </a:cubicBezTo>
                <a:cubicBezTo>
                  <a:pt x="868" y="3606"/>
                  <a:pt x="814" y="3667"/>
                  <a:pt x="812" y="3641"/>
                </a:cubicBezTo>
                <a:cubicBezTo>
                  <a:pt x="810" y="3615"/>
                  <a:pt x="794" y="3703"/>
                  <a:pt x="799" y="3481"/>
                </a:cubicBezTo>
                <a:close/>
              </a:path>
            </a:pathLst>
          </a:custGeom>
          <a:noFill/>
          <a:ln w="9525">
            <a:solidFill>
              <a:schemeClr val="tx1"/>
            </a:solidFill>
            <a:round/>
            <a:headEnd/>
            <a:tailEnd/>
          </a:ln>
          <a:effectLst/>
        </p:spPr>
        <p:txBody>
          <a:bodyPr wrap="none" anchor="ctr"/>
          <a:lstStyle/>
          <a:p>
            <a:endParaRPr lang="fr-FR"/>
          </a:p>
        </p:txBody>
      </p:sp>
      <p:sp>
        <p:nvSpPr>
          <p:cNvPr id="79879" name="Freeform 7"/>
          <p:cNvSpPr>
            <a:spLocks/>
          </p:cNvSpPr>
          <p:nvPr/>
        </p:nvSpPr>
        <p:spPr bwMode="auto">
          <a:xfrm>
            <a:off x="1908175" y="4797425"/>
            <a:ext cx="635000" cy="12954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79880" name="Freeform 8"/>
          <p:cNvSpPr>
            <a:spLocks/>
          </p:cNvSpPr>
          <p:nvPr/>
        </p:nvSpPr>
        <p:spPr bwMode="auto">
          <a:xfrm>
            <a:off x="1644650" y="2636838"/>
            <a:ext cx="779463" cy="13335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79881" name="Freeform 9"/>
          <p:cNvSpPr>
            <a:spLocks/>
          </p:cNvSpPr>
          <p:nvPr/>
        </p:nvSpPr>
        <p:spPr bwMode="auto">
          <a:xfrm>
            <a:off x="2413000" y="119063"/>
            <a:ext cx="601663" cy="6334125"/>
          </a:xfrm>
          <a:custGeom>
            <a:avLst/>
            <a:gdLst/>
            <a:ahLst/>
            <a:cxnLst>
              <a:cxn ang="0">
                <a:pos x="379" y="0"/>
              </a:cxn>
              <a:cxn ang="0">
                <a:pos x="80" y="373"/>
              </a:cxn>
              <a:cxn ang="0">
                <a:pos x="0" y="3990"/>
              </a:cxn>
            </a:cxnLst>
            <a:rect l="0" t="0" r="r" b="b"/>
            <a:pathLst>
              <a:path w="379" h="3990">
                <a:moveTo>
                  <a:pt x="379" y="0"/>
                </a:moveTo>
                <a:lnTo>
                  <a:pt x="80" y="373"/>
                </a:lnTo>
                <a:lnTo>
                  <a:pt x="0" y="3990"/>
                </a:lnTo>
              </a:path>
            </a:pathLst>
          </a:custGeom>
          <a:noFill/>
          <a:ln w="76200" cmpd="sng">
            <a:solidFill>
              <a:schemeClr val="tx1"/>
            </a:solidFill>
            <a:round/>
            <a:headEnd type="none" w="med" len="med"/>
            <a:tailEnd type="none" w="med" len="med"/>
          </a:ln>
          <a:effectLst/>
        </p:spPr>
        <p:txBody>
          <a:bodyPr/>
          <a:lstStyle/>
          <a:p>
            <a:endParaRPr lang="fr-FR"/>
          </a:p>
        </p:txBody>
      </p:sp>
      <p:sp>
        <p:nvSpPr>
          <p:cNvPr id="79882" name="Freeform 10"/>
          <p:cNvSpPr>
            <a:spLocks/>
          </p:cNvSpPr>
          <p:nvPr/>
        </p:nvSpPr>
        <p:spPr bwMode="auto">
          <a:xfrm>
            <a:off x="2003425" y="788988"/>
            <a:ext cx="552450" cy="5448300"/>
          </a:xfrm>
          <a:custGeom>
            <a:avLst/>
            <a:gdLst/>
            <a:ahLst/>
            <a:cxnLst>
              <a:cxn ang="0">
                <a:pos x="348" y="257"/>
              </a:cxn>
              <a:cxn ang="0">
                <a:pos x="30" y="529"/>
              </a:cxn>
              <a:cxn ang="0">
                <a:pos x="167" y="3432"/>
              </a:cxn>
            </a:cxnLst>
            <a:rect l="0" t="0" r="r" b="b"/>
            <a:pathLst>
              <a:path w="348" h="3432">
                <a:moveTo>
                  <a:pt x="348" y="257"/>
                </a:moveTo>
                <a:cubicBezTo>
                  <a:pt x="204" y="128"/>
                  <a:pt x="60" y="0"/>
                  <a:pt x="30" y="529"/>
                </a:cubicBezTo>
                <a:cubicBezTo>
                  <a:pt x="0" y="1058"/>
                  <a:pt x="83" y="2245"/>
                  <a:pt x="167" y="3432"/>
                </a:cubicBezTo>
              </a:path>
            </a:pathLst>
          </a:custGeom>
          <a:noFill/>
          <a:ln w="28575" cmpd="sng">
            <a:solidFill>
              <a:schemeClr val="accent2"/>
            </a:solidFill>
            <a:round/>
            <a:headEnd/>
            <a:tailEnd/>
          </a:ln>
          <a:effectLst/>
        </p:spPr>
        <p:txBody>
          <a:bodyPr/>
          <a:lstStyle/>
          <a:p>
            <a:endParaRPr lang="fr-FR"/>
          </a:p>
        </p:txBody>
      </p:sp>
      <p:sp>
        <p:nvSpPr>
          <p:cNvPr id="79883" name="Freeform 11"/>
          <p:cNvSpPr>
            <a:spLocks/>
          </p:cNvSpPr>
          <p:nvPr/>
        </p:nvSpPr>
        <p:spPr bwMode="auto">
          <a:xfrm>
            <a:off x="2484438" y="3716338"/>
            <a:ext cx="334962" cy="1873250"/>
          </a:xfrm>
          <a:custGeom>
            <a:avLst/>
            <a:gdLst/>
            <a:ahLst/>
            <a:cxnLst>
              <a:cxn ang="0">
                <a:pos x="0" y="0"/>
              </a:cxn>
              <a:cxn ang="0">
                <a:pos x="181" y="182"/>
              </a:cxn>
              <a:cxn ang="0">
                <a:pos x="181" y="454"/>
              </a:cxn>
              <a:cxn ang="0">
                <a:pos x="181" y="1180"/>
              </a:cxn>
            </a:cxnLst>
            <a:rect l="0" t="0" r="r" b="b"/>
            <a:pathLst>
              <a:path w="211" h="1180">
                <a:moveTo>
                  <a:pt x="0" y="0"/>
                </a:moveTo>
                <a:cubicBezTo>
                  <a:pt x="75" y="53"/>
                  <a:pt x="151" y="106"/>
                  <a:pt x="181" y="182"/>
                </a:cubicBezTo>
                <a:cubicBezTo>
                  <a:pt x="211" y="258"/>
                  <a:pt x="181" y="288"/>
                  <a:pt x="181" y="454"/>
                </a:cubicBezTo>
                <a:cubicBezTo>
                  <a:pt x="181" y="620"/>
                  <a:pt x="181" y="900"/>
                  <a:pt x="181" y="1180"/>
                </a:cubicBezTo>
              </a:path>
            </a:pathLst>
          </a:custGeom>
          <a:noFill/>
          <a:ln w="28575" cmpd="sng">
            <a:solidFill>
              <a:schemeClr val="accent2"/>
            </a:solidFill>
            <a:round/>
            <a:headEnd/>
            <a:tailEnd/>
          </a:ln>
          <a:effectLst/>
        </p:spPr>
        <p:txBody>
          <a:bodyPr/>
          <a:lstStyle/>
          <a:p>
            <a:endParaRPr lang="fr-FR"/>
          </a:p>
        </p:txBody>
      </p:sp>
      <p:sp>
        <p:nvSpPr>
          <p:cNvPr id="79884" name="Freeform 12"/>
          <p:cNvSpPr>
            <a:spLocks/>
          </p:cNvSpPr>
          <p:nvPr/>
        </p:nvSpPr>
        <p:spPr bwMode="auto">
          <a:xfrm>
            <a:off x="1692275" y="1989138"/>
            <a:ext cx="358775" cy="1152525"/>
          </a:xfrm>
          <a:custGeom>
            <a:avLst/>
            <a:gdLst/>
            <a:ahLst/>
            <a:cxnLst>
              <a:cxn ang="0">
                <a:pos x="226" y="0"/>
              </a:cxn>
              <a:cxn ang="0">
                <a:pos x="45" y="181"/>
              </a:cxn>
              <a:cxn ang="0">
                <a:pos x="0" y="726"/>
              </a:cxn>
            </a:cxnLst>
            <a:rect l="0" t="0" r="r" b="b"/>
            <a:pathLst>
              <a:path w="226" h="726">
                <a:moveTo>
                  <a:pt x="226" y="0"/>
                </a:moveTo>
                <a:cubicBezTo>
                  <a:pt x="154" y="30"/>
                  <a:pt x="83" y="60"/>
                  <a:pt x="45" y="181"/>
                </a:cubicBezTo>
                <a:cubicBezTo>
                  <a:pt x="7" y="302"/>
                  <a:pt x="3" y="514"/>
                  <a:pt x="0" y="726"/>
                </a:cubicBezTo>
              </a:path>
            </a:pathLst>
          </a:custGeom>
          <a:noFill/>
          <a:ln w="28575" cmpd="sng">
            <a:solidFill>
              <a:schemeClr val="accent1"/>
            </a:solidFill>
            <a:round/>
            <a:headEnd/>
            <a:tailEnd/>
          </a:ln>
          <a:effectLst/>
        </p:spPr>
        <p:txBody>
          <a:bodyPr/>
          <a:lstStyle/>
          <a:p>
            <a:endParaRPr lang="fr-FR"/>
          </a:p>
        </p:txBody>
      </p:sp>
      <p:sp>
        <p:nvSpPr>
          <p:cNvPr id="79885" name="Freeform 13"/>
          <p:cNvSpPr>
            <a:spLocks/>
          </p:cNvSpPr>
          <p:nvPr/>
        </p:nvSpPr>
        <p:spPr bwMode="auto">
          <a:xfrm>
            <a:off x="2771775" y="4724400"/>
            <a:ext cx="323850" cy="433388"/>
          </a:xfrm>
          <a:custGeom>
            <a:avLst/>
            <a:gdLst/>
            <a:ahLst/>
            <a:cxnLst>
              <a:cxn ang="0">
                <a:pos x="0" y="0"/>
              </a:cxn>
              <a:cxn ang="0">
                <a:pos x="181" y="91"/>
              </a:cxn>
              <a:cxn ang="0">
                <a:pos x="136" y="273"/>
              </a:cxn>
            </a:cxnLst>
            <a:rect l="0" t="0" r="r" b="b"/>
            <a:pathLst>
              <a:path w="204" h="273">
                <a:moveTo>
                  <a:pt x="0" y="0"/>
                </a:moveTo>
                <a:cubicBezTo>
                  <a:pt x="79" y="23"/>
                  <a:pt x="158" y="46"/>
                  <a:pt x="181" y="91"/>
                </a:cubicBezTo>
                <a:cubicBezTo>
                  <a:pt x="204" y="136"/>
                  <a:pt x="170" y="204"/>
                  <a:pt x="136" y="273"/>
                </a:cubicBezTo>
              </a:path>
            </a:pathLst>
          </a:custGeom>
          <a:noFill/>
          <a:ln w="28575" cmpd="sng">
            <a:solidFill>
              <a:schemeClr val="accent1"/>
            </a:solidFill>
            <a:round/>
            <a:headEnd/>
            <a:tailEnd/>
          </a:ln>
          <a:effectLst/>
        </p:spPr>
        <p:txBody>
          <a:bodyPr/>
          <a:lstStyle/>
          <a:p>
            <a:endParaRPr lang="fr-FR"/>
          </a:p>
        </p:txBody>
      </p:sp>
      <p:sp>
        <p:nvSpPr>
          <p:cNvPr id="79886" name="Freeform 14"/>
          <p:cNvSpPr>
            <a:spLocks/>
          </p:cNvSpPr>
          <p:nvPr/>
        </p:nvSpPr>
        <p:spPr bwMode="auto">
          <a:xfrm>
            <a:off x="2987675" y="404813"/>
            <a:ext cx="876300" cy="1008062"/>
          </a:xfrm>
          <a:custGeom>
            <a:avLst/>
            <a:gdLst/>
            <a:ahLst/>
            <a:cxnLst>
              <a:cxn ang="0">
                <a:pos x="318" y="589"/>
              </a:cxn>
              <a:cxn ang="0">
                <a:pos x="454" y="272"/>
              </a:cxn>
              <a:cxn ang="0">
                <a:pos x="0" y="0"/>
              </a:cxn>
            </a:cxnLst>
            <a:rect l="0" t="0" r="r" b="b"/>
            <a:pathLst>
              <a:path w="507" h="589">
                <a:moveTo>
                  <a:pt x="318" y="589"/>
                </a:moveTo>
                <a:cubicBezTo>
                  <a:pt x="412" y="479"/>
                  <a:pt x="507" y="370"/>
                  <a:pt x="454" y="272"/>
                </a:cubicBezTo>
                <a:cubicBezTo>
                  <a:pt x="401" y="174"/>
                  <a:pt x="200" y="87"/>
                  <a:pt x="0" y="0"/>
                </a:cubicBezTo>
              </a:path>
            </a:pathLst>
          </a:custGeom>
          <a:noFill/>
          <a:ln w="9525">
            <a:solidFill>
              <a:schemeClr val="accent2"/>
            </a:solidFill>
            <a:round/>
            <a:headEnd/>
            <a:tailEnd/>
          </a:ln>
          <a:effectLst/>
        </p:spPr>
        <p:txBody>
          <a:bodyPr/>
          <a:lstStyle/>
          <a:p>
            <a:endParaRPr lang="fr-FR"/>
          </a:p>
        </p:txBody>
      </p:sp>
      <p:sp>
        <p:nvSpPr>
          <p:cNvPr id="79887" name="Freeform 15"/>
          <p:cNvSpPr>
            <a:spLocks/>
          </p:cNvSpPr>
          <p:nvPr/>
        </p:nvSpPr>
        <p:spPr bwMode="auto">
          <a:xfrm>
            <a:off x="2771775" y="525463"/>
            <a:ext cx="377825" cy="814387"/>
          </a:xfrm>
          <a:custGeom>
            <a:avLst/>
            <a:gdLst/>
            <a:ahLst/>
            <a:cxnLst>
              <a:cxn ang="0">
                <a:pos x="0" y="513"/>
              </a:cxn>
              <a:cxn ang="0">
                <a:pos x="181" y="196"/>
              </a:cxn>
              <a:cxn ang="0">
                <a:pos x="238" y="0"/>
              </a:cxn>
            </a:cxnLst>
            <a:rect l="0" t="0" r="r" b="b"/>
            <a:pathLst>
              <a:path w="238" h="513">
                <a:moveTo>
                  <a:pt x="0" y="513"/>
                </a:moveTo>
                <a:cubicBezTo>
                  <a:pt x="37" y="377"/>
                  <a:pt x="141" y="281"/>
                  <a:pt x="181" y="196"/>
                </a:cubicBezTo>
                <a:cubicBezTo>
                  <a:pt x="221" y="111"/>
                  <a:pt x="226" y="41"/>
                  <a:pt x="238" y="0"/>
                </a:cubicBezTo>
              </a:path>
            </a:pathLst>
          </a:custGeom>
          <a:noFill/>
          <a:ln w="9525">
            <a:solidFill>
              <a:schemeClr val="accent2"/>
            </a:solidFill>
            <a:round/>
            <a:headEnd/>
            <a:tailEnd/>
          </a:ln>
          <a:effectLst/>
        </p:spPr>
        <p:txBody>
          <a:bodyPr/>
          <a:lstStyle/>
          <a:p>
            <a:endParaRPr lang="fr-FR"/>
          </a:p>
        </p:txBody>
      </p:sp>
      <p:sp>
        <p:nvSpPr>
          <p:cNvPr id="79888" name="Line 16"/>
          <p:cNvSpPr>
            <a:spLocks noChangeShapeType="1"/>
          </p:cNvSpPr>
          <p:nvPr/>
        </p:nvSpPr>
        <p:spPr bwMode="auto">
          <a:xfrm>
            <a:off x="2916238" y="260350"/>
            <a:ext cx="287337" cy="360363"/>
          </a:xfrm>
          <a:prstGeom prst="line">
            <a:avLst/>
          </a:prstGeom>
          <a:noFill/>
          <a:ln w="76200">
            <a:solidFill>
              <a:schemeClr val="tx1"/>
            </a:solidFill>
            <a:round/>
            <a:headEnd/>
            <a:tailEnd/>
          </a:ln>
          <a:effectLst/>
        </p:spPr>
        <p:txBody>
          <a:bodyPr/>
          <a:lstStyle/>
          <a:p>
            <a:endParaRPr lang="fr-FR"/>
          </a:p>
        </p:txBody>
      </p:sp>
      <p:sp>
        <p:nvSpPr>
          <p:cNvPr id="79889" name="Freeform 17"/>
          <p:cNvSpPr>
            <a:spLocks/>
          </p:cNvSpPr>
          <p:nvPr/>
        </p:nvSpPr>
        <p:spPr bwMode="auto">
          <a:xfrm>
            <a:off x="1835150" y="320675"/>
            <a:ext cx="1152525" cy="587375"/>
          </a:xfrm>
          <a:custGeom>
            <a:avLst/>
            <a:gdLst/>
            <a:ahLst/>
            <a:cxnLst>
              <a:cxn ang="0">
                <a:pos x="726" y="53"/>
              </a:cxn>
              <a:cxn ang="0">
                <a:pos x="318" y="53"/>
              </a:cxn>
              <a:cxn ang="0">
                <a:pos x="0" y="370"/>
              </a:cxn>
            </a:cxnLst>
            <a:rect l="0" t="0" r="r" b="b"/>
            <a:pathLst>
              <a:path w="726" h="370">
                <a:moveTo>
                  <a:pt x="726" y="53"/>
                </a:moveTo>
                <a:cubicBezTo>
                  <a:pt x="582" y="26"/>
                  <a:pt x="439" y="0"/>
                  <a:pt x="318" y="53"/>
                </a:cubicBezTo>
                <a:cubicBezTo>
                  <a:pt x="197" y="106"/>
                  <a:pt x="98" y="238"/>
                  <a:pt x="0" y="370"/>
                </a:cubicBezTo>
              </a:path>
            </a:pathLst>
          </a:custGeom>
          <a:noFill/>
          <a:ln w="9525">
            <a:solidFill>
              <a:schemeClr val="accent2"/>
            </a:solidFill>
            <a:round/>
            <a:headEnd/>
            <a:tailEnd/>
          </a:ln>
          <a:effectLst/>
        </p:spPr>
        <p:txBody>
          <a:bodyPr/>
          <a:lstStyle/>
          <a:p>
            <a:endParaRPr lang="fr-FR"/>
          </a:p>
        </p:txBody>
      </p:sp>
      <p:sp>
        <p:nvSpPr>
          <p:cNvPr id="79890" name="Oval 18"/>
          <p:cNvSpPr>
            <a:spLocks noChangeArrowheads="1"/>
          </p:cNvSpPr>
          <p:nvPr/>
        </p:nvSpPr>
        <p:spPr bwMode="auto">
          <a:xfrm>
            <a:off x="2627313" y="4365625"/>
            <a:ext cx="287337"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79891" name="Oval 19"/>
          <p:cNvSpPr>
            <a:spLocks noChangeArrowheads="1"/>
          </p:cNvSpPr>
          <p:nvPr/>
        </p:nvSpPr>
        <p:spPr bwMode="auto">
          <a:xfrm>
            <a:off x="1979613" y="3141663"/>
            <a:ext cx="287337"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79892" name="Oval 20"/>
          <p:cNvSpPr>
            <a:spLocks noChangeArrowheads="1"/>
          </p:cNvSpPr>
          <p:nvPr/>
        </p:nvSpPr>
        <p:spPr bwMode="auto">
          <a:xfrm>
            <a:off x="2051050" y="5445125"/>
            <a:ext cx="287338"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79893" name="Oval 21"/>
          <p:cNvSpPr>
            <a:spLocks noChangeArrowheads="1"/>
          </p:cNvSpPr>
          <p:nvPr/>
        </p:nvSpPr>
        <p:spPr bwMode="auto">
          <a:xfrm>
            <a:off x="2843213" y="5013325"/>
            <a:ext cx="287337"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79894" name="Oval 22"/>
          <p:cNvSpPr>
            <a:spLocks noChangeArrowheads="1"/>
          </p:cNvSpPr>
          <p:nvPr/>
        </p:nvSpPr>
        <p:spPr bwMode="auto">
          <a:xfrm>
            <a:off x="1547813" y="2924175"/>
            <a:ext cx="287337"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79895" name="Oval 23"/>
          <p:cNvSpPr>
            <a:spLocks noChangeArrowheads="1"/>
          </p:cNvSpPr>
          <p:nvPr/>
        </p:nvSpPr>
        <p:spPr bwMode="auto">
          <a:xfrm>
            <a:off x="2843213" y="2349500"/>
            <a:ext cx="287337"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79896" name="Text Box 24"/>
          <p:cNvSpPr txBox="1">
            <a:spLocks noChangeArrowheads="1"/>
          </p:cNvSpPr>
          <p:nvPr/>
        </p:nvSpPr>
        <p:spPr bwMode="auto">
          <a:xfrm>
            <a:off x="4284663" y="404813"/>
            <a:ext cx="3598862" cy="2465387"/>
          </a:xfrm>
          <a:prstGeom prst="rect">
            <a:avLst/>
          </a:prstGeom>
          <a:noFill/>
          <a:ln w="9525">
            <a:noFill/>
            <a:miter lim="800000"/>
            <a:headEnd/>
            <a:tailEnd/>
          </a:ln>
          <a:effectLst/>
        </p:spPr>
        <p:txBody>
          <a:bodyPr>
            <a:spAutoFit/>
          </a:bodyPr>
          <a:lstStyle/>
          <a:p>
            <a:pPr>
              <a:spcBef>
                <a:spcPct val="50000"/>
              </a:spcBef>
            </a:pPr>
            <a:r>
              <a:rPr lang="fr-FR"/>
              <a:t>Flow components</a:t>
            </a:r>
          </a:p>
          <a:p>
            <a:pPr>
              <a:spcBef>
                <a:spcPct val="50000"/>
              </a:spcBef>
            </a:pPr>
            <a:r>
              <a:rPr lang="fr-FR" i="1"/>
              <a:t>NOT Physiologic:</a:t>
            </a:r>
            <a:r>
              <a:rPr lang="fr-FR"/>
              <a:t> flow from other territories in addition to Its own superficial drained territory.</a:t>
            </a:r>
          </a:p>
        </p:txBody>
      </p:sp>
      <p:pic>
        <p:nvPicPr>
          <p:cNvPr id="79898" name="Picture 26" descr="4"/>
          <p:cNvPicPr>
            <a:picLocks noChangeAspect="1" noChangeArrowheads="1"/>
          </p:cNvPicPr>
          <p:nvPr/>
        </p:nvPicPr>
        <p:blipFill>
          <a:blip r:embed="rId3" cstate="print"/>
          <a:srcRect/>
          <a:stretch>
            <a:fillRect/>
          </a:stretch>
        </p:blipFill>
        <p:spPr bwMode="auto">
          <a:xfrm>
            <a:off x="3563938" y="3789363"/>
            <a:ext cx="5372100" cy="2547937"/>
          </a:xfrm>
          <a:prstGeom prst="rect">
            <a:avLst/>
          </a:prstGeom>
          <a:noFill/>
          <a:ln w="9525">
            <a:noFill/>
            <a:miter lim="800000"/>
            <a:headEnd/>
            <a:tailEnd/>
          </a:ln>
        </p:spPr>
      </p:pic>
      <p:sp>
        <p:nvSpPr>
          <p:cNvPr id="79899" name="Text Box 27"/>
          <p:cNvSpPr txBox="1">
            <a:spLocks noChangeArrowheads="1"/>
          </p:cNvSpPr>
          <p:nvPr/>
        </p:nvSpPr>
        <p:spPr bwMode="auto">
          <a:xfrm>
            <a:off x="4284663" y="404813"/>
            <a:ext cx="3598862" cy="3378200"/>
          </a:xfrm>
          <a:prstGeom prst="rect">
            <a:avLst/>
          </a:prstGeom>
          <a:noFill/>
          <a:ln w="9525">
            <a:noFill/>
            <a:miter lim="800000"/>
            <a:headEnd/>
            <a:tailEnd/>
          </a:ln>
          <a:effectLst/>
        </p:spPr>
        <p:txBody>
          <a:bodyPr>
            <a:spAutoFit/>
          </a:bodyPr>
          <a:lstStyle/>
          <a:p>
            <a:pPr>
              <a:spcBef>
                <a:spcPct val="50000"/>
              </a:spcBef>
            </a:pPr>
            <a:r>
              <a:rPr lang="fr-FR"/>
              <a:t>Flow components</a:t>
            </a:r>
          </a:p>
          <a:p>
            <a:pPr>
              <a:spcBef>
                <a:spcPct val="50000"/>
              </a:spcBef>
            </a:pPr>
            <a:r>
              <a:rPr lang="fr-FR" i="1"/>
              <a:t>NOT Physiologic:</a:t>
            </a:r>
            <a:r>
              <a:rPr lang="fr-FR"/>
              <a:t> flow from other territories in addition to Its own superficial drained territory. </a:t>
            </a:r>
          </a:p>
          <a:p>
            <a:pPr>
              <a:spcBef>
                <a:spcPct val="50000"/>
              </a:spcBef>
            </a:pPr>
            <a:r>
              <a:rPr lang="fr-FR"/>
              <a:t>OPEN VICARIOUS SHUNTS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6" name="Freeform 6"/>
          <p:cNvSpPr>
            <a:spLocks/>
          </p:cNvSpPr>
          <p:nvPr/>
        </p:nvSpPr>
        <p:spPr bwMode="auto">
          <a:xfrm>
            <a:off x="611188" y="536575"/>
            <a:ext cx="3219450" cy="6321425"/>
          </a:xfrm>
          <a:custGeom>
            <a:avLst/>
            <a:gdLst/>
            <a:ahLst/>
            <a:cxnLst>
              <a:cxn ang="0">
                <a:pos x="799" y="3481"/>
              </a:cxn>
              <a:cxn ang="0">
                <a:pos x="841" y="2307"/>
              </a:cxn>
              <a:cxn ang="0">
                <a:pos x="692" y="2222"/>
              </a:cxn>
              <a:cxn ang="0">
                <a:pos x="675" y="2092"/>
              </a:cxn>
              <a:cxn ang="0">
                <a:pos x="710" y="1952"/>
              </a:cxn>
              <a:cxn ang="0">
                <a:pos x="479" y="1344"/>
              </a:cxn>
              <a:cxn ang="0">
                <a:pos x="340" y="481"/>
              </a:cxn>
              <a:cxn ang="0">
                <a:pos x="541" y="86"/>
              </a:cxn>
              <a:cxn ang="0">
                <a:pos x="1285" y="38"/>
              </a:cxn>
              <a:cxn ang="0">
                <a:pos x="1938" y="317"/>
              </a:cxn>
              <a:cxn ang="0">
                <a:pos x="1822" y="942"/>
              </a:cxn>
              <a:cxn ang="0">
                <a:pos x="1421" y="1958"/>
              </a:cxn>
              <a:cxn ang="0">
                <a:pos x="1624" y="2534"/>
              </a:cxn>
              <a:cxn ang="0">
                <a:pos x="1624" y="2918"/>
              </a:cxn>
              <a:cxn ang="0">
                <a:pos x="1285" y="3398"/>
              </a:cxn>
              <a:cxn ang="0">
                <a:pos x="1218" y="3590"/>
              </a:cxn>
              <a:cxn ang="0">
                <a:pos x="1218" y="3686"/>
              </a:cxn>
              <a:cxn ang="0">
                <a:pos x="1285" y="3830"/>
              </a:cxn>
              <a:cxn ang="0">
                <a:pos x="1150" y="3926"/>
              </a:cxn>
              <a:cxn ang="0">
                <a:pos x="879" y="3926"/>
              </a:cxn>
              <a:cxn ang="0">
                <a:pos x="676" y="3926"/>
              </a:cxn>
              <a:cxn ang="0">
                <a:pos x="406" y="3974"/>
              </a:cxn>
              <a:cxn ang="0">
                <a:pos x="135" y="3974"/>
              </a:cxn>
              <a:cxn ang="0">
                <a:pos x="68" y="3974"/>
              </a:cxn>
              <a:cxn ang="0">
                <a:pos x="68" y="3926"/>
              </a:cxn>
              <a:cxn ang="0">
                <a:pos x="474" y="3830"/>
              </a:cxn>
              <a:cxn ang="0">
                <a:pos x="812" y="3638"/>
              </a:cxn>
              <a:cxn ang="0">
                <a:pos x="812" y="3641"/>
              </a:cxn>
              <a:cxn ang="0">
                <a:pos x="799" y="3481"/>
              </a:cxn>
            </a:cxnLst>
            <a:rect l="0" t="0" r="r" b="b"/>
            <a:pathLst>
              <a:path w="2028" h="3982">
                <a:moveTo>
                  <a:pt x="799" y="3481"/>
                </a:moveTo>
                <a:cubicBezTo>
                  <a:pt x="804" y="3259"/>
                  <a:pt x="859" y="2517"/>
                  <a:pt x="841" y="2307"/>
                </a:cubicBezTo>
                <a:lnTo>
                  <a:pt x="692" y="2222"/>
                </a:lnTo>
                <a:cubicBezTo>
                  <a:pt x="664" y="2186"/>
                  <a:pt x="672" y="2137"/>
                  <a:pt x="675" y="2092"/>
                </a:cubicBezTo>
                <a:lnTo>
                  <a:pt x="710" y="1952"/>
                </a:lnTo>
                <a:cubicBezTo>
                  <a:pt x="678" y="1828"/>
                  <a:pt x="541" y="1589"/>
                  <a:pt x="479" y="1344"/>
                </a:cubicBezTo>
                <a:cubicBezTo>
                  <a:pt x="417" y="1099"/>
                  <a:pt x="330" y="691"/>
                  <a:pt x="340" y="481"/>
                </a:cubicBezTo>
                <a:cubicBezTo>
                  <a:pt x="350" y="271"/>
                  <a:pt x="383" y="160"/>
                  <a:pt x="541" y="86"/>
                </a:cubicBezTo>
                <a:cubicBezTo>
                  <a:pt x="699" y="12"/>
                  <a:pt x="1053" y="0"/>
                  <a:pt x="1285" y="38"/>
                </a:cubicBezTo>
                <a:cubicBezTo>
                  <a:pt x="1518" y="76"/>
                  <a:pt x="1848" y="166"/>
                  <a:pt x="1938" y="317"/>
                </a:cubicBezTo>
                <a:cubicBezTo>
                  <a:pt x="2028" y="468"/>
                  <a:pt x="1908" y="669"/>
                  <a:pt x="1822" y="942"/>
                </a:cubicBezTo>
                <a:cubicBezTo>
                  <a:pt x="1736" y="1215"/>
                  <a:pt x="1454" y="1693"/>
                  <a:pt x="1421" y="1958"/>
                </a:cubicBezTo>
                <a:cubicBezTo>
                  <a:pt x="1387" y="2223"/>
                  <a:pt x="1590" y="2374"/>
                  <a:pt x="1624" y="2534"/>
                </a:cubicBezTo>
                <a:cubicBezTo>
                  <a:pt x="1657" y="2694"/>
                  <a:pt x="1680" y="2774"/>
                  <a:pt x="1624" y="2918"/>
                </a:cubicBezTo>
                <a:cubicBezTo>
                  <a:pt x="1567" y="3062"/>
                  <a:pt x="1353" y="3286"/>
                  <a:pt x="1285" y="3398"/>
                </a:cubicBezTo>
                <a:cubicBezTo>
                  <a:pt x="1218" y="3510"/>
                  <a:pt x="1229" y="3542"/>
                  <a:pt x="1218" y="3590"/>
                </a:cubicBezTo>
                <a:cubicBezTo>
                  <a:pt x="1206" y="3638"/>
                  <a:pt x="1206" y="3646"/>
                  <a:pt x="1218" y="3686"/>
                </a:cubicBezTo>
                <a:cubicBezTo>
                  <a:pt x="1229" y="3726"/>
                  <a:pt x="1297" y="3790"/>
                  <a:pt x="1285" y="3830"/>
                </a:cubicBezTo>
                <a:cubicBezTo>
                  <a:pt x="1274" y="3870"/>
                  <a:pt x="1218" y="3910"/>
                  <a:pt x="1150" y="3926"/>
                </a:cubicBezTo>
                <a:cubicBezTo>
                  <a:pt x="1082" y="3942"/>
                  <a:pt x="958" y="3926"/>
                  <a:pt x="879" y="3926"/>
                </a:cubicBezTo>
                <a:cubicBezTo>
                  <a:pt x="800" y="3926"/>
                  <a:pt x="755" y="3918"/>
                  <a:pt x="676" y="3926"/>
                </a:cubicBezTo>
                <a:cubicBezTo>
                  <a:pt x="598" y="3934"/>
                  <a:pt x="496" y="3966"/>
                  <a:pt x="406" y="3974"/>
                </a:cubicBezTo>
                <a:cubicBezTo>
                  <a:pt x="316" y="3982"/>
                  <a:pt x="192" y="3974"/>
                  <a:pt x="135" y="3974"/>
                </a:cubicBezTo>
                <a:cubicBezTo>
                  <a:pt x="79" y="3974"/>
                  <a:pt x="79" y="3982"/>
                  <a:pt x="68" y="3974"/>
                </a:cubicBezTo>
                <a:cubicBezTo>
                  <a:pt x="56" y="3966"/>
                  <a:pt x="0" y="3950"/>
                  <a:pt x="68" y="3926"/>
                </a:cubicBezTo>
                <a:cubicBezTo>
                  <a:pt x="135" y="3902"/>
                  <a:pt x="350" y="3878"/>
                  <a:pt x="474" y="3830"/>
                </a:cubicBezTo>
                <a:cubicBezTo>
                  <a:pt x="598" y="3782"/>
                  <a:pt x="755" y="3670"/>
                  <a:pt x="812" y="3638"/>
                </a:cubicBezTo>
                <a:cubicBezTo>
                  <a:pt x="868" y="3606"/>
                  <a:pt x="814" y="3667"/>
                  <a:pt x="812" y="3641"/>
                </a:cubicBezTo>
                <a:cubicBezTo>
                  <a:pt x="810" y="3615"/>
                  <a:pt x="794" y="3703"/>
                  <a:pt x="799" y="3481"/>
                </a:cubicBezTo>
                <a:close/>
              </a:path>
            </a:pathLst>
          </a:custGeom>
          <a:solidFill>
            <a:schemeClr val="bg1"/>
          </a:solidFill>
          <a:ln w="9525">
            <a:solidFill>
              <a:schemeClr val="tx1"/>
            </a:solidFill>
            <a:round/>
            <a:headEnd/>
            <a:tailEnd/>
          </a:ln>
          <a:effectLst/>
        </p:spPr>
        <p:txBody>
          <a:bodyPr wrap="none" anchor="ctr"/>
          <a:lstStyle/>
          <a:p>
            <a:endParaRPr lang="fr-FR"/>
          </a:p>
        </p:txBody>
      </p:sp>
      <p:sp>
        <p:nvSpPr>
          <p:cNvPr id="40967" name="Freeform 7"/>
          <p:cNvSpPr>
            <a:spLocks/>
          </p:cNvSpPr>
          <p:nvPr/>
        </p:nvSpPr>
        <p:spPr bwMode="auto">
          <a:xfrm>
            <a:off x="2413000" y="119063"/>
            <a:ext cx="601663" cy="6334125"/>
          </a:xfrm>
          <a:custGeom>
            <a:avLst/>
            <a:gdLst/>
            <a:ahLst/>
            <a:cxnLst>
              <a:cxn ang="0">
                <a:pos x="379" y="0"/>
              </a:cxn>
              <a:cxn ang="0">
                <a:pos x="80" y="373"/>
              </a:cxn>
              <a:cxn ang="0">
                <a:pos x="0" y="3990"/>
              </a:cxn>
            </a:cxnLst>
            <a:rect l="0" t="0" r="r" b="b"/>
            <a:pathLst>
              <a:path w="379" h="3990">
                <a:moveTo>
                  <a:pt x="379" y="0"/>
                </a:moveTo>
                <a:lnTo>
                  <a:pt x="80" y="373"/>
                </a:lnTo>
                <a:lnTo>
                  <a:pt x="0" y="3990"/>
                </a:lnTo>
              </a:path>
            </a:pathLst>
          </a:custGeom>
          <a:noFill/>
          <a:ln w="76200" cmpd="sng">
            <a:solidFill>
              <a:schemeClr val="tx1"/>
            </a:solidFill>
            <a:round/>
            <a:headEnd type="none" w="med" len="med"/>
            <a:tailEnd type="none" w="med" len="med"/>
          </a:ln>
          <a:effectLst/>
        </p:spPr>
        <p:txBody>
          <a:bodyPr/>
          <a:lstStyle/>
          <a:p>
            <a:endParaRPr lang="fr-FR"/>
          </a:p>
        </p:txBody>
      </p:sp>
      <p:sp>
        <p:nvSpPr>
          <p:cNvPr id="40969" name="Freeform 9"/>
          <p:cNvSpPr>
            <a:spLocks/>
          </p:cNvSpPr>
          <p:nvPr/>
        </p:nvSpPr>
        <p:spPr bwMode="auto">
          <a:xfrm>
            <a:off x="2003425" y="788988"/>
            <a:ext cx="552450" cy="5448300"/>
          </a:xfrm>
          <a:custGeom>
            <a:avLst/>
            <a:gdLst/>
            <a:ahLst/>
            <a:cxnLst>
              <a:cxn ang="0">
                <a:pos x="348" y="257"/>
              </a:cxn>
              <a:cxn ang="0">
                <a:pos x="30" y="529"/>
              </a:cxn>
              <a:cxn ang="0">
                <a:pos x="167" y="3432"/>
              </a:cxn>
            </a:cxnLst>
            <a:rect l="0" t="0" r="r" b="b"/>
            <a:pathLst>
              <a:path w="348" h="3432">
                <a:moveTo>
                  <a:pt x="348" y="257"/>
                </a:moveTo>
                <a:cubicBezTo>
                  <a:pt x="204" y="128"/>
                  <a:pt x="60" y="0"/>
                  <a:pt x="30" y="529"/>
                </a:cubicBezTo>
                <a:cubicBezTo>
                  <a:pt x="0" y="1058"/>
                  <a:pt x="83" y="2245"/>
                  <a:pt x="167" y="3432"/>
                </a:cubicBezTo>
              </a:path>
            </a:pathLst>
          </a:custGeom>
          <a:noFill/>
          <a:ln w="28575" cmpd="sng">
            <a:solidFill>
              <a:schemeClr val="accent2"/>
            </a:solidFill>
            <a:round/>
            <a:headEnd/>
            <a:tailEnd/>
          </a:ln>
          <a:effectLst/>
        </p:spPr>
        <p:txBody>
          <a:bodyPr/>
          <a:lstStyle/>
          <a:p>
            <a:endParaRPr lang="fr-FR"/>
          </a:p>
        </p:txBody>
      </p:sp>
      <p:sp>
        <p:nvSpPr>
          <p:cNvPr id="40970" name="Freeform 10"/>
          <p:cNvSpPr>
            <a:spLocks/>
          </p:cNvSpPr>
          <p:nvPr/>
        </p:nvSpPr>
        <p:spPr bwMode="auto">
          <a:xfrm>
            <a:off x="2484438" y="3716338"/>
            <a:ext cx="334962" cy="1873250"/>
          </a:xfrm>
          <a:custGeom>
            <a:avLst/>
            <a:gdLst/>
            <a:ahLst/>
            <a:cxnLst>
              <a:cxn ang="0">
                <a:pos x="0" y="0"/>
              </a:cxn>
              <a:cxn ang="0">
                <a:pos x="181" y="182"/>
              </a:cxn>
              <a:cxn ang="0">
                <a:pos x="181" y="454"/>
              </a:cxn>
              <a:cxn ang="0">
                <a:pos x="181" y="1180"/>
              </a:cxn>
            </a:cxnLst>
            <a:rect l="0" t="0" r="r" b="b"/>
            <a:pathLst>
              <a:path w="211" h="1180">
                <a:moveTo>
                  <a:pt x="0" y="0"/>
                </a:moveTo>
                <a:cubicBezTo>
                  <a:pt x="75" y="53"/>
                  <a:pt x="151" y="106"/>
                  <a:pt x="181" y="182"/>
                </a:cubicBezTo>
                <a:cubicBezTo>
                  <a:pt x="211" y="258"/>
                  <a:pt x="181" y="288"/>
                  <a:pt x="181" y="454"/>
                </a:cubicBezTo>
                <a:cubicBezTo>
                  <a:pt x="181" y="620"/>
                  <a:pt x="181" y="900"/>
                  <a:pt x="181" y="1180"/>
                </a:cubicBezTo>
              </a:path>
            </a:pathLst>
          </a:custGeom>
          <a:noFill/>
          <a:ln w="28575" cmpd="sng">
            <a:solidFill>
              <a:schemeClr val="accent2"/>
            </a:solidFill>
            <a:round/>
            <a:headEnd/>
            <a:tailEnd/>
          </a:ln>
          <a:effectLst/>
        </p:spPr>
        <p:txBody>
          <a:bodyPr/>
          <a:lstStyle/>
          <a:p>
            <a:endParaRPr lang="fr-FR"/>
          </a:p>
        </p:txBody>
      </p:sp>
      <p:sp>
        <p:nvSpPr>
          <p:cNvPr id="40971" name="Freeform 11"/>
          <p:cNvSpPr>
            <a:spLocks/>
          </p:cNvSpPr>
          <p:nvPr/>
        </p:nvSpPr>
        <p:spPr bwMode="auto">
          <a:xfrm>
            <a:off x="1692275" y="1989138"/>
            <a:ext cx="358775" cy="1152525"/>
          </a:xfrm>
          <a:custGeom>
            <a:avLst/>
            <a:gdLst/>
            <a:ahLst/>
            <a:cxnLst>
              <a:cxn ang="0">
                <a:pos x="226" y="0"/>
              </a:cxn>
              <a:cxn ang="0">
                <a:pos x="45" y="181"/>
              </a:cxn>
              <a:cxn ang="0">
                <a:pos x="0" y="726"/>
              </a:cxn>
            </a:cxnLst>
            <a:rect l="0" t="0" r="r" b="b"/>
            <a:pathLst>
              <a:path w="226" h="726">
                <a:moveTo>
                  <a:pt x="226" y="0"/>
                </a:moveTo>
                <a:cubicBezTo>
                  <a:pt x="154" y="30"/>
                  <a:pt x="83" y="60"/>
                  <a:pt x="45" y="181"/>
                </a:cubicBezTo>
                <a:cubicBezTo>
                  <a:pt x="7" y="302"/>
                  <a:pt x="3" y="514"/>
                  <a:pt x="0" y="726"/>
                </a:cubicBezTo>
              </a:path>
            </a:pathLst>
          </a:custGeom>
          <a:noFill/>
          <a:ln w="28575" cmpd="sng">
            <a:solidFill>
              <a:schemeClr val="accent1"/>
            </a:solidFill>
            <a:round/>
            <a:headEnd/>
            <a:tailEnd/>
          </a:ln>
          <a:effectLst/>
        </p:spPr>
        <p:txBody>
          <a:bodyPr/>
          <a:lstStyle/>
          <a:p>
            <a:endParaRPr lang="fr-FR"/>
          </a:p>
        </p:txBody>
      </p:sp>
      <p:sp>
        <p:nvSpPr>
          <p:cNvPr id="40972" name="Freeform 12"/>
          <p:cNvSpPr>
            <a:spLocks/>
          </p:cNvSpPr>
          <p:nvPr/>
        </p:nvSpPr>
        <p:spPr bwMode="auto">
          <a:xfrm>
            <a:off x="2771775" y="4724400"/>
            <a:ext cx="323850" cy="433388"/>
          </a:xfrm>
          <a:custGeom>
            <a:avLst/>
            <a:gdLst/>
            <a:ahLst/>
            <a:cxnLst>
              <a:cxn ang="0">
                <a:pos x="0" y="0"/>
              </a:cxn>
              <a:cxn ang="0">
                <a:pos x="181" y="91"/>
              </a:cxn>
              <a:cxn ang="0">
                <a:pos x="136" y="273"/>
              </a:cxn>
            </a:cxnLst>
            <a:rect l="0" t="0" r="r" b="b"/>
            <a:pathLst>
              <a:path w="204" h="273">
                <a:moveTo>
                  <a:pt x="0" y="0"/>
                </a:moveTo>
                <a:cubicBezTo>
                  <a:pt x="79" y="23"/>
                  <a:pt x="158" y="46"/>
                  <a:pt x="181" y="91"/>
                </a:cubicBezTo>
                <a:cubicBezTo>
                  <a:pt x="204" y="136"/>
                  <a:pt x="170" y="204"/>
                  <a:pt x="136" y="273"/>
                </a:cubicBezTo>
              </a:path>
            </a:pathLst>
          </a:custGeom>
          <a:noFill/>
          <a:ln w="28575" cmpd="sng">
            <a:solidFill>
              <a:schemeClr val="accent1"/>
            </a:solidFill>
            <a:round/>
            <a:headEnd/>
            <a:tailEnd/>
          </a:ln>
          <a:effectLst/>
        </p:spPr>
        <p:txBody>
          <a:bodyPr/>
          <a:lstStyle/>
          <a:p>
            <a:endParaRPr lang="fr-FR"/>
          </a:p>
        </p:txBody>
      </p:sp>
      <p:sp>
        <p:nvSpPr>
          <p:cNvPr id="40973" name="Freeform 13"/>
          <p:cNvSpPr>
            <a:spLocks/>
          </p:cNvSpPr>
          <p:nvPr/>
        </p:nvSpPr>
        <p:spPr bwMode="auto">
          <a:xfrm>
            <a:off x="2987675" y="404813"/>
            <a:ext cx="876300" cy="1008062"/>
          </a:xfrm>
          <a:custGeom>
            <a:avLst/>
            <a:gdLst/>
            <a:ahLst/>
            <a:cxnLst>
              <a:cxn ang="0">
                <a:pos x="318" y="589"/>
              </a:cxn>
              <a:cxn ang="0">
                <a:pos x="454" y="272"/>
              </a:cxn>
              <a:cxn ang="0">
                <a:pos x="0" y="0"/>
              </a:cxn>
            </a:cxnLst>
            <a:rect l="0" t="0" r="r" b="b"/>
            <a:pathLst>
              <a:path w="507" h="589">
                <a:moveTo>
                  <a:pt x="318" y="589"/>
                </a:moveTo>
                <a:cubicBezTo>
                  <a:pt x="412" y="479"/>
                  <a:pt x="507" y="370"/>
                  <a:pt x="454" y="272"/>
                </a:cubicBezTo>
                <a:cubicBezTo>
                  <a:pt x="401" y="174"/>
                  <a:pt x="200" y="87"/>
                  <a:pt x="0" y="0"/>
                </a:cubicBezTo>
              </a:path>
            </a:pathLst>
          </a:custGeom>
          <a:noFill/>
          <a:ln w="9525">
            <a:solidFill>
              <a:schemeClr val="accent2"/>
            </a:solidFill>
            <a:round/>
            <a:headEnd/>
            <a:tailEnd/>
          </a:ln>
          <a:effectLst/>
        </p:spPr>
        <p:txBody>
          <a:bodyPr/>
          <a:lstStyle/>
          <a:p>
            <a:endParaRPr lang="fr-FR"/>
          </a:p>
        </p:txBody>
      </p:sp>
      <p:sp>
        <p:nvSpPr>
          <p:cNvPr id="40974" name="Freeform 14"/>
          <p:cNvSpPr>
            <a:spLocks/>
          </p:cNvSpPr>
          <p:nvPr/>
        </p:nvSpPr>
        <p:spPr bwMode="auto">
          <a:xfrm>
            <a:off x="2771775" y="525463"/>
            <a:ext cx="377825" cy="814387"/>
          </a:xfrm>
          <a:custGeom>
            <a:avLst/>
            <a:gdLst/>
            <a:ahLst/>
            <a:cxnLst>
              <a:cxn ang="0">
                <a:pos x="0" y="513"/>
              </a:cxn>
              <a:cxn ang="0">
                <a:pos x="181" y="196"/>
              </a:cxn>
              <a:cxn ang="0">
                <a:pos x="238" y="0"/>
              </a:cxn>
            </a:cxnLst>
            <a:rect l="0" t="0" r="r" b="b"/>
            <a:pathLst>
              <a:path w="238" h="513">
                <a:moveTo>
                  <a:pt x="0" y="513"/>
                </a:moveTo>
                <a:cubicBezTo>
                  <a:pt x="37" y="377"/>
                  <a:pt x="141" y="281"/>
                  <a:pt x="181" y="196"/>
                </a:cubicBezTo>
                <a:cubicBezTo>
                  <a:pt x="221" y="111"/>
                  <a:pt x="226" y="41"/>
                  <a:pt x="238" y="0"/>
                </a:cubicBezTo>
              </a:path>
            </a:pathLst>
          </a:custGeom>
          <a:noFill/>
          <a:ln w="9525">
            <a:solidFill>
              <a:schemeClr val="accent2"/>
            </a:solidFill>
            <a:round/>
            <a:headEnd/>
            <a:tailEnd/>
          </a:ln>
          <a:effectLst/>
        </p:spPr>
        <p:txBody>
          <a:bodyPr/>
          <a:lstStyle/>
          <a:p>
            <a:endParaRPr lang="fr-FR"/>
          </a:p>
        </p:txBody>
      </p:sp>
      <p:sp>
        <p:nvSpPr>
          <p:cNvPr id="40975" name="Line 15"/>
          <p:cNvSpPr>
            <a:spLocks noChangeShapeType="1"/>
          </p:cNvSpPr>
          <p:nvPr/>
        </p:nvSpPr>
        <p:spPr bwMode="auto">
          <a:xfrm>
            <a:off x="2916238" y="260350"/>
            <a:ext cx="287337" cy="360363"/>
          </a:xfrm>
          <a:prstGeom prst="line">
            <a:avLst/>
          </a:prstGeom>
          <a:noFill/>
          <a:ln w="76200">
            <a:solidFill>
              <a:schemeClr val="tx1"/>
            </a:solidFill>
            <a:round/>
            <a:headEnd/>
            <a:tailEnd/>
          </a:ln>
          <a:effectLst/>
        </p:spPr>
        <p:txBody>
          <a:bodyPr/>
          <a:lstStyle/>
          <a:p>
            <a:endParaRPr lang="fr-FR"/>
          </a:p>
        </p:txBody>
      </p:sp>
      <p:sp>
        <p:nvSpPr>
          <p:cNvPr id="40977" name="Freeform 17"/>
          <p:cNvSpPr>
            <a:spLocks/>
          </p:cNvSpPr>
          <p:nvPr/>
        </p:nvSpPr>
        <p:spPr bwMode="auto">
          <a:xfrm>
            <a:off x="1835150" y="320675"/>
            <a:ext cx="1152525" cy="587375"/>
          </a:xfrm>
          <a:custGeom>
            <a:avLst/>
            <a:gdLst/>
            <a:ahLst/>
            <a:cxnLst>
              <a:cxn ang="0">
                <a:pos x="726" y="53"/>
              </a:cxn>
              <a:cxn ang="0">
                <a:pos x="318" y="53"/>
              </a:cxn>
              <a:cxn ang="0">
                <a:pos x="0" y="370"/>
              </a:cxn>
            </a:cxnLst>
            <a:rect l="0" t="0" r="r" b="b"/>
            <a:pathLst>
              <a:path w="726" h="370">
                <a:moveTo>
                  <a:pt x="726" y="53"/>
                </a:moveTo>
                <a:cubicBezTo>
                  <a:pt x="582" y="26"/>
                  <a:pt x="439" y="0"/>
                  <a:pt x="318" y="53"/>
                </a:cubicBezTo>
                <a:cubicBezTo>
                  <a:pt x="197" y="106"/>
                  <a:pt x="98" y="238"/>
                  <a:pt x="0" y="370"/>
                </a:cubicBezTo>
              </a:path>
            </a:pathLst>
          </a:custGeom>
          <a:noFill/>
          <a:ln w="9525">
            <a:solidFill>
              <a:schemeClr val="accent2"/>
            </a:solidFill>
            <a:round/>
            <a:headEnd/>
            <a:tailEnd/>
          </a:ln>
          <a:effectLst/>
        </p:spPr>
        <p:txBody>
          <a:bodyPr/>
          <a:lstStyle/>
          <a:p>
            <a:endParaRPr lang="fr-FR"/>
          </a:p>
        </p:txBody>
      </p:sp>
      <p:sp>
        <p:nvSpPr>
          <p:cNvPr id="40978" name="Oval 18"/>
          <p:cNvSpPr>
            <a:spLocks noChangeArrowheads="1"/>
          </p:cNvSpPr>
          <p:nvPr/>
        </p:nvSpPr>
        <p:spPr bwMode="auto">
          <a:xfrm>
            <a:off x="2268538" y="836613"/>
            <a:ext cx="215900" cy="431800"/>
          </a:xfrm>
          <a:prstGeom prst="ellipse">
            <a:avLst/>
          </a:prstGeom>
          <a:solidFill>
            <a:srgbClr val="FF3300">
              <a:alpha val="48000"/>
            </a:srgbClr>
          </a:solidFill>
          <a:ln w="9525">
            <a:solidFill>
              <a:schemeClr val="tx1"/>
            </a:solidFill>
            <a:round/>
            <a:headEnd/>
            <a:tailEnd/>
          </a:ln>
          <a:effectLst/>
        </p:spPr>
        <p:txBody>
          <a:bodyPr wrap="none" anchor="ctr"/>
          <a:lstStyle/>
          <a:p>
            <a:endParaRPr lang="fr-FR"/>
          </a:p>
        </p:txBody>
      </p:sp>
      <p:sp>
        <p:nvSpPr>
          <p:cNvPr id="40979" name="Oval 19"/>
          <p:cNvSpPr>
            <a:spLocks noChangeArrowheads="1"/>
          </p:cNvSpPr>
          <p:nvPr/>
        </p:nvSpPr>
        <p:spPr bwMode="auto">
          <a:xfrm>
            <a:off x="2124075" y="260350"/>
            <a:ext cx="215900" cy="431800"/>
          </a:xfrm>
          <a:prstGeom prst="ellipse">
            <a:avLst/>
          </a:prstGeom>
          <a:solidFill>
            <a:srgbClr val="FF3300">
              <a:alpha val="48000"/>
            </a:srgbClr>
          </a:solidFill>
          <a:ln w="9525">
            <a:solidFill>
              <a:schemeClr val="tx1"/>
            </a:solidFill>
            <a:round/>
            <a:headEnd/>
            <a:tailEnd/>
          </a:ln>
          <a:effectLst/>
        </p:spPr>
        <p:txBody>
          <a:bodyPr wrap="none" anchor="ctr"/>
          <a:lstStyle/>
          <a:p>
            <a:endParaRPr lang="fr-FR"/>
          </a:p>
        </p:txBody>
      </p:sp>
      <p:sp>
        <p:nvSpPr>
          <p:cNvPr id="40980" name="Oval 20"/>
          <p:cNvSpPr>
            <a:spLocks noChangeArrowheads="1"/>
          </p:cNvSpPr>
          <p:nvPr/>
        </p:nvSpPr>
        <p:spPr bwMode="auto">
          <a:xfrm>
            <a:off x="2916238" y="692150"/>
            <a:ext cx="215900" cy="431800"/>
          </a:xfrm>
          <a:prstGeom prst="ellipse">
            <a:avLst/>
          </a:prstGeom>
          <a:solidFill>
            <a:srgbClr val="FF3300">
              <a:alpha val="48000"/>
            </a:srgbClr>
          </a:solidFill>
          <a:ln w="9525">
            <a:solidFill>
              <a:schemeClr val="tx1"/>
            </a:solidFill>
            <a:round/>
            <a:headEnd/>
            <a:tailEnd/>
          </a:ln>
          <a:effectLst/>
        </p:spPr>
        <p:txBody>
          <a:bodyPr wrap="none" anchor="ctr"/>
          <a:lstStyle/>
          <a:p>
            <a:endParaRPr lang="fr-FR"/>
          </a:p>
        </p:txBody>
      </p:sp>
      <p:sp>
        <p:nvSpPr>
          <p:cNvPr id="40981" name="Oval 21"/>
          <p:cNvSpPr>
            <a:spLocks noChangeArrowheads="1"/>
          </p:cNvSpPr>
          <p:nvPr/>
        </p:nvSpPr>
        <p:spPr bwMode="auto">
          <a:xfrm>
            <a:off x="3419475" y="404813"/>
            <a:ext cx="215900" cy="431800"/>
          </a:xfrm>
          <a:prstGeom prst="ellipse">
            <a:avLst/>
          </a:prstGeom>
          <a:solidFill>
            <a:srgbClr val="FF3300">
              <a:alpha val="48000"/>
            </a:srgbClr>
          </a:solidFill>
          <a:ln w="9525">
            <a:solidFill>
              <a:schemeClr val="tx1"/>
            </a:solidFill>
            <a:round/>
            <a:headEnd/>
            <a:tailEnd/>
          </a:ln>
          <a:effectLst/>
        </p:spPr>
        <p:txBody>
          <a:bodyPr wrap="none" anchor="ctr"/>
          <a:lstStyle/>
          <a:p>
            <a:endParaRPr lang="fr-FR"/>
          </a:p>
        </p:txBody>
      </p:sp>
      <p:sp>
        <p:nvSpPr>
          <p:cNvPr id="40982" name="Oval 22"/>
          <p:cNvSpPr>
            <a:spLocks noChangeArrowheads="1"/>
          </p:cNvSpPr>
          <p:nvPr/>
        </p:nvSpPr>
        <p:spPr bwMode="auto">
          <a:xfrm>
            <a:off x="2555875" y="3644900"/>
            <a:ext cx="215900" cy="431800"/>
          </a:xfrm>
          <a:prstGeom prst="ellipse">
            <a:avLst/>
          </a:prstGeom>
          <a:solidFill>
            <a:srgbClr val="FF3300">
              <a:alpha val="48000"/>
            </a:srgbClr>
          </a:solidFill>
          <a:ln w="9525">
            <a:solidFill>
              <a:schemeClr val="tx1"/>
            </a:solidFill>
            <a:round/>
            <a:headEnd/>
            <a:tailEnd/>
          </a:ln>
          <a:effectLst/>
        </p:spPr>
        <p:txBody>
          <a:bodyPr wrap="none" anchor="ctr"/>
          <a:lstStyle/>
          <a:p>
            <a:endParaRPr lang="fr-FR"/>
          </a:p>
        </p:txBody>
      </p:sp>
      <p:sp>
        <p:nvSpPr>
          <p:cNvPr id="40985" name="Oval 25"/>
          <p:cNvSpPr>
            <a:spLocks noChangeArrowheads="1"/>
          </p:cNvSpPr>
          <p:nvPr/>
        </p:nvSpPr>
        <p:spPr bwMode="auto">
          <a:xfrm>
            <a:off x="2627313" y="4365625"/>
            <a:ext cx="287337"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40986" name="Oval 26"/>
          <p:cNvSpPr>
            <a:spLocks noChangeArrowheads="1"/>
          </p:cNvSpPr>
          <p:nvPr/>
        </p:nvSpPr>
        <p:spPr bwMode="auto">
          <a:xfrm>
            <a:off x="2051050" y="4437063"/>
            <a:ext cx="287338"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40989" name="Oval 29"/>
          <p:cNvSpPr>
            <a:spLocks noChangeArrowheads="1"/>
          </p:cNvSpPr>
          <p:nvPr/>
        </p:nvSpPr>
        <p:spPr bwMode="auto">
          <a:xfrm>
            <a:off x="1979613" y="3141663"/>
            <a:ext cx="287337"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40990" name="Oval 30"/>
          <p:cNvSpPr>
            <a:spLocks noChangeArrowheads="1"/>
          </p:cNvSpPr>
          <p:nvPr/>
        </p:nvSpPr>
        <p:spPr bwMode="auto">
          <a:xfrm>
            <a:off x="2051050" y="5445125"/>
            <a:ext cx="287338"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40991" name="Oval 31"/>
          <p:cNvSpPr>
            <a:spLocks noChangeArrowheads="1"/>
          </p:cNvSpPr>
          <p:nvPr/>
        </p:nvSpPr>
        <p:spPr bwMode="auto">
          <a:xfrm>
            <a:off x="2843213" y="5013325"/>
            <a:ext cx="287337"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40992" name="Oval 32"/>
          <p:cNvSpPr>
            <a:spLocks noChangeArrowheads="1"/>
          </p:cNvSpPr>
          <p:nvPr/>
        </p:nvSpPr>
        <p:spPr bwMode="auto">
          <a:xfrm>
            <a:off x="1547813" y="2924175"/>
            <a:ext cx="287337"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40993" name="Oval 33"/>
          <p:cNvSpPr>
            <a:spLocks noChangeArrowheads="1"/>
          </p:cNvSpPr>
          <p:nvPr/>
        </p:nvSpPr>
        <p:spPr bwMode="auto">
          <a:xfrm>
            <a:off x="2843213" y="2349500"/>
            <a:ext cx="287337"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40994" name="Oval 34"/>
          <p:cNvSpPr>
            <a:spLocks noChangeArrowheads="1"/>
          </p:cNvSpPr>
          <p:nvPr/>
        </p:nvSpPr>
        <p:spPr bwMode="auto">
          <a:xfrm>
            <a:off x="4354513" y="549275"/>
            <a:ext cx="215900" cy="431800"/>
          </a:xfrm>
          <a:prstGeom prst="ellipse">
            <a:avLst/>
          </a:prstGeom>
          <a:solidFill>
            <a:srgbClr val="FF3300">
              <a:alpha val="48000"/>
            </a:srgbClr>
          </a:solidFill>
          <a:ln w="9525">
            <a:solidFill>
              <a:schemeClr val="tx1"/>
            </a:solidFill>
            <a:round/>
            <a:headEnd/>
            <a:tailEnd/>
          </a:ln>
          <a:effectLst/>
        </p:spPr>
        <p:txBody>
          <a:bodyPr wrap="none" anchor="ctr"/>
          <a:lstStyle/>
          <a:p>
            <a:endParaRPr lang="fr-FR"/>
          </a:p>
        </p:txBody>
      </p:sp>
      <p:sp>
        <p:nvSpPr>
          <p:cNvPr id="40995" name="Oval 35"/>
          <p:cNvSpPr>
            <a:spLocks noChangeArrowheads="1"/>
          </p:cNvSpPr>
          <p:nvPr/>
        </p:nvSpPr>
        <p:spPr bwMode="auto">
          <a:xfrm>
            <a:off x="4427538" y="3860800"/>
            <a:ext cx="287337"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40996" name="Oval 36"/>
          <p:cNvSpPr>
            <a:spLocks noChangeArrowheads="1"/>
          </p:cNvSpPr>
          <p:nvPr/>
        </p:nvSpPr>
        <p:spPr bwMode="auto">
          <a:xfrm>
            <a:off x="3995738" y="3789363"/>
            <a:ext cx="287337"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40997" name="Text Box 37"/>
          <p:cNvSpPr txBox="1">
            <a:spLocks noChangeArrowheads="1"/>
          </p:cNvSpPr>
          <p:nvPr/>
        </p:nvSpPr>
        <p:spPr bwMode="auto">
          <a:xfrm>
            <a:off x="4859338" y="404813"/>
            <a:ext cx="3598862" cy="3013075"/>
          </a:xfrm>
          <a:prstGeom prst="rect">
            <a:avLst/>
          </a:prstGeom>
          <a:noFill/>
          <a:ln w="9525">
            <a:noFill/>
            <a:miter lim="800000"/>
            <a:headEnd/>
            <a:tailEnd/>
          </a:ln>
          <a:effectLst/>
        </p:spPr>
        <p:txBody>
          <a:bodyPr>
            <a:spAutoFit/>
          </a:bodyPr>
          <a:lstStyle/>
          <a:p>
            <a:pPr>
              <a:spcBef>
                <a:spcPct val="50000"/>
              </a:spcBef>
            </a:pPr>
            <a:r>
              <a:rPr lang="fr-FR"/>
              <a:t>Main collectors R2, R3 extending to deep network R1 through aponeurosis:</a:t>
            </a:r>
          </a:p>
          <a:p>
            <a:pPr>
              <a:spcBef>
                <a:spcPct val="50000"/>
              </a:spcBef>
            </a:pPr>
            <a:r>
              <a:rPr lang="fr-FR"/>
              <a:t>	sapheno-femoral and popliteal junctions</a:t>
            </a:r>
          </a:p>
          <a:p>
            <a:pPr>
              <a:spcBef>
                <a:spcPct val="50000"/>
              </a:spcBef>
            </a:pPr>
            <a:r>
              <a:rPr lang="fr-FR"/>
              <a:t>	P,I,C, SG,IG, O points</a:t>
            </a:r>
          </a:p>
        </p:txBody>
      </p:sp>
      <p:sp>
        <p:nvSpPr>
          <p:cNvPr id="40998" name="Text Box 38"/>
          <p:cNvSpPr txBox="1">
            <a:spLocks noChangeArrowheads="1"/>
          </p:cNvSpPr>
          <p:nvPr/>
        </p:nvSpPr>
        <p:spPr bwMode="auto">
          <a:xfrm>
            <a:off x="4932363" y="3619500"/>
            <a:ext cx="3598862" cy="1552575"/>
          </a:xfrm>
          <a:prstGeom prst="rect">
            <a:avLst/>
          </a:prstGeom>
          <a:noFill/>
          <a:ln w="9525">
            <a:noFill/>
            <a:miter lim="800000"/>
            <a:headEnd/>
            <a:tailEnd/>
          </a:ln>
          <a:effectLst/>
        </p:spPr>
        <p:txBody>
          <a:bodyPr>
            <a:spAutoFit/>
          </a:bodyPr>
          <a:lstStyle/>
          <a:p>
            <a:pPr>
              <a:spcBef>
                <a:spcPct val="50000"/>
              </a:spcBef>
            </a:pPr>
            <a:r>
              <a:rPr lang="fr-FR"/>
              <a:t>Perforators linking R2 and R3 to deep network R1 through aponeurosis as accessory collectors</a:t>
            </a:r>
          </a:p>
        </p:txBody>
      </p:sp>
      <p:sp>
        <p:nvSpPr>
          <p:cNvPr id="40999" name="Oval 39"/>
          <p:cNvSpPr>
            <a:spLocks noChangeArrowheads="1"/>
          </p:cNvSpPr>
          <p:nvPr/>
        </p:nvSpPr>
        <p:spPr bwMode="auto">
          <a:xfrm>
            <a:off x="5508625" y="5275263"/>
            <a:ext cx="287338"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41000" name="Oval 40"/>
          <p:cNvSpPr>
            <a:spLocks noChangeArrowheads="1"/>
          </p:cNvSpPr>
          <p:nvPr/>
        </p:nvSpPr>
        <p:spPr bwMode="auto">
          <a:xfrm>
            <a:off x="5508625" y="5707063"/>
            <a:ext cx="287338"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41001" name="Text Box 41"/>
          <p:cNvSpPr txBox="1">
            <a:spLocks noChangeArrowheads="1"/>
          </p:cNvSpPr>
          <p:nvPr/>
        </p:nvSpPr>
        <p:spPr bwMode="auto">
          <a:xfrm>
            <a:off x="5867400" y="5203825"/>
            <a:ext cx="2808288" cy="457200"/>
          </a:xfrm>
          <a:prstGeom prst="rect">
            <a:avLst/>
          </a:prstGeom>
          <a:noFill/>
          <a:ln w="9525">
            <a:noFill/>
            <a:miter lim="800000"/>
            <a:headEnd/>
            <a:tailEnd/>
          </a:ln>
          <a:effectLst/>
        </p:spPr>
        <p:txBody>
          <a:bodyPr>
            <a:spAutoFit/>
          </a:bodyPr>
          <a:lstStyle/>
          <a:p>
            <a:pPr>
              <a:spcBef>
                <a:spcPct val="50000"/>
              </a:spcBef>
            </a:pPr>
            <a:r>
              <a:rPr lang="fr-FR"/>
              <a:t>Centerd Perforators</a:t>
            </a:r>
          </a:p>
        </p:txBody>
      </p:sp>
      <p:sp>
        <p:nvSpPr>
          <p:cNvPr id="41002" name="Text Box 42"/>
          <p:cNvSpPr txBox="1">
            <a:spLocks noChangeArrowheads="1"/>
          </p:cNvSpPr>
          <p:nvPr/>
        </p:nvSpPr>
        <p:spPr bwMode="auto">
          <a:xfrm>
            <a:off x="5940425" y="5635625"/>
            <a:ext cx="3203575" cy="457200"/>
          </a:xfrm>
          <a:prstGeom prst="rect">
            <a:avLst/>
          </a:prstGeom>
          <a:noFill/>
          <a:ln w="9525">
            <a:noFill/>
            <a:miter lim="800000"/>
            <a:headEnd/>
            <a:tailEnd/>
          </a:ln>
          <a:effectLst/>
        </p:spPr>
        <p:txBody>
          <a:bodyPr>
            <a:spAutoFit/>
          </a:bodyPr>
          <a:lstStyle/>
          <a:p>
            <a:pPr>
              <a:spcBef>
                <a:spcPct val="50000"/>
              </a:spcBef>
            </a:pPr>
            <a:r>
              <a:rPr lang="fr-FR"/>
              <a:t>Off-Centerd Perforators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Freeform 2"/>
          <p:cNvSpPr>
            <a:spLocks/>
          </p:cNvSpPr>
          <p:nvPr/>
        </p:nvSpPr>
        <p:spPr bwMode="auto">
          <a:xfrm>
            <a:off x="2555875" y="4797425"/>
            <a:ext cx="574675" cy="9017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71683" name="Freeform 3"/>
          <p:cNvSpPr>
            <a:spLocks/>
          </p:cNvSpPr>
          <p:nvPr/>
        </p:nvSpPr>
        <p:spPr bwMode="auto">
          <a:xfrm>
            <a:off x="2484438" y="4076700"/>
            <a:ext cx="574675" cy="9017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71684" name="Freeform 4"/>
          <p:cNvSpPr>
            <a:spLocks/>
          </p:cNvSpPr>
          <p:nvPr/>
        </p:nvSpPr>
        <p:spPr bwMode="auto">
          <a:xfrm>
            <a:off x="1403350" y="1989138"/>
            <a:ext cx="563563" cy="1223962"/>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71685" name="Freeform 5"/>
          <p:cNvSpPr>
            <a:spLocks/>
          </p:cNvSpPr>
          <p:nvPr/>
        </p:nvSpPr>
        <p:spPr bwMode="auto">
          <a:xfrm>
            <a:off x="2555875" y="1628775"/>
            <a:ext cx="779463" cy="13335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71686" name="Freeform 6"/>
          <p:cNvSpPr>
            <a:spLocks/>
          </p:cNvSpPr>
          <p:nvPr/>
        </p:nvSpPr>
        <p:spPr bwMode="auto">
          <a:xfrm>
            <a:off x="611188" y="536575"/>
            <a:ext cx="3219450" cy="6321425"/>
          </a:xfrm>
          <a:custGeom>
            <a:avLst/>
            <a:gdLst/>
            <a:ahLst/>
            <a:cxnLst>
              <a:cxn ang="0">
                <a:pos x="799" y="3481"/>
              </a:cxn>
              <a:cxn ang="0">
                <a:pos x="841" y="2307"/>
              </a:cxn>
              <a:cxn ang="0">
                <a:pos x="692" y="2222"/>
              </a:cxn>
              <a:cxn ang="0">
                <a:pos x="675" y="2092"/>
              </a:cxn>
              <a:cxn ang="0">
                <a:pos x="710" y="1952"/>
              </a:cxn>
              <a:cxn ang="0">
                <a:pos x="479" y="1344"/>
              </a:cxn>
              <a:cxn ang="0">
                <a:pos x="340" y="481"/>
              </a:cxn>
              <a:cxn ang="0">
                <a:pos x="541" y="86"/>
              </a:cxn>
              <a:cxn ang="0">
                <a:pos x="1285" y="38"/>
              </a:cxn>
              <a:cxn ang="0">
                <a:pos x="1938" y="317"/>
              </a:cxn>
              <a:cxn ang="0">
                <a:pos x="1822" y="942"/>
              </a:cxn>
              <a:cxn ang="0">
                <a:pos x="1421" y="1958"/>
              </a:cxn>
              <a:cxn ang="0">
                <a:pos x="1624" y="2534"/>
              </a:cxn>
              <a:cxn ang="0">
                <a:pos x="1624" y="2918"/>
              </a:cxn>
              <a:cxn ang="0">
                <a:pos x="1285" y="3398"/>
              </a:cxn>
              <a:cxn ang="0">
                <a:pos x="1218" y="3590"/>
              </a:cxn>
              <a:cxn ang="0">
                <a:pos x="1218" y="3686"/>
              </a:cxn>
              <a:cxn ang="0">
                <a:pos x="1285" y="3830"/>
              </a:cxn>
              <a:cxn ang="0">
                <a:pos x="1150" y="3926"/>
              </a:cxn>
              <a:cxn ang="0">
                <a:pos x="879" y="3926"/>
              </a:cxn>
              <a:cxn ang="0">
                <a:pos x="676" y="3926"/>
              </a:cxn>
              <a:cxn ang="0">
                <a:pos x="406" y="3974"/>
              </a:cxn>
              <a:cxn ang="0">
                <a:pos x="135" y="3974"/>
              </a:cxn>
              <a:cxn ang="0">
                <a:pos x="68" y="3974"/>
              </a:cxn>
              <a:cxn ang="0">
                <a:pos x="68" y="3926"/>
              </a:cxn>
              <a:cxn ang="0">
                <a:pos x="474" y="3830"/>
              </a:cxn>
              <a:cxn ang="0">
                <a:pos x="812" y="3638"/>
              </a:cxn>
              <a:cxn ang="0">
                <a:pos x="812" y="3641"/>
              </a:cxn>
              <a:cxn ang="0">
                <a:pos x="799" y="3481"/>
              </a:cxn>
            </a:cxnLst>
            <a:rect l="0" t="0" r="r" b="b"/>
            <a:pathLst>
              <a:path w="2028" h="3982">
                <a:moveTo>
                  <a:pt x="799" y="3481"/>
                </a:moveTo>
                <a:cubicBezTo>
                  <a:pt x="804" y="3259"/>
                  <a:pt x="859" y="2517"/>
                  <a:pt x="841" y="2307"/>
                </a:cubicBezTo>
                <a:lnTo>
                  <a:pt x="692" y="2222"/>
                </a:lnTo>
                <a:cubicBezTo>
                  <a:pt x="664" y="2186"/>
                  <a:pt x="672" y="2137"/>
                  <a:pt x="675" y="2092"/>
                </a:cubicBezTo>
                <a:lnTo>
                  <a:pt x="710" y="1952"/>
                </a:lnTo>
                <a:cubicBezTo>
                  <a:pt x="678" y="1828"/>
                  <a:pt x="541" y="1589"/>
                  <a:pt x="479" y="1344"/>
                </a:cubicBezTo>
                <a:cubicBezTo>
                  <a:pt x="417" y="1099"/>
                  <a:pt x="330" y="691"/>
                  <a:pt x="340" y="481"/>
                </a:cubicBezTo>
                <a:cubicBezTo>
                  <a:pt x="350" y="271"/>
                  <a:pt x="383" y="160"/>
                  <a:pt x="541" y="86"/>
                </a:cubicBezTo>
                <a:cubicBezTo>
                  <a:pt x="699" y="12"/>
                  <a:pt x="1053" y="0"/>
                  <a:pt x="1285" y="38"/>
                </a:cubicBezTo>
                <a:cubicBezTo>
                  <a:pt x="1518" y="76"/>
                  <a:pt x="1848" y="166"/>
                  <a:pt x="1938" y="317"/>
                </a:cubicBezTo>
                <a:cubicBezTo>
                  <a:pt x="2028" y="468"/>
                  <a:pt x="1908" y="669"/>
                  <a:pt x="1822" y="942"/>
                </a:cubicBezTo>
                <a:cubicBezTo>
                  <a:pt x="1736" y="1215"/>
                  <a:pt x="1454" y="1693"/>
                  <a:pt x="1421" y="1958"/>
                </a:cubicBezTo>
                <a:cubicBezTo>
                  <a:pt x="1387" y="2223"/>
                  <a:pt x="1590" y="2374"/>
                  <a:pt x="1624" y="2534"/>
                </a:cubicBezTo>
                <a:cubicBezTo>
                  <a:pt x="1657" y="2694"/>
                  <a:pt x="1680" y="2774"/>
                  <a:pt x="1624" y="2918"/>
                </a:cubicBezTo>
                <a:cubicBezTo>
                  <a:pt x="1567" y="3062"/>
                  <a:pt x="1353" y="3286"/>
                  <a:pt x="1285" y="3398"/>
                </a:cubicBezTo>
                <a:cubicBezTo>
                  <a:pt x="1218" y="3510"/>
                  <a:pt x="1229" y="3542"/>
                  <a:pt x="1218" y="3590"/>
                </a:cubicBezTo>
                <a:cubicBezTo>
                  <a:pt x="1206" y="3638"/>
                  <a:pt x="1206" y="3646"/>
                  <a:pt x="1218" y="3686"/>
                </a:cubicBezTo>
                <a:cubicBezTo>
                  <a:pt x="1229" y="3726"/>
                  <a:pt x="1297" y="3790"/>
                  <a:pt x="1285" y="3830"/>
                </a:cubicBezTo>
                <a:cubicBezTo>
                  <a:pt x="1274" y="3870"/>
                  <a:pt x="1218" y="3910"/>
                  <a:pt x="1150" y="3926"/>
                </a:cubicBezTo>
                <a:cubicBezTo>
                  <a:pt x="1082" y="3942"/>
                  <a:pt x="958" y="3926"/>
                  <a:pt x="879" y="3926"/>
                </a:cubicBezTo>
                <a:cubicBezTo>
                  <a:pt x="800" y="3926"/>
                  <a:pt x="755" y="3918"/>
                  <a:pt x="676" y="3926"/>
                </a:cubicBezTo>
                <a:cubicBezTo>
                  <a:pt x="598" y="3934"/>
                  <a:pt x="496" y="3966"/>
                  <a:pt x="406" y="3974"/>
                </a:cubicBezTo>
                <a:cubicBezTo>
                  <a:pt x="316" y="3982"/>
                  <a:pt x="192" y="3974"/>
                  <a:pt x="135" y="3974"/>
                </a:cubicBezTo>
                <a:cubicBezTo>
                  <a:pt x="79" y="3974"/>
                  <a:pt x="79" y="3982"/>
                  <a:pt x="68" y="3974"/>
                </a:cubicBezTo>
                <a:cubicBezTo>
                  <a:pt x="56" y="3966"/>
                  <a:pt x="0" y="3950"/>
                  <a:pt x="68" y="3926"/>
                </a:cubicBezTo>
                <a:cubicBezTo>
                  <a:pt x="135" y="3902"/>
                  <a:pt x="350" y="3878"/>
                  <a:pt x="474" y="3830"/>
                </a:cubicBezTo>
                <a:cubicBezTo>
                  <a:pt x="598" y="3782"/>
                  <a:pt x="755" y="3670"/>
                  <a:pt x="812" y="3638"/>
                </a:cubicBezTo>
                <a:cubicBezTo>
                  <a:pt x="868" y="3606"/>
                  <a:pt x="814" y="3667"/>
                  <a:pt x="812" y="3641"/>
                </a:cubicBezTo>
                <a:cubicBezTo>
                  <a:pt x="810" y="3615"/>
                  <a:pt x="794" y="3703"/>
                  <a:pt x="799" y="3481"/>
                </a:cubicBezTo>
                <a:close/>
              </a:path>
            </a:pathLst>
          </a:custGeom>
          <a:noFill/>
          <a:ln w="9525">
            <a:solidFill>
              <a:schemeClr val="tx1"/>
            </a:solidFill>
            <a:round/>
            <a:headEnd/>
            <a:tailEnd/>
          </a:ln>
          <a:effectLst/>
        </p:spPr>
        <p:txBody>
          <a:bodyPr wrap="none" anchor="ctr"/>
          <a:lstStyle/>
          <a:p>
            <a:endParaRPr lang="fr-FR"/>
          </a:p>
        </p:txBody>
      </p:sp>
      <p:sp>
        <p:nvSpPr>
          <p:cNvPr id="71687" name="Freeform 7"/>
          <p:cNvSpPr>
            <a:spLocks/>
          </p:cNvSpPr>
          <p:nvPr/>
        </p:nvSpPr>
        <p:spPr bwMode="auto">
          <a:xfrm>
            <a:off x="1908175" y="4797425"/>
            <a:ext cx="635000" cy="12954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71688" name="Freeform 8"/>
          <p:cNvSpPr>
            <a:spLocks/>
          </p:cNvSpPr>
          <p:nvPr/>
        </p:nvSpPr>
        <p:spPr bwMode="auto">
          <a:xfrm>
            <a:off x="1644650" y="2636838"/>
            <a:ext cx="779463" cy="13335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71689" name="Freeform 9"/>
          <p:cNvSpPr>
            <a:spLocks/>
          </p:cNvSpPr>
          <p:nvPr/>
        </p:nvSpPr>
        <p:spPr bwMode="auto">
          <a:xfrm>
            <a:off x="2413000" y="119063"/>
            <a:ext cx="601663" cy="6334125"/>
          </a:xfrm>
          <a:custGeom>
            <a:avLst/>
            <a:gdLst/>
            <a:ahLst/>
            <a:cxnLst>
              <a:cxn ang="0">
                <a:pos x="379" y="0"/>
              </a:cxn>
              <a:cxn ang="0">
                <a:pos x="80" y="373"/>
              </a:cxn>
              <a:cxn ang="0">
                <a:pos x="0" y="3990"/>
              </a:cxn>
            </a:cxnLst>
            <a:rect l="0" t="0" r="r" b="b"/>
            <a:pathLst>
              <a:path w="379" h="3990">
                <a:moveTo>
                  <a:pt x="379" y="0"/>
                </a:moveTo>
                <a:lnTo>
                  <a:pt x="80" y="373"/>
                </a:lnTo>
                <a:lnTo>
                  <a:pt x="0" y="3990"/>
                </a:lnTo>
              </a:path>
            </a:pathLst>
          </a:custGeom>
          <a:noFill/>
          <a:ln w="76200" cmpd="sng">
            <a:solidFill>
              <a:schemeClr val="tx1"/>
            </a:solidFill>
            <a:round/>
            <a:headEnd type="none" w="med" len="med"/>
            <a:tailEnd type="none" w="med" len="med"/>
          </a:ln>
          <a:effectLst/>
        </p:spPr>
        <p:txBody>
          <a:bodyPr/>
          <a:lstStyle/>
          <a:p>
            <a:endParaRPr lang="fr-FR"/>
          </a:p>
        </p:txBody>
      </p:sp>
      <p:sp>
        <p:nvSpPr>
          <p:cNvPr id="71690" name="Freeform 10"/>
          <p:cNvSpPr>
            <a:spLocks/>
          </p:cNvSpPr>
          <p:nvPr/>
        </p:nvSpPr>
        <p:spPr bwMode="auto">
          <a:xfrm>
            <a:off x="2003425" y="788988"/>
            <a:ext cx="552450" cy="5448300"/>
          </a:xfrm>
          <a:custGeom>
            <a:avLst/>
            <a:gdLst/>
            <a:ahLst/>
            <a:cxnLst>
              <a:cxn ang="0">
                <a:pos x="348" y="257"/>
              </a:cxn>
              <a:cxn ang="0">
                <a:pos x="30" y="529"/>
              </a:cxn>
              <a:cxn ang="0">
                <a:pos x="167" y="3432"/>
              </a:cxn>
            </a:cxnLst>
            <a:rect l="0" t="0" r="r" b="b"/>
            <a:pathLst>
              <a:path w="348" h="3432">
                <a:moveTo>
                  <a:pt x="348" y="257"/>
                </a:moveTo>
                <a:cubicBezTo>
                  <a:pt x="204" y="128"/>
                  <a:pt x="60" y="0"/>
                  <a:pt x="30" y="529"/>
                </a:cubicBezTo>
                <a:cubicBezTo>
                  <a:pt x="0" y="1058"/>
                  <a:pt x="83" y="2245"/>
                  <a:pt x="167" y="3432"/>
                </a:cubicBezTo>
              </a:path>
            </a:pathLst>
          </a:custGeom>
          <a:noFill/>
          <a:ln w="28575" cmpd="sng">
            <a:solidFill>
              <a:schemeClr val="accent2"/>
            </a:solidFill>
            <a:round/>
            <a:headEnd/>
            <a:tailEnd/>
          </a:ln>
          <a:effectLst/>
        </p:spPr>
        <p:txBody>
          <a:bodyPr/>
          <a:lstStyle/>
          <a:p>
            <a:endParaRPr lang="fr-FR"/>
          </a:p>
        </p:txBody>
      </p:sp>
      <p:sp>
        <p:nvSpPr>
          <p:cNvPr id="71691" name="Freeform 11"/>
          <p:cNvSpPr>
            <a:spLocks/>
          </p:cNvSpPr>
          <p:nvPr/>
        </p:nvSpPr>
        <p:spPr bwMode="auto">
          <a:xfrm>
            <a:off x="2484438" y="3716338"/>
            <a:ext cx="334962" cy="1873250"/>
          </a:xfrm>
          <a:custGeom>
            <a:avLst/>
            <a:gdLst/>
            <a:ahLst/>
            <a:cxnLst>
              <a:cxn ang="0">
                <a:pos x="0" y="0"/>
              </a:cxn>
              <a:cxn ang="0">
                <a:pos x="181" y="182"/>
              </a:cxn>
              <a:cxn ang="0">
                <a:pos x="181" y="454"/>
              </a:cxn>
              <a:cxn ang="0">
                <a:pos x="181" y="1180"/>
              </a:cxn>
            </a:cxnLst>
            <a:rect l="0" t="0" r="r" b="b"/>
            <a:pathLst>
              <a:path w="211" h="1180">
                <a:moveTo>
                  <a:pt x="0" y="0"/>
                </a:moveTo>
                <a:cubicBezTo>
                  <a:pt x="75" y="53"/>
                  <a:pt x="151" y="106"/>
                  <a:pt x="181" y="182"/>
                </a:cubicBezTo>
                <a:cubicBezTo>
                  <a:pt x="211" y="258"/>
                  <a:pt x="181" y="288"/>
                  <a:pt x="181" y="454"/>
                </a:cubicBezTo>
                <a:cubicBezTo>
                  <a:pt x="181" y="620"/>
                  <a:pt x="181" y="900"/>
                  <a:pt x="181" y="1180"/>
                </a:cubicBezTo>
              </a:path>
            </a:pathLst>
          </a:custGeom>
          <a:noFill/>
          <a:ln w="28575" cmpd="sng">
            <a:solidFill>
              <a:schemeClr val="accent2"/>
            </a:solidFill>
            <a:round/>
            <a:headEnd/>
            <a:tailEnd/>
          </a:ln>
          <a:effectLst/>
        </p:spPr>
        <p:txBody>
          <a:bodyPr/>
          <a:lstStyle/>
          <a:p>
            <a:endParaRPr lang="fr-FR"/>
          </a:p>
        </p:txBody>
      </p:sp>
      <p:sp>
        <p:nvSpPr>
          <p:cNvPr id="71692" name="Freeform 12"/>
          <p:cNvSpPr>
            <a:spLocks/>
          </p:cNvSpPr>
          <p:nvPr/>
        </p:nvSpPr>
        <p:spPr bwMode="auto">
          <a:xfrm>
            <a:off x="1692275" y="1989138"/>
            <a:ext cx="358775" cy="1152525"/>
          </a:xfrm>
          <a:custGeom>
            <a:avLst/>
            <a:gdLst/>
            <a:ahLst/>
            <a:cxnLst>
              <a:cxn ang="0">
                <a:pos x="226" y="0"/>
              </a:cxn>
              <a:cxn ang="0">
                <a:pos x="45" y="181"/>
              </a:cxn>
              <a:cxn ang="0">
                <a:pos x="0" y="726"/>
              </a:cxn>
            </a:cxnLst>
            <a:rect l="0" t="0" r="r" b="b"/>
            <a:pathLst>
              <a:path w="226" h="726">
                <a:moveTo>
                  <a:pt x="226" y="0"/>
                </a:moveTo>
                <a:cubicBezTo>
                  <a:pt x="154" y="30"/>
                  <a:pt x="83" y="60"/>
                  <a:pt x="45" y="181"/>
                </a:cubicBezTo>
                <a:cubicBezTo>
                  <a:pt x="7" y="302"/>
                  <a:pt x="3" y="514"/>
                  <a:pt x="0" y="726"/>
                </a:cubicBezTo>
              </a:path>
            </a:pathLst>
          </a:custGeom>
          <a:noFill/>
          <a:ln w="28575" cmpd="sng">
            <a:solidFill>
              <a:schemeClr val="accent1"/>
            </a:solidFill>
            <a:round/>
            <a:headEnd/>
            <a:tailEnd/>
          </a:ln>
          <a:effectLst/>
        </p:spPr>
        <p:txBody>
          <a:bodyPr/>
          <a:lstStyle/>
          <a:p>
            <a:endParaRPr lang="fr-FR"/>
          </a:p>
        </p:txBody>
      </p:sp>
      <p:sp>
        <p:nvSpPr>
          <p:cNvPr id="71693" name="Freeform 13"/>
          <p:cNvSpPr>
            <a:spLocks/>
          </p:cNvSpPr>
          <p:nvPr/>
        </p:nvSpPr>
        <p:spPr bwMode="auto">
          <a:xfrm>
            <a:off x="2771775" y="4724400"/>
            <a:ext cx="323850" cy="433388"/>
          </a:xfrm>
          <a:custGeom>
            <a:avLst/>
            <a:gdLst/>
            <a:ahLst/>
            <a:cxnLst>
              <a:cxn ang="0">
                <a:pos x="0" y="0"/>
              </a:cxn>
              <a:cxn ang="0">
                <a:pos x="181" y="91"/>
              </a:cxn>
              <a:cxn ang="0">
                <a:pos x="136" y="273"/>
              </a:cxn>
            </a:cxnLst>
            <a:rect l="0" t="0" r="r" b="b"/>
            <a:pathLst>
              <a:path w="204" h="273">
                <a:moveTo>
                  <a:pt x="0" y="0"/>
                </a:moveTo>
                <a:cubicBezTo>
                  <a:pt x="79" y="23"/>
                  <a:pt x="158" y="46"/>
                  <a:pt x="181" y="91"/>
                </a:cubicBezTo>
                <a:cubicBezTo>
                  <a:pt x="204" y="136"/>
                  <a:pt x="170" y="204"/>
                  <a:pt x="136" y="273"/>
                </a:cubicBezTo>
              </a:path>
            </a:pathLst>
          </a:custGeom>
          <a:noFill/>
          <a:ln w="28575" cmpd="sng">
            <a:solidFill>
              <a:schemeClr val="accent1"/>
            </a:solidFill>
            <a:round/>
            <a:headEnd/>
            <a:tailEnd/>
          </a:ln>
          <a:effectLst/>
        </p:spPr>
        <p:txBody>
          <a:bodyPr/>
          <a:lstStyle/>
          <a:p>
            <a:endParaRPr lang="fr-FR"/>
          </a:p>
        </p:txBody>
      </p:sp>
      <p:sp>
        <p:nvSpPr>
          <p:cNvPr id="71694" name="Freeform 14"/>
          <p:cNvSpPr>
            <a:spLocks/>
          </p:cNvSpPr>
          <p:nvPr/>
        </p:nvSpPr>
        <p:spPr bwMode="auto">
          <a:xfrm>
            <a:off x="2987675" y="404813"/>
            <a:ext cx="876300" cy="1008062"/>
          </a:xfrm>
          <a:custGeom>
            <a:avLst/>
            <a:gdLst/>
            <a:ahLst/>
            <a:cxnLst>
              <a:cxn ang="0">
                <a:pos x="318" y="589"/>
              </a:cxn>
              <a:cxn ang="0">
                <a:pos x="454" y="272"/>
              </a:cxn>
              <a:cxn ang="0">
                <a:pos x="0" y="0"/>
              </a:cxn>
            </a:cxnLst>
            <a:rect l="0" t="0" r="r" b="b"/>
            <a:pathLst>
              <a:path w="507" h="589">
                <a:moveTo>
                  <a:pt x="318" y="589"/>
                </a:moveTo>
                <a:cubicBezTo>
                  <a:pt x="412" y="479"/>
                  <a:pt x="507" y="370"/>
                  <a:pt x="454" y="272"/>
                </a:cubicBezTo>
                <a:cubicBezTo>
                  <a:pt x="401" y="174"/>
                  <a:pt x="200" y="87"/>
                  <a:pt x="0" y="0"/>
                </a:cubicBezTo>
              </a:path>
            </a:pathLst>
          </a:custGeom>
          <a:noFill/>
          <a:ln w="9525">
            <a:solidFill>
              <a:schemeClr val="accent2"/>
            </a:solidFill>
            <a:round/>
            <a:headEnd/>
            <a:tailEnd/>
          </a:ln>
          <a:effectLst/>
        </p:spPr>
        <p:txBody>
          <a:bodyPr/>
          <a:lstStyle/>
          <a:p>
            <a:endParaRPr lang="fr-FR"/>
          </a:p>
        </p:txBody>
      </p:sp>
      <p:sp>
        <p:nvSpPr>
          <p:cNvPr id="71695" name="Freeform 15"/>
          <p:cNvSpPr>
            <a:spLocks/>
          </p:cNvSpPr>
          <p:nvPr/>
        </p:nvSpPr>
        <p:spPr bwMode="auto">
          <a:xfrm>
            <a:off x="2771775" y="525463"/>
            <a:ext cx="377825" cy="814387"/>
          </a:xfrm>
          <a:custGeom>
            <a:avLst/>
            <a:gdLst/>
            <a:ahLst/>
            <a:cxnLst>
              <a:cxn ang="0">
                <a:pos x="0" y="513"/>
              </a:cxn>
              <a:cxn ang="0">
                <a:pos x="181" y="196"/>
              </a:cxn>
              <a:cxn ang="0">
                <a:pos x="238" y="0"/>
              </a:cxn>
            </a:cxnLst>
            <a:rect l="0" t="0" r="r" b="b"/>
            <a:pathLst>
              <a:path w="238" h="513">
                <a:moveTo>
                  <a:pt x="0" y="513"/>
                </a:moveTo>
                <a:cubicBezTo>
                  <a:pt x="37" y="377"/>
                  <a:pt x="141" y="281"/>
                  <a:pt x="181" y="196"/>
                </a:cubicBezTo>
                <a:cubicBezTo>
                  <a:pt x="221" y="111"/>
                  <a:pt x="226" y="41"/>
                  <a:pt x="238" y="0"/>
                </a:cubicBezTo>
              </a:path>
            </a:pathLst>
          </a:custGeom>
          <a:noFill/>
          <a:ln w="9525">
            <a:solidFill>
              <a:schemeClr val="accent2"/>
            </a:solidFill>
            <a:round/>
            <a:headEnd/>
            <a:tailEnd/>
          </a:ln>
          <a:effectLst/>
        </p:spPr>
        <p:txBody>
          <a:bodyPr/>
          <a:lstStyle/>
          <a:p>
            <a:endParaRPr lang="fr-FR"/>
          </a:p>
        </p:txBody>
      </p:sp>
      <p:sp>
        <p:nvSpPr>
          <p:cNvPr id="71696" name="Line 16"/>
          <p:cNvSpPr>
            <a:spLocks noChangeShapeType="1"/>
          </p:cNvSpPr>
          <p:nvPr/>
        </p:nvSpPr>
        <p:spPr bwMode="auto">
          <a:xfrm>
            <a:off x="2916238" y="260350"/>
            <a:ext cx="287337" cy="360363"/>
          </a:xfrm>
          <a:prstGeom prst="line">
            <a:avLst/>
          </a:prstGeom>
          <a:noFill/>
          <a:ln w="76200">
            <a:solidFill>
              <a:schemeClr val="tx1"/>
            </a:solidFill>
            <a:round/>
            <a:headEnd/>
            <a:tailEnd/>
          </a:ln>
          <a:effectLst/>
        </p:spPr>
        <p:txBody>
          <a:bodyPr/>
          <a:lstStyle/>
          <a:p>
            <a:endParaRPr lang="fr-FR"/>
          </a:p>
        </p:txBody>
      </p:sp>
      <p:sp>
        <p:nvSpPr>
          <p:cNvPr id="71697" name="Freeform 17"/>
          <p:cNvSpPr>
            <a:spLocks/>
          </p:cNvSpPr>
          <p:nvPr/>
        </p:nvSpPr>
        <p:spPr bwMode="auto">
          <a:xfrm>
            <a:off x="1835150" y="320675"/>
            <a:ext cx="1152525" cy="587375"/>
          </a:xfrm>
          <a:custGeom>
            <a:avLst/>
            <a:gdLst/>
            <a:ahLst/>
            <a:cxnLst>
              <a:cxn ang="0">
                <a:pos x="726" y="53"/>
              </a:cxn>
              <a:cxn ang="0">
                <a:pos x="318" y="53"/>
              </a:cxn>
              <a:cxn ang="0">
                <a:pos x="0" y="370"/>
              </a:cxn>
            </a:cxnLst>
            <a:rect l="0" t="0" r="r" b="b"/>
            <a:pathLst>
              <a:path w="726" h="370">
                <a:moveTo>
                  <a:pt x="726" y="53"/>
                </a:moveTo>
                <a:cubicBezTo>
                  <a:pt x="582" y="26"/>
                  <a:pt x="439" y="0"/>
                  <a:pt x="318" y="53"/>
                </a:cubicBezTo>
                <a:cubicBezTo>
                  <a:pt x="197" y="106"/>
                  <a:pt x="98" y="238"/>
                  <a:pt x="0" y="370"/>
                </a:cubicBezTo>
              </a:path>
            </a:pathLst>
          </a:custGeom>
          <a:noFill/>
          <a:ln w="9525">
            <a:solidFill>
              <a:schemeClr val="accent2"/>
            </a:solidFill>
            <a:round/>
            <a:headEnd/>
            <a:tailEnd/>
          </a:ln>
          <a:effectLst/>
        </p:spPr>
        <p:txBody>
          <a:bodyPr/>
          <a:lstStyle/>
          <a:p>
            <a:endParaRPr lang="fr-FR"/>
          </a:p>
        </p:txBody>
      </p:sp>
      <p:sp>
        <p:nvSpPr>
          <p:cNvPr id="71698" name="Oval 18"/>
          <p:cNvSpPr>
            <a:spLocks noChangeArrowheads="1"/>
          </p:cNvSpPr>
          <p:nvPr/>
        </p:nvSpPr>
        <p:spPr bwMode="auto">
          <a:xfrm>
            <a:off x="2627313" y="4365625"/>
            <a:ext cx="287337"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71699" name="Oval 19"/>
          <p:cNvSpPr>
            <a:spLocks noChangeArrowheads="1"/>
          </p:cNvSpPr>
          <p:nvPr/>
        </p:nvSpPr>
        <p:spPr bwMode="auto">
          <a:xfrm>
            <a:off x="1979613" y="3141663"/>
            <a:ext cx="287337"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71700" name="Oval 20"/>
          <p:cNvSpPr>
            <a:spLocks noChangeArrowheads="1"/>
          </p:cNvSpPr>
          <p:nvPr/>
        </p:nvSpPr>
        <p:spPr bwMode="auto">
          <a:xfrm>
            <a:off x="2051050" y="5445125"/>
            <a:ext cx="287338"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71701" name="Oval 21"/>
          <p:cNvSpPr>
            <a:spLocks noChangeArrowheads="1"/>
          </p:cNvSpPr>
          <p:nvPr/>
        </p:nvSpPr>
        <p:spPr bwMode="auto">
          <a:xfrm>
            <a:off x="2843213" y="5013325"/>
            <a:ext cx="287337"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71702" name="Oval 22"/>
          <p:cNvSpPr>
            <a:spLocks noChangeArrowheads="1"/>
          </p:cNvSpPr>
          <p:nvPr/>
        </p:nvSpPr>
        <p:spPr bwMode="auto">
          <a:xfrm>
            <a:off x="1547813" y="2924175"/>
            <a:ext cx="287337"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71703" name="Oval 23"/>
          <p:cNvSpPr>
            <a:spLocks noChangeArrowheads="1"/>
          </p:cNvSpPr>
          <p:nvPr/>
        </p:nvSpPr>
        <p:spPr bwMode="auto">
          <a:xfrm>
            <a:off x="2843213" y="2349500"/>
            <a:ext cx="287337"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71704" name="Text Box 24"/>
          <p:cNvSpPr txBox="1">
            <a:spLocks noChangeArrowheads="1"/>
          </p:cNvSpPr>
          <p:nvPr/>
        </p:nvSpPr>
        <p:spPr bwMode="auto">
          <a:xfrm>
            <a:off x="4284663" y="404813"/>
            <a:ext cx="3598862" cy="3378200"/>
          </a:xfrm>
          <a:prstGeom prst="rect">
            <a:avLst/>
          </a:prstGeom>
          <a:noFill/>
          <a:ln w="9525">
            <a:noFill/>
            <a:miter lim="800000"/>
            <a:headEnd/>
            <a:tailEnd/>
          </a:ln>
          <a:effectLst/>
        </p:spPr>
        <p:txBody>
          <a:bodyPr>
            <a:spAutoFit/>
          </a:bodyPr>
          <a:lstStyle/>
          <a:p>
            <a:pPr>
              <a:spcBef>
                <a:spcPct val="50000"/>
              </a:spcBef>
            </a:pPr>
            <a:r>
              <a:rPr lang="fr-FR"/>
              <a:t>Flow components</a:t>
            </a:r>
          </a:p>
          <a:p>
            <a:pPr>
              <a:spcBef>
                <a:spcPct val="50000"/>
              </a:spcBef>
            </a:pPr>
            <a:r>
              <a:rPr lang="fr-FR" i="1"/>
              <a:t>NOT Physiologic:</a:t>
            </a:r>
            <a:r>
              <a:rPr lang="fr-FR"/>
              <a:t> flow from other territories in addition to Its own superficial drained territory.</a:t>
            </a:r>
          </a:p>
          <a:p>
            <a:pPr>
              <a:spcBef>
                <a:spcPct val="50000"/>
              </a:spcBef>
            </a:pPr>
            <a:r>
              <a:rPr lang="fr-FR"/>
              <a:t>OPEN DERIVATED SHUNTS</a:t>
            </a:r>
          </a:p>
        </p:txBody>
      </p:sp>
      <p:pic>
        <p:nvPicPr>
          <p:cNvPr id="71705" name="Picture 25" descr="4"/>
          <p:cNvPicPr>
            <a:picLocks noChangeAspect="1" noChangeArrowheads="1"/>
          </p:cNvPicPr>
          <p:nvPr/>
        </p:nvPicPr>
        <p:blipFill>
          <a:blip r:embed="rId3" cstate="print"/>
          <a:srcRect b="8272"/>
          <a:stretch>
            <a:fillRect/>
          </a:stretch>
        </p:blipFill>
        <p:spPr bwMode="auto">
          <a:xfrm>
            <a:off x="3635375" y="3689350"/>
            <a:ext cx="4608513" cy="3168650"/>
          </a:xfrm>
          <a:prstGeom prst="rect">
            <a:avLst/>
          </a:prstGeom>
          <a:noFill/>
          <a:ln w="9525">
            <a:noFill/>
            <a:miter lim="800000"/>
            <a:headEnd/>
            <a:tailEnd/>
          </a:ln>
        </p:spPr>
      </p:pic>
      <p:sp>
        <p:nvSpPr>
          <p:cNvPr id="71706" name="Rectangle 26"/>
          <p:cNvSpPr>
            <a:spLocks noChangeArrowheads="1"/>
          </p:cNvSpPr>
          <p:nvPr/>
        </p:nvSpPr>
        <p:spPr bwMode="auto">
          <a:xfrm>
            <a:off x="3492500" y="3789363"/>
            <a:ext cx="2447925" cy="3068637"/>
          </a:xfrm>
          <a:prstGeom prst="rect">
            <a:avLst/>
          </a:prstGeom>
          <a:solidFill>
            <a:schemeClr val="bg1"/>
          </a:solidFill>
          <a:ln w="9525">
            <a:noFill/>
            <a:miter lim="800000"/>
            <a:headEnd/>
            <a:tailEnd/>
          </a:ln>
          <a:effectLst/>
        </p:spPr>
        <p:txBody>
          <a:bodyPr wrap="none" anchor="ctr"/>
          <a:lstStyle/>
          <a:p>
            <a:endParaRPr lang="fr-F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Freeform 2"/>
          <p:cNvSpPr>
            <a:spLocks/>
          </p:cNvSpPr>
          <p:nvPr/>
        </p:nvSpPr>
        <p:spPr bwMode="auto">
          <a:xfrm>
            <a:off x="2555875" y="4797425"/>
            <a:ext cx="574675" cy="9017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73731" name="Freeform 3"/>
          <p:cNvSpPr>
            <a:spLocks/>
          </p:cNvSpPr>
          <p:nvPr/>
        </p:nvSpPr>
        <p:spPr bwMode="auto">
          <a:xfrm>
            <a:off x="2484438" y="4076700"/>
            <a:ext cx="574675" cy="9017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73732" name="Freeform 4"/>
          <p:cNvSpPr>
            <a:spLocks/>
          </p:cNvSpPr>
          <p:nvPr/>
        </p:nvSpPr>
        <p:spPr bwMode="auto">
          <a:xfrm>
            <a:off x="1403350" y="1989138"/>
            <a:ext cx="563563" cy="1223962"/>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73733" name="Freeform 5"/>
          <p:cNvSpPr>
            <a:spLocks/>
          </p:cNvSpPr>
          <p:nvPr/>
        </p:nvSpPr>
        <p:spPr bwMode="auto">
          <a:xfrm>
            <a:off x="2555875" y="1628775"/>
            <a:ext cx="779463" cy="13335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73734" name="Freeform 6"/>
          <p:cNvSpPr>
            <a:spLocks/>
          </p:cNvSpPr>
          <p:nvPr/>
        </p:nvSpPr>
        <p:spPr bwMode="auto">
          <a:xfrm>
            <a:off x="611188" y="536575"/>
            <a:ext cx="3219450" cy="6321425"/>
          </a:xfrm>
          <a:custGeom>
            <a:avLst/>
            <a:gdLst/>
            <a:ahLst/>
            <a:cxnLst>
              <a:cxn ang="0">
                <a:pos x="799" y="3481"/>
              </a:cxn>
              <a:cxn ang="0">
                <a:pos x="841" y="2307"/>
              </a:cxn>
              <a:cxn ang="0">
                <a:pos x="692" y="2222"/>
              </a:cxn>
              <a:cxn ang="0">
                <a:pos x="675" y="2092"/>
              </a:cxn>
              <a:cxn ang="0">
                <a:pos x="710" y="1952"/>
              </a:cxn>
              <a:cxn ang="0">
                <a:pos x="479" y="1344"/>
              </a:cxn>
              <a:cxn ang="0">
                <a:pos x="340" y="481"/>
              </a:cxn>
              <a:cxn ang="0">
                <a:pos x="541" y="86"/>
              </a:cxn>
              <a:cxn ang="0">
                <a:pos x="1285" y="38"/>
              </a:cxn>
              <a:cxn ang="0">
                <a:pos x="1938" y="317"/>
              </a:cxn>
              <a:cxn ang="0">
                <a:pos x="1822" y="942"/>
              </a:cxn>
              <a:cxn ang="0">
                <a:pos x="1421" y="1958"/>
              </a:cxn>
              <a:cxn ang="0">
                <a:pos x="1624" y="2534"/>
              </a:cxn>
              <a:cxn ang="0">
                <a:pos x="1624" y="2918"/>
              </a:cxn>
              <a:cxn ang="0">
                <a:pos x="1285" y="3398"/>
              </a:cxn>
              <a:cxn ang="0">
                <a:pos x="1218" y="3590"/>
              </a:cxn>
              <a:cxn ang="0">
                <a:pos x="1218" y="3686"/>
              </a:cxn>
              <a:cxn ang="0">
                <a:pos x="1285" y="3830"/>
              </a:cxn>
              <a:cxn ang="0">
                <a:pos x="1150" y="3926"/>
              </a:cxn>
              <a:cxn ang="0">
                <a:pos x="879" y="3926"/>
              </a:cxn>
              <a:cxn ang="0">
                <a:pos x="676" y="3926"/>
              </a:cxn>
              <a:cxn ang="0">
                <a:pos x="406" y="3974"/>
              </a:cxn>
              <a:cxn ang="0">
                <a:pos x="135" y="3974"/>
              </a:cxn>
              <a:cxn ang="0">
                <a:pos x="68" y="3974"/>
              </a:cxn>
              <a:cxn ang="0">
                <a:pos x="68" y="3926"/>
              </a:cxn>
              <a:cxn ang="0">
                <a:pos x="474" y="3830"/>
              </a:cxn>
              <a:cxn ang="0">
                <a:pos x="812" y="3638"/>
              </a:cxn>
              <a:cxn ang="0">
                <a:pos x="812" y="3641"/>
              </a:cxn>
              <a:cxn ang="0">
                <a:pos x="799" y="3481"/>
              </a:cxn>
            </a:cxnLst>
            <a:rect l="0" t="0" r="r" b="b"/>
            <a:pathLst>
              <a:path w="2028" h="3982">
                <a:moveTo>
                  <a:pt x="799" y="3481"/>
                </a:moveTo>
                <a:cubicBezTo>
                  <a:pt x="804" y="3259"/>
                  <a:pt x="859" y="2517"/>
                  <a:pt x="841" y="2307"/>
                </a:cubicBezTo>
                <a:lnTo>
                  <a:pt x="692" y="2222"/>
                </a:lnTo>
                <a:cubicBezTo>
                  <a:pt x="664" y="2186"/>
                  <a:pt x="672" y="2137"/>
                  <a:pt x="675" y="2092"/>
                </a:cubicBezTo>
                <a:lnTo>
                  <a:pt x="710" y="1952"/>
                </a:lnTo>
                <a:cubicBezTo>
                  <a:pt x="678" y="1828"/>
                  <a:pt x="541" y="1589"/>
                  <a:pt x="479" y="1344"/>
                </a:cubicBezTo>
                <a:cubicBezTo>
                  <a:pt x="417" y="1099"/>
                  <a:pt x="330" y="691"/>
                  <a:pt x="340" y="481"/>
                </a:cubicBezTo>
                <a:cubicBezTo>
                  <a:pt x="350" y="271"/>
                  <a:pt x="383" y="160"/>
                  <a:pt x="541" y="86"/>
                </a:cubicBezTo>
                <a:cubicBezTo>
                  <a:pt x="699" y="12"/>
                  <a:pt x="1053" y="0"/>
                  <a:pt x="1285" y="38"/>
                </a:cubicBezTo>
                <a:cubicBezTo>
                  <a:pt x="1518" y="76"/>
                  <a:pt x="1848" y="166"/>
                  <a:pt x="1938" y="317"/>
                </a:cubicBezTo>
                <a:cubicBezTo>
                  <a:pt x="2028" y="468"/>
                  <a:pt x="1908" y="669"/>
                  <a:pt x="1822" y="942"/>
                </a:cubicBezTo>
                <a:cubicBezTo>
                  <a:pt x="1736" y="1215"/>
                  <a:pt x="1454" y="1693"/>
                  <a:pt x="1421" y="1958"/>
                </a:cubicBezTo>
                <a:cubicBezTo>
                  <a:pt x="1387" y="2223"/>
                  <a:pt x="1590" y="2374"/>
                  <a:pt x="1624" y="2534"/>
                </a:cubicBezTo>
                <a:cubicBezTo>
                  <a:pt x="1657" y="2694"/>
                  <a:pt x="1680" y="2774"/>
                  <a:pt x="1624" y="2918"/>
                </a:cubicBezTo>
                <a:cubicBezTo>
                  <a:pt x="1567" y="3062"/>
                  <a:pt x="1353" y="3286"/>
                  <a:pt x="1285" y="3398"/>
                </a:cubicBezTo>
                <a:cubicBezTo>
                  <a:pt x="1218" y="3510"/>
                  <a:pt x="1229" y="3542"/>
                  <a:pt x="1218" y="3590"/>
                </a:cubicBezTo>
                <a:cubicBezTo>
                  <a:pt x="1206" y="3638"/>
                  <a:pt x="1206" y="3646"/>
                  <a:pt x="1218" y="3686"/>
                </a:cubicBezTo>
                <a:cubicBezTo>
                  <a:pt x="1229" y="3726"/>
                  <a:pt x="1297" y="3790"/>
                  <a:pt x="1285" y="3830"/>
                </a:cubicBezTo>
                <a:cubicBezTo>
                  <a:pt x="1274" y="3870"/>
                  <a:pt x="1218" y="3910"/>
                  <a:pt x="1150" y="3926"/>
                </a:cubicBezTo>
                <a:cubicBezTo>
                  <a:pt x="1082" y="3942"/>
                  <a:pt x="958" y="3926"/>
                  <a:pt x="879" y="3926"/>
                </a:cubicBezTo>
                <a:cubicBezTo>
                  <a:pt x="800" y="3926"/>
                  <a:pt x="755" y="3918"/>
                  <a:pt x="676" y="3926"/>
                </a:cubicBezTo>
                <a:cubicBezTo>
                  <a:pt x="598" y="3934"/>
                  <a:pt x="496" y="3966"/>
                  <a:pt x="406" y="3974"/>
                </a:cubicBezTo>
                <a:cubicBezTo>
                  <a:pt x="316" y="3982"/>
                  <a:pt x="192" y="3974"/>
                  <a:pt x="135" y="3974"/>
                </a:cubicBezTo>
                <a:cubicBezTo>
                  <a:pt x="79" y="3974"/>
                  <a:pt x="79" y="3982"/>
                  <a:pt x="68" y="3974"/>
                </a:cubicBezTo>
                <a:cubicBezTo>
                  <a:pt x="56" y="3966"/>
                  <a:pt x="0" y="3950"/>
                  <a:pt x="68" y="3926"/>
                </a:cubicBezTo>
                <a:cubicBezTo>
                  <a:pt x="135" y="3902"/>
                  <a:pt x="350" y="3878"/>
                  <a:pt x="474" y="3830"/>
                </a:cubicBezTo>
                <a:cubicBezTo>
                  <a:pt x="598" y="3782"/>
                  <a:pt x="755" y="3670"/>
                  <a:pt x="812" y="3638"/>
                </a:cubicBezTo>
                <a:cubicBezTo>
                  <a:pt x="868" y="3606"/>
                  <a:pt x="814" y="3667"/>
                  <a:pt x="812" y="3641"/>
                </a:cubicBezTo>
                <a:cubicBezTo>
                  <a:pt x="810" y="3615"/>
                  <a:pt x="794" y="3703"/>
                  <a:pt x="799" y="3481"/>
                </a:cubicBezTo>
                <a:close/>
              </a:path>
            </a:pathLst>
          </a:custGeom>
          <a:noFill/>
          <a:ln w="9525">
            <a:solidFill>
              <a:schemeClr val="tx1"/>
            </a:solidFill>
            <a:round/>
            <a:headEnd/>
            <a:tailEnd/>
          </a:ln>
          <a:effectLst/>
        </p:spPr>
        <p:txBody>
          <a:bodyPr wrap="none" anchor="ctr"/>
          <a:lstStyle/>
          <a:p>
            <a:endParaRPr lang="fr-FR"/>
          </a:p>
        </p:txBody>
      </p:sp>
      <p:sp>
        <p:nvSpPr>
          <p:cNvPr id="73735" name="Freeform 7"/>
          <p:cNvSpPr>
            <a:spLocks/>
          </p:cNvSpPr>
          <p:nvPr/>
        </p:nvSpPr>
        <p:spPr bwMode="auto">
          <a:xfrm>
            <a:off x="1908175" y="4797425"/>
            <a:ext cx="635000" cy="12954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73736" name="Freeform 8"/>
          <p:cNvSpPr>
            <a:spLocks/>
          </p:cNvSpPr>
          <p:nvPr/>
        </p:nvSpPr>
        <p:spPr bwMode="auto">
          <a:xfrm>
            <a:off x="1644650" y="2636838"/>
            <a:ext cx="779463" cy="1333500"/>
          </a:xfrm>
          <a:custGeom>
            <a:avLst/>
            <a:gdLst/>
            <a:ahLst/>
            <a:cxnLst>
              <a:cxn ang="0">
                <a:pos x="393" y="0"/>
              </a:cxn>
              <a:cxn ang="0">
                <a:pos x="438" y="680"/>
              </a:cxn>
              <a:cxn ang="0">
                <a:pos x="75" y="817"/>
              </a:cxn>
              <a:cxn ang="0">
                <a:pos x="30" y="544"/>
              </a:cxn>
              <a:cxn ang="0">
                <a:pos x="256" y="91"/>
              </a:cxn>
              <a:cxn ang="0">
                <a:pos x="438" y="45"/>
              </a:cxn>
            </a:cxnLst>
            <a:rect l="0" t="0" r="r" b="b"/>
            <a:pathLst>
              <a:path w="491" h="840">
                <a:moveTo>
                  <a:pt x="393" y="0"/>
                </a:moveTo>
                <a:cubicBezTo>
                  <a:pt x="442" y="272"/>
                  <a:pt x="491" y="544"/>
                  <a:pt x="438" y="680"/>
                </a:cubicBezTo>
                <a:cubicBezTo>
                  <a:pt x="385" y="816"/>
                  <a:pt x="143" y="840"/>
                  <a:pt x="75" y="817"/>
                </a:cubicBezTo>
                <a:cubicBezTo>
                  <a:pt x="7" y="794"/>
                  <a:pt x="0" y="665"/>
                  <a:pt x="30" y="544"/>
                </a:cubicBezTo>
                <a:cubicBezTo>
                  <a:pt x="60" y="423"/>
                  <a:pt x="188" y="174"/>
                  <a:pt x="256" y="91"/>
                </a:cubicBezTo>
                <a:cubicBezTo>
                  <a:pt x="324" y="8"/>
                  <a:pt x="381" y="26"/>
                  <a:pt x="438" y="45"/>
                </a:cubicBezTo>
              </a:path>
            </a:pathLst>
          </a:custGeom>
          <a:solidFill>
            <a:srgbClr val="FFFF99"/>
          </a:solidFill>
          <a:ln w="9525">
            <a:solidFill>
              <a:schemeClr val="tx1"/>
            </a:solidFill>
            <a:round/>
            <a:headEnd/>
            <a:tailEnd/>
          </a:ln>
          <a:effectLst/>
        </p:spPr>
        <p:txBody>
          <a:bodyPr/>
          <a:lstStyle/>
          <a:p>
            <a:endParaRPr lang="fr-FR"/>
          </a:p>
        </p:txBody>
      </p:sp>
      <p:sp>
        <p:nvSpPr>
          <p:cNvPr id="73737" name="Freeform 9"/>
          <p:cNvSpPr>
            <a:spLocks/>
          </p:cNvSpPr>
          <p:nvPr/>
        </p:nvSpPr>
        <p:spPr bwMode="auto">
          <a:xfrm>
            <a:off x="2413000" y="119063"/>
            <a:ext cx="601663" cy="6334125"/>
          </a:xfrm>
          <a:custGeom>
            <a:avLst/>
            <a:gdLst/>
            <a:ahLst/>
            <a:cxnLst>
              <a:cxn ang="0">
                <a:pos x="379" y="0"/>
              </a:cxn>
              <a:cxn ang="0">
                <a:pos x="80" y="373"/>
              </a:cxn>
              <a:cxn ang="0">
                <a:pos x="0" y="3990"/>
              </a:cxn>
            </a:cxnLst>
            <a:rect l="0" t="0" r="r" b="b"/>
            <a:pathLst>
              <a:path w="379" h="3990">
                <a:moveTo>
                  <a:pt x="379" y="0"/>
                </a:moveTo>
                <a:lnTo>
                  <a:pt x="80" y="373"/>
                </a:lnTo>
                <a:lnTo>
                  <a:pt x="0" y="3990"/>
                </a:lnTo>
              </a:path>
            </a:pathLst>
          </a:custGeom>
          <a:noFill/>
          <a:ln w="76200" cmpd="sng">
            <a:solidFill>
              <a:schemeClr val="tx1"/>
            </a:solidFill>
            <a:round/>
            <a:headEnd type="none" w="med" len="med"/>
            <a:tailEnd type="none" w="med" len="med"/>
          </a:ln>
          <a:effectLst/>
        </p:spPr>
        <p:txBody>
          <a:bodyPr/>
          <a:lstStyle/>
          <a:p>
            <a:endParaRPr lang="fr-FR"/>
          </a:p>
        </p:txBody>
      </p:sp>
      <p:sp>
        <p:nvSpPr>
          <p:cNvPr id="73738" name="Freeform 10"/>
          <p:cNvSpPr>
            <a:spLocks/>
          </p:cNvSpPr>
          <p:nvPr/>
        </p:nvSpPr>
        <p:spPr bwMode="auto">
          <a:xfrm>
            <a:off x="2003425" y="788988"/>
            <a:ext cx="552450" cy="5448300"/>
          </a:xfrm>
          <a:custGeom>
            <a:avLst/>
            <a:gdLst/>
            <a:ahLst/>
            <a:cxnLst>
              <a:cxn ang="0">
                <a:pos x="348" y="257"/>
              </a:cxn>
              <a:cxn ang="0">
                <a:pos x="30" y="529"/>
              </a:cxn>
              <a:cxn ang="0">
                <a:pos x="167" y="3432"/>
              </a:cxn>
            </a:cxnLst>
            <a:rect l="0" t="0" r="r" b="b"/>
            <a:pathLst>
              <a:path w="348" h="3432">
                <a:moveTo>
                  <a:pt x="348" y="257"/>
                </a:moveTo>
                <a:cubicBezTo>
                  <a:pt x="204" y="128"/>
                  <a:pt x="60" y="0"/>
                  <a:pt x="30" y="529"/>
                </a:cubicBezTo>
                <a:cubicBezTo>
                  <a:pt x="0" y="1058"/>
                  <a:pt x="83" y="2245"/>
                  <a:pt x="167" y="3432"/>
                </a:cubicBezTo>
              </a:path>
            </a:pathLst>
          </a:custGeom>
          <a:noFill/>
          <a:ln w="28575" cmpd="sng">
            <a:solidFill>
              <a:schemeClr val="accent2"/>
            </a:solidFill>
            <a:round/>
            <a:headEnd/>
            <a:tailEnd/>
          </a:ln>
          <a:effectLst/>
        </p:spPr>
        <p:txBody>
          <a:bodyPr/>
          <a:lstStyle/>
          <a:p>
            <a:endParaRPr lang="fr-FR"/>
          </a:p>
        </p:txBody>
      </p:sp>
      <p:sp>
        <p:nvSpPr>
          <p:cNvPr id="73739" name="Freeform 11"/>
          <p:cNvSpPr>
            <a:spLocks/>
          </p:cNvSpPr>
          <p:nvPr/>
        </p:nvSpPr>
        <p:spPr bwMode="auto">
          <a:xfrm>
            <a:off x="2484438" y="3716338"/>
            <a:ext cx="334962" cy="1873250"/>
          </a:xfrm>
          <a:custGeom>
            <a:avLst/>
            <a:gdLst/>
            <a:ahLst/>
            <a:cxnLst>
              <a:cxn ang="0">
                <a:pos x="0" y="0"/>
              </a:cxn>
              <a:cxn ang="0">
                <a:pos x="181" y="182"/>
              </a:cxn>
              <a:cxn ang="0">
                <a:pos x="181" y="454"/>
              </a:cxn>
              <a:cxn ang="0">
                <a:pos x="181" y="1180"/>
              </a:cxn>
            </a:cxnLst>
            <a:rect l="0" t="0" r="r" b="b"/>
            <a:pathLst>
              <a:path w="211" h="1180">
                <a:moveTo>
                  <a:pt x="0" y="0"/>
                </a:moveTo>
                <a:cubicBezTo>
                  <a:pt x="75" y="53"/>
                  <a:pt x="151" y="106"/>
                  <a:pt x="181" y="182"/>
                </a:cubicBezTo>
                <a:cubicBezTo>
                  <a:pt x="211" y="258"/>
                  <a:pt x="181" y="288"/>
                  <a:pt x="181" y="454"/>
                </a:cubicBezTo>
                <a:cubicBezTo>
                  <a:pt x="181" y="620"/>
                  <a:pt x="181" y="900"/>
                  <a:pt x="181" y="1180"/>
                </a:cubicBezTo>
              </a:path>
            </a:pathLst>
          </a:custGeom>
          <a:noFill/>
          <a:ln w="28575" cmpd="sng">
            <a:solidFill>
              <a:schemeClr val="accent2"/>
            </a:solidFill>
            <a:round/>
            <a:headEnd/>
            <a:tailEnd/>
          </a:ln>
          <a:effectLst/>
        </p:spPr>
        <p:txBody>
          <a:bodyPr/>
          <a:lstStyle/>
          <a:p>
            <a:endParaRPr lang="fr-FR"/>
          </a:p>
        </p:txBody>
      </p:sp>
      <p:sp>
        <p:nvSpPr>
          <p:cNvPr id="73740" name="Freeform 12"/>
          <p:cNvSpPr>
            <a:spLocks/>
          </p:cNvSpPr>
          <p:nvPr/>
        </p:nvSpPr>
        <p:spPr bwMode="auto">
          <a:xfrm>
            <a:off x="1692275" y="1989138"/>
            <a:ext cx="358775" cy="1152525"/>
          </a:xfrm>
          <a:custGeom>
            <a:avLst/>
            <a:gdLst/>
            <a:ahLst/>
            <a:cxnLst>
              <a:cxn ang="0">
                <a:pos x="226" y="0"/>
              </a:cxn>
              <a:cxn ang="0">
                <a:pos x="45" y="181"/>
              </a:cxn>
              <a:cxn ang="0">
                <a:pos x="0" y="726"/>
              </a:cxn>
            </a:cxnLst>
            <a:rect l="0" t="0" r="r" b="b"/>
            <a:pathLst>
              <a:path w="226" h="726">
                <a:moveTo>
                  <a:pt x="226" y="0"/>
                </a:moveTo>
                <a:cubicBezTo>
                  <a:pt x="154" y="30"/>
                  <a:pt x="83" y="60"/>
                  <a:pt x="45" y="181"/>
                </a:cubicBezTo>
                <a:cubicBezTo>
                  <a:pt x="7" y="302"/>
                  <a:pt x="3" y="514"/>
                  <a:pt x="0" y="726"/>
                </a:cubicBezTo>
              </a:path>
            </a:pathLst>
          </a:custGeom>
          <a:noFill/>
          <a:ln w="28575" cmpd="sng">
            <a:solidFill>
              <a:schemeClr val="accent1"/>
            </a:solidFill>
            <a:round/>
            <a:headEnd/>
            <a:tailEnd/>
          </a:ln>
          <a:effectLst/>
        </p:spPr>
        <p:txBody>
          <a:bodyPr/>
          <a:lstStyle/>
          <a:p>
            <a:endParaRPr lang="fr-FR"/>
          </a:p>
        </p:txBody>
      </p:sp>
      <p:sp>
        <p:nvSpPr>
          <p:cNvPr id="73741" name="Freeform 13"/>
          <p:cNvSpPr>
            <a:spLocks/>
          </p:cNvSpPr>
          <p:nvPr/>
        </p:nvSpPr>
        <p:spPr bwMode="auto">
          <a:xfrm>
            <a:off x="2771775" y="4724400"/>
            <a:ext cx="323850" cy="433388"/>
          </a:xfrm>
          <a:custGeom>
            <a:avLst/>
            <a:gdLst/>
            <a:ahLst/>
            <a:cxnLst>
              <a:cxn ang="0">
                <a:pos x="0" y="0"/>
              </a:cxn>
              <a:cxn ang="0">
                <a:pos x="181" y="91"/>
              </a:cxn>
              <a:cxn ang="0">
                <a:pos x="136" y="273"/>
              </a:cxn>
            </a:cxnLst>
            <a:rect l="0" t="0" r="r" b="b"/>
            <a:pathLst>
              <a:path w="204" h="273">
                <a:moveTo>
                  <a:pt x="0" y="0"/>
                </a:moveTo>
                <a:cubicBezTo>
                  <a:pt x="79" y="23"/>
                  <a:pt x="158" y="46"/>
                  <a:pt x="181" y="91"/>
                </a:cubicBezTo>
                <a:cubicBezTo>
                  <a:pt x="204" y="136"/>
                  <a:pt x="170" y="204"/>
                  <a:pt x="136" y="273"/>
                </a:cubicBezTo>
              </a:path>
            </a:pathLst>
          </a:custGeom>
          <a:noFill/>
          <a:ln w="28575" cmpd="sng">
            <a:solidFill>
              <a:schemeClr val="accent1"/>
            </a:solidFill>
            <a:round/>
            <a:headEnd/>
            <a:tailEnd/>
          </a:ln>
          <a:effectLst/>
        </p:spPr>
        <p:txBody>
          <a:bodyPr/>
          <a:lstStyle/>
          <a:p>
            <a:endParaRPr lang="fr-FR"/>
          </a:p>
        </p:txBody>
      </p:sp>
      <p:sp>
        <p:nvSpPr>
          <p:cNvPr id="73742" name="Freeform 14"/>
          <p:cNvSpPr>
            <a:spLocks/>
          </p:cNvSpPr>
          <p:nvPr/>
        </p:nvSpPr>
        <p:spPr bwMode="auto">
          <a:xfrm>
            <a:off x="2987675" y="404813"/>
            <a:ext cx="876300" cy="1008062"/>
          </a:xfrm>
          <a:custGeom>
            <a:avLst/>
            <a:gdLst/>
            <a:ahLst/>
            <a:cxnLst>
              <a:cxn ang="0">
                <a:pos x="318" y="589"/>
              </a:cxn>
              <a:cxn ang="0">
                <a:pos x="454" y="272"/>
              </a:cxn>
              <a:cxn ang="0">
                <a:pos x="0" y="0"/>
              </a:cxn>
            </a:cxnLst>
            <a:rect l="0" t="0" r="r" b="b"/>
            <a:pathLst>
              <a:path w="507" h="589">
                <a:moveTo>
                  <a:pt x="318" y="589"/>
                </a:moveTo>
                <a:cubicBezTo>
                  <a:pt x="412" y="479"/>
                  <a:pt x="507" y="370"/>
                  <a:pt x="454" y="272"/>
                </a:cubicBezTo>
                <a:cubicBezTo>
                  <a:pt x="401" y="174"/>
                  <a:pt x="200" y="87"/>
                  <a:pt x="0" y="0"/>
                </a:cubicBezTo>
              </a:path>
            </a:pathLst>
          </a:custGeom>
          <a:noFill/>
          <a:ln w="9525">
            <a:solidFill>
              <a:schemeClr val="accent2"/>
            </a:solidFill>
            <a:round/>
            <a:headEnd/>
            <a:tailEnd/>
          </a:ln>
          <a:effectLst/>
        </p:spPr>
        <p:txBody>
          <a:bodyPr/>
          <a:lstStyle/>
          <a:p>
            <a:endParaRPr lang="fr-FR"/>
          </a:p>
        </p:txBody>
      </p:sp>
      <p:sp>
        <p:nvSpPr>
          <p:cNvPr id="73743" name="Freeform 15"/>
          <p:cNvSpPr>
            <a:spLocks/>
          </p:cNvSpPr>
          <p:nvPr/>
        </p:nvSpPr>
        <p:spPr bwMode="auto">
          <a:xfrm>
            <a:off x="2771775" y="525463"/>
            <a:ext cx="377825" cy="814387"/>
          </a:xfrm>
          <a:custGeom>
            <a:avLst/>
            <a:gdLst/>
            <a:ahLst/>
            <a:cxnLst>
              <a:cxn ang="0">
                <a:pos x="0" y="513"/>
              </a:cxn>
              <a:cxn ang="0">
                <a:pos x="181" y="196"/>
              </a:cxn>
              <a:cxn ang="0">
                <a:pos x="238" y="0"/>
              </a:cxn>
            </a:cxnLst>
            <a:rect l="0" t="0" r="r" b="b"/>
            <a:pathLst>
              <a:path w="238" h="513">
                <a:moveTo>
                  <a:pt x="0" y="513"/>
                </a:moveTo>
                <a:cubicBezTo>
                  <a:pt x="37" y="377"/>
                  <a:pt x="141" y="281"/>
                  <a:pt x="181" y="196"/>
                </a:cubicBezTo>
                <a:cubicBezTo>
                  <a:pt x="221" y="111"/>
                  <a:pt x="226" y="41"/>
                  <a:pt x="238" y="0"/>
                </a:cubicBezTo>
              </a:path>
            </a:pathLst>
          </a:custGeom>
          <a:noFill/>
          <a:ln w="9525">
            <a:solidFill>
              <a:schemeClr val="accent2"/>
            </a:solidFill>
            <a:round/>
            <a:headEnd/>
            <a:tailEnd/>
          </a:ln>
          <a:effectLst/>
        </p:spPr>
        <p:txBody>
          <a:bodyPr/>
          <a:lstStyle/>
          <a:p>
            <a:endParaRPr lang="fr-FR"/>
          </a:p>
        </p:txBody>
      </p:sp>
      <p:sp>
        <p:nvSpPr>
          <p:cNvPr id="73744" name="Line 16"/>
          <p:cNvSpPr>
            <a:spLocks noChangeShapeType="1"/>
          </p:cNvSpPr>
          <p:nvPr/>
        </p:nvSpPr>
        <p:spPr bwMode="auto">
          <a:xfrm>
            <a:off x="2916238" y="260350"/>
            <a:ext cx="287337" cy="360363"/>
          </a:xfrm>
          <a:prstGeom prst="line">
            <a:avLst/>
          </a:prstGeom>
          <a:noFill/>
          <a:ln w="76200">
            <a:solidFill>
              <a:schemeClr val="tx1"/>
            </a:solidFill>
            <a:round/>
            <a:headEnd/>
            <a:tailEnd/>
          </a:ln>
          <a:effectLst/>
        </p:spPr>
        <p:txBody>
          <a:bodyPr/>
          <a:lstStyle/>
          <a:p>
            <a:endParaRPr lang="fr-FR"/>
          </a:p>
        </p:txBody>
      </p:sp>
      <p:sp>
        <p:nvSpPr>
          <p:cNvPr id="73745" name="Freeform 17"/>
          <p:cNvSpPr>
            <a:spLocks/>
          </p:cNvSpPr>
          <p:nvPr/>
        </p:nvSpPr>
        <p:spPr bwMode="auto">
          <a:xfrm>
            <a:off x="1835150" y="320675"/>
            <a:ext cx="1152525" cy="587375"/>
          </a:xfrm>
          <a:custGeom>
            <a:avLst/>
            <a:gdLst/>
            <a:ahLst/>
            <a:cxnLst>
              <a:cxn ang="0">
                <a:pos x="726" y="53"/>
              </a:cxn>
              <a:cxn ang="0">
                <a:pos x="318" y="53"/>
              </a:cxn>
              <a:cxn ang="0">
                <a:pos x="0" y="370"/>
              </a:cxn>
            </a:cxnLst>
            <a:rect l="0" t="0" r="r" b="b"/>
            <a:pathLst>
              <a:path w="726" h="370">
                <a:moveTo>
                  <a:pt x="726" y="53"/>
                </a:moveTo>
                <a:cubicBezTo>
                  <a:pt x="582" y="26"/>
                  <a:pt x="439" y="0"/>
                  <a:pt x="318" y="53"/>
                </a:cubicBezTo>
                <a:cubicBezTo>
                  <a:pt x="197" y="106"/>
                  <a:pt x="98" y="238"/>
                  <a:pt x="0" y="370"/>
                </a:cubicBezTo>
              </a:path>
            </a:pathLst>
          </a:custGeom>
          <a:noFill/>
          <a:ln w="9525">
            <a:solidFill>
              <a:schemeClr val="accent2"/>
            </a:solidFill>
            <a:round/>
            <a:headEnd/>
            <a:tailEnd/>
          </a:ln>
          <a:effectLst/>
        </p:spPr>
        <p:txBody>
          <a:bodyPr/>
          <a:lstStyle/>
          <a:p>
            <a:endParaRPr lang="fr-FR"/>
          </a:p>
        </p:txBody>
      </p:sp>
      <p:sp>
        <p:nvSpPr>
          <p:cNvPr id="73746" name="Oval 18"/>
          <p:cNvSpPr>
            <a:spLocks noChangeArrowheads="1"/>
          </p:cNvSpPr>
          <p:nvPr/>
        </p:nvSpPr>
        <p:spPr bwMode="auto">
          <a:xfrm>
            <a:off x="2627313" y="4365625"/>
            <a:ext cx="287337"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73747" name="Oval 19"/>
          <p:cNvSpPr>
            <a:spLocks noChangeArrowheads="1"/>
          </p:cNvSpPr>
          <p:nvPr/>
        </p:nvSpPr>
        <p:spPr bwMode="auto">
          <a:xfrm>
            <a:off x="1979613" y="3141663"/>
            <a:ext cx="287337"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73748" name="Oval 20"/>
          <p:cNvSpPr>
            <a:spLocks noChangeArrowheads="1"/>
          </p:cNvSpPr>
          <p:nvPr/>
        </p:nvSpPr>
        <p:spPr bwMode="auto">
          <a:xfrm>
            <a:off x="2051050" y="5445125"/>
            <a:ext cx="287338"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73749" name="Oval 21"/>
          <p:cNvSpPr>
            <a:spLocks noChangeArrowheads="1"/>
          </p:cNvSpPr>
          <p:nvPr/>
        </p:nvSpPr>
        <p:spPr bwMode="auto">
          <a:xfrm>
            <a:off x="2843213" y="5013325"/>
            <a:ext cx="287337"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73750" name="Oval 22"/>
          <p:cNvSpPr>
            <a:spLocks noChangeArrowheads="1"/>
          </p:cNvSpPr>
          <p:nvPr/>
        </p:nvSpPr>
        <p:spPr bwMode="auto">
          <a:xfrm>
            <a:off x="1547813" y="2924175"/>
            <a:ext cx="287337"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73751" name="Oval 23"/>
          <p:cNvSpPr>
            <a:spLocks noChangeArrowheads="1"/>
          </p:cNvSpPr>
          <p:nvPr/>
        </p:nvSpPr>
        <p:spPr bwMode="auto">
          <a:xfrm>
            <a:off x="2843213" y="2349500"/>
            <a:ext cx="287337"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pic>
        <p:nvPicPr>
          <p:cNvPr id="73753" name="Picture 25" descr="4"/>
          <p:cNvPicPr>
            <a:picLocks noChangeAspect="1" noChangeArrowheads="1"/>
          </p:cNvPicPr>
          <p:nvPr/>
        </p:nvPicPr>
        <p:blipFill>
          <a:blip r:embed="rId3" cstate="print"/>
          <a:srcRect/>
          <a:stretch>
            <a:fillRect/>
          </a:stretch>
        </p:blipFill>
        <p:spPr bwMode="auto">
          <a:xfrm>
            <a:off x="4067175" y="3359150"/>
            <a:ext cx="4608513" cy="3454400"/>
          </a:xfrm>
          <a:prstGeom prst="rect">
            <a:avLst/>
          </a:prstGeom>
          <a:noFill/>
          <a:ln w="9525">
            <a:noFill/>
            <a:miter lim="800000"/>
            <a:headEnd/>
            <a:tailEnd/>
          </a:ln>
        </p:spPr>
      </p:pic>
      <p:sp>
        <p:nvSpPr>
          <p:cNvPr id="73754" name="Rectangle 26"/>
          <p:cNvSpPr>
            <a:spLocks noChangeArrowheads="1"/>
          </p:cNvSpPr>
          <p:nvPr/>
        </p:nvSpPr>
        <p:spPr bwMode="auto">
          <a:xfrm>
            <a:off x="6156325" y="3503613"/>
            <a:ext cx="2447925" cy="3068637"/>
          </a:xfrm>
          <a:prstGeom prst="rect">
            <a:avLst/>
          </a:prstGeom>
          <a:solidFill>
            <a:schemeClr val="bg1"/>
          </a:solidFill>
          <a:ln w="9525">
            <a:noFill/>
            <a:miter lim="800000"/>
            <a:headEnd/>
            <a:tailEnd/>
          </a:ln>
          <a:effectLst/>
        </p:spPr>
        <p:txBody>
          <a:bodyPr wrap="none" anchor="ctr"/>
          <a:lstStyle/>
          <a:p>
            <a:endParaRPr lang="fr-FR"/>
          </a:p>
        </p:txBody>
      </p:sp>
      <p:sp>
        <p:nvSpPr>
          <p:cNvPr id="73752" name="Text Box 24"/>
          <p:cNvSpPr txBox="1">
            <a:spLocks noChangeArrowheads="1"/>
          </p:cNvSpPr>
          <p:nvPr/>
        </p:nvSpPr>
        <p:spPr bwMode="auto">
          <a:xfrm>
            <a:off x="4284663" y="404813"/>
            <a:ext cx="3598862" cy="3013075"/>
          </a:xfrm>
          <a:prstGeom prst="rect">
            <a:avLst/>
          </a:prstGeom>
          <a:noFill/>
          <a:ln w="9525">
            <a:noFill/>
            <a:miter lim="800000"/>
            <a:headEnd/>
            <a:tailEnd/>
          </a:ln>
          <a:effectLst/>
        </p:spPr>
        <p:txBody>
          <a:bodyPr>
            <a:spAutoFit/>
          </a:bodyPr>
          <a:lstStyle/>
          <a:p>
            <a:pPr>
              <a:spcBef>
                <a:spcPct val="50000"/>
              </a:spcBef>
            </a:pPr>
            <a:r>
              <a:rPr lang="fr-FR"/>
              <a:t>Flow components</a:t>
            </a:r>
          </a:p>
          <a:p>
            <a:pPr>
              <a:spcBef>
                <a:spcPct val="50000"/>
              </a:spcBef>
            </a:pPr>
            <a:r>
              <a:rPr lang="fr-FR" i="1"/>
              <a:t>NOT Physiologic:</a:t>
            </a:r>
            <a:r>
              <a:rPr lang="fr-FR"/>
              <a:t> flow from other territories in addition to Its own superficial drained territory.</a:t>
            </a:r>
          </a:p>
          <a:p>
            <a:pPr>
              <a:spcBef>
                <a:spcPct val="50000"/>
              </a:spcBef>
            </a:pPr>
            <a:r>
              <a:rPr lang="fr-FR"/>
              <a:t>CLOSED SHUNTS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ext Box 2"/>
          <p:cNvSpPr txBox="1">
            <a:spLocks noChangeArrowheads="1"/>
          </p:cNvSpPr>
          <p:nvPr/>
        </p:nvSpPr>
        <p:spPr bwMode="auto">
          <a:xfrm>
            <a:off x="683568" y="279400"/>
            <a:ext cx="6985000" cy="6186309"/>
          </a:xfrm>
          <a:prstGeom prst="rect">
            <a:avLst/>
          </a:prstGeom>
          <a:noFill/>
          <a:ln w="9525">
            <a:noFill/>
            <a:miter lim="800000"/>
            <a:headEnd/>
            <a:tailEnd/>
          </a:ln>
          <a:effectLst/>
        </p:spPr>
        <p:txBody>
          <a:bodyPr>
            <a:spAutoFit/>
          </a:bodyPr>
          <a:lstStyle/>
          <a:p>
            <a:pPr algn="ctr">
              <a:spcBef>
                <a:spcPct val="50000"/>
              </a:spcBef>
            </a:pPr>
            <a:r>
              <a:rPr lang="fr-FR" dirty="0"/>
              <a:t>VEINES PERFORANTES </a:t>
            </a:r>
          </a:p>
          <a:p>
            <a:pPr algn="ctr">
              <a:spcBef>
                <a:spcPct val="50000"/>
              </a:spcBef>
            </a:pPr>
            <a:r>
              <a:rPr lang="fr-FR" dirty="0"/>
              <a:t>PERFORATORS</a:t>
            </a:r>
          </a:p>
          <a:p>
            <a:pPr>
              <a:spcBef>
                <a:spcPct val="50000"/>
              </a:spcBef>
            </a:pPr>
            <a:r>
              <a:rPr lang="en-US" dirty="0"/>
              <a:t>Hemodynamics: </a:t>
            </a:r>
          </a:p>
          <a:p>
            <a:pPr>
              <a:spcBef>
                <a:spcPct val="50000"/>
              </a:spcBef>
            </a:pPr>
            <a:r>
              <a:rPr lang="en-US" dirty="0"/>
              <a:t>Flow energy: </a:t>
            </a:r>
          </a:p>
          <a:p>
            <a:pPr>
              <a:spcBef>
                <a:spcPct val="50000"/>
              </a:spcBef>
            </a:pPr>
            <a:r>
              <a:rPr lang="en-US" dirty="0"/>
              <a:t>	Physiological: Flow rate provided by residual pressure: variations according to arterial and capillary resistance (thermoregulation: external heat, internal heat (walking, sport) </a:t>
            </a:r>
          </a:p>
          <a:p>
            <a:pPr>
              <a:spcBef>
                <a:spcPct val="50000"/>
              </a:spcBef>
            </a:pPr>
            <a:r>
              <a:rPr lang="en-US" dirty="0"/>
              <a:t>	NON-physiological:</a:t>
            </a:r>
          </a:p>
          <a:p>
            <a:pPr>
              <a:spcBef>
                <a:spcPct val="50000"/>
              </a:spcBef>
            </a:pPr>
            <a:r>
              <a:rPr lang="en-US" dirty="0"/>
              <a:t>		 1-Excess residual pressure: </a:t>
            </a:r>
            <a:r>
              <a:rPr lang="en-US" dirty="0" err="1"/>
              <a:t>vicarous</a:t>
            </a:r>
            <a:r>
              <a:rPr lang="en-US" dirty="0"/>
              <a:t> open shunts</a:t>
            </a:r>
          </a:p>
          <a:p>
            <a:pPr>
              <a:spcBef>
                <a:spcPct val="50000"/>
              </a:spcBef>
            </a:pPr>
            <a:r>
              <a:rPr lang="en-US" dirty="0"/>
              <a:t>		 2-Valvulomuscular pump pressure: deep-superficial, open vicarious and closed shunts</a:t>
            </a:r>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1331913" y="333375"/>
            <a:ext cx="7056437" cy="5751513"/>
          </a:xfrm>
          <a:prstGeom prst="rect">
            <a:avLst/>
          </a:prstGeom>
          <a:noFill/>
          <a:ln w="9525">
            <a:noFill/>
            <a:miter lim="800000"/>
            <a:headEnd/>
            <a:tailEnd/>
          </a:ln>
          <a:effectLst/>
        </p:spPr>
        <p:txBody>
          <a:bodyPr>
            <a:spAutoFit/>
          </a:bodyPr>
          <a:lstStyle/>
          <a:p>
            <a:pPr>
              <a:spcBef>
                <a:spcPct val="50000"/>
              </a:spcBef>
            </a:pPr>
            <a:r>
              <a:rPr lang="fr-FR" dirty="0"/>
              <a:t>Flow </a:t>
            </a:r>
            <a:r>
              <a:rPr lang="fr-FR" dirty="0" err="1"/>
              <a:t>energy</a:t>
            </a:r>
            <a:endParaRPr lang="fr-FR" dirty="0"/>
          </a:p>
          <a:p>
            <a:pPr>
              <a:spcBef>
                <a:spcPct val="50000"/>
              </a:spcBef>
            </a:pPr>
            <a:r>
              <a:rPr lang="fr-FR" i="1" dirty="0" err="1"/>
              <a:t>Physiologic</a:t>
            </a:r>
            <a:r>
              <a:rPr lang="fr-FR" i="1" dirty="0"/>
              <a:t>:</a:t>
            </a:r>
          </a:p>
          <a:p>
            <a:pPr>
              <a:spcBef>
                <a:spcPct val="50000"/>
              </a:spcBef>
            </a:pPr>
            <a:r>
              <a:rPr lang="fr-FR" dirty="0"/>
              <a:t>Drainage </a:t>
            </a:r>
            <a:r>
              <a:rPr lang="fr-FR" dirty="0" err="1"/>
              <a:t>Residual</a:t>
            </a:r>
            <a:r>
              <a:rPr lang="fr-FR" dirty="0"/>
              <a:t> pressure of </a:t>
            </a:r>
            <a:r>
              <a:rPr lang="fr-FR" dirty="0" err="1"/>
              <a:t>its</a:t>
            </a:r>
            <a:r>
              <a:rPr lang="fr-FR" dirty="0"/>
              <a:t> </a:t>
            </a:r>
            <a:r>
              <a:rPr lang="fr-FR" dirty="0" err="1"/>
              <a:t>own</a:t>
            </a:r>
            <a:r>
              <a:rPr lang="fr-FR" dirty="0"/>
              <a:t> </a:t>
            </a:r>
            <a:r>
              <a:rPr lang="fr-FR" dirty="0" err="1"/>
              <a:t>territory</a:t>
            </a:r>
            <a:r>
              <a:rPr lang="fr-FR" dirty="0"/>
              <a:t> </a:t>
            </a:r>
            <a:r>
              <a:rPr lang="fr-FR" dirty="0" err="1"/>
              <a:t>increased</a:t>
            </a:r>
            <a:r>
              <a:rPr lang="fr-FR" dirty="0"/>
              <a:t> by </a:t>
            </a:r>
            <a:r>
              <a:rPr lang="fr-FR" dirty="0" err="1"/>
              <a:t>physiological</a:t>
            </a:r>
            <a:r>
              <a:rPr lang="fr-FR" dirty="0"/>
              <a:t> </a:t>
            </a:r>
            <a:r>
              <a:rPr lang="fr-FR" dirty="0" err="1"/>
              <a:t>micro-circulation</a:t>
            </a:r>
            <a:r>
              <a:rPr lang="fr-FR" dirty="0"/>
              <a:t> </a:t>
            </a:r>
            <a:r>
              <a:rPr lang="fr-FR" dirty="0" err="1"/>
              <a:t>resistances</a:t>
            </a:r>
            <a:r>
              <a:rPr lang="fr-FR" dirty="0"/>
              <a:t> </a:t>
            </a:r>
            <a:r>
              <a:rPr lang="fr-FR" dirty="0" err="1"/>
              <a:t>reduction</a:t>
            </a:r>
            <a:r>
              <a:rPr lang="fr-FR" dirty="0"/>
              <a:t>: </a:t>
            </a:r>
            <a:r>
              <a:rPr lang="fr-FR" dirty="0" err="1"/>
              <a:t>heat</a:t>
            </a:r>
            <a:r>
              <a:rPr lang="fr-FR" dirty="0"/>
              <a:t>, </a:t>
            </a:r>
            <a:r>
              <a:rPr lang="fr-FR" dirty="0" err="1"/>
              <a:t>walking</a:t>
            </a:r>
            <a:r>
              <a:rPr lang="fr-FR" dirty="0"/>
              <a:t>, sport</a:t>
            </a:r>
          </a:p>
          <a:p>
            <a:pPr>
              <a:spcBef>
                <a:spcPct val="50000"/>
              </a:spcBef>
            </a:pPr>
            <a:r>
              <a:rPr lang="fr-FR" i="1" dirty="0"/>
              <a:t>NOT </a:t>
            </a:r>
            <a:r>
              <a:rPr lang="fr-FR" i="1" dirty="0" err="1"/>
              <a:t>physiologic</a:t>
            </a:r>
            <a:r>
              <a:rPr lang="fr-FR" dirty="0"/>
              <a:t>:</a:t>
            </a:r>
          </a:p>
          <a:p>
            <a:pPr>
              <a:spcBef>
                <a:spcPct val="50000"/>
              </a:spcBef>
            </a:pPr>
            <a:r>
              <a:rPr lang="fr-FR" dirty="0"/>
              <a:t>	Excess of </a:t>
            </a:r>
            <a:r>
              <a:rPr lang="fr-FR" dirty="0" err="1"/>
              <a:t>residual</a:t>
            </a:r>
            <a:r>
              <a:rPr lang="fr-FR" dirty="0"/>
              <a:t> pressure : open </a:t>
            </a:r>
            <a:r>
              <a:rPr lang="fr-FR" dirty="0" err="1"/>
              <a:t>vicarious</a:t>
            </a:r>
            <a:r>
              <a:rPr lang="fr-FR" dirty="0"/>
              <a:t> shunts and </a:t>
            </a:r>
            <a:r>
              <a:rPr lang="fr-FR" dirty="0" err="1"/>
              <a:t>systolic</a:t>
            </a:r>
            <a:r>
              <a:rPr lang="fr-FR" dirty="0"/>
              <a:t> </a:t>
            </a:r>
            <a:r>
              <a:rPr lang="fr-FR" dirty="0" err="1"/>
              <a:t>Valvulo-muscular</a:t>
            </a:r>
            <a:r>
              <a:rPr lang="fr-FR" dirty="0"/>
              <a:t> </a:t>
            </a:r>
            <a:r>
              <a:rPr lang="fr-FR" dirty="0" err="1"/>
              <a:t>pump</a:t>
            </a:r>
            <a:r>
              <a:rPr lang="fr-FR" dirty="0"/>
              <a:t> </a:t>
            </a:r>
            <a:r>
              <a:rPr lang="fr-FR" dirty="0" err="1"/>
              <a:t>energy</a:t>
            </a:r>
            <a:r>
              <a:rPr lang="fr-FR" dirty="0"/>
              <a:t> </a:t>
            </a:r>
          </a:p>
          <a:p>
            <a:pPr>
              <a:spcBef>
                <a:spcPct val="50000"/>
              </a:spcBef>
            </a:pPr>
            <a:r>
              <a:rPr lang="fr-FR" dirty="0"/>
              <a:t>	</a:t>
            </a:r>
            <a:r>
              <a:rPr lang="fr-FR" dirty="0" err="1"/>
              <a:t>Diastolic</a:t>
            </a:r>
            <a:r>
              <a:rPr lang="fr-FR" dirty="0"/>
              <a:t> </a:t>
            </a:r>
            <a:r>
              <a:rPr lang="fr-FR" dirty="0" err="1"/>
              <a:t>Valvulo-muscular</a:t>
            </a:r>
            <a:r>
              <a:rPr lang="fr-FR" dirty="0"/>
              <a:t> </a:t>
            </a:r>
            <a:r>
              <a:rPr lang="fr-FR" dirty="0" err="1"/>
              <a:t>pump</a:t>
            </a:r>
            <a:r>
              <a:rPr lang="fr-FR" dirty="0"/>
              <a:t> </a:t>
            </a:r>
            <a:r>
              <a:rPr lang="fr-FR" dirty="0" err="1"/>
              <a:t>energy</a:t>
            </a:r>
            <a:r>
              <a:rPr lang="fr-FR" dirty="0"/>
              <a:t> in open </a:t>
            </a:r>
            <a:r>
              <a:rPr lang="fr-FR" dirty="0" err="1"/>
              <a:t>derivated</a:t>
            </a:r>
            <a:r>
              <a:rPr lang="fr-FR" dirty="0"/>
              <a:t> shunts and </a:t>
            </a:r>
            <a:r>
              <a:rPr lang="fr-FR" dirty="0" err="1"/>
              <a:t>vicarious</a:t>
            </a:r>
            <a:r>
              <a:rPr lang="fr-FR" dirty="0"/>
              <a:t> </a:t>
            </a:r>
            <a:r>
              <a:rPr lang="fr-FR" dirty="0" err="1"/>
              <a:t>closed</a:t>
            </a:r>
            <a:r>
              <a:rPr lang="fr-FR" dirty="0"/>
              <a:t> shunts</a:t>
            </a:r>
          </a:p>
          <a:p>
            <a:pPr>
              <a:spcBef>
                <a:spcPct val="50000"/>
              </a:spcBef>
            </a:pPr>
            <a:r>
              <a:rPr lang="fr-FR" dirty="0"/>
              <a:t>	</a:t>
            </a:r>
          </a:p>
          <a:p>
            <a:pPr>
              <a:spcBef>
                <a:spcPct val="50000"/>
              </a:spcBef>
            </a:pPr>
            <a:r>
              <a:rPr lang="fr-FR" dirty="0"/>
              <a:t>	</a:t>
            </a:r>
          </a:p>
        </p:txBody>
      </p:sp>
      <p:pic>
        <p:nvPicPr>
          <p:cNvPr id="20483" name="Picture 3" descr="4"/>
          <p:cNvPicPr>
            <a:picLocks noChangeAspect="1" noChangeArrowheads="1"/>
          </p:cNvPicPr>
          <p:nvPr/>
        </p:nvPicPr>
        <p:blipFill>
          <a:blip r:embed="rId3" cstate="print"/>
          <a:srcRect b="8272"/>
          <a:stretch>
            <a:fillRect/>
          </a:stretch>
        </p:blipFill>
        <p:spPr bwMode="auto">
          <a:xfrm>
            <a:off x="5940425" y="4941888"/>
            <a:ext cx="2520950" cy="1733550"/>
          </a:xfrm>
          <a:prstGeom prst="rect">
            <a:avLst/>
          </a:prstGeom>
          <a:noFill/>
          <a:ln w="9525">
            <a:noFill/>
            <a:miter lim="800000"/>
            <a:headEnd/>
            <a:tailEnd/>
          </a:ln>
        </p:spPr>
      </p:pic>
      <p:pic>
        <p:nvPicPr>
          <p:cNvPr id="20484" name="Picture 4" descr="4"/>
          <p:cNvPicPr>
            <a:picLocks noChangeAspect="1" noChangeArrowheads="1"/>
          </p:cNvPicPr>
          <p:nvPr/>
        </p:nvPicPr>
        <p:blipFill>
          <a:blip r:embed="rId4" cstate="print"/>
          <a:srcRect/>
          <a:stretch>
            <a:fillRect/>
          </a:stretch>
        </p:blipFill>
        <p:spPr bwMode="auto">
          <a:xfrm>
            <a:off x="611188" y="4941888"/>
            <a:ext cx="3816350" cy="180975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ext Box 2"/>
          <p:cNvSpPr txBox="1">
            <a:spLocks noChangeArrowheads="1"/>
          </p:cNvSpPr>
          <p:nvPr/>
        </p:nvSpPr>
        <p:spPr bwMode="auto">
          <a:xfrm>
            <a:off x="1116013" y="836613"/>
            <a:ext cx="6985000" cy="3743325"/>
          </a:xfrm>
          <a:prstGeom prst="rect">
            <a:avLst/>
          </a:prstGeom>
          <a:noFill/>
          <a:ln w="9525">
            <a:noFill/>
            <a:miter lim="800000"/>
            <a:headEnd/>
            <a:tailEnd/>
          </a:ln>
          <a:effectLst/>
        </p:spPr>
        <p:txBody>
          <a:bodyPr>
            <a:spAutoFit/>
          </a:bodyPr>
          <a:lstStyle/>
          <a:p>
            <a:pPr algn="ctr">
              <a:spcBef>
                <a:spcPct val="50000"/>
              </a:spcBef>
            </a:pPr>
            <a:r>
              <a:rPr lang="fr-FR"/>
              <a:t>VEINES PERFORANTES </a:t>
            </a:r>
          </a:p>
          <a:p>
            <a:pPr algn="ctr">
              <a:spcBef>
                <a:spcPct val="50000"/>
              </a:spcBef>
            </a:pPr>
            <a:r>
              <a:rPr lang="fr-FR"/>
              <a:t>PERFORATORS</a:t>
            </a:r>
          </a:p>
          <a:p>
            <a:pPr>
              <a:spcBef>
                <a:spcPct val="50000"/>
              </a:spcBef>
            </a:pPr>
            <a:r>
              <a:rPr lang="fr-FR"/>
              <a:t>Functions</a:t>
            </a:r>
          </a:p>
          <a:p>
            <a:pPr>
              <a:spcBef>
                <a:spcPct val="50000"/>
              </a:spcBef>
            </a:pPr>
            <a:r>
              <a:rPr lang="fr-FR" i="1"/>
              <a:t>Physiologic</a:t>
            </a:r>
            <a:r>
              <a:rPr lang="fr-FR"/>
              <a:t>:</a:t>
            </a:r>
          </a:p>
          <a:p>
            <a:pPr>
              <a:spcBef>
                <a:spcPct val="50000"/>
              </a:spcBef>
            </a:pPr>
            <a:r>
              <a:rPr lang="fr-FR"/>
              <a:t>Accessory physiologic Drainage when the flow increases because of  arteriolo-capillary resistances réduction ( thermoregulation: external heat, internal heat ( walking, sport)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1116013" y="260350"/>
            <a:ext cx="6985000" cy="5262979"/>
          </a:xfrm>
          <a:prstGeom prst="rect">
            <a:avLst/>
          </a:prstGeom>
          <a:noFill/>
          <a:ln w="9525">
            <a:noFill/>
            <a:miter lim="800000"/>
            <a:headEnd/>
            <a:tailEnd/>
          </a:ln>
          <a:effectLst/>
        </p:spPr>
        <p:txBody>
          <a:bodyPr>
            <a:spAutoFit/>
          </a:bodyPr>
          <a:lstStyle/>
          <a:p>
            <a:pPr algn="ctr">
              <a:spcBef>
                <a:spcPct val="50000"/>
              </a:spcBef>
            </a:pPr>
            <a:r>
              <a:rPr lang="fr-FR" dirty="0"/>
              <a:t>VEINES PERFORANTES </a:t>
            </a:r>
          </a:p>
          <a:p>
            <a:pPr algn="ctr">
              <a:spcBef>
                <a:spcPct val="50000"/>
              </a:spcBef>
            </a:pPr>
            <a:r>
              <a:rPr lang="fr-FR" dirty="0"/>
              <a:t>PERFORATORS</a:t>
            </a:r>
          </a:p>
          <a:p>
            <a:pPr>
              <a:spcBef>
                <a:spcPct val="50000"/>
              </a:spcBef>
            </a:pPr>
            <a:r>
              <a:rPr lang="en-US" dirty="0"/>
              <a:t>NON-physiological functions: </a:t>
            </a:r>
          </a:p>
          <a:p>
            <a:pPr>
              <a:spcBef>
                <a:spcPct val="50000"/>
              </a:spcBef>
            </a:pPr>
            <a:r>
              <a:rPr lang="en-US" dirty="0"/>
              <a:t>1-Favorable: Partial or total correction of a functional or organic obstruction of the physiological drainage pathways by creating leakage and re-entry points of the vicarious open shunts. </a:t>
            </a:r>
          </a:p>
          <a:p>
            <a:pPr>
              <a:spcBef>
                <a:spcPct val="50000"/>
              </a:spcBef>
            </a:pPr>
            <a:r>
              <a:rPr lang="en-US" dirty="0"/>
              <a:t>2-Unfavourable: Decompensation of valve incontinence by creation of leakage and re-entry points of closed or open shunts by bypass, responsible for varicose veins and drainage disorders due to the lack of dynamic fractionation of hydrostatic pressure.</a:t>
            </a:r>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Text Box 2"/>
          <p:cNvSpPr txBox="1">
            <a:spLocks noChangeArrowheads="1"/>
          </p:cNvSpPr>
          <p:nvPr/>
        </p:nvSpPr>
        <p:spPr bwMode="auto">
          <a:xfrm>
            <a:off x="1116013" y="260350"/>
            <a:ext cx="6985000" cy="3013075"/>
          </a:xfrm>
          <a:prstGeom prst="rect">
            <a:avLst/>
          </a:prstGeom>
          <a:noFill/>
          <a:ln w="9525">
            <a:noFill/>
            <a:miter lim="800000"/>
            <a:headEnd/>
            <a:tailEnd/>
          </a:ln>
          <a:effectLst/>
        </p:spPr>
        <p:txBody>
          <a:bodyPr>
            <a:spAutoFit/>
          </a:bodyPr>
          <a:lstStyle/>
          <a:p>
            <a:pPr algn="ctr">
              <a:spcBef>
                <a:spcPct val="50000"/>
              </a:spcBef>
            </a:pPr>
            <a:r>
              <a:rPr lang="fr-FR"/>
              <a:t>VEINES PERFORANTES </a:t>
            </a:r>
          </a:p>
          <a:p>
            <a:pPr algn="ctr">
              <a:spcBef>
                <a:spcPct val="50000"/>
              </a:spcBef>
            </a:pPr>
            <a:r>
              <a:rPr lang="fr-FR"/>
              <a:t>PERFORATORS</a:t>
            </a:r>
          </a:p>
          <a:p>
            <a:pPr>
              <a:spcBef>
                <a:spcPct val="50000"/>
              </a:spcBef>
            </a:pPr>
            <a:r>
              <a:rPr lang="fr-FR"/>
              <a:t>Fonctions</a:t>
            </a:r>
          </a:p>
          <a:p>
            <a:pPr>
              <a:spcBef>
                <a:spcPct val="50000"/>
              </a:spcBef>
            </a:pPr>
            <a:r>
              <a:rPr lang="fr-FR" i="1"/>
              <a:t>Not physiologic</a:t>
            </a:r>
            <a:r>
              <a:rPr lang="fr-FR"/>
              <a:t>:</a:t>
            </a:r>
          </a:p>
          <a:p>
            <a:pPr>
              <a:spcBef>
                <a:spcPct val="50000"/>
              </a:spcBef>
            </a:pPr>
            <a:r>
              <a:rPr lang="fr-FR"/>
              <a:t> 1-</a:t>
            </a:r>
            <a:r>
              <a:rPr lang="fr-FR" i="1"/>
              <a:t>Favourable</a:t>
            </a:r>
            <a:r>
              <a:rPr lang="fr-FR"/>
              <a:t>:Drainage improvement thanks to leak and re-entry points of vicarious shunts..</a:t>
            </a:r>
          </a:p>
        </p:txBody>
      </p:sp>
      <p:pic>
        <p:nvPicPr>
          <p:cNvPr id="88067" name="Picture 3" descr="4"/>
          <p:cNvPicPr>
            <a:picLocks noChangeAspect="1" noChangeArrowheads="1"/>
          </p:cNvPicPr>
          <p:nvPr/>
        </p:nvPicPr>
        <p:blipFill>
          <a:blip r:embed="rId3" cstate="print"/>
          <a:srcRect/>
          <a:stretch>
            <a:fillRect/>
          </a:stretch>
        </p:blipFill>
        <p:spPr bwMode="auto">
          <a:xfrm>
            <a:off x="611188" y="3405188"/>
            <a:ext cx="7056437" cy="3346450"/>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Text Box 2"/>
          <p:cNvSpPr txBox="1">
            <a:spLocks noChangeArrowheads="1"/>
          </p:cNvSpPr>
          <p:nvPr/>
        </p:nvSpPr>
        <p:spPr bwMode="auto">
          <a:xfrm>
            <a:off x="1116013" y="260350"/>
            <a:ext cx="6985000" cy="3378200"/>
          </a:xfrm>
          <a:prstGeom prst="rect">
            <a:avLst/>
          </a:prstGeom>
          <a:noFill/>
          <a:ln w="9525">
            <a:noFill/>
            <a:miter lim="800000"/>
            <a:headEnd/>
            <a:tailEnd/>
          </a:ln>
          <a:effectLst/>
        </p:spPr>
        <p:txBody>
          <a:bodyPr>
            <a:spAutoFit/>
          </a:bodyPr>
          <a:lstStyle/>
          <a:p>
            <a:pPr algn="ctr">
              <a:spcBef>
                <a:spcPct val="50000"/>
              </a:spcBef>
            </a:pPr>
            <a:r>
              <a:rPr lang="fr-FR"/>
              <a:t>VEINES PERFORANTES </a:t>
            </a:r>
          </a:p>
          <a:p>
            <a:pPr algn="ctr">
              <a:spcBef>
                <a:spcPct val="50000"/>
              </a:spcBef>
            </a:pPr>
            <a:r>
              <a:rPr lang="fr-FR"/>
              <a:t>PERFORATORS</a:t>
            </a:r>
          </a:p>
          <a:p>
            <a:pPr>
              <a:spcBef>
                <a:spcPct val="50000"/>
              </a:spcBef>
            </a:pPr>
            <a:r>
              <a:rPr lang="fr-FR"/>
              <a:t>Functions</a:t>
            </a:r>
          </a:p>
          <a:p>
            <a:pPr>
              <a:spcBef>
                <a:spcPct val="50000"/>
              </a:spcBef>
            </a:pPr>
            <a:r>
              <a:rPr lang="fr-FR" i="1"/>
              <a:t>Not physiologic</a:t>
            </a:r>
            <a:r>
              <a:rPr lang="fr-FR"/>
              <a:t>:</a:t>
            </a:r>
          </a:p>
          <a:p>
            <a:pPr>
              <a:spcBef>
                <a:spcPct val="50000"/>
              </a:spcBef>
            </a:pPr>
            <a:r>
              <a:rPr lang="fr-FR"/>
              <a:t>2-</a:t>
            </a:r>
            <a:r>
              <a:rPr lang="fr-FR" i="1"/>
              <a:t>Unfavorable</a:t>
            </a:r>
            <a:r>
              <a:rPr lang="fr-FR"/>
              <a:t>: Escape and re-enty points of closed shunts or derivated open shunts leading to varices and trophic disorders</a:t>
            </a:r>
          </a:p>
        </p:txBody>
      </p:sp>
      <p:pic>
        <p:nvPicPr>
          <p:cNvPr id="221187" name="Picture 3" descr="4"/>
          <p:cNvPicPr>
            <a:picLocks noChangeAspect="1" noChangeArrowheads="1"/>
          </p:cNvPicPr>
          <p:nvPr/>
        </p:nvPicPr>
        <p:blipFill>
          <a:blip r:embed="rId3" cstate="print"/>
          <a:srcRect b="8272"/>
          <a:stretch>
            <a:fillRect/>
          </a:stretch>
        </p:blipFill>
        <p:spPr bwMode="auto">
          <a:xfrm>
            <a:off x="1619250" y="3644900"/>
            <a:ext cx="4537075" cy="3119438"/>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Freeform 2"/>
          <p:cNvSpPr>
            <a:spLocks/>
          </p:cNvSpPr>
          <p:nvPr/>
        </p:nvSpPr>
        <p:spPr bwMode="auto">
          <a:xfrm>
            <a:off x="611188" y="536575"/>
            <a:ext cx="3219450" cy="6321425"/>
          </a:xfrm>
          <a:custGeom>
            <a:avLst/>
            <a:gdLst/>
            <a:ahLst/>
            <a:cxnLst>
              <a:cxn ang="0">
                <a:pos x="799" y="3481"/>
              </a:cxn>
              <a:cxn ang="0">
                <a:pos x="841" y="2307"/>
              </a:cxn>
              <a:cxn ang="0">
                <a:pos x="692" y="2222"/>
              </a:cxn>
              <a:cxn ang="0">
                <a:pos x="675" y="2092"/>
              </a:cxn>
              <a:cxn ang="0">
                <a:pos x="710" y="1952"/>
              </a:cxn>
              <a:cxn ang="0">
                <a:pos x="479" y="1344"/>
              </a:cxn>
              <a:cxn ang="0">
                <a:pos x="340" y="481"/>
              </a:cxn>
              <a:cxn ang="0">
                <a:pos x="541" y="86"/>
              </a:cxn>
              <a:cxn ang="0">
                <a:pos x="1285" y="38"/>
              </a:cxn>
              <a:cxn ang="0">
                <a:pos x="1938" y="317"/>
              </a:cxn>
              <a:cxn ang="0">
                <a:pos x="1822" y="942"/>
              </a:cxn>
              <a:cxn ang="0">
                <a:pos x="1421" y="1958"/>
              </a:cxn>
              <a:cxn ang="0">
                <a:pos x="1624" y="2534"/>
              </a:cxn>
              <a:cxn ang="0">
                <a:pos x="1624" y="2918"/>
              </a:cxn>
              <a:cxn ang="0">
                <a:pos x="1285" y="3398"/>
              </a:cxn>
              <a:cxn ang="0">
                <a:pos x="1218" y="3590"/>
              </a:cxn>
              <a:cxn ang="0">
                <a:pos x="1218" y="3686"/>
              </a:cxn>
              <a:cxn ang="0">
                <a:pos x="1285" y="3830"/>
              </a:cxn>
              <a:cxn ang="0">
                <a:pos x="1150" y="3926"/>
              </a:cxn>
              <a:cxn ang="0">
                <a:pos x="879" y="3926"/>
              </a:cxn>
              <a:cxn ang="0">
                <a:pos x="676" y="3926"/>
              </a:cxn>
              <a:cxn ang="0">
                <a:pos x="406" y="3974"/>
              </a:cxn>
              <a:cxn ang="0">
                <a:pos x="135" y="3974"/>
              </a:cxn>
              <a:cxn ang="0">
                <a:pos x="68" y="3974"/>
              </a:cxn>
              <a:cxn ang="0">
                <a:pos x="68" y="3926"/>
              </a:cxn>
              <a:cxn ang="0">
                <a:pos x="474" y="3830"/>
              </a:cxn>
              <a:cxn ang="0">
                <a:pos x="812" y="3638"/>
              </a:cxn>
              <a:cxn ang="0">
                <a:pos x="812" y="3641"/>
              </a:cxn>
              <a:cxn ang="0">
                <a:pos x="799" y="3481"/>
              </a:cxn>
            </a:cxnLst>
            <a:rect l="0" t="0" r="r" b="b"/>
            <a:pathLst>
              <a:path w="2028" h="3982">
                <a:moveTo>
                  <a:pt x="799" y="3481"/>
                </a:moveTo>
                <a:cubicBezTo>
                  <a:pt x="804" y="3259"/>
                  <a:pt x="859" y="2517"/>
                  <a:pt x="841" y="2307"/>
                </a:cubicBezTo>
                <a:lnTo>
                  <a:pt x="692" y="2222"/>
                </a:lnTo>
                <a:cubicBezTo>
                  <a:pt x="664" y="2186"/>
                  <a:pt x="672" y="2137"/>
                  <a:pt x="675" y="2092"/>
                </a:cubicBezTo>
                <a:lnTo>
                  <a:pt x="710" y="1952"/>
                </a:lnTo>
                <a:cubicBezTo>
                  <a:pt x="678" y="1828"/>
                  <a:pt x="541" y="1589"/>
                  <a:pt x="479" y="1344"/>
                </a:cubicBezTo>
                <a:cubicBezTo>
                  <a:pt x="417" y="1099"/>
                  <a:pt x="330" y="691"/>
                  <a:pt x="340" y="481"/>
                </a:cubicBezTo>
                <a:cubicBezTo>
                  <a:pt x="350" y="271"/>
                  <a:pt x="383" y="160"/>
                  <a:pt x="541" y="86"/>
                </a:cubicBezTo>
                <a:cubicBezTo>
                  <a:pt x="699" y="12"/>
                  <a:pt x="1053" y="0"/>
                  <a:pt x="1285" y="38"/>
                </a:cubicBezTo>
                <a:cubicBezTo>
                  <a:pt x="1518" y="76"/>
                  <a:pt x="1848" y="166"/>
                  <a:pt x="1938" y="317"/>
                </a:cubicBezTo>
                <a:cubicBezTo>
                  <a:pt x="2028" y="468"/>
                  <a:pt x="1908" y="669"/>
                  <a:pt x="1822" y="942"/>
                </a:cubicBezTo>
                <a:cubicBezTo>
                  <a:pt x="1736" y="1215"/>
                  <a:pt x="1454" y="1693"/>
                  <a:pt x="1421" y="1958"/>
                </a:cubicBezTo>
                <a:cubicBezTo>
                  <a:pt x="1387" y="2223"/>
                  <a:pt x="1590" y="2374"/>
                  <a:pt x="1624" y="2534"/>
                </a:cubicBezTo>
                <a:cubicBezTo>
                  <a:pt x="1657" y="2694"/>
                  <a:pt x="1680" y="2774"/>
                  <a:pt x="1624" y="2918"/>
                </a:cubicBezTo>
                <a:cubicBezTo>
                  <a:pt x="1567" y="3062"/>
                  <a:pt x="1353" y="3286"/>
                  <a:pt x="1285" y="3398"/>
                </a:cubicBezTo>
                <a:cubicBezTo>
                  <a:pt x="1218" y="3510"/>
                  <a:pt x="1229" y="3542"/>
                  <a:pt x="1218" y="3590"/>
                </a:cubicBezTo>
                <a:cubicBezTo>
                  <a:pt x="1206" y="3638"/>
                  <a:pt x="1206" y="3646"/>
                  <a:pt x="1218" y="3686"/>
                </a:cubicBezTo>
                <a:cubicBezTo>
                  <a:pt x="1229" y="3726"/>
                  <a:pt x="1297" y="3790"/>
                  <a:pt x="1285" y="3830"/>
                </a:cubicBezTo>
                <a:cubicBezTo>
                  <a:pt x="1274" y="3870"/>
                  <a:pt x="1218" y="3910"/>
                  <a:pt x="1150" y="3926"/>
                </a:cubicBezTo>
                <a:cubicBezTo>
                  <a:pt x="1082" y="3942"/>
                  <a:pt x="958" y="3926"/>
                  <a:pt x="879" y="3926"/>
                </a:cubicBezTo>
                <a:cubicBezTo>
                  <a:pt x="800" y="3926"/>
                  <a:pt x="755" y="3918"/>
                  <a:pt x="676" y="3926"/>
                </a:cubicBezTo>
                <a:cubicBezTo>
                  <a:pt x="598" y="3934"/>
                  <a:pt x="496" y="3966"/>
                  <a:pt x="406" y="3974"/>
                </a:cubicBezTo>
                <a:cubicBezTo>
                  <a:pt x="316" y="3982"/>
                  <a:pt x="192" y="3974"/>
                  <a:pt x="135" y="3974"/>
                </a:cubicBezTo>
                <a:cubicBezTo>
                  <a:pt x="79" y="3974"/>
                  <a:pt x="79" y="3982"/>
                  <a:pt x="68" y="3974"/>
                </a:cubicBezTo>
                <a:cubicBezTo>
                  <a:pt x="56" y="3966"/>
                  <a:pt x="0" y="3950"/>
                  <a:pt x="68" y="3926"/>
                </a:cubicBezTo>
                <a:cubicBezTo>
                  <a:pt x="135" y="3902"/>
                  <a:pt x="350" y="3878"/>
                  <a:pt x="474" y="3830"/>
                </a:cubicBezTo>
                <a:cubicBezTo>
                  <a:pt x="598" y="3782"/>
                  <a:pt x="755" y="3670"/>
                  <a:pt x="812" y="3638"/>
                </a:cubicBezTo>
                <a:cubicBezTo>
                  <a:pt x="868" y="3606"/>
                  <a:pt x="814" y="3667"/>
                  <a:pt x="812" y="3641"/>
                </a:cubicBezTo>
                <a:cubicBezTo>
                  <a:pt x="810" y="3615"/>
                  <a:pt x="794" y="3703"/>
                  <a:pt x="799" y="3481"/>
                </a:cubicBezTo>
                <a:close/>
              </a:path>
            </a:pathLst>
          </a:custGeom>
          <a:solidFill>
            <a:schemeClr val="bg1"/>
          </a:solidFill>
          <a:ln w="9525">
            <a:solidFill>
              <a:schemeClr val="tx1"/>
            </a:solidFill>
            <a:round/>
            <a:headEnd/>
            <a:tailEnd/>
          </a:ln>
          <a:effectLst/>
        </p:spPr>
        <p:txBody>
          <a:bodyPr wrap="none" anchor="ctr"/>
          <a:lstStyle/>
          <a:p>
            <a:endParaRPr lang="fr-FR"/>
          </a:p>
        </p:txBody>
      </p:sp>
      <p:sp>
        <p:nvSpPr>
          <p:cNvPr id="53251" name="Freeform 3"/>
          <p:cNvSpPr>
            <a:spLocks/>
          </p:cNvSpPr>
          <p:nvPr/>
        </p:nvSpPr>
        <p:spPr bwMode="auto">
          <a:xfrm>
            <a:off x="2413000" y="119063"/>
            <a:ext cx="601663" cy="6334125"/>
          </a:xfrm>
          <a:custGeom>
            <a:avLst/>
            <a:gdLst/>
            <a:ahLst/>
            <a:cxnLst>
              <a:cxn ang="0">
                <a:pos x="379" y="0"/>
              </a:cxn>
              <a:cxn ang="0">
                <a:pos x="80" y="373"/>
              </a:cxn>
              <a:cxn ang="0">
                <a:pos x="0" y="3990"/>
              </a:cxn>
            </a:cxnLst>
            <a:rect l="0" t="0" r="r" b="b"/>
            <a:pathLst>
              <a:path w="379" h="3990">
                <a:moveTo>
                  <a:pt x="379" y="0"/>
                </a:moveTo>
                <a:lnTo>
                  <a:pt x="80" y="373"/>
                </a:lnTo>
                <a:lnTo>
                  <a:pt x="0" y="3990"/>
                </a:lnTo>
              </a:path>
            </a:pathLst>
          </a:custGeom>
          <a:noFill/>
          <a:ln w="76200" cmpd="sng">
            <a:solidFill>
              <a:schemeClr val="tx1"/>
            </a:solidFill>
            <a:round/>
            <a:headEnd type="none" w="med" len="med"/>
            <a:tailEnd type="none" w="med" len="med"/>
          </a:ln>
          <a:effectLst/>
        </p:spPr>
        <p:txBody>
          <a:bodyPr/>
          <a:lstStyle/>
          <a:p>
            <a:endParaRPr lang="fr-FR"/>
          </a:p>
        </p:txBody>
      </p:sp>
      <p:sp>
        <p:nvSpPr>
          <p:cNvPr id="53252" name="Freeform 4"/>
          <p:cNvSpPr>
            <a:spLocks/>
          </p:cNvSpPr>
          <p:nvPr/>
        </p:nvSpPr>
        <p:spPr bwMode="auto">
          <a:xfrm>
            <a:off x="2003425" y="788988"/>
            <a:ext cx="552450" cy="5448300"/>
          </a:xfrm>
          <a:custGeom>
            <a:avLst/>
            <a:gdLst/>
            <a:ahLst/>
            <a:cxnLst>
              <a:cxn ang="0">
                <a:pos x="348" y="257"/>
              </a:cxn>
              <a:cxn ang="0">
                <a:pos x="30" y="529"/>
              </a:cxn>
              <a:cxn ang="0">
                <a:pos x="167" y="3432"/>
              </a:cxn>
            </a:cxnLst>
            <a:rect l="0" t="0" r="r" b="b"/>
            <a:pathLst>
              <a:path w="348" h="3432">
                <a:moveTo>
                  <a:pt x="348" y="257"/>
                </a:moveTo>
                <a:cubicBezTo>
                  <a:pt x="204" y="128"/>
                  <a:pt x="60" y="0"/>
                  <a:pt x="30" y="529"/>
                </a:cubicBezTo>
                <a:cubicBezTo>
                  <a:pt x="0" y="1058"/>
                  <a:pt x="83" y="2245"/>
                  <a:pt x="167" y="3432"/>
                </a:cubicBezTo>
              </a:path>
            </a:pathLst>
          </a:custGeom>
          <a:noFill/>
          <a:ln w="28575" cmpd="sng">
            <a:solidFill>
              <a:schemeClr val="accent2"/>
            </a:solidFill>
            <a:round/>
            <a:headEnd/>
            <a:tailEnd/>
          </a:ln>
          <a:effectLst/>
        </p:spPr>
        <p:txBody>
          <a:bodyPr/>
          <a:lstStyle/>
          <a:p>
            <a:endParaRPr lang="fr-FR"/>
          </a:p>
        </p:txBody>
      </p:sp>
      <p:sp>
        <p:nvSpPr>
          <p:cNvPr id="53253" name="Freeform 5"/>
          <p:cNvSpPr>
            <a:spLocks/>
          </p:cNvSpPr>
          <p:nvPr/>
        </p:nvSpPr>
        <p:spPr bwMode="auto">
          <a:xfrm>
            <a:off x="2484438" y="3716338"/>
            <a:ext cx="334962" cy="1873250"/>
          </a:xfrm>
          <a:custGeom>
            <a:avLst/>
            <a:gdLst/>
            <a:ahLst/>
            <a:cxnLst>
              <a:cxn ang="0">
                <a:pos x="0" y="0"/>
              </a:cxn>
              <a:cxn ang="0">
                <a:pos x="181" y="182"/>
              </a:cxn>
              <a:cxn ang="0">
                <a:pos x="181" y="454"/>
              </a:cxn>
              <a:cxn ang="0">
                <a:pos x="181" y="1180"/>
              </a:cxn>
            </a:cxnLst>
            <a:rect l="0" t="0" r="r" b="b"/>
            <a:pathLst>
              <a:path w="211" h="1180">
                <a:moveTo>
                  <a:pt x="0" y="0"/>
                </a:moveTo>
                <a:cubicBezTo>
                  <a:pt x="75" y="53"/>
                  <a:pt x="151" y="106"/>
                  <a:pt x="181" y="182"/>
                </a:cubicBezTo>
                <a:cubicBezTo>
                  <a:pt x="211" y="258"/>
                  <a:pt x="181" y="288"/>
                  <a:pt x="181" y="454"/>
                </a:cubicBezTo>
                <a:cubicBezTo>
                  <a:pt x="181" y="620"/>
                  <a:pt x="181" y="900"/>
                  <a:pt x="181" y="1180"/>
                </a:cubicBezTo>
              </a:path>
            </a:pathLst>
          </a:custGeom>
          <a:noFill/>
          <a:ln w="28575" cmpd="sng">
            <a:solidFill>
              <a:schemeClr val="accent2"/>
            </a:solidFill>
            <a:round/>
            <a:headEnd/>
            <a:tailEnd/>
          </a:ln>
          <a:effectLst/>
        </p:spPr>
        <p:txBody>
          <a:bodyPr/>
          <a:lstStyle/>
          <a:p>
            <a:endParaRPr lang="fr-FR"/>
          </a:p>
        </p:txBody>
      </p:sp>
      <p:sp>
        <p:nvSpPr>
          <p:cNvPr id="53254" name="Freeform 6"/>
          <p:cNvSpPr>
            <a:spLocks/>
          </p:cNvSpPr>
          <p:nvPr/>
        </p:nvSpPr>
        <p:spPr bwMode="auto">
          <a:xfrm>
            <a:off x="1692275" y="1989138"/>
            <a:ext cx="358775" cy="1152525"/>
          </a:xfrm>
          <a:custGeom>
            <a:avLst/>
            <a:gdLst/>
            <a:ahLst/>
            <a:cxnLst>
              <a:cxn ang="0">
                <a:pos x="226" y="0"/>
              </a:cxn>
              <a:cxn ang="0">
                <a:pos x="45" y="181"/>
              </a:cxn>
              <a:cxn ang="0">
                <a:pos x="0" y="726"/>
              </a:cxn>
            </a:cxnLst>
            <a:rect l="0" t="0" r="r" b="b"/>
            <a:pathLst>
              <a:path w="226" h="726">
                <a:moveTo>
                  <a:pt x="226" y="0"/>
                </a:moveTo>
                <a:cubicBezTo>
                  <a:pt x="154" y="30"/>
                  <a:pt x="83" y="60"/>
                  <a:pt x="45" y="181"/>
                </a:cubicBezTo>
                <a:cubicBezTo>
                  <a:pt x="7" y="302"/>
                  <a:pt x="3" y="514"/>
                  <a:pt x="0" y="726"/>
                </a:cubicBezTo>
              </a:path>
            </a:pathLst>
          </a:custGeom>
          <a:noFill/>
          <a:ln w="28575" cmpd="sng">
            <a:solidFill>
              <a:schemeClr val="accent1"/>
            </a:solidFill>
            <a:round/>
            <a:headEnd/>
            <a:tailEnd/>
          </a:ln>
          <a:effectLst/>
        </p:spPr>
        <p:txBody>
          <a:bodyPr/>
          <a:lstStyle/>
          <a:p>
            <a:endParaRPr lang="fr-FR"/>
          </a:p>
        </p:txBody>
      </p:sp>
      <p:sp>
        <p:nvSpPr>
          <p:cNvPr id="53255" name="Freeform 7"/>
          <p:cNvSpPr>
            <a:spLocks/>
          </p:cNvSpPr>
          <p:nvPr/>
        </p:nvSpPr>
        <p:spPr bwMode="auto">
          <a:xfrm>
            <a:off x="2771775" y="4724400"/>
            <a:ext cx="323850" cy="433388"/>
          </a:xfrm>
          <a:custGeom>
            <a:avLst/>
            <a:gdLst/>
            <a:ahLst/>
            <a:cxnLst>
              <a:cxn ang="0">
                <a:pos x="0" y="0"/>
              </a:cxn>
              <a:cxn ang="0">
                <a:pos x="181" y="91"/>
              </a:cxn>
              <a:cxn ang="0">
                <a:pos x="136" y="273"/>
              </a:cxn>
            </a:cxnLst>
            <a:rect l="0" t="0" r="r" b="b"/>
            <a:pathLst>
              <a:path w="204" h="273">
                <a:moveTo>
                  <a:pt x="0" y="0"/>
                </a:moveTo>
                <a:cubicBezTo>
                  <a:pt x="79" y="23"/>
                  <a:pt x="158" y="46"/>
                  <a:pt x="181" y="91"/>
                </a:cubicBezTo>
                <a:cubicBezTo>
                  <a:pt x="204" y="136"/>
                  <a:pt x="170" y="204"/>
                  <a:pt x="136" y="273"/>
                </a:cubicBezTo>
              </a:path>
            </a:pathLst>
          </a:custGeom>
          <a:noFill/>
          <a:ln w="28575" cmpd="sng">
            <a:solidFill>
              <a:schemeClr val="accent1"/>
            </a:solidFill>
            <a:round/>
            <a:headEnd/>
            <a:tailEnd/>
          </a:ln>
          <a:effectLst/>
        </p:spPr>
        <p:txBody>
          <a:bodyPr/>
          <a:lstStyle/>
          <a:p>
            <a:endParaRPr lang="fr-FR"/>
          </a:p>
        </p:txBody>
      </p:sp>
      <p:sp>
        <p:nvSpPr>
          <p:cNvPr id="53256" name="Freeform 8"/>
          <p:cNvSpPr>
            <a:spLocks/>
          </p:cNvSpPr>
          <p:nvPr/>
        </p:nvSpPr>
        <p:spPr bwMode="auto">
          <a:xfrm>
            <a:off x="2987675" y="404813"/>
            <a:ext cx="876300" cy="1008062"/>
          </a:xfrm>
          <a:custGeom>
            <a:avLst/>
            <a:gdLst/>
            <a:ahLst/>
            <a:cxnLst>
              <a:cxn ang="0">
                <a:pos x="318" y="589"/>
              </a:cxn>
              <a:cxn ang="0">
                <a:pos x="454" y="272"/>
              </a:cxn>
              <a:cxn ang="0">
                <a:pos x="0" y="0"/>
              </a:cxn>
            </a:cxnLst>
            <a:rect l="0" t="0" r="r" b="b"/>
            <a:pathLst>
              <a:path w="507" h="589">
                <a:moveTo>
                  <a:pt x="318" y="589"/>
                </a:moveTo>
                <a:cubicBezTo>
                  <a:pt x="412" y="479"/>
                  <a:pt x="507" y="370"/>
                  <a:pt x="454" y="272"/>
                </a:cubicBezTo>
                <a:cubicBezTo>
                  <a:pt x="401" y="174"/>
                  <a:pt x="200" y="87"/>
                  <a:pt x="0" y="0"/>
                </a:cubicBezTo>
              </a:path>
            </a:pathLst>
          </a:custGeom>
          <a:noFill/>
          <a:ln w="9525">
            <a:solidFill>
              <a:schemeClr val="accent2"/>
            </a:solidFill>
            <a:round/>
            <a:headEnd/>
            <a:tailEnd/>
          </a:ln>
          <a:effectLst/>
        </p:spPr>
        <p:txBody>
          <a:bodyPr/>
          <a:lstStyle/>
          <a:p>
            <a:endParaRPr lang="fr-FR"/>
          </a:p>
        </p:txBody>
      </p:sp>
      <p:sp>
        <p:nvSpPr>
          <p:cNvPr id="53257" name="Freeform 9"/>
          <p:cNvSpPr>
            <a:spLocks/>
          </p:cNvSpPr>
          <p:nvPr/>
        </p:nvSpPr>
        <p:spPr bwMode="auto">
          <a:xfrm>
            <a:off x="2771775" y="525463"/>
            <a:ext cx="377825" cy="814387"/>
          </a:xfrm>
          <a:custGeom>
            <a:avLst/>
            <a:gdLst/>
            <a:ahLst/>
            <a:cxnLst>
              <a:cxn ang="0">
                <a:pos x="0" y="513"/>
              </a:cxn>
              <a:cxn ang="0">
                <a:pos x="181" y="196"/>
              </a:cxn>
              <a:cxn ang="0">
                <a:pos x="238" y="0"/>
              </a:cxn>
            </a:cxnLst>
            <a:rect l="0" t="0" r="r" b="b"/>
            <a:pathLst>
              <a:path w="238" h="513">
                <a:moveTo>
                  <a:pt x="0" y="513"/>
                </a:moveTo>
                <a:cubicBezTo>
                  <a:pt x="37" y="377"/>
                  <a:pt x="141" y="281"/>
                  <a:pt x="181" y="196"/>
                </a:cubicBezTo>
                <a:cubicBezTo>
                  <a:pt x="221" y="111"/>
                  <a:pt x="226" y="41"/>
                  <a:pt x="238" y="0"/>
                </a:cubicBezTo>
              </a:path>
            </a:pathLst>
          </a:custGeom>
          <a:noFill/>
          <a:ln w="9525">
            <a:solidFill>
              <a:schemeClr val="accent2"/>
            </a:solidFill>
            <a:round/>
            <a:headEnd/>
            <a:tailEnd/>
          </a:ln>
          <a:effectLst/>
        </p:spPr>
        <p:txBody>
          <a:bodyPr/>
          <a:lstStyle/>
          <a:p>
            <a:endParaRPr lang="fr-FR"/>
          </a:p>
        </p:txBody>
      </p:sp>
      <p:sp>
        <p:nvSpPr>
          <p:cNvPr id="53258" name="Line 10"/>
          <p:cNvSpPr>
            <a:spLocks noChangeShapeType="1"/>
          </p:cNvSpPr>
          <p:nvPr/>
        </p:nvSpPr>
        <p:spPr bwMode="auto">
          <a:xfrm>
            <a:off x="2916238" y="260350"/>
            <a:ext cx="287337" cy="360363"/>
          </a:xfrm>
          <a:prstGeom prst="line">
            <a:avLst/>
          </a:prstGeom>
          <a:noFill/>
          <a:ln w="76200">
            <a:solidFill>
              <a:schemeClr val="tx1"/>
            </a:solidFill>
            <a:round/>
            <a:headEnd/>
            <a:tailEnd/>
          </a:ln>
          <a:effectLst/>
        </p:spPr>
        <p:txBody>
          <a:bodyPr/>
          <a:lstStyle/>
          <a:p>
            <a:endParaRPr lang="fr-FR"/>
          </a:p>
        </p:txBody>
      </p:sp>
      <p:sp>
        <p:nvSpPr>
          <p:cNvPr id="53259" name="Freeform 11"/>
          <p:cNvSpPr>
            <a:spLocks/>
          </p:cNvSpPr>
          <p:nvPr/>
        </p:nvSpPr>
        <p:spPr bwMode="auto">
          <a:xfrm>
            <a:off x="1835150" y="320675"/>
            <a:ext cx="1152525" cy="587375"/>
          </a:xfrm>
          <a:custGeom>
            <a:avLst/>
            <a:gdLst/>
            <a:ahLst/>
            <a:cxnLst>
              <a:cxn ang="0">
                <a:pos x="726" y="53"/>
              </a:cxn>
              <a:cxn ang="0">
                <a:pos x="318" y="53"/>
              </a:cxn>
              <a:cxn ang="0">
                <a:pos x="0" y="370"/>
              </a:cxn>
            </a:cxnLst>
            <a:rect l="0" t="0" r="r" b="b"/>
            <a:pathLst>
              <a:path w="726" h="370">
                <a:moveTo>
                  <a:pt x="726" y="53"/>
                </a:moveTo>
                <a:cubicBezTo>
                  <a:pt x="582" y="26"/>
                  <a:pt x="439" y="0"/>
                  <a:pt x="318" y="53"/>
                </a:cubicBezTo>
                <a:cubicBezTo>
                  <a:pt x="197" y="106"/>
                  <a:pt x="98" y="238"/>
                  <a:pt x="0" y="370"/>
                </a:cubicBezTo>
              </a:path>
            </a:pathLst>
          </a:custGeom>
          <a:noFill/>
          <a:ln w="9525">
            <a:solidFill>
              <a:schemeClr val="accent2"/>
            </a:solidFill>
            <a:round/>
            <a:headEnd/>
            <a:tailEnd/>
          </a:ln>
          <a:effectLst/>
        </p:spPr>
        <p:txBody>
          <a:bodyPr/>
          <a:lstStyle/>
          <a:p>
            <a:endParaRPr lang="fr-FR"/>
          </a:p>
        </p:txBody>
      </p:sp>
      <p:sp>
        <p:nvSpPr>
          <p:cNvPr id="53260" name="Oval 12"/>
          <p:cNvSpPr>
            <a:spLocks noChangeArrowheads="1"/>
          </p:cNvSpPr>
          <p:nvPr/>
        </p:nvSpPr>
        <p:spPr bwMode="auto">
          <a:xfrm>
            <a:off x="2268538" y="836613"/>
            <a:ext cx="215900" cy="431800"/>
          </a:xfrm>
          <a:prstGeom prst="ellipse">
            <a:avLst/>
          </a:prstGeom>
          <a:solidFill>
            <a:srgbClr val="FF3300">
              <a:alpha val="48000"/>
            </a:srgbClr>
          </a:solidFill>
          <a:ln w="9525">
            <a:solidFill>
              <a:schemeClr val="tx1"/>
            </a:solidFill>
            <a:round/>
            <a:headEnd/>
            <a:tailEnd/>
          </a:ln>
          <a:effectLst/>
        </p:spPr>
        <p:txBody>
          <a:bodyPr wrap="none" anchor="ctr"/>
          <a:lstStyle/>
          <a:p>
            <a:endParaRPr lang="fr-FR"/>
          </a:p>
        </p:txBody>
      </p:sp>
      <p:sp>
        <p:nvSpPr>
          <p:cNvPr id="53261" name="Oval 13"/>
          <p:cNvSpPr>
            <a:spLocks noChangeArrowheads="1"/>
          </p:cNvSpPr>
          <p:nvPr/>
        </p:nvSpPr>
        <p:spPr bwMode="auto">
          <a:xfrm>
            <a:off x="2124075" y="260350"/>
            <a:ext cx="215900" cy="431800"/>
          </a:xfrm>
          <a:prstGeom prst="ellipse">
            <a:avLst/>
          </a:prstGeom>
          <a:solidFill>
            <a:srgbClr val="FF3300">
              <a:alpha val="48000"/>
            </a:srgbClr>
          </a:solidFill>
          <a:ln w="9525">
            <a:solidFill>
              <a:schemeClr val="tx1"/>
            </a:solidFill>
            <a:round/>
            <a:headEnd/>
            <a:tailEnd/>
          </a:ln>
          <a:effectLst/>
        </p:spPr>
        <p:txBody>
          <a:bodyPr wrap="none" anchor="ctr"/>
          <a:lstStyle/>
          <a:p>
            <a:endParaRPr lang="fr-FR"/>
          </a:p>
        </p:txBody>
      </p:sp>
      <p:sp>
        <p:nvSpPr>
          <p:cNvPr id="53262" name="Oval 14"/>
          <p:cNvSpPr>
            <a:spLocks noChangeArrowheads="1"/>
          </p:cNvSpPr>
          <p:nvPr/>
        </p:nvSpPr>
        <p:spPr bwMode="auto">
          <a:xfrm>
            <a:off x="2916238" y="692150"/>
            <a:ext cx="215900" cy="431800"/>
          </a:xfrm>
          <a:prstGeom prst="ellipse">
            <a:avLst/>
          </a:prstGeom>
          <a:solidFill>
            <a:srgbClr val="FF3300">
              <a:alpha val="48000"/>
            </a:srgbClr>
          </a:solidFill>
          <a:ln w="9525">
            <a:solidFill>
              <a:schemeClr val="tx1"/>
            </a:solidFill>
            <a:round/>
            <a:headEnd/>
            <a:tailEnd/>
          </a:ln>
          <a:effectLst/>
        </p:spPr>
        <p:txBody>
          <a:bodyPr wrap="none" anchor="ctr"/>
          <a:lstStyle/>
          <a:p>
            <a:endParaRPr lang="fr-FR"/>
          </a:p>
        </p:txBody>
      </p:sp>
      <p:sp>
        <p:nvSpPr>
          <p:cNvPr id="53263" name="Oval 15"/>
          <p:cNvSpPr>
            <a:spLocks noChangeArrowheads="1"/>
          </p:cNvSpPr>
          <p:nvPr/>
        </p:nvSpPr>
        <p:spPr bwMode="auto">
          <a:xfrm>
            <a:off x="3419475" y="404813"/>
            <a:ext cx="215900" cy="431800"/>
          </a:xfrm>
          <a:prstGeom prst="ellipse">
            <a:avLst/>
          </a:prstGeom>
          <a:solidFill>
            <a:srgbClr val="FF3300">
              <a:alpha val="48000"/>
            </a:srgbClr>
          </a:solidFill>
          <a:ln w="9525">
            <a:solidFill>
              <a:schemeClr val="tx1"/>
            </a:solidFill>
            <a:round/>
            <a:headEnd/>
            <a:tailEnd/>
          </a:ln>
          <a:effectLst/>
        </p:spPr>
        <p:txBody>
          <a:bodyPr wrap="none" anchor="ctr"/>
          <a:lstStyle/>
          <a:p>
            <a:endParaRPr lang="fr-FR"/>
          </a:p>
        </p:txBody>
      </p:sp>
      <p:sp>
        <p:nvSpPr>
          <p:cNvPr id="53264" name="Oval 16"/>
          <p:cNvSpPr>
            <a:spLocks noChangeArrowheads="1"/>
          </p:cNvSpPr>
          <p:nvPr/>
        </p:nvSpPr>
        <p:spPr bwMode="auto">
          <a:xfrm>
            <a:off x="2555875" y="3644900"/>
            <a:ext cx="215900" cy="431800"/>
          </a:xfrm>
          <a:prstGeom prst="ellipse">
            <a:avLst/>
          </a:prstGeom>
          <a:solidFill>
            <a:srgbClr val="FF3300">
              <a:alpha val="48000"/>
            </a:srgbClr>
          </a:solidFill>
          <a:ln w="9525">
            <a:solidFill>
              <a:schemeClr val="tx1"/>
            </a:solidFill>
            <a:round/>
            <a:headEnd/>
            <a:tailEnd/>
          </a:ln>
          <a:effectLst/>
        </p:spPr>
        <p:txBody>
          <a:bodyPr wrap="none" anchor="ctr"/>
          <a:lstStyle/>
          <a:p>
            <a:endParaRPr lang="fr-FR"/>
          </a:p>
        </p:txBody>
      </p:sp>
      <p:sp>
        <p:nvSpPr>
          <p:cNvPr id="53265" name="Oval 17"/>
          <p:cNvSpPr>
            <a:spLocks noChangeArrowheads="1"/>
          </p:cNvSpPr>
          <p:nvPr/>
        </p:nvSpPr>
        <p:spPr bwMode="auto">
          <a:xfrm>
            <a:off x="2627313" y="4365625"/>
            <a:ext cx="287337"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53266" name="Oval 18"/>
          <p:cNvSpPr>
            <a:spLocks noChangeArrowheads="1"/>
          </p:cNvSpPr>
          <p:nvPr/>
        </p:nvSpPr>
        <p:spPr bwMode="auto">
          <a:xfrm>
            <a:off x="2051050" y="4437063"/>
            <a:ext cx="287338"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53267" name="Oval 19"/>
          <p:cNvSpPr>
            <a:spLocks noChangeArrowheads="1"/>
          </p:cNvSpPr>
          <p:nvPr/>
        </p:nvSpPr>
        <p:spPr bwMode="auto">
          <a:xfrm>
            <a:off x="1979613" y="3141663"/>
            <a:ext cx="287337"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53268" name="Oval 20"/>
          <p:cNvSpPr>
            <a:spLocks noChangeArrowheads="1"/>
          </p:cNvSpPr>
          <p:nvPr/>
        </p:nvSpPr>
        <p:spPr bwMode="auto">
          <a:xfrm>
            <a:off x="2051050" y="5445125"/>
            <a:ext cx="287338"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53269" name="Oval 21"/>
          <p:cNvSpPr>
            <a:spLocks noChangeArrowheads="1"/>
          </p:cNvSpPr>
          <p:nvPr/>
        </p:nvSpPr>
        <p:spPr bwMode="auto">
          <a:xfrm>
            <a:off x="2843213" y="5013325"/>
            <a:ext cx="287337"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53270" name="Oval 22"/>
          <p:cNvSpPr>
            <a:spLocks noChangeArrowheads="1"/>
          </p:cNvSpPr>
          <p:nvPr/>
        </p:nvSpPr>
        <p:spPr bwMode="auto">
          <a:xfrm>
            <a:off x="1547813" y="2924175"/>
            <a:ext cx="287337"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53271" name="Oval 23"/>
          <p:cNvSpPr>
            <a:spLocks noChangeArrowheads="1"/>
          </p:cNvSpPr>
          <p:nvPr/>
        </p:nvSpPr>
        <p:spPr bwMode="auto">
          <a:xfrm>
            <a:off x="2843213" y="2349500"/>
            <a:ext cx="287337"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53281" name="Oval 33"/>
          <p:cNvSpPr>
            <a:spLocks noChangeArrowheads="1"/>
          </p:cNvSpPr>
          <p:nvPr/>
        </p:nvSpPr>
        <p:spPr bwMode="auto">
          <a:xfrm>
            <a:off x="4356100" y="1844675"/>
            <a:ext cx="4464050" cy="4248150"/>
          </a:xfrm>
          <a:prstGeom prst="ellipse">
            <a:avLst/>
          </a:prstGeom>
          <a:solidFill>
            <a:schemeClr val="bg1"/>
          </a:solidFill>
          <a:ln w="9525">
            <a:solidFill>
              <a:schemeClr val="tx1"/>
            </a:solidFill>
            <a:round/>
            <a:headEnd/>
            <a:tailEnd/>
          </a:ln>
          <a:effectLst/>
        </p:spPr>
        <p:txBody>
          <a:bodyPr wrap="none" anchor="ctr"/>
          <a:lstStyle/>
          <a:p>
            <a:endParaRPr lang="fr-FR"/>
          </a:p>
        </p:txBody>
      </p:sp>
      <p:sp>
        <p:nvSpPr>
          <p:cNvPr id="53282" name="Oval 34"/>
          <p:cNvSpPr>
            <a:spLocks noChangeArrowheads="1"/>
          </p:cNvSpPr>
          <p:nvPr/>
        </p:nvSpPr>
        <p:spPr bwMode="auto">
          <a:xfrm>
            <a:off x="4787900" y="2133600"/>
            <a:ext cx="3671888" cy="3600450"/>
          </a:xfrm>
          <a:prstGeom prst="ellipse">
            <a:avLst/>
          </a:prstGeom>
          <a:solidFill>
            <a:schemeClr val="bg1"/>
          </a:solidFill>
          <a:ln w="9525">
            <a:solidFill>
              <a:schemeClr val="tx1"/>
            </a:solidFill>
            <a:round/>
            <a:headEnd/>
            <a:tailEnd/>
          </a:ln>
          <a:effectLst/>
        </p:spPr>
        <p:txBody>
          <a:bodyPr wrap="none" anchor="ctr"/>
          <a:lstStyle/>
          <a:p>
            <a:endParaRPr lang="fr-FR"/>
          </a:p>
        </p:txBody>
      </p:sp>
      <p:sp>
        <p:nvSpPr>
          <p:cNvPr id="53283" name="Oval 35"/>
          <p:cNvSpPr>
            <a:spLocks noChangeArrowheads="1"/>
          </p:cNvSpPr>
          <p:nvPr/>
        </p:nvSpPr>
        <p:spPr bwMode="auto">
          <a:xfrm>
            <a:off x="5364163" y="2924175"/>
            <a:ext cx="576262" cy="576263"/>
          </a:xfrm>
          <a:prstGeom prst="ellipse">
            <a:avLst/>
          </a:prstGeom>
          <a:solidFill>
            <a:srgbClr val="0033CC"/>
          </a:solidFill>
          <a:ln w="9525">
            <a:solidFill>
              <a:schemeClr val="tx1"/>
            </a:solidFill>
            <a:round/>
            <a:headEnd/>
            <a:tailEnd/>
          </a:ln>
          <a:effectLst/>
        </p:spPr>
        <p:txBody>
          <a:bodyPr wrap="none" anchor="ctr"/>
          <a:lstStyle/>
          <a:p>
            <a:endParaRPr lang="fr-FR"/>
          </a:p>
        </p:txBody>
      </p:sp>
      <p:sp>
        <p:nvSpPr>
          <p:cNvPr id="53284" name="Oval 36"/>
          <p:cNvSpPr>
            <a:spLocks noChangeArrowheads="1"/>
          </p:cNvSpPr>
          <p:nvPr/>
        </p:nvSpPr>
        <p:spPr bwMode="auto">
          <a:xfrm>
            <a:off x="5148263" y="4005263"/>
            <a:ext cx="576262" cy="576262"/>
          </a:xfrm>
          <a:prstGeom prst="ellipse">
            <a:avLst/>
          </a:prstGeom>
          <a:solidFill>
            <a:srgbClr val="0033CC"/>
          </a:solidFill>
          <a:ln w="9525">
            <a:solidFill>
              <a:schemeClr val="tx1"/>
            </a:solidFill>
            <a:round/>
            <a:headEnd/>
            <a:tailEnd/>
          </a:ln>
          <a:effectLst/>
        </p:spPr>
        <p:txBody>
          <a:bodyPr wrap="none" anchor="ctr"/>
          <a:lstStyle/>
          <a:p>
            <a:endParaRPr lang="fr-FR"/>
          </a:p>
        </p:txBody>
      </p:sp>
      <p:sp>
        <p:nvSpPr>
          <p:cNvPr id="53285" name="Oval 37"/>
          <p:cNvSpPr>
            <a:spLocks noChangeArrowheads="1"/>
          </p:cNvSpPr>
          <p:nvPr/>
        </p:nvSpPr>
        <p:spPr bwMode="auto">
          <a:xfrm>
            <a:off x="4787900" y="2708275"/>
            <a:ext cx="287338" cy="358775"/>
          </a:xfrm>
          <a:prstGeom prst="ellipse">
            <a:avLst/>
          </a:prstGeom>
          <a:solidFill>
            <a:srgbClr val="0033CC"/>
          </a:solidFill>
          <a:ln w="9525">
            <a:solidFill>
              <a:schemeClr val="tx1"/>
            </a:solidFill>
            <a:round/>
            <a:headEnd/>
            <a:tailEnd/>
          </a:ln>
          <a:effectLst/>
        </p:spPr>
        <p:txBody>
          <a:bodyPr wrap="none" anchor="ctr"/>
          <a:lstStyle/>
          <a:p>
            <a:endParaRPr lang="fr-FR"/>
          </a:p>
        </p:txBody>
      </p:sp>
      <p:sp>
        <p:nvSpPr>
          <p:cNvPr id="53286" name="Oval 38"/>
          <p:cNvSpPr>
            <a:spLocks noChangeArrowheads="1"/>
          </p:cNvSpPr>
          <p:nvPr/>
        </p:nvSpPr>
        <p:spPr bwMode="auto">
          <a:xfrm>
            <a:off x="5724525" y="4652963"/>
            <a:ext cx="576263" cy="576262"/>
          </a:xfrm>
          <a:prstGeom prst="ellipse">
            <a:avLst/>
          </a:prstGeom>
          <a:solidFill>
            <a:srgbClr val="0033CC"/>
          </a:solidFill>
          <a:ln w="9525">
            <a:solidFill>
              <a:schemeClr val="tx1"/>
            </a:solidFill>
            <a:round/>
            <a:headEnd/>
            <a:tailEnd/>
          </a:ln>
          <a:effectLst/>
        </p:spPr>
        <p:txBody>
          <a:bodyPr wrap="none" anchor="ctr"/>
          <a:lstStyle/>
          <a:p>
            <a:endParaRPr lang="fr-FR"/>
          </a:p>
        </p:txBody>
      </p:sp>
      <p:sp>
        <p:nvSpPr>
          <p:cNvPr id="53288" name="Freeform 40"/>
          <p:cNvSpPr>
            <a:spLocks/>
          </p:cNvSpPr>
          <p:nvPr/>
        </p:nvSpPr>
        <p:spPr bwMode="auto">
          <a:xfrm>
            <a:off x="5003800" y="2924175"/>
            <a:ext cx="720725" cy="287338"/>
          </a:xfrm>
          <a:custGeom>
            <a:avLst/>
            <a:gdLst/>
            <a:ahLst/>
            <a:cxnLst>
              <a:cxn ang="0">
                <a:pos x="0" y="0"/>
              </a:cxn>
              <a:cxn ang="0">
                <a:pos x="454" y="181"/>
              </a:cxn>
            </a:cxnLst>
            <a:rect l="0" t="0" r="r" b="b"/>
            <a:pathLst>
              <a:path w="454" h="181">
                <a:moveTo>
                  <a:pt x="0" y="0"/>
                </a:moveTo>
                <a:cubicBezTo>
                  <a:pt x="189" y="75"/>
                  <a:pt x="378" y="151"/>
                  <a:pt x="454" y="181"/>
                </a:cubicBezTo>
              </a:path>
            </a:pathLst>
          </a:custGeom>
          <a:noFill/>
          <a:ln w="76200" cmpd="sng">
            <a:solidFill>
              <a:srgbClr val="0033CC"/>
            </a:solidFill>
            <a:round/>
            <a:headEnd/>
            <a:tailEnd/>
          </a:ln>
          <a:effectLst/>
        </p:spPr>
        <p:txBody>
          <a:bodyPr/>
          <a:lstStyle/>
          <a:p>
            <a:endParaRPr lang="fr-FR"/>
          </a:p>
        </p:txBody>
      </p:sp>
      <p:sp>
        <p:nvSpPr>
          <p:cNvPr id="53289" name="Oval 41"/>
          <p:cNvSpPr>
            <a:spLocks noChangeArrowheads="1"/>
          </p:cNvSpPr>
          <p:nvPr/>
        </p:nvSpPr>
        <p:spPr bwMode="auto">
          <a:xfrm>
            <a:off x="4859338" y="5013325"/>
            <a:ext cx="287337" cy="358775"/>
          </a:xfrm>
          <a:prstGeom prst="ellipse">
            <a:avLst/>
          </a:prstGeom>
          <a:solidFill>
            <a:srgbClr val="0033CC"/>
          </a:solidFill>
          <a:ln w="9525">
            <a:solidFill>
              <a:schemeClr val="tx1"/>
            </a:solidFill>
            <a:round/>
            <a:headEnd/>
            <a:tailEnd/>
          </a:ln>
          <a:effectLst/>
        </p:spPr>
        <p:txBody>
          <a:bodyPr wrap="none" anchor="ctr"/>
          <a:lstStyle/>
          <a:p>
            <a:endParaRPr lang="fr-FR"/>
          </a:p>
        </p:txBody>
      </p:sp>
      <p:sp>
        <p:nvSpPr>
          <p:cNvPr id="53290" name="Line 42"/>
          <p:cNvSpPr>
            <a:spLocks noChangeShapeType="1"/>
          </p:cNvSpPr>
          <p:nvPr/>
        </p:nvSpPr>
        <p:spPr bwMode="auto">
          <a:xfrm flipV="1">
            <a:off x="5076825" y="4292600"/>
            <a:ext cx="431800" cy="792163"/>
          </a:xfrm>
          <a:prstGeom prst="line">
            <a:avLst/>
          </a:prstGeom>
          <a:noFill/>
          <a:ln w="76200">
            <a:solidFill>
              <a:srgbClr val="0033CC"/>
            </a:solidFill>
            <a:round/>
            <a:headEnd/>
            <a:tailEnd/>
          </a:ln>
          <a:effectLst/>
        </p:spPr>
        <p:txBody>
          <a:bodyPr/>
          <a:lstStyle/>
          <a:p>
            <a:endParaRPr lang="fr-FR"/>
          </a:p>
        </p:txBody>
      </p:sp>
      <p:sp>
        <p:nvSpPr>
          <p:cNvPr id="53291" name="Line 43"/>
          <p:cNvSpPr>
            <a:spLocks noChangeShapeType="1"/>
          </p:cNvSpPr>
          <p:nvPr/>
        </p:nvSpPr>
        <p:spPr bwMode="auto">
          <a:xfrm>
            <a:off x="5219700" y="4797425"/>
            <a:ext cx="647700" cy="71438"/>
          </a:xfrm>
          <a:prstGeom prst="line">
            <a:avLst/>
          </a:prstGeom>
          <a:noFill/>
          <a:ln w="76200">
            <a:solidFill>
              <a:srgbClr val="0033CC"/>
            </a:solidFill>
            <a:round/>
            <a:headEnd/>
            <a:tailEnd/>
          </a:ln>
          <a:effectLst/>
        </p:spPr>
        <p:txBody>
          <a:bodyPr/>
          <a:lstStyle/>
          <a:p>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1116013" y="1341438"/>
            <a:ext cx="6985000" cy="3970318"/>
          </a:xfrm>
          <a:prstGeom prst="rect">
            <a:avLst/>
          </a:prstGeom>
          <a:noFill/>
          <a:ln w="9525">
            <a:noFill/>
            <a:miter lim="800000"/>
            <a:headEnd/>
            <a:tailEnd/>
          </a:ln>
          <a:effectLst/>
        </p:spPr>
        <p:txBody>
          <a:bodyPr>
            <a:spAutoFit/>
          </a:bodyPr>
          <a:lstStyle/>
          <a:p>
            <a:pPr algn="ctr">
              <a:spcBef>
                <a:spcPct val="50000"/>
              </a:spcBef>
            </a:pPr>
            <a:r>
              <a:rPr lang="fr-FR" dirty="0"/>
              <a:t>VEINES PERFORANTES </a:t>
            </a:r>
          </a:p>
          <a:p>
            <a:pPr algn="ctr">
              <a:spcBef>
                <a:spcPct val="50000"/>
              </a:spcBef>
            </a:pPr>
            <a:r>
              <a:rPr lang="fr-FR" dirty="0"/>
              <a:t>PERFORATORS</a:t>
            </a:r>
          </a:p>
          <a:p>
            <a:pPr>
              <a:spcBef>
                <a:spcPct val="50000"/>
              </a:spcBef>
            </a:pPr>
            <a:r>
              <a:rPr lang="en-US" dirty="0"/>
              <a:t>Physiology:</a:t>
            </a:r>
          </a:p>
          <a:p>
            <a:pPr>
              <a:spcBef>
                <a:spcPct val="50000"/>
              </a:spcBef>
            </a:pPr>
            <a:r>
              <a:rPr lang="en-US" dirty="0"/>
              <a:t>Accessory drainage routes from the superficial network (R2 and R3) with the deep network (R1). The saphenofemoral and </a:t>
            </a:r>
            <a:r>
              <a:rPr lang="en-US" dirty="0" err="1"/>
              <a:t>saphenopopliteal</a:t>
            </a:r>
            <a:r>
              <a:rPr lang="en-US" dirty="0"/>
              <a:t> junctions of the saphenofemoral crosses and the penetrations of the perineal, clitoral and round ligament veins into the pelvis are the main drainage routes.</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33" name="Group 33"/>
          <p:cNvGrpSpPr>
            <a:grpSpLocks/>
          </p:cNvGrpSpPr>
          <p:nvPr/>
        </p:nvGrpSpPr>
        <p:grpSpPr bwMode="auto">
          <a:xfrm>
            <a:off x="611188" y="260350"/>
            <a:ext cx="3252787" cy="6597650"/>
            <a:chOff x="385" y="164"/>
            <a:chExt cx="2049" cy="4156"/>
          </a:xfrm>
        </p:grpSpPr>
        <p:sp>
          <p:nvSpPr>
            <p:cNvPr id="51202" name="Freeform 2"/>
            <p:cNvSpPr>
              <a:spLocks/>
            </p:cNvSpPr>
            <p:nvPr/>
          </p:nvSpPr>
          <p:spPr bwMode="auto">
            <a:xfrm>
              <a:off x="385" y="338"/>
              <a:ext cx="2028" cy="3982"/>
            </a:xfrm>
            <a:custGeom>
              <a:avLst/>
              <a:gdLst/>
              <a:ahLst/>
              <a:cxnLst>
                <a:cxn ang="0">
                  <a:pos x="799" y="3481"/>
                </a:cxn>
                <a:cxn ang="0">
                  <a:pos x="841" y="2307"/>
                </a:cxn>
                <a:cxn ang="0">
                  <a:pos x="692" y="2222"/>
                </a:cxn>
                <a:cxn ang="0">
                  <a:pos x="675" y="2092"/>
                </a:cxn>
                <a:cxn ang="0">
                  <a:pos x="710" y="1952"/>
                </a:cxn>
                <a:cxn ang="0">
                  <a:pos x="479" y="1344"/>
                </a:cxn>
                <a:cxn ang="0">
                  <a:pos x="340" y="481"/>
                </a:cxn>
                <a:cxn ang="0">
                  <a:pos x="541" y="86"/>
                </a:cxn>
                <a:cxn ang="0">
                  <a:pos x="1285" y="38"/>
                </a:cxn>
                <a:cxn ang="0">
                  <a:pos x="1938" y="317"/>
                </a:cxn>
                <a:cxn ang="0">
                  <a:pos x="1822" y="942"/>
                </a:cxn>
                <a:cxn ang="0">
                  <a:pos x="1421" y="1958"/>
                </a:cxn>
                <a:cxn ang="0">
                  <a:pos x="1624" y="2534"/>
                </a:cxn>
                <a:cxn ang="0">
                  <a:pos x="1624" y="2918"/>
                </a:cxn>
                <a:cxn ang="0">
                  <a:pos x="1285" y="3398"/>
                </a:cxn>
                <a:cxn ang="0">
                  <a:pos x="1218" y="3590"/>
                </a:cxn>
                <a:cxn ang="0">
                  <a:pos x="1218" y="3686"/>
                </a:cxn>
                <a:cxn ang="0">
                  <a:pos x="1285" y="3830"/>
                </a:cxn>
                <a:cxn ang="0">
                  <a:pos x="1150" y="3926"/>
                </a:cxn>
                <a:cxn ang="0">
                  <a:pos x="879" y="3926"/>
                </a:cxn>
                <a:cxn ang="0">
                  <a:pos x="676" y="3926"/>
                </a:cxn>
                <a:cxn ang="0">
                  <a:pos x="406" y="3974"/>
                </a:cxn>
                <a:cxn ang="0">
                  <a:pos x="135" y="3974"/>
                </a:cxn>
                <a:cxn ang="0">
                  <a:pos x="68" y="3974"/>
                </a:cxn>
                <a:cxn ang="0">
                  <a:pos x="68" y="3926"/>
                </a:cxn>
                <a:cxn ang="0">
                  <a:pos x="474" y="3830"/>
                </a:cxn>
                <a:cxn ang="0">
                  <a:pos x="812" y="3638"/>
                </a:cxn>
                <a:cxn ang="0">
                  <a:pos x="812" y="3641"/>
                </a:cxn>
                <a:cxn ang="0">
                  <a:pos x="799" y="3481"/>
                </a:cxn>
              </a:cxnLst>
              <a:rect l="0" t="0" r="r" b="b"/>
              <a:pathLst>
                <a:path w="2028" h="3982">
                  <a:moveTo>
                    <a:pt x="799" y="3481"/>
                  </a:moveTo>
                  <a:cubicBezTo>
                    <a:pt x="804" y="3259"/>
                    <a:pt x="859" y="2517"/>
                    <a:pt x="841" y="2307"/>
                  </a:cubicBezTo>
                  <a:lnTo>
                    <a:pt x="692" y="2222"/>
                  </a:lnTo>
                  <a:cubicBezTo>
                    <a:pt x="664" y="2186"/>
                    <a:pt x="672" y="2137"/>
                    <a:pt x="675" y="2092"/>
                  </a:cubicBezTo>
                  <a:lnTo>
                    <a:pt x="710" y="1952"/>
                  </a:lnTo>
                  <a:cubicBezTo>
                    <a:pt x="678" y="1828"/>
                    <a:pt x="541" y="1589"/>
                    <a:pt x="479" y="1344"/>
                  </a:cubicBezTo>
                  <a:cubicBezTo>
                    <a:pt x="417" y="1099"/>
                    <a:pt x="330" y="691"/>
                    <a:pt x="340" y="481"/>
                  </a:cubicBezTo>
                  <a:cubicBezTo>
                    <a:pt x="350" y="271"/>
                    <a:pt x="383" y="160"/>
                    <a:pt x="541" y="86"/>
                  </a:cubicBezTo>
                  <a:cubicBezTo>
                    <a:pt x="699" y="12"/>
                    <a:pt x="1053" y="0"/>
                    <a:pt x="1285" y="38"/>
                  </a:cubicBezTo>
                  <a:cubicBezTo>
                    <a:pt x="1518" y="76"/>
                    <a:pt x="1848" y="166"/>
                    <a:pt x="1938" y="317"/>
                  </a:cubicBezTo>
                  <a:cubicBezTo>
                    <a:pt x="2028" y="468"/>
                    <a:pt x="1908" y="669"/>
                    <a:pt x="1822" y="942"/>
                  </a:cubicBezTo>
                  <a:cubicBezTo>
                    <a:pt x="1736" y="1215"/>
                    <a:pt x="1454" y="1693"/>
                    <a:pt x="1421" y="1958"/>
                  </a:cubicBezTo>
                  <a:cubicBezTo>
                    <a:pt x="1387" y="2223"/>
                    <a:pt x="1590" y="2374"/>
                    <a:pt x="1624" y="2534"/>
                  </a:cubicBezTo>
                  <a:cubicBezTo>
                    <a:pt x="1657" y="2694"/>
                    <a:pt x="1680" y="2774"/>
                    <a:pt x="1624" y="2918"/>
                  </a:cubicBezTo>
                  <a:cubicBezTo>
                    <a:pt x="1567" y="3062"/>
                    <a:pt x="1353" y="3286"/>
                    <a:pt x="1285" y="3398"/>
                  </a:cubicBezTo>
                  <a:cubicBezTo>
                    <a:pt x="1218" y="3510"/>
                    <a:pt x="1229" y="3542"/>
                    <a:pt x="1218" y="3590"/>
                  </a:cubicBezTo>
                  <a:cubicBezTo>
                    <a:pt x="1206" y="3638"/>
                    <a:pt x="1206" y="3646"/>
                    <a:pt x="1218" y="3686"/>
                  </a:cubicBezTo>
                  <a:cubicBezTo>
                    <a:pt x="1229" y="3726"/>
                    <a:pt x="1297" y="3790"/>
                    <a:pt x="1285" y="3830"/>
                  </a:cubicBezTo>
                  <a:cubicBezTo>
                    <a:pt x="1274" y="3870"/>
                    <a:pt x="1218" y="3910"/>
                    <a:pt x="1150" y="3926"/>
                  </a:cubicBezTo>
                  <a:cubicBezTo>
                    <a:pt x="1082" y="3942"/>
                    <a:pt x="958" y="3926"/>
                    <a:pt x="879" y="3926"/>
                  </a:cubicBezTo>
                  <a:cubicBezTo>
                    <a:pt x="800" y="3926"/>
                    <a:pt x="755" y="3918"/>
                    <a:pt x="676" y="3926"/>
                  </a:cubicBezTo>
                  <a:cubicBezTo>
                    <a:pt x="598" y="3934"/>
                    <a:pt x="496" y="3966"/>
                    <a:pt x="406" y="3974"/>
                  </a:cubicBezTo>
                  <a:cubicBezTo>
                    <a:pt x="316" y="3982"/>
                    <a:pt x="192" y="3974"/>
                    <a:pt x="135" y="3974"/>
                  </a:cubicBezTo>
                  <a:cubicBezTo>
                    <a:pt x="79" y="3974"/>
                    <a:pt x="79" y="3982"/>
                    <a:pt x="68" y="3974"/>
                  </a:cubicBezTo>
                  <a:cubicBezTo>
                    <a:pt x="56" y="3966"/>
                    <a:pt x="0" y="3950"/>
                    <a:pt x="68" y="3926"/>
                  </a:cubicBezTo>
                  <a:cubicBezTo>
                    <a:pt x="135" y="3902"/>
                    <a:pt x="350" y="3878"/>
                    <a:pt x="474" y="3830"/>
                  </a:cubicBezTo>
                  <a:cubicBezTo>
                    <a:pt x="598" y="3782"/>
                    <a:pt x="755" y="3670"/>
                    <a:pt x="812" y="3638"/>
                  </a:cubicBezTo>
                  <a:cubicBezTo>
                    <a:pt x="868" y="3606"/>
                    <a:pt x="814" y="3667"/>
                    <a:pt x="812" y="3641"/>
                  </a:cubicBezTo>
                  <a:cubicBezTo>
                    <a:pt x="810" y="3615"/>
                    <a:pt x="794" y="3703"/>
                    <a:pt x="799" y="3481"/>
                  </a:cubicBezTo>
                  <a:close/>
                </a:path>
              </a:pathLst>
            </a:custGeom>
            <a:solidFill>
              <a:schemeClr val="bg1"/>
            </a:solidFill>
            <a:ln w="9525">
              <a:solidFill>
                <a:schemeClr val="tx1"/>
              </a:solidFill>
              <a:round/>
              <a:headEnd/>
              <a:tailEnd/>
            </a:ln>
            <a:effectLst/>
          </p:spPr>
          <p:txBody>
            <a:bodyPr wrap="none" anchor="ctr"/>
            <a:lstStyle/>
            <a:p>
              <a:endParaRPr lang="fr-FR"/>
            </a:p>
          </p:txBody>
        </p:sp>
        <p:sp>
          <p:nvSpPr>
            <p:cNvPr id="51204" name="Freeform 4"/>
            <p:cNvSpPr>
              <a:spLocks/>
            </p:cNvSpPr>
            <p:nvPr/>
          </p:nvSpPr>
          <p:spPr bwMode="auto">
            <a:xfrm>
              <a:off x="1262" y="497"/>
              <a:ext cx="348" cy="3432"/>
            </a:xfrm>
            <a:custGeom>
              <a:avLst/>
              <a:gdLst/>
              <a:ahLst/>
              <a:cxnLst>
                <a:cxn ang="0">
                  <a:pos x="348" y="257"/>
                </a:cxn>
                <a:cxn ang="0">
                  <a:pos x="30" y="529"/>
                </a:cxn>
                <a:cxn ang="0">
                  <a:pos x="167" y="3432"/>
                </a:cxn>
              </a:cxnLst>
              <a:rect l="0" t="0" r="r" b="b"/>
              <a:pathLst>
                <a:path w="348" h="3432">
                  <a:moveTo>
                    <a:pt x="348" y="257"/>
                  </a:moveTo>
                  <a:cubicBezTo>
                    <a:pt x="204" y="128"/>
                    <a:pt x="60" y="0"/>
                    <a:pt x="30" y="529"/>
                  </a:cubicBezTo>
                  <a:cubicBezTo>
                    <a:pt x="0" y="1058"/>
                    <a:pt x="83" y="2245"/>
                    <a:pt x="167" y="3432"/>
                  </a:cubicBezTo>
                </a:path>
              </a:pathLst>
            </a:custGeom>
            <a:noFill/>
            <a:ln w="28575" cmpd="sng">
              <a:solidFill>
                <a:schemeClr val="accent2"/>
              </a:solidFill>
              <a:round/>
              <a:headEnd/>
              <a:tailEnd/>
            </a:ln>
            <a:effectLst/>
          </p:spPr>
          <p:txBody>
            <a:bodyPr/>
            <a:lstStyle/>
            <a:p>
              <a:endParaRPr lang="fr-FR"/>
            </a:p>
          </p:txBody>
        </p:sp>
        <p:sp>
          <p:nvSpPr>
            <p:cNvPr id="51205" name="Freeform 5"/>
            <p:cNvSpPr>
              <a:spLocks/>
            </p:cNvSpPr>
            <p:nvPr/>
          </p:nvSpPr>
          <p:spPr bwMode="auto">
            <a:xfrm>
              <a:off x="1565" y="2341"/>
              <a:ext cx="211" cy="1180"/>
            </a:xfrm>
            <a:custGeom>
              <a:avLst/>
              <a:gdLst/>
              <a:ahLst/>
              <a:cxnLst>
                <a:cxn ang="0">
                  <a:pos x="0" y="0"/>
                </a:cxn>
                <a:cxn ang="0">
                  <a:pos x="181" y="182"/>
                </a:cxn>
                <a:cxn ang="0">
                  <a:pos x="181" y="454"/>
                </a:cxn>
                <a:cxn ang="0">
                  <a:pos x="181" y="1180"/>
                </a:cxn>
              </a:cxnLst>
              <a:rect l="0" t="0" r="r" b="b"/>
              <a:pathLst>
                <a:path w="211" h="1180">
                  <a:moveTo>
                    <a:pt x="0" y="0"/>
                  </a:moveTo>
                  <a:cubicBezTo>
                    <a:pt x="75" y="53"/>
                    <a:pt x="151" y="106"/>
                    <a:pt x="181" y="182"/>
                  </a:cubicBezTo>
                  <a:cubicBezTo>
                    <a:pt x="211" y="258"/>
                    <a:pt x="181" y="288"/>
                    <a:pt x="181" y="454"/>
                  </a:cubicBezTo>
                  <a:cubicBezTo>
                    <a:pt x="181" y="620"/>
                    <a:pt x="181" y="900"/>
                    <a:pt x="181" y="1180"/>
                  </a:cubicBezTo>
                </a:path>
              </a:pathLst>
            </a:custGeom>
            <a:noFill/>
            <a:ln w="28575" cmpd="sng">
              <a:solidFill>
                <a:schemeClr val="accent2"/>
              </a:solidFill>
              <a:round/>
              <a:headEnd/>
              <a:tailEnd/>
            </a:ln>
            <a:effectLst/>
          </p:spPr>
          <p:txBody>
            <a:bodyPr/>
            <a:lstStyle/>
            <a:p>
              <a:endParaRPr lang="fr-FR"/>
            </a:p>
          </p:txBody>
        </p:sp>
        <p:sp>
          <p:nvSpPr>
            <p:cNvPr id="51206" name="Freeform 6"/>
            <p:cNvSpPr>
              <a:spLocks/>
            </p:cNvSpPr>
            <p:nvPr/>
          </p:nvSpPr>
          <p:spPr bwMode="auto">
            <a:xfrm>
              <a:off x="1066" y="1253"/>
              <a:ext cx="226" cy="726"/>
            </a:xfrm>
            <a:custGeom>
              <a:avLst/>
              <a:gdLst/>
              <a:ahLst/>
              <a:cxnLst>
                <a:cxn ang="0">
                  <a:pos x="226" y="0"/>
                </a:cxn>
                <a:cxn ang="0">
                  <a:pos x="45" y="181"/>
                </a:cxn>
                <a:cxn ang="0">
                  <a:pos x="0" y="726"/>
                </a:cxn>
              </a:cxnLst>
              <a:rect l="0" t="0" r="r" b="b"/>
              <a:pathLst>
                <a:path w="226" h="726">
                  <a:moveTo>
                    <a:pt x="226" y="0"/>
                  </a:moveTo>
                  <a:cubicBezTo>
                    <a:pt x="154" y="30"/>
                    <a:pt x="83" y="60"/>
                    <a:pt x="45" y="181"/>
                  </a:cubicBezTo>
                  <a:cubicBezTo>
                    <a:pt x="7" y="302"/>
                    <a:pt x="3" y="514"/>
                    <a:pt x="0" y="726"/>
                  </a:cubicBezTo>
                </a:path>
              </a:pathLst>
            </a:custGeom>
            <a:noFill/>
            <a:ln w="28575" cmpd="sng">
              <a:solidFill>
                <a:schemeClr val="accent1"/>
              </a:solidFill>
              <a:round/>
              <a:headEnd/>
              <a:tailEnd/>
            </a:ln>
            <a:effectLst/>
          </p:spPr>
          <p:txBody>
            <a:bodyPr/>
            <a:lstStyle/>
            <a:p>
              <a:endParaRPr lang="fr-FR"/>
            </a:p>
          </p:txBody>
        </p:sp>
        <p:sp>
          <p:nvSpPr>
            <p:cNvPr id="51207" name="Freeform 7"/>
            <p:cNvSpPr>
              <a:spLocks/>
            </p:cNvSpPr>
            <p:nvPr/>
          </p:nvSpPr>
          <p:spPr bwMode="auto">
            <a:xfrm>
              <a:off x="1746" y="2976"/>
              <a:ext cx="204" cy="273"/>
            </a:xfrm>
            <a:custGeom>
              <a:avLst/>
              <a:gdLst/>
              <a:ahLst/>
              <a:cxnLst>
                <a:cxn ang="0">
                  <a:pos x="0" y="0"/>
                </a:cxn>
                <a:cxn ang="0">
                  <a:pos x="181" y="91"/>
                </a:cxn>
                <a:cxn ang="0">
                  <a:pos x="136" y="273"/>
                </a:cxn>
              </a:cxnLst>
              <a:rect l="0" t="0" r="r" b="b"/>
              <a:pathLst>
                <a:path w="204" h="273">
                  <a:moveTo>
                    <a:pt x="0" y="0"/>
                  </a:moveTo>
                  <a:cubicBezTo>
                    <a:pt x="79" y="23"/>
                    <a:pt x="158" y="46"/>
                    <a:pt x="181" y="91"/>
                  </a:cubicBezTo>
                  <a:cubicBezTo>
                    <a:pt x="204" y="136"/>
                    <a:pt x="170" y="204"/>
                    <a:pt x="136" y="273"/>
                  </a:cubicBezTo>
                </a:path>
              </a:pathLst>
            </a:custGeom>
            <a:noFill/>
            <a:ln w="28575" cmpd="sng">
              <a:solidFill>
                <a:schemeClr val="accent1"/>
              </a:solidFill>
              <a:round/>
              <a:headEnd/>
              <a:tailEnd/>
            </a:ln>
            <a:effectLst/>
          </p:spPr>
          <p:txBody>
            <a:bodyPr/>
            <a:lstStyle/>
            <a:p>
              <a:endParaRPr lang="fr-FR"/>
            </a:p>
          </p:txBody>
        </p:sp>
        <p:sp>
          <p:nvSpPr>
            <p:cNvPr id="51208" name="Freeform 8"/>
            <p:cNvSpPr>
              <a:spLocks/>
            </p:cNvSpPr>
            <p:nvPr/>
          </p:nvSpPr>
          <p:spPr bwMode="auto">
            <a:xfrm>
              <a:off x="1882" y="255"/>
              <a:ext cx="552" cy="635"/>
            </a:xfrm>
            <a:custGeom>
              <a:avLst/>
              <a:gdLst/>
              <a:ahLst/>
              <a:cxnLst>
                <a:cxn ang="0">
                  <a:pos x="318" y="589"/>
                </a:cxn>
                <a:cxn ang="0">
                  <a:pos x="454" y="272"/>
                </a:cxn>
                <a:cxn ang="0">
                  <a:pos x="0" y="0"/>
                </a:cxn>
              </a:cxnLst>
              <a:rect l="0" t="0" r="r" b="b"/>
              <a:pathLst>
                <a:path w="507" h="589">
                  <a:moveTo>
                    <a:pt x="318" y="589"/>
                  </a:moveTo>
                  <a:cubicBezTo>
                    <a:pt x="412" y="479"/>
                    <a:pt x="507" y="370"/>
                    <a:pt x="454" y="272"/>
                  </a:cubicBezTo>
                  <a:cubicBezTo>
                    <a:pt x="401" y="174"/>
                    <a:pt x="200" y="87"/>
                    <a:pt x="0" y="0"/>
                  </a:cubicBezTo>
                </a:path>
              </a:pathLst>
            </a:custGeom>
            <a:noFill/>
            <a:ln w="9525">
              <a:solidFill>
                <a:schemeClr val="accent2"/>
              </a:solidFill>
              <a:round/>
              <a:headEnd/>
              <a:tailEnd/>
            </a:ln>
            <a:effectLst/>
          </p:spPr>
          <p:txBody>
            <a:bodyPr/>
            <a:lstStyle/>
            <a:p>
              <a:endParaRPr lang="fr-FR"/>
            </a:p>
          </p:txBody>
        </p:sp>
        <p:sp>
          <p:nvSpPr>
            <p:cNvPr id="51209" name="Freeform 9"/>
            <p:cNvSpPr>
              <a:spLocks/>
            </p:cNvSpPr>
            <p:nvPr/>
          </p:nvSpPr>
          <p:spPr bwMode="auto">
            <a:xfrm>
              <a:off x="1746" y="331"/>
              <a:ext cx="238" cy="513"/>
            </a:xfrm>
            <a:custGeom>
              <a:avLst/>
              <a:gdLst/>
              <a:ahLst/>
              <a:cxnLst>
                <a:cxn ang="0">
                  <a:pos x="0" y="513"/>
                </a:cxn>
                <a:cxn ang="0">
                  <a:pos x="181" y="196"/>
                </a:cxn>
                <a:cxn ang="0">
                  <a:pos x="238" y="0"/>
                </a:cxn>
              </a:cxnLst>
              <a:rect l="0" t="0" r="r" b="b"/>
              <a:pathLst>
                <a:path w="238" h="513">
                  <a:moveTo>
                    <a:pt x="0" y="513"/>
                  </a:moveTo>
                  <a:cubicBezTo>
                    <a:pt x="37" y="377"/>
                    <a:pt x="141" y="281"/>
                    <a:pt x="181" y="196"/>
                  </a:cubicBezTo>
                  <a:cubicBezTo>
                    <a:pt x="221" y="111"/>
                    <a:pt x="226" y="41"/>
                    <a:pt x="238" y="0"/>
                  </a:cubicBezTo>
                </a:path>
              </a:pathLst>
            </a:custGeom>
            <a:noFill/>
            <a:ln w="9525">
              <a:solidFill>
                <a:schemeClr val="accent2"/>
              </a:solidFill>
              <a:round/>
              <a:headEnd/>
              <a:tailEnd/>
            </a:ln>
            <a:effectLst/>
          </p:spPr>
          <p:txBody>
            <a:bodyPr/>
            <a:lstStyle/>
            <a:p>
              <a:endParaRPr lang="fr-FR"/>
            </a:p>
          </p:txBody>
        </p:sp>
        <p:sp>
          <p:nvSpPr>
            <p:cNvPr id="51210" name="Line 10"/>
            <p:cNvSpPr>
              <a:spLocks noChangeShapeType="1"/>
            </p:cNvSpPr>
            <p:nvPr/>
          </p:nvSpPr>
          <p:spPr bwMode="auto">
            <a:xfrm>
              <a:off x="1837" y="164"/>
              <a:ext cx="181" cy="227"/>
            </a:xfrm>
            <a:prstGeom prst="line">
              <a:avLst/>
            </a:prstGeom>
            <a:noFill/>
            <a:ln w="76200">
              <a:solidFill>
                <a:schemeClr val="tx1"/>
              </a:solidFill>
              <a:round/>
              <a:headEnd/>
              <a:tailEnd/>
            </a:ln>
            <a:effectLst/>
          </p:spPr>
          <p:txBody>
            <a:bodyPr/>
            <a:lstStyle/>
            <a:p>
              <a:endParaRPr lang="fr-FR"/>
            </a:p>
          </p:txBody>
        </p:sp>
        <p:sp>
          <p:nvSpPr>
            <p:cNvPr id="51211" name="Freeform 11"/>
            <p:cNvSpPr>
              <a:spLocks/>
            </p:cNvSpPr>
            <p:nvPr/>
          </p:nvSpPr>
          <p:spPr bwMode="auto">
            <a:xfrm>
              <a:off x="1156" y="202"/>
              <a:ext cx="726" cy="370"/>
            </a:xfrm>
            <a:custGeom>
              <a:avLst/>
              <a:gdLst/>
              <a:ahLst/>
              <a:cxnLst>
                <a:cxn ang="0">
                  <a:pos x="726" y="53"/>
                </a:cxn>
                <a:cxn ang="0">
                  <a:pos x="318" y="53"/>
                </a:cxn>
                <a:cxn ang="0">
                  <a:pos x="0" y="370"/>
                </a:cxn>
              </a:cxnLst>
              <a:rect l="0" t="0" r="r" b="b"/>
              <a:pathLst>
                <a:path w="726" h="370">
                  <a:moveTo>
                    <a:pt x="726" y="53"/>
                  </a:moveTo>
                  <a:cubicBezTo>
                    <a:pt x="582" y="26"/>
                    <a:pt x="439" y="0"/>
                    <a:pt x="318" y="53"/>
                  </a:cubicBezTo>
                  <a:cubicBezTo>
                    <a:pt x="197" y="106"/>
                    <a:pt x="98" y="238"/>
                    <a:pt x="0" y="370"/>
                  </a:cubicBezTo>
                </a:path>
              </a:pathLst>
            </a:custGeom>
            <a:noFill/>
            <a:ln w="9525">
              <a:solidFill>
                <a:schemeClr val="accent2"/>
              </a:solidFill>
              <a:round/>
              <a:headEnd/>
              <a:tailEnd/>
            </a:ln>
            <a:effectLst/>
          </p:spPr>
          <p:txBody>
            <a:bodyPr/>
            <a:lstStyle/>
            <a:p>
              <a:endParaRPr lang="fr-FR"/>
            </a:p>
          </p:txBody>
        </p:sp>
        <p:sp>
          <p:nvSpPr>
            <p:cNvPr id="51212" name="Oval 12"/>
            <p:cNvSpPr>
              <a:spLocks noChangeArrowheads="1"/>
            </p:cNvSpPr>
            <p:nvPr/>
          </p:nvSpPr>
          <p:spPr bwMode="auto">
            <a:xfrm>
              <a:off x="1429" y="527"/>
              <a:ext cx="136" cy="272"/>
            </a:xfrm>
            <a:prstGeom prst="ellipse">
              <a:avLst/>
            </a:prstGeom>
            <a:solidFill>
              <a:srgbClr val="FF3300">
                <a:alpha val="48000"/>
              </a:srgbClr>
            </a:solidFill>
            <a:ln w="9525">
              <a:solidFill>
                <a:schemeClr val="tx1"/>
              </a:solidFill>
              <a:round/>
              <a:headEnd/>
              <a:tailEnd/>
            </a:ln>
            <a:effectLst/>
          </p:spPr>
          <p:txBody>
            <a:bodyPr wrap="none" anchor="ctr"/>
            <a:lstStyle/>
            <a:p>
              <a:endParaRPr lang="fr-FR"/>
            </a:p>
          </p:txBody>
        </p:sp>
        <p:sp>
          <p:nvSpPr>
            <p:cNvPr id="51213" name="Oval 13"/>
            <p:cNvSpPr>
              <a:spLocks noChangeArrowheads="1"/>
            </p:cNvSpPr>
            <p:nvPr/>
          </p:nvSpPr>
          <p:spPr bwMode="auto">
            <a:xfrm>
              <a:off x="1338" y="164"/>
              <a:ext cx="136" cy="272"/>
            </a:xfrm>
            <a:prstGeom prst="ellipse">
              <a:avLst/>
            </a:prstGeom>
            <a:solidFill>
              <a:srgbClr val="FF3300">
                <a:alpha val="48000"/>
              </a:srgbClr>
            </a:solidFill>
            <a:ln w="9525">
              <a:solidFill>
                <a:schemeClr val="tx1"/>
              </a:solidFill>
              <a:round/>
              <a:headEnd/>
              <a:tailEnd/>
            </a:ln>
            <a:effectLst/>
          </p:spPr>
          <p:txBody>
            <a:bodyPr wrap="none" anchor="ctr"/>
            <a:lstStyle/>
            <a:p>
              <a:endParaRPr lang="fr-FR"/>
            </a:p>
          </p:txBody>
        </p:sp>
        <p:sp>
          <p:nvSpPr>
            <p:cNvPr id="51214" name="Oval 14"/>
            <p:cNvSpPr>
              <a:spLocks noChangeArrowheads="1"/>
            </p:cNvSpPr>
            <p:nvPr/>
          </p:nvSpPr>
          <p:spPr bwMode="auto">
            <a:xfrm>
              <a:off x="1837" y="436"/>
              <a:ext cx="136" cy="272"/>
            </a:xfrm>
            <a:prstGeom prst="ellipse">
              <a:avLst/>
            </a:prstGeom>
            <a:solidFill>
              <a:srgbClr val="FF3300">
                <a:alpha val="48000"/>
              </a:srgbClr>
            </a:solidFill>
            <a:ln w="9525">
              <a:solidFill>
                <a:schemeClr val="tx1"/>
              </a:solidFill>
              <a:round/>
              <a:headEnd/>
              <a:tailEnd/>
            </a:ln>
            <a:effectLst/>
          </p:spPr>
          <p:txBody>
            <a:bodyPr wrap="none" anchor="ctr"/>
            <a:lstStyle/>
            <a:p>
              <a:endParaRPr lang="fr-FR"/>
            </a:p>
          </p:txBody>
        </p:sp>
        <p:sp>
          <p:nvSpPr>
            <p:cNvPr id="51215" name="Oval 15"/>
            <p:cNvSpPr>
              <a:spLocks noChangeArrowheads="1"/>
            </p:cNvSpPr>
            <p:nvPr/>
          </p:nvSpPr>
          <p:spPr bwMode="auto">
            <a:xfrm>
              <a:off x="2154" y="255"/>
              <a:ext cx="136" cy="272"/>
            </a:xfrm>
            <a:prstGeom prst="ellipse">
              <a:avLst/>
            </a:prstGeom>
            <a:solidFill>
              <a:srgbClr val="FF3300">
                <a:alpha val="48000"/>
              </a:srgbClr>
            </a:solidFill>
            <a:ln w="9525">
              <a:solidFill>
                <a:schemeClr val="tx1"/>
              </a:solidFill>
              <a:round/>
              <a:headEnd/>
              <a:tailEnd/>
            </a:ln>
            <a:effectLst/>
          </p:spPr>
          <p:txBody>
            <a:bodyPr wrap="none" anchor="ctr"/>
            <a:lstStyle/>
            <a:p>
              <a:endParaRPr lang="fr-FR"/>
            </a:p>
          </p:txBody>
        </p:sp>
        <p:sp>
          <p:nvSpPr>
            <p:cNvPr id="51216" name="Oval 16"/>
            <p:cNvSpPr>
              <a:spLocks noChangeArrowheads="1"/>
            </p:cNvSpPr>
            <p:nvPr/>
          </p:nvSpPr>
          <p:spPr bwMode="auto">
            <a:xfrm>
              <a:off x="1610" y="2296"/>
              <a:ext cx="136" cy="272"/>
            </a:xfrm>
            <a:prstGeom prst="ellipse">
              <a:avLst/>
            </a:prstGeom>
            <a:solidFill>
              <a:srgbClr val="FF3300">
                <a:alpha val="48000"/>
              </a:srgbClr>
            </a:solidFill>
            <a:ln w="9525">
              <a:solidFill>
                <a:schemeClr val="tx1"/>
              </a:solidFill>
              <a:round/>
              <a:headEnd/>
              <a:tailEnd/>
            </a:ln>
            <a:effectLst/>
          </p:spPr>
          <p:txBody>
            <a:bodyPr wrap="none" anchor="ctr"/>
            <a:lstStyle/>
            <a:p>
              <a:endParaRPr lang="fr-FR"/>
            </a:p>
          </p:txBody>
        </p:sp>
        <p:sp>
          <p:nvSpPr>
            <p:cNvPr id="51217" name="Oval 17"/>
            <p:cNvSpPr>
              <a:spLocks noChangeArrowheads="1"/>
            </p:cNvSpPr>
            <p:nvPr/>
          </p:nvSpPr>
          <p:spPr bwMode="auto">
            <a:xfrm>
              <a:off x="1655" y="2750"/>
              <a:ext cx="181" cy="182"/>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51218" name="Oval 18"/>
            <p:cNvSpPr>
              <a:spLocks noChangeArrowheads="1"/>
            </p:cNvSpPr>
            <p:nvPr/>
          </p:nvSpPr>
          <p:spPr bwMode="auto">
            <a:xfrm>
              <a:off x="1292" y="2795"/>
              <a:ext cx="181" cy="182"/>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51219" name="Oval 19"/>
            <p:cNvSpPr>
              <a:spLocks noChangeArrowheads="1"/>
            </p:cNvSpPr>
            <p:nvPr/>
          </p:nvSpPr>
          <p:spPr bwMode="auto">
            <a:xfrm>
              <a:off x="1247" y="1979"/>
              <a:ext cx="181" cy="182"/>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51220" name="Oval 20"/>
            <p:cNvSpPr>
              <a:spLocks noChangeArrowheads="1"/>
            </p:cNvSpPr>
            <p:nvPr/>
          </p:nvSpPr>
          <p:spPr bwMode="auto">
            <a:xfrm>
              <a:off x="1292" y="3430"/>
              <a:ext cx="181" cy="182"/>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51221" name="Oval 21"/>
            <p:cNvSpPr>
              <a:spLocks noChangeArrowheads="1"/>
            </p:cNvSpPr>
            <p:nvPr/>
          </p:nvSpPr>
          <p:spPr bwMode="auto">
            <a:xfrm>
              <a:off x="1791" y="3158"/>
              <a:ext cx="181" cy="182"/>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51222" name="Oval 22"/>
            <p:cNvSpPr>
              <a:spLocks noChangeArrowheads="1"/>
            </p:cNvSpPr>
            <p:nvPr/>
          </p:nvSpPr>
          <p:spPr bwMode="auto">
            <a:xfrm>
              <a:off x="975" y="1842"/>
              <a:ext cx="181" cy="182"/>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51223" name="Oval 23"/>
            <p:cNvSpPr>
              <a:spLocks noChangeArrowheads="1"/>
            </p:cNvSpPr>
            <p:nvPr/>
          </p:nvSpPr>
          <p:spPr bwMode="auto">
            <a:xfrm>
              <a:off x="1791" y="1480"/>
              <a:ext cx="181" cy="182"/>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grpSp>
      <p:sp>
        <p:nvSpPr>
          <p:cNvPr id="51203" name="Freeform 3"/>
          <p:cNvSpPr>
            <a:spLocks/>
          </p:cNvSpPr>
          <p:nvPr/>
        </p:nvSpPr>
        <p:spPr bwMode="auto">
          <a:xfrm>
            <a:off x="2413000" y="119063"/>
            <a:ext cx="601663" cy="6334125"/>
          </a:xfrm>
          <a:custGeom>
            <a:avLst/>
            <a:gdLst/>
            <a:ahLst/>
            <a:cxnLst>
              <a:cxn ang="0">
                <a:pos x="379" y="0"/>
              </a:cxn>
              <a:cxn ang="0">
                <a:pos x="80" y="373"/>
              </a:cxn>
              <a:cxn ang="0">
                <a:pos x="0" y="3990"/>
              </a:cxn>
            </a:cxnLst>
            <a:rect l="0" t="0" r="r" b="b"/>
            <a:pathLst>
              <a:path w="379" h="3990">
                <a:moveTo>
                  <a:pt x="379" y="0"/>
                </a:moveTo>
                <a:lnTo>
                  <a:pt x="80" y="373"/>
                </a:lnTo>
                <a:lnTo>
                  <a:pt x="0" y="3990"/>
                </a:lnTo>
              </a:path>
            </a:pathLst>
          </a:custGeom>
          <a:noFill/>
          <a:ln w="76200" cmpd="sng">
            <a:solidFill>
              <a:schemeClr val="tx1"/>
            </a:solidFill>
            <a:round/>
            <a:headEnd type="none" w="med" len="med"/>
            <a:tailEnd type="none" w="med" len="med"/>
          </a:ln>
          <a:effectLst/>
        </p:spPr>
        <p:txBody>
          <a:bodyPr/>
          <a:lstStyle/>
          <a:p>
            <a:endParaRPr lang="fr-FR"/>
          </a:p>
        </p:txBody>
      </p:sp>
      <p:sp>
        <p:nvSpPr>
          <p:cNvPr id="51224" name="Oval 24"/>
          <p:cNvSpPr>
            <a:spLocks noChangeArrowheads="1"/>
          </p:cNvSpPr>
          <p:nvPr/>
        </p:nvSpPr>
        <p:spPr bwMode="auto">
          <a:xfrm>
            <a:off x="4354513" y="549275"/>
            <a:ext cx="215900" cy="431800"/>
          </a:xfrm>
          <a:prstGeom prst="ellipse">
            <a:avLst/>
          </a:prstGeom>
          <a:solidFill>
            <a:srgbClr val="FF3300">
              <a:alpha val="48000"/>
            </a:srgbClr>
          </a:solidFill>
          <a:ln w="9525">
            <a:solidFill>
              <a:schemeClr val="tx1"/>
            </a:solidFill>
            <a:round/>
            <a:headEnd/>
            <a:tailEnd/>
          </a:ln>
          <a:effectLst/>
        </p:spPr>
        <p:txBody>
          <a:bodyPr wrap="none" anchor="ctr"/>
          <a:lstStyle/>
          <a:p>
            <a:endParaRPr lang="fr-FR"/>
          </a:p>
        </p:txBody>
      </p:sp>
      <p:sp>
        <p:nvSpPr>
          <p:cNvPr id="51225" name="Oval 25"/>
          <p:cNvSpPr>
            <a:spLocks noChangeArrowheads="1"/>
          </p:cNvSpPr>
          <p:nvPr/>
        </p:nvSpPr>
        <p:spPr bwMode="auto">
          <a:xfrm>
            <a:off x="4356100" y="3619500"/>
            <a:ext cx="287338"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51226" name="Oval 26"/>
          <p:cNvSpPr>
            <a:spLocks noChangeArrowheads="1"/>
          </p:cNvSpPr>
          <p:nvPr/>
        </p:nvSpPr>
        <p:spPr bwMode="auto">
          <a:xfrm>
            <a:off x="4356100" y="4483100"/>
            <a:ext cx="287338"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51227" name="Text Box 27"/>
          <p:cNvSpPr txBox="1">
            <a:spLocks noChangeArrowheads="1"/>
          </p:cNvSpPr>
          <p:nvPr/>
        </p:nvSpPr>
        <p:spPr bwMode="auto">
          <a:xfrm>
            <a:off x="4859338" y="404813"/>
            <a:ext cx="3598862" cy="3013075"/>
          </a:xfrm>
          <a:prstGeom prst="rect">
            <a:avLst/>
          </a:prstGeom>
          <a:noFill/>
          <a:ln w="9525">
            <a:noFill/>
            <a:miter lim="800000"/>
            <a:headEnd/>
            <a:tailEnd/>
          </a:ln>
          <a:effectLst/>
        </p:spPr>
        <p:txBody>
          <a:bodyPr>
            <a:spAutoFit/>
          </a:bodyPr>
          <a:lstStyle/>
          <a:p>
            <a:pPr>
              <a:spcBef>
                <a:spcPct val="50000"/>
              </a:spcBef>
            </a:pPr>
            <a:r>
              <a:rPr lang="fr-FR"/>
              <a:t>Main collectors R2, R3 extending to deep network R1 through aponeurosis:</a:t>
            </a:r>
          </a:p>
          <a:p>
            <a:pPr>
              <a:spcBef>
                <a:spcPct val="50000"/>
              </a:spcBef>
            </a:pPr>
            <a:r>
              <a:rPr lang="fr-FR"/>
              <a:t>	sapheno-femoral and popliteal junctions</a:t>
            </a:r>
          </a:p>
          <a:p>
            <a:pPr>
              <a:spcBef>
                <a:spcPct val="50000"/>
              </a:spcBef>
            </a:pPr>
            <a:r>
              <a:rPr lang="fr-FR"/>
              <a:t>	P,I,C, SG,IG, O points</a:t>
            </a:r>
          </a:p>
        </p:txBody>
      </p:sp>
      <p:sp>
        <p:nvSpPr>
          <p:cNvPr id="51228" name="Text Box 28"/>
          <p:cNvSpPr txBox="1">
            <a:spLocks noChangeArrowheads="1"/>
          </p:cNvSpPr>
          <p:nvPr/>
        </p:nvSpPr>
        <p:spPr bwMode="auto">
          <a:xfrm>
            <a:off x="4932363" y="3619500"/>
            <a:ext cx="3598862" cy="1552575"/>
          </a:xfrm>
          <a:prstGeom prst="rect">
            <a:avLst/>
          </a:prstGeom>
          <a:noFill/>
          <a:ln w="9525">
            <a:noFill/>
            <a:miter lim="800000"/>
            <a:headEnd/>
            <a:tailEnd/>
          </a:ln>
          <a:effectLst/>
        </p:spPr>
        <p:txBody>
          <a:bodyPr>
            <a:spAutoFit/>
          </a:bodyPr>
          <a:lstStyle/>
          <a:p>
            <a:pPr>
              <a:spcBef>
                <a:spcPct val="50000"/>
              </a:spcBef>
            </a:pPr>
            <a:r>
              <a:rPr lang="fr-FR"/>
              <a:t>Perforators linking R2 and R3 to deep network R1 through aponeurosis as accessory collectors</a:t>
            </a:r>
          </a:p>
        </p:txBody>
      </p:sp>
      <p:sp>
        <p:nvSpPr>
          <p:cNvPr id="51229" name="Oval 29"/>
          <p:cNvSpPr>
            <a:spLocks noChangeArrowheads="1"/>
          </p:cNvSpPr>
          <p:nvPr/>
        </p:nvSpPr>
        <p:spPr bwMode="auto">
          <a:xfrm>
            <a:off x="5508625" y="5275263"/>
            <a:ext cx="287338" cy="288925"/>
          </a:xfrm>
          <a:prstGeom prst="ellipse">
            <a:avLst/>
          </a:prstGeom>
          <a:solidFill>
            <a:srgbClr val="0033CC">
              <a:alpha val="48000"/>
            </a:srgbClr>
          </a:solidFill>
          <a:ln w="9525">
            <a:solidFill>
              <a:schemeClr val="tx1"/>
            </a:solidFill>
            <a:round/>
            <a:headEnd/>
            <a:tailEnd/>
          </a:ln>
          <a:effectLst/>
        </p:spPr>
        <p:txBody>
          <a:bodyPr wrap="none" anchor="ctr"/>
          <a:lstStyle/>
          <a:p>
            <a:pPr algn="ctr"/>
            <a:endParaRPr lang="fr-FR"/>
          </a:p>
        </p:txBody>
      </p:sp>
      <p:sp>
        <p:nvSpPr>
          <p:cNvPr id="51230" name="Oval 30"/>
          <p:cNvSpPr>
            <a:spLocks noChangeArrowheads="1"/>
          </p:cNvSpPr>
          <p:nvPr/>
        </p:nvSpPr>
        <p:spPr bwMode="auto">
          <a:xfrm>
            <a:off x="5508625" y="5707063"/>
            <a:ext cx="287338" cy="288925"/>
          </a:xfrm>
          <a:prstGeom prst="ellipse">
            <a:avLst/>
          </a:prstGeom>
          <a:solidFill>
            <a:srgbClr val="009900">
              <a:alpha val="48000"/>
            </a:srgbClr>
          </a:solidFill>
          <a:ln w="9525">
            <a:solidFill>
              <a:schemeClr val="tx1"/>
            </a:solidFill>
            <a:round/>
            <a:headEnd/>
            <a:tailEnd/>
          </a:ln>
          <a:effectLst/>
        </p:spPr>
        <p:txBody>
          <a:bodyPr wrap="none" anchor="ctr"/>
          <a:lstStyle/>
          <a:p>
            <a:pPr algn="ctr"/>
            <a:endParaRPr lang="fr-FR"/>
          </a:p>
        </p:txBody>
      </p:sp>
      <p:sp>
        <p:nvSpPr>
          <p:cNvPr id="51231" name="Text Box 31"/>
          <p:cNvSpPr txBox="1">
            <a:spLocks noChangeArrowheads="1"/>
          </p:cNvSpPr>
          <p:nvPr/>
        </p:nvSpPr>
        <p:spPr bwMode="auto">
          <a:xfrm>
            <a:off x="5867400" y="5203825"/>
            <a:ext cx="2808288" cy="457200"/>
          </a:xfrm>
          <a:prstGeom prst="rect">
            <a:avLst/>
          </a:prstGeom>
          <a:noFill/>
          <a:ln w="9525">
            <a:noFill/>
            <a:miter lim="800000"/>
            <a:headEnd/>
            <a:tailEnd/>
          </a:ln>
          <a:effectLst/>
        </p:spPr>
        <p:txBody>
          <a:bodyPr>
            <a:spAutoFit/>
          </a:bodyPr>
          <a:lstStyle/>
          <a:p>
            <a:pPr>
              <a:spcBef>
                <a:spcPct val="50000"/>
              </a:spcBef>
            </a:pPr>
            <a:r>
              <a:rPr lang="fr-FR"/>
              <a:t>Centerd Perforators</a:t>
            </a:r>
          </a:p>
        </p:txBody>
      </p:sp>
      <p:sp>
        <p:nvSpPr>
          <p:cNvPr id="51232" name="Text Box 32"/>
          <p:cNvSpPr txBox="1">
            <a:spLocks noChangeArrowheads="1"/>
          </p:cNvSpPr>
          <p:nvPr/>
        </p:nvSpPr>
        <p:spPr bwMode="auto">
          <a:xfrm>
            <a:off x="5940425" y="5635625"/>
            <a:ext cx="3203575" cy="457200"/>
          </a:xfrm>
          <a:prstGeom prst="rect">
            <a:avLst/>
          </a:prstGeom>
          <a:noFill/>
          <a:ln w="9525">
            <a:noFill/>
            <a:miter lim="800000"/>
            <a:headEnd/>
            <a:tailEnd/>
          </a:ln>
          <a:effectLst/>
        </p:spPr>
        <p:txBody>
          <a:bodyPr>
            <a:spAutoFit/>
          </a:bodyPr>
          <a:lstStyle/>
          <a:p>
            <a:pPr>
              <a:spcBef>
                <a:spcPct val="50000"/>
              </a:spcBef>
            </a:pPr>
            <a:r>
              <a:rPr lang="fr-FR"/>
              <a:t>Off-Centerd Perforators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1079500" y="-387424"/>
            <a:ext cx="6985000" cy="6664325"/>
          </a:xfrm>
          <a:prstGeom prst="rect">
            <a:avLst/>
          </a:prstGeom>
          <a:noFill/>
          <a:ln w="9525">
            <a:noFill/>
            <a:miter lim="800000"/>
            <a:headEnd/>
            <a:tailEnd/>
          </a:ln>
          <a:effectLst/>
        </p:spPr>
        <p:txBody>
          <a:bodyPr>
            <a:spAutoFit/>
          </a:bodyPr>
          <a:lstStyle/>
          <a:p>
            <a:pPr algn="ctr">
              <a:spcBef>
                <a:spcPct val="50000"/>
              </a:spcBef>
            </a:pPr>
            <a:r>
              <a:rPr lang="fr-FR" dirty="0"/>
              <a:t>VEINES PERFORANTES </a:t>
            </a:r>
          </a:p>
          <a:p>
            <a:pPr algn="ctr">
              <a:spcBef>
                <a:spcPct val="50000"/>
              </a:spcBef>
            </a:pPr>
            <a:r>
              <a:rPr lang="fr-FR" dirty="0"/>
              <a:t>PERFORATORS</a:t>
            </a:r>
          </a:p>
          <a:p>
            <a:pPr>
              <a:spcBef>
                <a:spcPct val="50000"/>
              </a:spcBef>
            </a:pPr>
            <a:r>
              <a:rPr lang="fr-FR" dirty="0"/>
              <a:t>Hémodynamique:</a:t>
            </a:r>
          </a:p>
          <a:p>
            <a:pPr>
              <a:spcBef>
                <a:spcPct val="50000"/>
              </a:spcBef>
            </a:pPr>
            <a:r>
              <a:rPr lang="fr-FR" dirty="0"/>
              <a:t>	</a:t>
            </a:r>
            <a:r>
              <a:rPr lang="fr-FR" u="sng" dirty="0"/>
              <a:t>Sens du flux</a:t>
            </a:r>
            <a:r>
              <a:rPr lang="fr-FR" dirty="0"/>
              <a:t>: Le sens du flux est déterminé par les variations relatives des pressions latérales de part et d’autre des perforantes, à savoir du gradient de pression profond-superficiel et de la continence des valvules.</a:t>
            </a:r>
          </a:p>
          <a:p>
            <a:pPr>
              <a:spcBef>
                <a:spcPct val="50000"/>
              </a:spcBef>
            </a:pPr>
            <a:r>
              <a:rPr lang="fr-FR" i="1" dirty="0"/>
              <a:t>Sens physiologique</a:t>
            </a:r>
            <a:r>
              <a:rPr lang="fr-FR" dirty="0"/>
              <a:t>: Antérograde ou Nul. </a:t>
            </a:r>
          </a:p>
          <a:p>
            <a:pPr>
              <a:spcBef>
                <a:spcPct val="50000"/>
              </a:spcBef>
            </a:pPr>
            <a:r>
              <a:rPr lang="fr-FR" dirty="0"/>
              <a:t>Le sens est </a:t>
            </a:r>
            <a:r>
              <a:rPr lang="fr-FR" i="1" dirty="0"/>
              <a:t>antérograde</a:t>
            </a:r>
            <a:r>
              <a:rPr lang="fr-FR" dirty="0"/>
              <a:t> quand la pression latérale profonde R1est inférieure à la pressions latérale superficielle R2 ou R3. </a:t>
            </a:r>
          </a:p>
          <a:p>
            <a:pPr>
              <a:spcBef>
                <a:spcPct val="50000"/>
              </a:spcBef>
            </a:pPr>
            <a:r>
              <a:rPr lang="fr-FR" dirty="0"/>
              <a:t>L’inversion du gradient de pression tend à inverser le sens du flux mais il entraîne la fermeture des valvules qui à leur tour empêchent le reflux (flux </a:t>
            </a:r>
            <a:r>
              <a:rPr lang="fr-FR" i="1" dirty="0"/>
              <a:t>nul</a:t>
            </a:r>
            <a:r>
              <a:rPr lang="fr-FR" dirty="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1482B8-A09F-2DD4-11F9-8C103EB0F298}"/>
            </a:ext>
          </a:extLst>
        </p:cNvPr>
        <p:cNvGrpSpPr/>
        <p:nvPr/>
      </p:nvGrpSpPr>
      <p:grpSpPr>
        <a:xfrm>
          <a:off x="0" y="0"/>
          <a:ext cx="0" cy="0"/>
          <a:chOff x="0" y="0"/>
          <a:chExt cx="0" cy="0"/>
        </a:xfrm>
      </p:grpSpPr>
      <p:sp>
        <p:nvSpPr>
          <p:cNvPr id="8194" name="Text Box 2">
            <a:extLst>
              <a:ext uri="{FF2B5EF4-FFF2-40B4-BE49-F238E27FC236}">
                <a16:creationId xmlns:a16="http://schemas.microsoft.com/office/drawing/2014/main" id="{815E85E6-77E2-3E54-500F-90D321471844}"/>
              </a:ext>
            </a:extLst>
          </p:cNvPr>
          <p:cNvSpPr txBox="1">
            <a:spLocks noChangeArrowheads="1"/>
          </p:cNvSpPr>
          <p:nvPr/>
        </p:nvSpPr>
        <p:spPr bwMode="auto">
          <a:xfrm>
            <a:off x="1079500" y="-387424"/>
            <a:ext cx="6985000" cy="6740307"/>
          </a:xfrm>
          <a:prstGeom prst="rect">
            <a:avLst/>
          </a:prstGeom>
          <a:noFill/>
          <a:ln w="9525">
            <a:noFill/>
            <a:miter lim="800000"/>
            <a:headEnd/>
            <a:tailEnd/>
          </a:ln>
          <a:effectLst/>
        </p:spPr>
        <p:txBody>
          <a:bodyPr>
            <a:spAutoFit/>
          </a:bodyPr>
          <a:lstStyle/>
          <a:p>
            <a:pPr algn="ctr">
              <a:spcBef>
                <a:spcPct val="50000"/>
              </a:spcBef>
            </a:pPr>
            <a:r>
              <a:rPr lang="fr-FR" dirty="0"/>
              <a:t>VEINES PERFORANTES </a:t>
            </a:r>
          </a:p>
          <a:p>
            <a:pPr algn="ctr">
              <a:spcBef>
                <a:spcPct val="50000"/>
              </a:spcBef>
            </a:pPr>
            <a:r>
              <a:rPr lang="fr-FR" dirty="0"/>
              <a:t>PERFORATORS</a:t>
            </a:r>
          </a:p>
          <a:p>
            <a:pPr>
              <a:spcBef>
                <a:spcPct val="50000"/>
              </a:spcBef>
            </a:pPr>
            <a:r>
              <a:rPr lang="en-US" dirty="0"/>
              <a:t>Hemodynamics: </a:t>
            </a:r>
          </a:p>
          <a:p>
            <a:pPr>
              <a:spcBef>
                <a:spcPct val="50000"/>
              </a:spcBef>
            </a:pPr>
            <a:r>
              <a:rPr lang="en-US" dirty="0"/>
              <a:t>Direction of flow: </a:t>
            </a:r>
          </a:p>
          <a:p>
            <a:pPr>
              <a:spcBef>
                <a:spcPct val="50000"/>
              </a:spcBef>
            </a:pPr>
            <a:r>
              <a:rPr lang="en-US" dirty="0"/>
              <a:t>The direction of flow is determined by the relative variations in lateral pressures on either side of the perforators, namely the deep-superficial pressure gradient and valve continence. </a:t>
            </a:r>
          </a:p>
          <a:p>
            <a:pPr>
              <a:spcBef>
                <a:spcPct val="50000"/>
              </a:spcBef>
            </a:pPr>
            <a:r>
              <a:rPr lang="en-US" dirty="0"/>
              <a:t>Physiological sense: </a:t>
            </a:r>
          </a:p>
          <a:p>
            <a:pPr>
              <a:spcBef>
                <a:spcPct val="50000"/>
              </a:spcBef>
            </a:pPr>
            <a:r>
              <a:rPr lang="en-US" dirty="0"/>
              <a:t>Anterograde or None.  The direction is anterograde when the deep lateral pressure R1 is lower than the superficial lateral pressure R2 or R3.  The reversal of the pressure gradient tends to reverse the direction of the flow but it causes the valves to close which in turn prevents reflux (zero flow).</a:t>
            </a:r>
            <a:endParaRPr lang="fr-FR" dirty="0"/>
          </a:p>
        </p:txBody>
      </p:sp>
    </p:spTree>
    <p:extLst>
      <p:ext uri="{BB962C8B-B14F-4D97-AF65-F5344CB8AC3E}">
        <p14:creationId xmlns:p14="http://schemas.microsoft.com/office/powerpoint/2010/main" val="1434524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5303" name="Group 7"/>
          <p:cNvGrpSpPr>
            <a:grpSpLocks/>
          </p:cNvGrpSpPr>
          <p:nvPr/>
        </p:nvGrpSpPr>
        <p:grpSpPr bwMode="auto">
          <a:xfrm>
            <a:off x="611188" y="3068638"/>
            <a:ext cx="792162" cy="3168650"/>
            <a:chOff x="1066" y="1026"/>
            <a:chExt cx="499" cy="1996"/>
          </a:xfrm>
        </p:grpSpPr>
        <p:sp>
          <p:nvSpPr>
            <p:cNvPr id="55300" name="Line 4"/>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55301" name="Line 5"/>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55302" name="Line 6"/>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grpSp>
        <p:nvGrpSpPr>
          <p:cNvPr id="55304" name="Group 8"/>
          <p:cNvGrpSpPr>
            <a:grpSpLocks/>
          </p:cNvGrpSpPr>
          <p:nvPr/>
        </p:nvGrpSpPr>
        <p:grpSpPr bwMode="auto">
          <a:xfrm flipH="1">
            <a:off x="2122488" y="3068638"/>
            <a:ext cx="792162" cy="3168650"/>
            <a:chOff x="1066" y="1026"/>
            <a:chExt cx="499" cy="1996"/>
          </a:xfrm>
        </p:grpSpPr>
        <p:sp>
          <p:nvSpPr>
            <p:cNvPr id="55305" name="Line 9"/>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55306" name="Line 10"/>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55307" name="Line 11"/>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sp>
        <p:nvSpPr>
          <p:cNvPr id="55308" name="Line 12"/>
          <p:cNvSpPr>
            <a:spLocks noChangeShapeType="1"/>
          </p:cNvSpPr>
          <p:nvPr/>
        </p:nvSpPr>
        <p:spPr bwMode="auto">
          <a:xfrm>
            <a:off x="1403350" y="4797425"/>
            <a:ext cx="719138" cy="0"/>
          </a:xfrm>
          <a:prstGeom prst="line">
            <a:avLst/>
          </a:prstGeom>
          <a:noFill/>
          <a:ln w="9525">
            <a:solidFill>
              <a:srgbClr val="0033CC"/>
            </a:solidFill>
            <a:round/>
            <a:headEnd/>
            <a:tailEnd/>
          </a:ln>
          <a:effectLst/>
        </p:spPr>
        <p:txBody>
          <a:bodyPr/>
          <a:lstStyle/>
          <a:p>
            <a:endParaRPr lang="fr-FR"/>
          </a:p>
        </p:txBody>
      </p:sp>
      <p:sp>
        <p:nvSpPr>
          <p:cNvPr id="55309" name="Line 13"/>
          <p:cNvSpPr>
            <a:spLocks noChangeShapeType="1"/>
          </p:cNvSpPr>
          <p:nvPr/>
        </p:nvSpPr>
        <p:spPr bwMode="auto">
          <a:xfrm>
            <a:off x="1403350" y="5229225"/>
            <a:ext cx="719138" cy="0"/>
          </a:xfrm>
          <a:prstGeom prst="line">
            <a:avLst/>
          </a:prstGeom>
          <a:noFill/>
          <a:ln w="9525">
            <a:solidFill>
              <a:srgbClr val="0033CC"/>
            </a:solidFill>
            <a:round/>
            <a:headEnd/>
            <a:tailEnd/>
          </a:ln>
          <a:effectLst/>
        </p:spPr>
        <p:txBody>
          <a:bodyPr/>
          <a:lstStyle/>
          <a:p>
            <a:endParaRPr lang="fr-FR"/>
          </a:p>
        </p:txBody>
      </p:sp>
      <p:sp>
        <p:nvSpPr>
          <p:cNvPr id="55330" name="Line 34"/>
          <p:cNvSpPr>
            <a:spLocks noChangeShapeType="1"/>
          </p:cNvSpPr>
          <p:nvPr/>
        </p:nvSpPr>
        <p:spPr bwMode="auto">
          <a:xfrm flipV="1">
            <a:off x="2482850" y="3644900"/>
            <a:ext cx="0" cy="2736850"/>
          </a:xfrm>
          <a:prstGeom prst="line">
            <a:avLst/>
          </a:prstGeom>
          <a:noFill/>
          <a:ln w="76200">
            <a:solidFill>
              <a:srgbClr val="0033CC"/>
            </a:solidFill>
            <a:round/>
            <a:headEnd type="oval" w="med" len="med"/>
            <a:tailEnd type="triangle" w="med" len="med"/>
          </a:ln>
          <a:effectLst/>
        </p:spPr>
        <p:txBody>
          <a:bodyPr/>
          <a:lstStyle/>
          <a:p>
            <a:endParaRPr lang="fr-FR"/>
          </a:p>
        </p:txBody>
      </p:sp>
      <p:grpSp>
        <p:nvGrpSpPr>
          <p:cNvPr id="55335" name="Group 39"/>
          <p:cNvGrpSpPr>
            <a:grpSpLocks/>
          </p:cNvGrpSpPr>
          <p:nvPr/>
        </p:nvGrpSpPr>
        <p:grpSpPr bwMode="auto">
          <a:xfrm>
            <a:off x="3563938" y="3068638"/>
            <a:ext cx="792162" cy="3168650"/>
            <a:chOff x="1066" y="1026"/>
            <a:chExt cx="499" cy="1996"/>
          </a:xfrm>
        </p:grpSpPr>
        <p:sp>
          <p:nvSpPr>
            <p:cNvPr id="55336" name="Line 40"/>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55337" name="Line 41"/>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55338" name="Line 42"/>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grpSp>
        <p:nvGrpSpPr>
          <p:cNvPr id="55339" name="Group 43"/>
          <p:cNvGrpSpPr>
            <a:grpSpLocks/>
          </p:cNvGrpSpPr>
          <p:nvPr/>
        </p:nvGrpSpPr>
        <p:grpSpPr bwMode="auto">
          <a:xfrm flipH="1">
            <a:off x="5075238" y="3068638"/>
            <a:ext cx="792162" cy="3168650"/>
            <a:chOff x="1066" y="1026"/>
            <a:chExt cx="499" cy="1996"/>
          </a:xfrm>
        </p:grpSpPr>
        <p:sp>
          <p:nvSpPr>
            <p:cNvPr id="55340" name="Line 44"/>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55341" name="Line 45"/>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55342" name="Line 46"/>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sp>
        <p:nvSpPr>
          <p:cNvPr id="55343" name="Line 47"/>
          <p:cNvSpPr>
            <a:spLocks noChangeShapeType="1"/>
          </p:cNvSpPr>
          <p:nvPr/>
        </p:nvSpPr>
        <p:spPr bwMode="auto">
          <a:xfrm>
            <a:off x="4356100" y="4797425"/>
            <a:ext cx="719138" cy="0"/>
          </a:xfrm>
          <a:prstGeom prst="line">
            <a:avLst/>
          </a:prstGeom>
          <a:noFill/>
          <a:ln w="9525">
            <a:solidFill>
              <a:srgbClr val="0033CC"/>
            </a:solidFill>
            <a:round/>
            <a:headEnd/>
            <a:tailEnd/>
          </a:ln>
          <a:effectLst/>
        </p:spPr>
        <p:txBody>
          <a:bodyPr/>
          <a:lstStyle/>
          <a:p>
            <a:endParaRPr lang="fr-FR"/>
          </a:p>
        </p:txBody>
      </p:sp>
      <p:sp>
        <p:nvSpPr>
          <p:cNvPr id="55344" name="Line 48"/>
          <p:cNvSpPr>
            <a:spLocks noChangeShapeType="1"/>
          </p:cNvSpPr>
          <p:nvPr/>
        </p:nvSpPr>
        <p:spPr bwMode="auto">
          <a:xfrm>
            <a:off x="4356100" y="5229225"/>
            <a:ext cx="719138" cy="0"/>
          </a:xfrm>
          <a:prstGeom prst="line">
            <a:avLst/>
          </a:prstGeom>
          <a:noFill/>
          <a:ln w="9525">
            <a:solidFill>
              <a:srgbClr val="0033CC"/>
            </a:solidFill>
            <a:round/>
            <a:headEnd/>
            <a:tailEnd/>
          </a:ln>
          <a:effectLst/>
        </p:spPr>
        <p:txBody>
          <a:bodyPr/>
          <a:lstStyle/>
          <a:p>
            <a:endParaRPr lang="fr-FR"/>
          </a:p>
        </p:txBody>
      </p:sp>
      <p:sp>
        <p:nvSpPr>
          <p:cNvPr id="55345" name="Line 49"/>
          <p:cNvSpPr>
            <a:spLocks noChangeShapeType="1"/>
          </p:cNvSpPr>
          <p:nvPr/>
        </p:nvSpPr>
        <p:spPr bwMode="auto">
          <a:xfrm flipV="1">
            <a:off x="5435600" y="3644900"/>
            <a:ext cx="0" cy="2736850"/>
          </a:xfrm>
          <a:prstGeom prst="line">
            <a:avLst/>
          </a:prstGeom>
          <a:noFill/>
          <a:ln w="76200">
            <a:solidFill>
              <a:srgbClr val="0033CC"/>
            </a:solidFill>
            <a:round/>
            <a:headEnd type="oval" w="med" len="med"/>
            <a:tailEnd type="triangle" w="med" len="med"/>
          </a:ln>
          <a:effectLst/>
        </p:spPr>
        <p:txBody>
          <a:bodyPr/>
          <a:lstStyle/>
          <a:p>
            <a:endParaRPr lang="fr-FR"/>
          </a:p>
        </p:txBody>
      </p:sp>
      <p:sp>
        <p:nvSpPr>
          <p:cNvPr id="55346" name="Line 50"/>
          <p:cNvSpPr>
            <a:spLocks noChangeShapeType="1"/>
          </p:cNvSpPr>
          <p:nvPr/>
        </p:nvSpPr>
        <p:spPr bwMode="auto">
          <a:xfrm>
            <a:off x="1546225" y="4797425"/>
            <a:ext cx="288925" cy="71438"/>
          </a:xfrm>
          <a:prstGeom prst="line">
            <a:avLst/>
          </a:prstGeom>
          <a:noFill/>
          <a:ln w="38100">
            <a:solidFill>
              <a:srgbClr val="0033CC"/>
            </a:solidFill>
            <a:round/>
            <a:headEnd/>
            <a:tailEnd/>
          </a:ln>
          <a:effectLst/>
        </p:spPr>
        <p:txBody>
          <a:bodyPr/>
          <a:lstStyle/>
          <a:p>
            <a:endParaRPr lang="fr-FR"/>
          </a:p>
        </p:txBody>
      </p:sp>
      <p:sp>
        <p:nvSpPr>
          <p:cNvPr id="55347" name="Line 51"/>
          <p:cNvSpPr>
            <a:spLocks noChangeShapeType="1"/>
          </p:cNvSpPr>
          <p:nvPr/>
        </p:nvSpPr>
        <p:spPr bwMode="auto">
          <a:xfrm flipV="1">
            <a:off x="1546225" y="5157788"/>
            <a:ext cx="288925" cy="71437"/>
          </a:xfrm>
          <a:prstGeom prst="line">
            <a:avLst/>
          </a:prstGeom>
          <a:noFill/>
          <a:ln w="38100">
            <a:solidFill>
              <a:srgbClr val="0033CC"/>
            </a:solidFill>
            <a:round/>
            <a:headEnd/>
            <a:tailEnd/>
          </a:ln>
          <a:effectLst/>
        </p:spPr>
        <p:txBody>
          <a:bodyPr/>
          <a:lstStyle/>
          <a:p>
            <a:endParaRPr lang="fr-FR"/>
          </a:p>
        </p:txBody>
      </p:sp>
      <p:sp>
        <p:nvSpPr>
          <p:cNvPr id="55348" name="Text Box 52"/>
          <p:cNvSpPr txBox="1">
            <a:spLocks noChangeArrowheads="1"/>
          </p:cNvSpPr>
          <p:nvPr/>
        </p:nvSpPr>
        <p:spPr bwMode="auto">
          <a:xfrm>
            <a:off x="754063" y="2492375"/>
            <a:ext cx="576262" cy="457200"/>
          </a:xfrm>
          <a:prstGeom prst="rect">
            <a:avLst/>
          </a:prstGeom>
          <a:noFill/>
          <a:ln w="9525">
            <a:noFill/>
            <a:miter lim="800000"/>
            <a:headEnd/>
            <a:tailEnd/>
          </a:ln>
          <a:effectLst/>
        </p:spPr>
        <p:txBody>
          <a:bodyPr>
            <a:spAutoFit/>
          </a:bodyPr>
          <a:lstStyle/>
          <a:p>
            <a:pPr>
              <a:spcBef>
                <a:spcPct val="50000"/>
              </a:spcBef>
            </a:pPr>
            <a:r>
              <a:rPr lang="fr-FR"/>
              <a:t>SP</a:t>
            </a:r>
          </a:p>
        </p:txBody>
      </p:sp>
      <p:sp>
        <p:nvSpPr>
          <p:cNvPr id="55349" name="Text Box 53"/>
          <p:cNvSpPr txBox="1">
            <a:spLocks noChangeArrowheads="1"/>
          </p:cNvSpPr>
          <p:nvPr/>
        </p:nvSpPr>
        <p:spPr bwMode="auto">
          <a:xfrm>
            <a:off x="2266950" y="2492375"/>
            <a:ext cx="576263" cy="457200"/>
          </a:xfrm>
          <a:prstGeom prst="rect">
            <a:avLst/>
          </a:prstGeom>
          <a:noFill/>
          <a:ln w="9525">
            <a:noFill/>
            <a:miter lim="800000"/>
            <a:headEnd/>
            <a:tailEnd/>
          </a:ln>
          <a:effectLst/>
        </p:spPr>
        <p:txBody>
          <a:bodyPr>
            <a:spAutoFit/>
          </a:bodyPr>
          <a:lstStyle/>
          <a:p>
            <a:pPr>
              <a:spcBef>
                <a:spcPct val="50000"/>
              </a:spcBef>
            </a:pPr>
            <a:r>
              <a:rPr lang="fr-FR"/>
              <a:t>DP</a:t>
            </a:r>
          </a:p>
        </p:txBody>
      </p:sp>
      <p:sp>
        <p:nvSpPr>
          <p:cNvPr id="55351" name="Text Box 55"/>
          <p:cNvSpPr txBox="1">
            <a:spLocks noChangeArrowheads="1"/>
          </p:cNvSpPr>
          <p:nvPr/>
        </p:nvSpPr>
        <p:spPr bwMode="auto">
          <a:xfrm>
            <a:off x="3706813" y="2492375"/>
            <a:ext cx="576262" cy="457200"/>
          </a:xfrm>
          <a:prstGeom prst="rect">
            <a:avLst/>
          </a:prstGeom>
          <a:noFill/>
          <a:ln w="9525">
            <a:noFill/>
            <a:miter lim="800000"/>
            <a:headEnd/>
            <a:tailEnd/>
          </a:ln>
          <a:effectLst/>
        </p:spPr>
        <p:txBody>
          <a:bodyPr>
            <a:spAutoFit/>
          </a:bodyPr>
          <a:lstStyle/>
          <a:p>
            <a:pPr>
              <a:spcBef>
                <a:spcPct val="50000"/>
              </a:spcBef>
            </a:pPr>
            <a:r>
              <a:rPr lang="fr-FR"/>
              <a:t>SP</a:t>
            </a:r>
          </a:p>
        </p:txBody>
      </p:sp>
      <p:sp>
        <p:nvSpPr>
          <p:cNvPr id="55352" name="Text Box 56"/>
          <p:cNvSpPr txBox="1">
            <a:spLocks noChangeArrowheads="1"/>
          </p:cNvSpPr>
          <p:nvPr/>
        </p:nvSpPr>
        <p:spPr bwMode="auto">
          <a:xfrm>
            <a:off x="5219700" y="2492375"/>
            <a:ext cx="576263" cy="457200"/>
          </a:xfrm>
          <a:prstGeom prst="rect">
            <a:avLst/>
          </a:prstGeom>
          <a:noFill/>
          <a:ln w="9525">
            <a:noFill/>
            <a:miter lim="800000"/>
            <a:headEnd/>
            <a:tailEnd/>
          </a:ln>
          <a:effectLst/>
        </p:spPr>
        <p:txBody>
          <a:bodyPr>
            <a:spAutoFit/>
          </a:bodyPr>
          <a:lstStyle/>
          <a:p>
            <a:pPr>
              <a:spcBef>
                <a:spcPct val="50000"/>
              </a:spcBef>
            </a:pPr>
            <a:r>
              <a:rPr lang="fr-FR"/>
              <a:t>DP</a:t>
            </a:r>
          </a:p>
        </p:txBody>
      </p:sp>
      <p:sp>
        <p:nvSpPr>
          <p:cNvPr id="55353" name="Freeform 57"/>
          <p:cNvSpPr>
            <a:spLocks/>
          </p:cNvSpPr>
          <p:nvPr/>
        </p:nvSpPr>
        <p:spPr bwMode="auto">
          <a:xfrm>
            <a:off x="4498975" y="2420938"/>
            <a:ext cx="288925" cy="576262"/>
          </a:xfrm>
          <a:custGeom>
            <a:avLst/>
            <a:gdLst/>
            <a:ahLst/>
            <a:cxnLst>
              <a:cxn ang="0">
                <a:pos x="0" y="0"/>
              </a:cxn>
              <a:cxn ang="0">
                <a:pos x="182" y="181"/>
              </a:cxn>
              <a:cxn ang="0">
                <a:pos x="0" y="363"/>
              </a:cxn>
            </a:cxnLst>
            <a:rect l="0" t="0" r="r" b="b"/>
            <a:pathLst>
              <a:path w="182" h="363">
                <a:moveTo>
                  <a:pt x="0" y="0"/>
                </a:moveTo>
                <a:lnTo>
                  <a:pt x="182" y="181"/>
                </a:lnTo>
                <a:lnTo>
                  <a:pt x="0" y="363"/>
                </a:lnTo>
              </a:path>
            </a:pathLst>
          </a:custGeom>
          <a:noFill/>
          <a:ln w="38100" cmpd="sng">
            <a:solidFill>
              <a:schemeClr val="tx1"/>
            </a:solidFill>
            <a:round/>
            <a:headEnd/>
            <a:tailEnd/>
          </a:ln>
          <a:effectLst/>
        </p:spPr>
        <p:txBody>
          <a:bodyPr/>
          <a:lstStyle/>
          <a:p>
            <a:endParaRPr lang="fr-FR"/>
          </a:p>
        </p:txBody>
      </p:sp>
      <p:grpSp>
        <p:nvGrpSpPr>
          <p:cNvPr id="55354" name="Group 58"/>
          <p:cNvGrpSpPr>
            <a:grpSpLocks/>
          </p:cNvGrpSpPr>
          <p:nvPr/>
        </p:nvGrpSpPr>
        <p:grpSpPr bwMode="auto">
          <a:xfrm>
            <a:off x="6372225" y="3068638"/>
            <a:ext cx="792163" cy="3168650"/>
            <a:chOff x="1066" y="1026"/>
            <a:chExt cx="499" cy="1996"/>
          </a:xfrm>
        </p:grpSpPr>
        <p:sp>
          <p:nvSpPr>
            <p:cNvPr id="55355" name="Line 59"/>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55356" name="Line 60"/>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55357" name="Line 61"/>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grpSp>
        <p:nvGrpSpPr>
          <p:cNvPr id="55358" name="Group 62"/>
          <p:cNvGrpSpPr>
            <a:grpSpLocks/>
          </p:cNvGrpSpPr>
          <p:nvPr/>
        </p:nvGrpSpPr>
        <p:grpSpPr bwMode="auto">
          <a:xfrm flipH="1">
            <a:off x="7883525" y="3068638"/>
            <a:ext cx="792163" cy="3168650"/>
            <a:chOff x="1066" y="1026"/>
            <a:chExt cx="499" cy="1996"/>
          </a:xfrm>
        </p:grpSpPr>
        <p:sp>
          <p:nvSpPr>
            <p:cNvPr id="55359" name="Line 63"/>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55360" name="Line 64"/>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55361" name="Line 65"/>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sp>
        <p:nvSpPr>
          <p:cNvPr id="55362" name="Line 66"/>
          <p:cNvSpPr>
            <a:spLocks noChangeShapeType="1"/>
          </p:cNvSpPr>
          <p:nvPr/>
        </p:nvSpPr>
        <p:spPr bwMode="auto">
          <a:xfrm>
            <a:off x="7164388" y="4797425"/>
            <a:ext cx="719137" cy="0"/>
          </a:xfrm>
          <a:prstGeom prst="line">
            <a:avLst/>
          </a:prstGeom>
          <a:noFill/>
          <a:ln w="9525">
            <a:solidFill>
              <a:srgbClr val="0033CC"/>
            </a:solidFill>
            <a:round/>
            <a:headEnd/>
            <a:tailEnd/>
          </a:ln>
          <a:effectLst/>
        </p:spPr>
        <p:txBody>
          <a:bodyPr/>
          <a:lstStyle/>
          <a:p>
            <a:endParaRPr lang="fr-FR"/>
          </a:p>
        </p:txBody>
      </p:sp>
      <p:sp>
        <p:nvSpPr>
          <p:cNvPr id="55363" name="Line 67"/>
          <p:cNvSpPr>
            <a:spLocks noChangeShapeType="1"/>
          </p:cNvSpPr>
          <p:nvPr/>
        </p:nvSpPr>
        <p:spPr bwMode="auto">
          <a:xfrm>
            <a:off x="7164388" y="5229225"/>
            <a:ext cx="719137" cy="0"/>
          </a:xfrm>
          <a:prstGeom prst="line">
            <a:avLst/>
          </a:prstGeom>
          <a:noFill/>
          <a:ln w="9525">
            <a:solidFill>
              <a:srgbClr val="0033CC"/>
            </a:solidFill>
            <a:round/>
            <a:headEnd/>
            <a:tailEnd/>
          </a:ln>
          <a:effectLst/>
        </p:spPr>
        <p:txBody>
          <a:bodyPr/>
          <a:lstStyle/>
          <a:p>
            <a:endParaRPr lang="fr-FR"/>
          </a:p>
        </p:txBody>
      </p:sp>
      <p:sp>
        <p:nvSpPr>
          <p:cNvPr id="55364" name="Line 68"/>
          <p:cNvSpPr>
            <a:spLocks noChangeShapeType="1"/>
          </p:cNvSpPr>
          <p:nvPr/>
        </p:nvSpPr>
        <p:spPr bwMode="auto">
          <a:xfrm flipV="1">
            <a:off x="8243888" y="3644900"/>
            <a:ext cx="0" cy="2736850"/>
          </a:xfrm>
          <a:prstGeom prst="line">
            <a:avLst/>
          </a:prstGeom>
          <a:noFill/>
          <a:ln w="76200">
            <a:solidFill>
              <a:srgbClr val="0033CC"/>
            </a:solidFill>
            <a:round/>
            <a:headEnd type="oval" w="med" len="med"/>
            <a:tailEnd type="triangle" w="med" len="med"/>
          </a:ln>
          <a:effectLst/>
        </p:spPr>
        <p:txBody>
          <a:bodyPr/>
          <a:lstStyle/>
          <a:p>
            <a:endParaRPr lang="fr-FR"/>
          </a:p>
        </p:txBody>
      </p:sp>
      <p:sp>
        <p:nvSpPr>
          <p:cNvPr id="55365" name="Text Box 69"/>
          <p:cNvSpPr txBox="1">
            <a:spLocks noChangeArrowheads="1"/>
          </p:cNvSpPr>
          <p:nvPr/>
        </p:nvSpPr>
        <p:spPr bwMode="auto">
          <a:xfrm>
            <a:off x="6515100" y="2492375"/>
            <a:ext cx="576263" cy="457200"/>
          </a:xfrm>
          <a:prstGeom prst="rect">
            <a:avLst/>
          </a:prstGeom>
          <a:noFill/>
          <a:ln w="9525">
            <a:noFill/>
            <a:miter lim="800000"/>
            <a:headEnd/>
            <a:tailEnd/>
          </a:ln>
          <a:effectLst/>
        </p:spPr>
        <p:txBody>
          <a:bodyPr>
            <a:spAutoFit/>
          </a:bodyPr>
          <a:lstStyle/>
          <a:p>
            <a:pPr>
              <a:spcBef>
                <a:spcPct val="50000"/>
              </a:spcBef>
            </a:pPr>
            <a:r>
              <a:rPr lang="fr-FR"/>
              <a:t>SP</a:t>
            </a:r>
          </a:p>
        </p:txBody>
      </p:sp>
      <p:sp>
        <p:nvSpPr>
          <p:cNvPr id="55366" name="Text Box 70"/>
          <p:cNvSpPr txBox="1">
            <a:spLocks noChangeArrowheads="1"/>
          </p:cNvSpPr>
          <p:nvPr/>
        </p:nvSpPr>
        <p:spPr bwMode="auto">
          <a:xfrm>
            <a:off x="8027988" y="2492375"/>
            <a:ext cx="576262" cy="457200"/>
          </a:xfrm>
          <a:prstGeom prst="rect">
            <a:avLst/>
          </a:prstGeom>
          <a:noFill/>
          <a:ln w="9525">
            <a:noFill/>
            <a:miter lim="800000"/>
            <a:headEnd/>
            <a:tailEnd/>
          </a:ln>
          <a:effectLst/>
        </p:spPr>
        <p:txBody>
          <a:bodyPr>
            <a:spAutoFit/>
          </a:bodyPr>
          <a:lstStyle/>
          <a:p>
            <a:pPr>
              <a:spcBef>
                <a:spcPct val="50000"/>
              </a:spcBef>
            </a:pPr>
            <a:r>
              <a:rPr lang="fr-FR"/>
              <a:t>DP</a:t>
            </a:r>
          </a:p>
        </p:txBody>
      </p:sp>
      <p:sp>
        <p:nvSpPr>
          <p:cNvPr id="55367" name="Freeform 71"/>
          <p:cNvSpPr>
            <a:spLocks/>
          </p:cNvSpPr>
          <p:nvPr/>
        </p:nvSpPr>
        <p:spPr bwMode="auto">
          <a:xfrm flipH="1">
            <a:off x="7307263" y="2420938"/>
            <a:ext cx="288925" cy="576262"/>
          </a:xfrm>
          <a:custGeom>
            <a:avLst/>
            <a:gdLst/>
            <a:ahLst/>
            <a:cxnLst>
              <a:cxn ang="0">
                <a:pos x="0" y="0"/>
              </a:cxn>
              <a:cxn ang="0">
                <a:pos x="182" y="181"/>
              </a:cxn>
              <a:cxn ang="0">
                <a:pos x="0" y="363"/>
              </a:cxn>
            </a:cxnLst>
            <a:rect l="0" t="0" r="r" b="b"/>
            <a:pathLst>
              <a:path w="182" h="363">
                <a:moveTo>
                  <a:pt x="0" y="0"/>
                </a:moveTo>
                <a:lnTo>
                  <a:pt x="182" y="181"/>
                </a:lnTo>
                <a:lnTo>
                  <a:pt x="0" y="363"/>
                </a:lnTo>
              </a:path>
            </a:pathLst>
          </a:custGeom>
          <a:noFill/>
          <a:ln w="38100" cmpd="sng">
            <a:solidFill>
              <a:schemeClr val="tx1"/>
            </a:solidFill>
            <a:round/>
            <a:headEnd/>
            <a:tailEnd/>
          </a:ln>
          <a:effectLst/>
        </p:spPr>
        <p:txBody>
          <a:bodyPr/>
          <a:lstStyle/>
          <a:p>
            <a:endParaRPr lang="fr-FR"/>
          </a:p>
        </p:txBody>
      </p:sp>
      <p:sp>
        <p:nvSpPr>
          <p:cNvPr id="55368" name="Line 72"/>
          <p:cNvSpPr>
            <a:spLocks noChangeShapeType="1"/>
          </p:cNvSpPr>
          <p:nvPr/>
        </p:nvSpPr>
        <p:spPr bwMode="auto">
          <a:xfrm>
            <a:off x="1547813" y="2636838"/>
            <a:ext cx="431800" cy="0"/>
          </a:xfrm>
          <a:prstGeom prst="line">
            <a:avLst/>
          </a:prstGeom>
          <a:noFill/>
          <a:ln w="38100">
            <a:solidFill>
              <a:schemeClr val="tx1"/>
            </a:solidFill>
            <a:round/>
            <a:headEnd/>
            <a:tailEnd/>
          </a:ln>
          <a:effectLst/>
        </p:spPr>
        <p:txBody>
          <a:bodyPr/>
          <a:lstStyle/>
          <a:p>
            <a:endParaRPr lang="fr-FR"/>
          </a:p>
        </p:txBody>
      </p:sp>
      <p:sp>
        <p:nvSpPr>
          <p:cNvPr id="55369" name="Line 73"/>
          <p:cNvSpPr>
            <a:spLocks noChangeShapeType="1"/>
          </p:cNvSpPr>
          <p:nvPr/>
        </p:nvSpPr>
        <p:spPr bwMode="auto">
          <a:xfrm>
            <a:off x="1547813" y="2852738"/>
            <a:ext cx="431800" cy="0"/>
          </a:xfrm>
          <a:prstGeom prst="line">
            <a:avLst/>
          </a:prstGeom>
          <a:noFill/>
          <a:ln w="38100">
            <a:solidFill>
              <a:schemeClr val="tx1"/>
            </a:solidFill>
            <a:round/>
            <a:headEnd/>
            <a:tailEnd/>
          </a:ln>
          <a:effectLst/>
        </p:spPr>
        <p:txBody>
          <a:bodyPr/>
          <a:lstStyle/>
          <a:p>
            <a:endParaRPr lang="fr-FR"/>
          </a:p>
        </p:txBody>
      </p:sp>
      <p:sp>
        <p:nvSpPr>
          <p:cNvPr id="55370" name="Line 74"/>
          <p:cNvSpPr>
            <a:spLocks noChangeShapeType="1"/>
          </p:cNvSpPr>
          <p:nvPr/>
        </p:nvSpPr>
        <p:spPr bwMode="auto">
          <a:xfrm flipV="1">
            <a:off x="971550" y="3644900"/>
            <a:ext cx="0" cy="2736850"/>
          </a:xfrm>
          <a:prstGeom prst="line">
            <a:avLst/>
          </a:prstGeom>
          <a:noFill/>
          <a:ln w="38100">
            <a:solidFill>
              <a:srgbClr val="0033CC"/>
            </a:solidFill>
            <a:round/>
            <a:headEnd type="oval" w="med" len="med"/>
            <a:tailEnd type="triangle" w="med" len="med"/>
          </a:ln>
          <a:effectLst/>
        </p:spPr>
        <p:txBody>
          <a:bodyPr/>
          <a:lstStyle/>
          <a:p>
            <a:endParaRPr lang="fr-FR"/>
          </a:p>
        </p:txBody>
      </p:sp>
      <p:sp>
        <p:nvSpPr>
          <p:cNvPr id="55371" name="Line 75"/>
          <p:cNvSpPr>
            <a:spLocks noChangeShapeType="1"/>
          </p:cNvSpPr>
          <p:nvPr/>
        </p:nvSpPr>
        <p:spPr bwMode="auto">
          <a:xfrm flipV="1">
            <a:off x="3924300" y="3644900"/>
            <a:ext cx="0" cy="2736850"/>
          </a:xfrm>
          <a:prstGeom prst="line">
            <a:avLst/>
          </a:prstGeom>
          <a:noFill/>
          <a:ln w="38100">
            <a:solidFill>
              <a:srgbClr val="0033CC"/>
            </a:solidFill>
            <a:round/>
            <a:headEnd type="oval" w="med" len="med"/>
            <a:tailEnd type="triangle" w="med" len="med"/>
          </a:ln>
          <a:effectLst/>
        </p:spPr>
        <p:txBody>
          <a:bodyPr/>
          <a:lstStyle/>
          <a:p>
            <a:endParaRPr lang="fr-FR"/>
          </a:p>
        </p:txBody>
      </p:sp>
      <p:sp>
        <p:nvSpPr>
          <p:cNvPr id="55372" name="Line 76"/>
          <p:cNvSpPr>
            <a:spLocks noChangeShapeType="1"/>
          </p:cNvSpPr>
          <p:nvPr/>
        </p:nvSpPr>
        <p:spPr bwMode="auto">
          <a:xfrm flipV="1">
            <a:off x="6732588" y="3644900"/>
            <a:ext cx="0" cy="2736850"/>
          </a:xfrm>
          <a:prstGeom prst="line">
            <a:avLst/>
          </a:prstGeom>
          <a:noFill/>
          <a:ln w="38100">
            <a:solidFill>
              <a:srgbClr val="0033CC"/>
            </a:solidFill>
            <a:round/>
            <a:headEnd type="oval" w="med" len="med"/>
            <a:tailEnd type="triangle" w="med" len="med"/>
          </a:ln>
          <a:effectLst/>
        </p:spPr>
        <p:txBody>
          <a:bodyPr/>
          <a:lstStyle/>
          <a:p>
            <a:endParaRPr lang="fr-FR"/>
          </a:p>
        </p:txBody>
      </p:sp>
      <p:sp>
        <p:nvSpPr>
          <p:cNvPr id="55373" name="Freeform 77"/>
          <p:cNvSpPr>
            <a:spLocks/>
          </p:cNvSpPr>
          <p:nvPr/>
        </p:nvSpPr>
        <p:spPr bwMode="auto">
          <a:xfrm>
            <a:off x="3924300" y="4724400"/>
            <a:ext cx="1439863" cy="504825"/>
          </a:xfrm>
          <a:custGeom>
            <a:avLst/>
            <a:gdLst/>
            <a:ahLst/>
            <a:cxnLst>
              <a:cxn ang="0">
                <a:pos x="0" y="318"/>
              </a:cxn>
              <a:cxn ang="0">
                <a:pos x="227" y="182"/>
              </a:cxn>
              <a:cxn ang="0">
                <a:pos x="771" y="182"/>
              </a:cxn>
              <a:cxn ang="0">
                <a:pos x="907" y="0"/>
              </a:cxn>
            </a:cxnLst>
            <a:rect l="0" t="0" r="r" b="b"/>
            <a:pathLst>
              <a:path w="907" h="318">
                <a:moveTo>
                  <a:pt x="0" y="318"/>
                </a:moveTo>
                <a:cubicBezTo>
                  <a:pt x="49" y="261"/>
                  <a:pt x="99" y="205"/>
                  <a:pt x="227" y="182"/>
                </a:cubicBezTo>
                <a:cubicBezTo>
                  <a:pt x="355" y="159"/>
                  <a:pt x="658" y="212"/>
                  <a:pt x="771" y="182"/>
                </a:cubicBezTo>
                <a:cubicBezTo>
                  <a:pt x="884" y="152"/>
                  <a:pt x="895" y="76"/>
                  <a:pt x="907" y="0"/>
                </a:cubicBezTo>
              </a:path>
            </a:pathLst>
          </a:custGeom>
          <a:noFill/>
          <a:ln w="28575" cmpd="sng">
            <a:solidFill>
              <a:srgbClr val="0033CC"/>
            </a:solidFill>
            <a:round/>
            <a:headEnd type="oval" w="med" len="med"/>
            <a:tailEnd type="triangle" w="med" len="med"/>
          </a:ln>
          <a:effectLst/>
        </p:spPr>
        <p:txBody>
          <a:bodyPr/>
          <a:lstStyle/>
          <a:p>
            <a:endParaRPr lang="fr-FR"/>
          </a:p>
        </p:txBody>
      </p:sp>
      <p:sp>
        <p:nvSpPr>
          <p:cNvPr id="55374" name="Line 78"/>
          <p:cNvSpPr>
            <a:spLocks noChangeShapeType="1"/>
          </p:cNvSpPr>
          <p:nvPr/>
        </p:nvSpPr>
        <p:spPr bwMode="auto">
          <a:xfrm>
            <a:off x="4570413" y="4797425"/>
            <a:ext cx="288925" cy="71438"/>
          </a:xfrm>
          <a:prstGeom prst="line">
            <a:avLst/>
          </a:prstGeom>
          <a:noFill/>
          <a:ln w="38100">
            <a:solidFill>
              <a:srgbClr val="0033CC"/>
            </a:solidFill>
            <a:round/>
            <a:headEnd/>
            <a:tailEnd/>
          </a:ln>
          <a:effectLst/>
        </p:spPr>
        <p:txBody>
          <a:bodyPr/>
          <a:lstStyle/>
          <a:p>
            <a:endParaRPr lang="fr-FR"/>
          </a:p>
        </p:txBody>
      </p:sp>
      <p:sp>
        <p:nvSpPr>
          <p:cNvPr id="55375" name="Line 79"/>
          <p:cNvSpPr>
            <a:spLocks noChangeShapeType="1"/>
          </p:cNvSpPr>
          <p:nvPr/>
        </p:nvSpPr>
        <p:spPr bwMode="auto">
          <a:xfrm flipV="1">
            <a:off x="4570413" y="5157788"/>
            <a:ext cx="288925" cy="71437"/>
          </a:xfrm>
          <a:prstGeom prst="line">
            <a:avLst/>
          </a:prstGeom>
          <a:noFill/>
          <a:ln w="38100">
            <a:solidFill>
              <a:srgbClr val="0033CC"/>
            </a:solidFill>
            <a:round/>
            <a:headEnd/>
            <a:tailEnd/>
          </a:ln>
          <a:effectLst/>
        </p:spPr>
        <p:txBody>
          <a:bodyPr/>
          <a:lstStyle/>
          <a:p>
            <a:endParaRPr lang="fr-FR"/>
          </a:p>
        </p:txBody>
      </p:sp>
      <p:sp>
        <p:nvSpPr>
          <p:cNvPr id="55376" name="Line 80"/>
          <p:cNvSpPr>
            <a:spLocks noChangeShapeType="1"/>
          </p:cNvSpPr>
          <p:nvPr/>
        </p:nvSpPr>
        <p:spPr bwMode="auto">
          <a:xfrm>
            <a:off x="7378700" y="4797425"/>
            <a:ext cx="288925" cy="215900"/>
          </a:xfrm>
          <a:prstGeom prst="line">
            <a:avLst/>
          </a:prstGeom>
          <a:noFill/>
          <a:ln w="38100">
            <a:solidFill>
              <a:srgbClr val="0033CC"/>
            </a:solidFill>
            <a:round/>
            <a:headEnd/>
            <a:tailEnd/>
          </a:ln>
          <a:effectLst/>
        </p:spPr>
        <p:txBody>
          <a:bodyPr/>
          <a:lstStyle/>
          <a:p>
            <a:endParaRPr lang="fr-FR"/>
          </a:p>
        </p:txBody>
      </p:sp>
      <p:sp>
        <p:nvSpPr>
          <p:cNvPr id="55377" name="Line 81"/>
          <p:cNvSpPr>
            <a:spLocks noChangeShapeType="1"/>
          </p:cNvSpPr>
          <p:nvPr/>
        </p:nvSpPr>
        <p:spPr bwMode="auto">
          <a:xfrm flipV="1">
            <a:off x="7378700" y="5013325"/>
            <a:ext cx="288925" cy="215900"/>
          </a:xfrm>
          <a:prstGeom prst="line">
            <a:avLst/>
          </a:prstGeom>
          <a:noFill/>
          <a:ln w="38100">
            <a:solidFill>
              <a:srgbClr val="0033CC"/>
            </a:solidFill>
            <a:round/>
            <a:headEnd/>
            <a:tailEnd/>
          </a:ln>
          <a:effectLst/>
        </p:spPr>
        <p:txBody>
          <a:bodyPr/>
          <a:lstStyle/>
          <a:p>
            <a:endParaRPr lang="fr-FR"/>
          </a:p>
        </p:txBody>
      </p:sp>
      <p:sp>
        <p:nvSpPr>
          <p:cNvPr id="55378" name="Text Box 82"/>
          <p:cNvSpPr txBox="1">
            <a:spLocks noChangeArrowheads="1"/>
          </p:cNvSpPr>
          <p:nvPr/>
        </p:nvSpPr>
        <p:spPr bwMode="auto">
          <a:xfrm>
            <a:off x="1547813" y="188913"/>
            <a:ext cx="6264275" cy="2041525"/>
          </a:xfrm>
          <a:prstGeom prst="rect">
            <a:avLst/>
          </a:prstGeom>
          <a:noFill/>
          <a:ln w="9525">
            <a:noFill/>
            <a:miter lim="800000"/>
            <a:headEnd/>
            <a:tailEnd/>
          </a:ln>
          <a:effectLst/>
        </p:spPr>
        <p:txBody>
          <a:bodyPr>
            <a:spAutoFit/>
          </a:bodyPr>
          <a:lstStyle/>
          <a:p>
            <a:pPr algn="ctr">
              <a:spcBef>
                <a:spcPct val="50000"/>
              </a:spcBef>
            </a:pPr>
            <a:r>
              <a:rPr lang="fr-FR" sz="3200"/>
              <a:t>Flow direction according to the pressure gradient between  superficial SP and deep veins DP in competent perforators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346" name="Group 2"/>
          <p:cNvGrpSpPr>
            <a:grpSpLocks/>
          </p:cNvGrpSpPr>
          <p:nvPr/>
        </p:nvGrpSpPr>
        <p:grpSpPr bwMode="auto">
          <a:xfrm>
            <a:off x="900113" y="2924175"/>
            <a:ext cx="792162" cy="3168650"/>
            <a:chOff x="1066" y="1026"/>
            <a:chExt cx="499" cy="1996"/>
          </a:xfrm>
        </p:grpSpPr>
        <p:sp>
          <p:nvSpPr>
            <p:cNvPr id="57347" name="Line 3"/>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57348" name="Line 4"/>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57349" name="Line 5"/>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grpSp>
        <p:nvGrpSpPr>
          <p:cNvPr id="57350" name="Group 6"/>
          <p:cNvGrpSpPr>
            <a:grpSpLocks/>
          </p:cNvGrpSpPr>
          <p:nvPr/>
        </p:nvGrpSpPr>
        <p:grpSpPr bwMode="auto">
          <a:xfrm flipH="1">
            <a:off x="2411413" y="2924175"/>
            <a:ext cx="792162" cy="3168650"/>
            <a:chOff x="1066" y="1026"/>
            <a:chExt cx="499" cy="1996"/>
          </a:xfrm>
        </p:grpSpPr>
        <p:sp>
          <p:nvSpPr>
            <p:cNvPr id="57351" name="Line 7"/>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57352" name="Line 8"/>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57353" name="Line 9"/>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sp>
        <p:nvSpPr>
          <p:cNvPr id="57354" name="Line 10"/>
          <p:cNvSpPr>
            <a:spLocks noChangeShapeType="1"/>
          </p:cNvSpPr>
          <p:nvPr/>
        </p:nvSpPr>
        <p:spPr bwMode="auto">
          <a:xfrm>
            <a:off x="1692275" y="4652963"/>
            <a:ext cx="719138" cy="0"/>
          </a:xfrm>
          <a:prstGeom prst="line">
            <a:avLst/>
          </a:prstGeom>
          <a:noFill/>
          <a:ln w="9525">
            <a:solidFill>
              <a:srgbClr val="0033CC"/>
            </a:solidFill>
            <a:round/>
            <a:headEnd/>
            <a:tailEnd/>
          </a:ln>
          <a:effectLst/>
        </p:spPr>
        <p:txBody>
          <a:bodyPr/>
          <a:lstStyle/>
          <a:p>
            <a:endParaRPr lang="fr-FR"/>
          </a:p>
        </p:txBody>
      </p:sp>
      <p:sp>
        <p:nvSpPr>
          <p:cNvPr id="57355" name="Line 11"/>
          <p:cNvSpPr>
            <a:spLocks noChangeShapeType="1"/>
          </p:cNvSpPr>
          <p:nvPr/>
        </p:nvSpPr>
        <p:spPr bwMode="auto">
          <a:xfrm>
            <a:off x="1692275" y="5084763"/>
            <a:ext cx="719138" cy="0"/>
          </a:xfrm>
          <a:prstGeom prst="line">
            <a:avLst/>
          </a:prstGeom>
          <a:noFill/>
          <a:ln w="9525">
            <a:solidFill>
              <a:srgbClr val="0033CC"/>
            </a:solidFill>
            <a:round/>
            <a:headEnd/>
            <a:tailEnd/>
          </a:ln>
          <a:effectLst/>
        </p:spPr>
        <p:txBody>
          <a:bodyPr/>
          <a:lstStyle/>
          <a:p>
            <a:endParaRPr lang="fr-FR"/>
          </a:p>
        </p:txBody>
      </p:sp>
      <p:grpSp>
        <p:nvGrpSpPr>
          <p:cNvPr id="57356" name="Group 12"/>
          <p:cNvGrpSpPr>
            <a:grpSpLocks/>
          </p:cNvGrpSpPr>
          <p:nvPr/>
        </p:nvGrpSpPr>
        <p:grpSpPr bwMode="auto">
          <a:xfrm>
            <a:off x="3563938" y="2924175"/>
            <a:ext cx="792162" cy="3168650"/>
            <a:chOff x="1066" y="1026"/>
            <a:chExt cx="499" cy="1996"/>
          </a:xfrm>
        </p:grpSpPr>
        <p:sp>
          <p:nvSpPr>
            <p:cNvPr id="57357" name="Line 13"/>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57358" name="Line 14"/>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57359" name="Line 15"/>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grpSp>
        <p:nvGrpSpPr>
          <p:cNvPr id="57360" name="Group 16"/>
          <p:cNvGrpSpPr>
            <a:grpSpLocks/>
          </p:cNvGrpSpPr>
          <p:nvPr/>
        </p:nvGrpSpPr>
        <p:grpSpPr bwMode="auto">
          <a:xfrm flipH="1">
            <a:off x="5075238" y="3355975"/>
            <a:ext cx="792162" cy="3168650"/>
            <a:chOff x="1066" y="1026"/>
            <a:chExt cx="499" cy="1996"/>
          </a:xfrm>
        </p:grpSpPr>
        <p:sp>
          <p:nvSpPr>
            <p:cNvPr id="57361" name="Line 17"/>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57362" name="Line 18"/>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57363" name="Line 19"/>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sp>
        <p:nvSpPr>
          <p:cNvPr id="57364" name="Line 20"/>
          <p:cNvSpPr>
            <a:spLocks noChangeShapeType="1"/>
          </p:cNvSpPr>
          <p:nvPr/>
        </p:nvSpPr>
        <p:spPr bwMode="auto">
          <a:xfrm>
            <a:off x="4356100" y="4652963"/>
            <a:ext cx="720725" cy="431800"/>
          </a:xfrm>
          <a:prstGeom prst="line">
            <a:avLst/>
          </a:prstGeom>
          <a:noFill/>
          <a:ln w="9525">
            <a:solidFill>
              <a:srgbClr val="0033CC"/>
            </a:solidFill>
            <a:round/>
            <a:headEnd/>
            <a:tailEnd/>
          </a:ln>
          <a:effectLst/>
        </p:spPr>
        <p:txBody>
          <a:bodyPr/>
          <a:lstStyle/>
          <a:p>
            <a:endParaRPr lang="fr-FR"/>
          </a:p>
        </p:txBody>
      </p:sp>
      <p:sp>
        <p:nvSpPr>
          <p:cNvPr id="57365" name="Line 21"/>
          <p:cNvSpPr>
            <a:spLocks noChangeShapeType="1"/>
          </p:cNvSpPr>
          <p:nvPr/>
        </p:nvSpPr>
        <p:spPr bwMode="auto">
          <a:xfrm>
            <a:off x="4356100" y="5084763"/>
            <a:ext cx="720725" cy="431800"/>
          </a:xfrm>
          <a:prstGeom prst="line">
            <a:avLst/>
          </a:prstGeom>
          <a:noFill/>
          <a:ln w="9525">
            <a:solidFill>
              <a:srgbClr val="0033CC"/>
            </a:solidFill>
            <a:round/>
            <a:headEnd/>
            <a:tailEnd/>
          </a:ln>
          <a:effectLst/>
        </p:spPr>
        <p:txBody>
          <a:bodyPr/>
          <a:lstStyle/>
          <a:p>
            <a:endParaRPr lang="fr-FR"/>
          </a:p>
        </p:txBody>
      </p:sp>
      <p:grpSp>
        <p:nvGrpSpPr>
          <p:cNvPr id="57366" name="Group 22"/>
          <p:cNvGrpSpPr>
            <a:grpSpLocks/>
          </p:cNvGrpSpPr>
          <p:nvPr/>
        </p:nvGrpSpPr>
        <p:grpSpPr bwMode="auto">
          <a:xfrm>
            <a:off x="6229350" y="2924175"/>
            <a:ext cx="792163" cy="3168650"/>
            <a:chOff x="1066" y="1026"/>
            <a:chExt cx="499" cy="1996"/>
          </a:xfrm>
        </p:grpSpPr>
        <p:sp>
          <p:nvSpPr>
            <p:cNvPr id="57367" name="Line 23"/>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57368" name="Line 24"/>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57369" name="Line 25"/>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grpSp>
        <p:nvGrpSpPr>
          <p:cNvPr id="57370" name="Group 26"/>
          <p:cNvGrpSpPr>
            <a:grpSpLocks/>
          </p:cNvGrpSpPr>
          <p:nvPr/>
        </p:nvGrpSpPr>
        <p:grpSpPr bwMode="auto">
          <a:xfrm flipH="1">
            <a:off x="7740650" y="2563813"/>
            <a:ext cx="792163" cy="3168650"/>
            <a:chOff x="1066" y="1026"/>
            <a:chExt cx="499" cy="1996"/>
          </a:xfrm>
        </p:grpSpPr>
        <p:sp>
          <p:nvSpPr>
            <p:cNvPr id="57371" name="Line 27"/>
            <p:cNvSpPr>
              <a:spLocks noChangeShapeType="1"/>
            </p:cNvSpPr>
            <p:nvPr/>
          </p:nvSpPr>
          <p:spPr bwMode="auto">
            <a:xfrm>
              <a:off x="1066" y="1026"/>
              <a:ext cx="0" cy="1996"/>
            </a:xfrm>
            <a:prstGeom prst="line">
              <a:avLst/>
            </a:prstGeom>
            <a:noFill/>
            <a:ln w="9525">
              <a:solidFill>
                <a:srgbClr val="0033CC"/>
              </a:solidFill>
              <a:round/>
              <a:headEnd/>
              <a:tailEnd/>
            </a:ln>
            <a:effectLst/>
          </p:spPr>
          <p:txBody>
            <a:bodyPr/>
            <a:lstStyle/>
            <a:p>
              <a:endParaRPr lang="fr-FR"/>
            </a:p>
          </p:txBody>
        </p:sp>
        <p:sp>
          <p:nvSpPr>
            <p:cNvPr id="57372" name="Line 28"/>
            <p:cNvSpPr>
              <a:spLocks noChangeShapeType="1"/>
            </p:cNvSpPr>
            <p:nvPr/>
          </p:nvSpPr>
          <p:spPr bwMode="auto">
            <a:xfrm>
              <a:off x="1565" y="2387"/>
              <a:ext cx="0" cy="635"/>
            </a:xfrm>
            <a:prstGeom prst="line">
              <a:avLst/>
            </a:prstGeom>
            <a:noFill/>
            <a:ln w="9525">
              <a:solidFill>
                <a:srgbClr val="0033CC"/>
              </a:solidFill>
              <a:round/>
              <a:headEnd/>
              <a:tailEnd/>
            </a:ln>
            <a:effectLst/>
          </p:spPr>
          <p:txBody>
            <a:bodyPr/>
            <a:lstStyle/>
            <a:p>
              <a:endParaRPr lang="fr-FR"/>
            </a:p>
          </p:txBody>
        </p:sp>
        <p:sp>
          <p:nvSpPr>
            <p:cNvPr id="57373" name="Line 29"/>
            <p:cNvSpPr>
              <a:spLocks noChangeShapeType="1"/>
            </p:cNvSpPr>
            <p:nvPr/>
          </p:nvSpPr>
          <p:spPr bwMode="auto">
            <a:xfrm>
              <a:off x="1565" y="1026"/>
              <a:ext cx="0" cy="1089"/>
            </a:xfrm>
            <a:prstGeom prst="line">
              <a:avLst/>
            </a:prstGeom>
            <a:noFill/>
            <a:ln w="9525">
              <a:solidFill>
                <a:srgbClr val="0033CC"/>
              </a:solidFill>
              <a:round/>
              <a:headEnd/>
              <a:tailEnd/>
            </a:ln>
            <a:effectLst/>
          </p:spPr>
          <p:txBody>
            <a:bodyPr/>
            <a:lstStyle/>
            <a:p>
              <a:endParaRPr lang="fr-FR"/>
            </a:p>
          </p:txBody>
        </p:sp>
      </p:grpSp>
      <p:sp>
        <p:nvSpPr>
          <p:cNvPr id="57374" name="Line 30"/>
          <p:cNvSpPr>
            <a:spLocks noChangeShapeType="1"/>
          </p:cNvSpPr>
          <p:nvPr/>
        </p:nvSpPr>
        <p:spPr bwMode="auto">
          <a:xfrm flipV="1">
            <a:off x="7021513" y="4292600"/>
            <a:ext cx="719137" cy="360363"/>
          </a:xfrm>
          <a:prstGeom prst="line">
            <a:avLst/>
          </a:prstGeom>
          <a:noFill/>
          <a:ln w="9525">
            <a:solidFill>
              <a:srgbClr val="0033CC"/>
            </a:solidFill>
            <a:round/>
            <a:headEnd/>
            <a:tailEnd/>
          </a:ln>
          <a:effectLst/>
        </p:spPr>
        <p:txBody>
          <a:bodyPr/>
          <a:lstStyle/>
          <a:p>
            <a:endParaRPr lang="fr-FR"/>
          </a:p>
        </p:txBody>
      </p:sp>
      <p:sp>
        <p:nvSpPr>
          <p:cNvPr id="57375" name="Line 31"/>
          <p:cNvSpPr>
            <a:spLocks noChangeShapeType="1"/>
          </p:cNvSpPr>
          <p:nvPr/>
        </p:nvSpPr>
        <p:spPr bwMode="auto">
          <a:xfrm flipV="1">
            <a:off x="7021513" y="4724400"/>
            <a:ext cx="719137" cy="360363"/>
          </a:xfrm>
          <a:prstGeom prst="line">
            <a:avLst/>
          </a:prstGeom>
          <a:noFill/>
          <a:ln w="9525">
            <a:solidFill>
              <a:srgbClr val="0033CC"/>
            </a:solidFill>
            <a:round/>
            <a:headEnd/>
            <a:tailEnd/>
          </a:ln>
          <a:effectLst/>
        </p:spPr>
        <p:txBody>
          <a:bodyPr/>
          <a:lstStyle/>
          <a:p>
            <a:endParaRPr lang="fr-FR"/>
          </a:p>
        </p:txBody>
      </p:sp>
      <p:sp>
        <p:nvSpPr>
          <p:cNvPr id="57376" name="Line 32"/>
          <p:cNvSpPr>
            <a:spLocks noChangeShapeType="1"/>
          </p:cNvSpPr>
          <p:nvPr/>
        </p:nvSpPr>
        <p:spPr bwMode="auto">
          <a:xfrm flipV="1">
            <a:off x="2771775" y="3500438"/>
            <a:ext cx="0" cy="2736850"/>
          </a:xfrm>
          <a:prstGeom prst="line">
            <a:avLst/>
          </a:prstGeom>
          <a:noFill/>
          <a:ln w="76200">
            <a:solidFill>
              <a:srgbClr val="0033CC"/>
            </a:solidFill>
            <a:round/>
            <a:headEnd type="oval" w="med" len="med"/>
            <a:tailEnd type="triangle" w="med" len="med"/>
          </a:ln>
          <a:effectLst/>
        </p:spPr>
        <p:txBody>
          <a:bodyPr/>
          <a:lstStyle/>
          <a:p>
            <a:endParaRPr lang="fr-FR"/>
          </a:p>
        </p:txBody>
      </p:sp>
      <p:sp>
        <p:nvSpPr>
          <p:cNvPr id="57377" name="Line 33"/>
          <p:cNvSpPr>
            <a:spLocks noChangeShapeType="1"/>
          </p:cNvSpPr>
          <p:nvPr/>
        </p:nvSpPr>
        <p:spPr bwMode="auto">
          <a:xfrm flipV="1">
            <a:off x="5508625" y="3500438"/>
            <a:ext cx="0" cy="2736850"/>
          </a:xfrm>
          <a:prstGeom prst="line">
            <a:avLst/>
          </a:prstGeom>
          <a:noFill/>
          <a:ln w="76200">
            <a:solidFill>
              <a:srgbClr val="0033CC"/>
            </a:solidFill>
            <a:round/>
            <a:headEnd type="oval" w="med" len="med"/>
            <a:tailEnd type="triangle" w="med" len="med"/>
          </a:ln>
          <a:effectLst/>
        </p:spPr>
        <p:txBody>
          <a:bodyPr/>
          <a:lstStyle/>
          <a:p>
            <a:endParaRPr lang="fr-FR"/>
          </a:p>
        </p:txBody>
      </p:sp>
      <p:sp>
        <p:nvSpPr>
          <p:cNvPr id="57378" name="Line 34"/>
          <p:cNvSpPr>
            <a:spLocks noChangeShapeType="1"/>
          </p:cNvSpPr>
          <p:nvPr/>
        </p:nvSpPr>
        <p:spPr bwMode="auto">
          <a:xfrm flipH="1" flipV="1">
            <a:off x="4067175" y="4670425"/>
            <a:ext cx="1441450" cy="863600"/>
          </a:xfrm>
          <a:prstGeom prst="line">
            <a:avLst/>
          </a:prstGeom>
          <a:noFill/>
          <a:ln w="38100">
            <a:solidFill>
              <a:srgbClr val="FF3300"/>
            </a:solidFill>
            <a:round/>
            <a:headEnd type="oval" w="med" len="med"/>
            <a:tailEnd type="triangle" w="med" len="med"/>
          </a:ln>
          <a:effectLst/>
        </p:spPr>
        <p:txBody>
          <a:bodyPr/>
          <a:lstStyle/>
          <a:p>
            <a:endParaRPr lang="fr-FR"/>
          </a:p>
        </p:txBody>
      </p:sp>
      <p:sp>
        <p:nvSpPr>
          <p:cNvPr id="57379" name="Line 35"/>
          <p:cNvSpPr>
            <a:spLocks noChangeShapeType="1"/>
          </p:cNvSpPr>
          <p:nvPr/>
        </p:nvSpPr>
        <p:spPr bwMode="auto">
          <a:xfrm flipV="1">
            <a:off x="8172450" y="3500438"/>
            <a:ext cx="0" cy="2736850"/>
          </a:xfrm>
          <a:prstGeom prst="line">
            <a:avLst/>
          </a:prstGeom>
          <a:noFill/>
          <a:ln w="76200">
            <a:solidFill>
              <a:srgbClr val="0033CC"/>
            </a:solidFill>
            <a:round/>
            <a:headEnd type="oval" w="med" len="med"/>
            <a:tailEnd type="triangle" w="med" len="med"/>
          </a:ln>
          <a:effectLst/>
        </p:spPr>
        <p:txBody>
          <a:bodyPr/>
          <a:lstStyle/>
          <a:p>
            <a:endParaRPr lang="fr-FR"/>
          </a:p>
        </p:txBody>
      </p:sp>
      <p:sp>
        <p:nvSpPr>
          <p:cNvPr id="57380" name="Line 36"/>
          <p:cNvSpPr>
            <a:spLocks noChangeShapeType="1"/>
          </p:cNvSpPr>
          <p:nvPr/>
        </p:nvSpPr>
        <p:spPr bwMode="auto">
          <a:xfrm flipV="1">
            <a:off x="6588125" y="4365625"/>
            <a:ext cx="1439863" cy="719138"/>
          </a:xfrm>
          <a:prstGeom prst="line">
            <a:avLst/>
          </a:prstGeom>
          <a:noFill/>
          <a:ln w="38100">
            <a:solidFill>
              <a:srgbClr val="0033CC"/>
            </a:solidFill>
            <a:round/>
            <a:headEnd type="oval" w="med" len="med"/>
            <a:tailEnd type="triangle" w="med" len="med"/>
          </a:ln>
          <a:effectLst/>
        </p:spPr>
        <p:txBody>
          <a:bodyPr/>
          <a:lstStyle/>
          <a:p>
            <a:endParaRPr lang="fr-FR"/>
          </a:p>
        </p:txBody>
      </p:sp>
      <p:sp>
        <p:nvSpPr>
          <p:cNvPr id="57381" name="Text Box 37"/>
          <p:cNvSpPr txBox="1">
            <a:spLocks noChangeArrowheads="1"/>
          </p:cNvSpPr>
          <p:nvPr/>
        </p:nvSpPr>
        <p:spPr bwMode="auto">
          <a:xfrm>
            <a:off x="1547813" y="549275"/>
            <a:ext cx="6264275" cy="1066800"/>
          </a:xfrm>
          <a:prstGeom prst="rect">
            <a:avLst/>
          </a:prstGeom>
          <a:noFill/>
          <a:ln w="9525">
            <a:noFill/>
            <a:miter lim="800000"/>
            <a:headEnd/>
            <a:tailEnd/>
          </a:ln>
          <a:effectLst/>
        </p:spPr>
        <p:txBody>
          <a:bodyPr>
            <a:spAutoFit/>
          </a:bodyPr>
          <a:lstStyle/>
          <a:p>
            <a:pPr algn="ctr">
              <a:spcBef>
                <a:spcPct val="50000"/>
              </a:spcBef>
            </a:pPr>
            <a:r>
              <a:rPr lang="fr-FR" sz="3200"/>
              <a:t>Systolic Flow direction according to the connection angle</a:t>
            </a:r>
          </a:p>
        </p:txBody>
      </p:sp>
      <p:sp>
        <p:nvSpPr>
          <p:cNvPr id="57382" name="Line 38"/>
          <p:cNvSpPr>
            <a:spLocks noChangeShapeType="1"/>
          </p:cNvSpPr>
          <p:nvPr/>
        </p:nvSpPr>
        <p:spPr bwMode="auto">
          <a:xfrm flipV="1">
            <a:off x="1258888" y="3357563"/>
            <a:ext cx="0" cy="2736850"/>
          </a:xfrm>
          <a:prstGeom prst="line">
            <a:avLst/>
          </a:prstGeom>
          <a:noFill/>
          <a:ln w="38100">
            <a:solidFill>
              <a:srgbClr val="0033CC"/>
            </a:solidFill>
            <a:round/>
            <a:headEnd type="oval" w="med" len="med"/>
            <a:tailEnd type="triangle" w="med" len="med"/>
          </a:ln>
          <a:effectLst/>
        </p:spPr>
        <p:txBody>
          <a:bodyPr/>
          <a:lstStyle/>
          <a:p>
            <a:endParaRPr lang="fr-FR"/>
          </a:p>
        </p:txBody>
      </p:sp>
      <p:sp>
        <p:nvSpPr>
          <p:cNvPr id="57383" name="Line 39"/>
          <p:cNvSpPr>
            <a:spLocks noChangeShapeType="1"/>
          </p:cNvSpPr>
          <p:nvPr/>
        </p:nvSpPr>
        <p:spPr bwMode="auto">
          <a:xfrm flipV="1">
            <a:off x="3924300" y="3357563"/>
            <a:ext cx="0" cy="2736850"/>
          </a:xfrm>
          <a:prstGeom prst="line">
            <a:avLst/>
          </a:prstGeom>
          <a:noFill/>
          <a:ln w="38100">
            <a:solidFill>
              <a:srgbClr val="0033CC"/>
            </a:solidFill>
            <a:round/>
            <a:headEnd type="oval" w="med" len="med"/>
            <a:tailEnd type="triangle" w="med" len="med"/>
          </a:ln>
          <a:effectLst/>
        </p:spPr>
        <p:txBody>
          <a:bodyPr/>
          <a:lstStyle/>
          <a:p>
            <a:endParaRPr lang="fr-FR"/>
          </a:p>
        </p:txBody>
      </p:sp>
      <p:sp>
        <p:nvSpPr>
          <p:cNvPr id="57384" name="Line 40"/>
          <p:cNvSpPr>
            <a:spLocks noChangeShapeType="1"/>
          </p:cNvSpPr>
          <p:nvPr/>
        </p:nvSpPr>
        <p:spPr bwMode="auto">
          <a:xfrm flipV="1">
            <a:off x="6588125" y="3357563"/>
            <a:ext cx="0" cy="2736850"/>
          </a:xfrm>
          <a:prstGeom prst="line">
            <a:avLst/>
          </a:prstGeom>
          <a:noFill/>
          <a:ln w="38100">
            <a:solidFill>
              <a:srgbClr val="0033CC"/>
            </a:solidFill>
            <a:round/>
            <a:headEnd type="oval" w="med" len="med"/>
            <a:tailEnd type="triangle" w="med" len="med"/>
          </a:ln>
          <a:effectLst/>
        </p:spPr>
        <p:txBody>
          <a:bodyPr/>
          <a:lstStyle/>
          <a:p>
            <a:endParaRPr lang="fr-FR"/>
          </a:p>
        </p:txBody>
      </p:sp>
    </p:spTree>
  </p:cSld>
  <p:clrMapOvr>
    <a:masterClrMapping/>
  </p:clrMapOvr>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dèle par défau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1447</TotalTime>
  <Words>1187</Words>
  <Application>Microsoft Office PowerPoint</Application>
  <PresentationFormat>Affichage à l'écran (4:3)</PresentationFormat>
  <Paragraphs>172</Paragraphs>
  <Slides>27</Slides>
  <Notes>27</Notes>
  <HiddenSlides>0</HiddenSlides>
  <MMClips>0</MMClips>
  <ScaleCrop>false</ScaleCrop>
  <HeadingPairs>
    <vt:vector size="6" baseType="variant">
      <vt:variant>
        <vt:lpstr>Polices utilisées</vt:lpstr>
      </vt:variant>
      <vt:variant>
        <vt:i4>1</vt:i4>
      </vt:variant>
      <vt:variant>
        <vt:lpstr>Thème</vt:lpstr>
      </vt:variant>
      <vt:variant>
        <vt:i4>1</vt:i4>
      </vt:variant>
      <vt:variant>
        <vt:lpstr>Titres des diapositives</vt:lpstr>
      </vt:variant>
      <vt:variant>
        <vt:i4>27</vt:i4>
      </vt:variant>
    </vt:vector>
  </HeadingPairs>
  <TitlesOfParts>
    <vt:vector size="29" baseType="lpstr">
      <vt:lpstr>Times New Roman</vt:lpstr>
      <vt:lpstr>Modèle par défaut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claude franceschi</dc:creator>
  <cp:lastModifiedBy>claude franceschi</cp:lastModifiedBy>
  <cp:revision>13</cp:revision>
  <dcterms:created xsi:type="dcterms:W3CDTF">1601-01-01T00:00:00Z</dcterms:created>
  <dcterms:modified xsi:type="dcterms:W3CDTF">2024-12-21T13:21:32Z</dcterms:modified>
</cp:coreProperties>
</file>