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69" r:id="rId2"/>
    <p:sldId id="306" r:id="rId3"/>
    <p:sldId id="309" r:id="rId4"/>
    <p:sldId id="310" r:id="rId5"/>
    <p:sldId id="311" r:id="rId6"/>
    <p:sldId id="304" r:id="rId7"/>
    <p:sldId id="293" r:id="rId8"/>
    <p:sldId id="336" r:id="rId9"/>
    <p:sldId id="316" r:id="rId10"/>
    <p:sldId id="288" r:id="rId11"/>
    <p:sldId id="318" r:id="rId12"/>
    <p:sldId id="326" r:id="rId13"/>
    <p:sldId id="327" r:id="rId14"/>
    <p:sldId id="328" r:id="rId15"/>
    <p:sldId id="329" r:id="rId16"/>
    <p:sldId id="330" r:id="rId17"/>
    <p:sldId id="325" r:id="rId18"/>
    <p:sldId id="324" r:id="rId19"/>
    <p:sldId id="319" r:id="rId20"/>
    <p:sldId id="323" r:id="rId21"/>
    <p:sldId id="315" r:id="rId22"/>
    <p:sldId id="320" r:id="rId23"/>
    <p:sldId id="321" r:id="rId24"/>
    <p:sldId id="322" r:id="rId25"/>
    <p:sldId id="331" r:id="rId26"/>
    <p:sldId id="332" r:id="rId27"/>
    <p:sldId id="333" r:id="rId28"/>
    <p:sldId id="317" r:id="rId29"/>
    <p:sldId id="313" r:id="rId30"/>
    <p:sldId id="314" r:id="rId31"/>
    <p:sldId id="337" r:id="rId32"/>
    <p:sldId id="338" r:id="rId33"/>
    <p:sldId id="340" r:id="rId34"/>
    <p:sldId id="341" r:id="rId35"/>
    <p:sldId id="342" r:id="rId36"/>
    <p:sldId id="335" r:id="rId37"/>
    <p:sldId id="334" r:id="rId38"/>
    <p:sldId id="291" r:id="rId39"/>
    <p:sldId id="270" r:id="rId40"/>
    <p:sldId id="350" r:id="rId41"/>
    <p:sldId id="271" r:id="rId42"/>
    <p:sldId id="272" r:id="rId43"/>
    <p:sldId id="283" r:id="rId44"/>
    <p:sldId id="305" r:id="rId45"/>
    <p:sldId id="284" r:id="rId46"/>
    <p:sldId id="273" r:id="rId47"/>
    <p:sldId id="285" r:id="rId48"/>
    <p:sldId id="286" r:id="rId49"/>
    <p:sldId id="287" r:id="rId50"/>
    <p:sldId id="351" r:id="rId51"/>
    <p:sldId id="296" r:id="rId52"/>
    <p:sldId id="372" r:id="rId53"/>
    <p:sldId id="373" r:id="rId54"/>
    <p:sldId id="377" r:id="rId55"/>
    <p:sldId id="374" r:id="rId56"/>
    <p:sldId id="375" r:id="rId57"/>
    <p:sldId id="297" r:id="rId58"/>
    <p:sldId id="362" r:id="rId59"/>
    <p:sldId id="354" r:id="rId60"/>
    <p:sldId id="298" r:id="rId61"/>
    <p:sldId id="355" r:id="rId62"/>
    <p:sldId id="357" r:id="rId63"/>
    <p:sldId id="368" r:id="rId64"/>
    <p:sldId id="299" r:id="rId65"/>
    <p:sldId id="356" r:id="rId66"/>
    <p:sldId id="358" r:id="rId67"/>
    <p:sldId id="369" r:id="rId68"/>
    <p:sldId id="376" r:id="rId69"/>
    <p:sldId id="353" r:id="rId70"/>
    <p:sldId id="359" r:id="rId71"/>
    <p:sldId id="360" r:id="rId72"/>
    <p:sldId id="361" r:id="rId73"/>
    <p:sldId id="365" r:id="rId74"/>
    <p:sldId id="364" r:id="rId7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46AC"/>
    <a:srgbClr val="5BA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90" autoAdjust="0"/>
  </p:normalViewPr>
  <p:slideViewPr>
    <p:cSldViewPr>
      <p:cViewPr>
        <p:scale>
          <a:sx n="70" d="100"/>
          <a:sy n="70" d="100"/>
        </p:scale>
        <p:origin x="-1380"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79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F087F2-8604-4CC8-B945-21C52AE5798D}" type="datetimeFigureOut">
              <a:rPr lang="fr-FR" smtClean="0"/>
              <a:t>01/08/2015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0211D-9446-40E6-BC29-A108ACD2C1D1}" type="slidenum">
              <a:rPr lang="fr-FR" smtClean="0"/>
              <a:t>‹N°›</a:t>
            </a:fld>
            <a:endParaRPr lang="fr-FR"/>
          </a:p>
        </p:txBody>
      </p:sp>
    </p:spTree>
    <p:extLst>
      <p:ext uri="{BB962C8B-B14F-4D97-AF65-F5344CB8AC3E}">
        <p14:creationId xmlns:p14="http://schemas.microsoft.com/office/powerpoint/2010/main" val="379583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10</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17</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18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19</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20</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AA5A60-A629-4E17-8DEE-9F1B7A228F81}" type="slidenum">
              <a:rPr lang="fr-FR"/>
              <a:pPr/>
              <a:t>21</a:t>
            </a:fld>
            <a:endParaRPr lang="fr-FR"/>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22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23</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24</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25</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26</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27</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28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358D2-8259-4F93-A0D7-5B2596883418}" type="slidenum">
              <a:rPr lang="fr-FR"/>
              <a:pPr/>
              <a:t>29</a:t>
            </a:fld>
            <a:endParaRPr lang="fr-FR"/>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F248D-A6B5-44D0-BD2B-812434BC6703}" type="slidenum">
              <a:rPr lang="fr-FR"/>
              <a:pPr/>
              <a:t>30</a:t>
            </a:fld>
            <a:endParaRPr lang="fr-FR"/>
          </a:p>
        </p:txBody>
      </p:sp>
      <p:sp>
        <p:nvSpPr>
          <p:cNvPr id="1401858" name="Rectangle 2"/>
          <p:cNvSpPr>
            <a:spLocks noGrp="1" noRot="1" noChangeAspect="1" noChangeArrowheads="1" noTextEdit="1"/>
          </p:cNvSpPr>
          <p:nvPr>
            <p:ph type="sldImg"/>
          </p:nvPr>
        </p:nvSpPr>
        <p:spPr>
          <a:ln/>
        </p:spPr>
      </p:sp>
      <p:sp>
        <p:nvSpPr>
          <p:cNvPr id="1401859"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31</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32</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33</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37</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39</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40</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41</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42</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43</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44</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45</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46</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47</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48</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49</a:t>
            </a:fld>
            <a:endParaRPr lang="fr-FR"/>
          </a:p>
        </p:txBody>
      </p:sp>
    </p:spTree>
    <p:extLst>
      <p:ext uri="{BB962C8B-B14F-4D97-AF65-F5344CB8AC3E}">
        <p14:creationId xmlns:p14="http://schemas.microsoft.com/office/powerpoint/2010/main" val="159971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50</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51</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52</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53</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54</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55</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56</a:t>
            </a:fld>
            <a:endParaRPr lang="fr-FR"/>
          </a:p>
        </p:txBody>
      </p:sp>
    </p:spTree>
    <p:extLst>
      <p:ext uri="{BB962C8B-B14F-4D97-AF65-F5344CB8AC3E}">
        <p14:creationId xmlns:p14="http://schemas.microsoft.com/office/powerpoint/2010/main" val="42356108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57</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58</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59</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60</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61</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62</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63</a:t>
            </a:fld>
            <a:endParaRPr lang="fr-FR"/>
          </a:p>
        </p:txBody>
      </p:sp>
    </p:spTree>
    <p:extLst>
      <p:ext uri="{BB962C8B-B14F-4D97-AF65-F5344CB8AC3E}">
        <p14:creationId xmlns:p14="http://schemas.microsoft.com/office/powerpoint/2010/main" val="8923311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64</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65</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66</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67</a:t>
            </a:fld>
            <a:endParaRPr lang="fr-FR"/>
          </a:p>
        </p:txBody>
      </p:sp>
    </p:spTree>
    <p:extLst>
      <p:ext uri="{BB962C8B-B14F-4D97-AF65-F5344CB8AC3E}">
        <p14:creationId xmlns:p14="http://schemas.microsoft.com/office/powerpoint/2010/main" val="8923311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69</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70</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71</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72</a:t>
            </a:fld>
            <a:endParaRPr lang="fr-FR"/>
          </a:p>
        </p:txBody>
      </p:sp>
    </p:spTree>
    <p:extLst>
      <p:ext uri="{BB962C8B-B14F-4D97-AF65-F5344CB8AC3E}">
        <p14:creationId xmlns:p14="http://schemas.microsoft.com/office/powerpoint/2010/main" val="14456411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73</a:t>
            </a:fld>
            <a:endParaRPr lang="fr-FR"/>
          </a:p>
        </p:txBody>
      </p:sp>
    </p:spTree>
    <p:extLst>
      <p:ext uri="{BB962C8B-B14F-4D97-AF65-F5344CB8AC3E}">
        <p14:creationId xmlns:p14="http://schemas.microsoft.com/office/powerpoint/2010/main" val="27226511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74</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8</a:t>
            </a:fld>
            <a:endParaRPr lang="fr-FR"/>
          </a:p>
        </p:txBody>
      </p:sp>
    </p:spTree>
    <p:extLst>
      <p:ext uri="{BB962C8B-B14F-4D97-AF65-F5344CB8AC3E}">
        <p14:creationId xmlns:p14="http://schemas.microsoft.com/office/powerpoint/2010/main" val="283899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F0211D-9446-40E6-BC29-A108ACD2C1D1}" type="slidenum">
              <a:rPr lang="fr-FR" smtClean="0"/>
              <a:t>9</a:t>
            </a:fld>
            <a:endParaRPr lang="fr-FR"/>
          </a:p>
        </p:txBody>
      </p:sp>
    </p:spTree>
    <p:extLst>
      <p:ext uri="{BB962C8B-B14F-4D97-AF65-F5344CB8AC3E}">
        <p14:creationId xmlns:p14="http://schemas.microsoft.com/office/powerpoint/2010/main" val="2838990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01/08/2015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01/08/2015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01/08/2015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01/08/2015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01/08/2015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01/08/2015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01/08/2015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01/08/2015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01/08/2015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01/08/2015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01/08/2015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01/08/2015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imagesforum.doctissimo.fr/mesimages/1081543/mes%20pieds1.JPG" TargetMode="External"/><Relationship Id="rId5" Type="http://schemas.openxmlformats.org/officeDocument/2006/relationships/image" Target="../media/image4.jpeg"/><Relationship Id="rId4" Type="http://schemas.openxmlformats.org/officeDocument/2006/relationships/hyperlink" Target="http://www.abbott.fr/Abbott/GetFile.aspx?aliaspath=/images/Votre+Sant&#233;/Cardiolovasculaire/Schema_veine4_jpg" TargetMode="External"/><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2.jpeg"/><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3.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5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3.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5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3.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54.xml.rels><?xml version="1.0" encoding="UTF-8" standalone="yes"?>
<Relationships xmlns="http://schemas.openxmlformats.org/package/2006/relationships"><Relationship Id="rId3" Type="http://schemas.openxmlformats.org/officeDocument/2006/relationships/hyperlink" Target="https://www.researchgate.net/profile/Hugo_Partsch"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3.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9512" y="2204864"/>
            <a:ext cx="8784976" cy="2123658"/>
          </a:xfrm>
          <a:prstGeom prst="rect">
            <a:avLst/>
          </a:prstGeom>
          <a:noFill/>
        </p:spPr>
        <p:txBody>
          <a:bodyPr wrap="square" rtlCol="0">
            <a:spAutoFit/>
          </a:bodyPr>
          <a:lstStyle/>
          <a:p>
            <a:pPr algn="ctr"/>
            <a:r>
              <a:rPr lang="en-US" sz="4400" dirty="0" smtClean="0">
                <a:solidFill>
                  <a:schemeClr val="tx2">
                    <a:lumMod val="75000"/>
                  </a:schemeClr>
                </a:solidFill>
              </a:rPr>
              <a:t>Hemodynamic Rational</a:t>
            </a:r>
          </a:p>
          <a:p>
            <a:pPr algn="ctr"/>
            <a:r>
              <a:rPr lang="fr-FR" sz="4400" dirty="0" smtClean="0">
                <a:solidFill>
                  <a:schemeClr val="tx2">
                    <a:lumMod val="75000"/>
                  </a:schemeClr>
                </a:solidFill>
              </a:rPr>
              <a:t>XII CHIVA meeting</a:t>
            </a:r>
          </a:p>
          <a:p>
            <a:pPr algn="ctr"/>
            <a:r>
              <a:rPr lang="fr-FR" sz="4400" dirty="0" err="1" smtClean="0">
                <a:solidFill>
                  <a:schemeClr val="tx2">
                    <a:lumMod val="75000"/>
                  </a:schemeClr>
                </a:solidFill>
              </a:rPr>
              <a:t>Hannover</a:t>
            </a:r>
            <a:r>
              <a:rPr lang="fr-FR" sz="4400" dirty="0" smtClean="0">
                <a:solidFill>
                  <a:schemeClr val="tx2">
                    <a:lumMod val="75000"/>
                  </a:schemeClr>
                </a:solidFill>
              </a:rPr>
              <a:t> May 2012</a:t>
            </a:r>
            <a:endParaRPr lang="en-US" sz="3600" dirty="0"/>
          </a:p>
        </p:txBody>
      </p:sp>
      <p:sp>
        <p:nvSpPr>
          <p:cNvPr id="7" name="ZoneTexte 6"/>
          <p:cNvSpPr txBox="1"/>
          <p:nvPr/>
        </p:nvSpPr>
        <p:spPr>
          <a:xfrm>
            <a:off x="0" y="4764750"/>
            <a:ext cx="8784976" cy="584775"/>
          </a:xfrm>
          <a:prstGeom prst="rect">
            <a:avLst/>
          </a:prstGeom>
          <a:noFill/>
        </p:spPr>
        <p:txBody>
          <a:bodyPr wrap="square" rtlCol="0">
            <a:spAutoFit/>
          </a:bodyPr>
          <a:lstStyle/>
          <a:p>
            <a:pPr algn="ctr"/>
            <a:r>
              <a:rPr lang="en-US" dirty="0" smtClean="0">
                <a:solidFill>
                  <a:schemeClr val="tx2">
                    <a:lumMod val="75000"/>
                  </a:schemeClr>
                </a:solidFill>
              </a:rPr>
              <a:t>Claude </a:t>
            </a:r>
            <a:r>
              <a:rPr lang="en-US" dirty="0" err="1" smtClean="0">
                <a:solidFill>
                  <a:schemeClr val="tx2">
                    <a:lumMod val="75000"/>
                  </a:schemeClr>
                </a:solidFill>
              </a:rPr>
              <a:t>Franceschi</a:t>
            </a:r>
            <a:endParaRPr lang="en-US" dirty="0" smtClean="0">
              <a:solidFill>
                <a:schemeClr val="tx2">
                  <a:lumMod val="75000"/>
                </a:schemeClr>
              </a:solidFill>
            </a:endParaRPr>
          </a:p>
          <a:p>
            <a:endParaRPr lang="en-US" sz="1400" dirty="0"/>
          </a:p>
        </p:txBody>
      </p:sp>
      <p:sp>
        <p:nvSpPr>
          <p:cNvPr id="8" name="ZoneTexte 7"/>
          <p:cNvSpPr txBox="1"/>
          <p:nvPr/>
        </p:nvSpPr>
        <p:spPr>
          <a:xfrm>
            <a:off x="184710" y="1124744"/>
            <a:ext cx="8784976" cy="769441"/>
          </a:xfrm>
          <a:prstGeom prst="rect">
            <a:avLst/>
          </a:prstGeom>
          <a:noFill/>
        </p:spPr>
        <p:txBody>
          <a:bodyPr wrap="square" rtlCol="0">
            <a:spAutoFit/>
          </a:bodyPr>
          <a:lstStyle/>
          <a:p>
            <a:pPr algn="ctr"/>
            <a:r>
              <a:rPr lang="en-US" sz="4400" dirty="0" smtClean="0">
                <a:solidFill>
                  <a:schemeClr val="tx2">
                    <a:lumMod val="75000"/>
                  </a:schemeClr>
                </a:solidFill>
              </a:rPr>
              <a:t>COMPRESSION</a:t>
            </a:r>
            <a:endParaRPr lang="en-US" sz="3600" dirty="0"/>
          </a:p>
        </p:txBody>
      </p:sp>
    </p:spTree>
    <p:extLst>
      <p:ext uri="{BB962C8B-B14F-4D97-AF65-F5344CB8AC3E}">
        <p14:creationId xmlns:p14="http://schemas.microsoft.com/office/powerpoint/2010/main" val="157839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251520" y="620688"/>
                <a:ext cx="8784976" cy="6063198"/>
              </a:xfrm>
              <a:prstGeom prst="rect">
                <a:avLst/>
              </a:prstGeom>
              <a:noFill/>
            </p:spPr>
            <p:txBody>
              <a:bodyPr wrap="square" rtlCol="0">
                <a:spAutoFit/>
              </a:bodyPr>
              <a:lstStyle/>
              <a:p>
                <a:pPr algn="ctr"/>
                <a:r>
                  <a:rPr lang="en-US" sz="2800" dirty="0">
                    <a:solidFill>
                      <a:srgbClr val="FF0000"/>
                    </a:solidFill>
                  </a:rPr>
                  <a:t>TRANS-MURAL PRESSURE (TMP)</a:t>
                </a:r>
              </a:p>
              <a:p>
                <a:r>
                  <a:rPr lang="en-US" sz="2400" dirty="0">
                    <a:solidFill>
                      <a:schemeClr val="tx2"/>
                    </a:solidFill>
                  </a:rPr>
                  <a:t>	</a:t>
                </a:r>
                <a:r>
                  <a:rPr lang="en-US" sz="2400" u="sng" dirty="0" smtClean="0">
                    <a:solidFill>
                      <a:schemeClr val="tx2"/>
                    </a:solidFill>
                  </a:rPr>
                  <a:t> </a:t>
                </a:r>
                <a:r>
                  <a:rPr lang="en-US" sz="2400" u="sng" dirty="0" smtClean="0">
                    <a:solidFill>
                      <a:srgbClr val="FF0000"/>
                    </a:solidFill>
                  </a:rPr>
                  <a:t>At the veins level:</a:t>
                </a:r>
              </a:p>
              <a:p>
                <a:r>
                  <a:rPr lang="en-US" sz="3600" i="1" dirty="0" smtClean="0">
                    <a:solidFill>
                      <a:srgbClr val="FF0000"/>
                    </a:solidFill>
                  </a:rPr>
                  <a:t>IVP</a:t>
                </a:r>
                <a:r>
                  <a:rPr lang="en-US" sz="2800" i="1" dirty="0" smtClean="0">
                    <a:solidFill>
                      <a:srgbClr val="FF0000"/>
                    </a:solidFill>
                  </a:rPr>
                  <a:t> is a venous Static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1-Gravitational pressure: </a:t>
                </a:r>
                <a:r>
                  <a:rPr lang="el-GR" sz="2400" dirty="0" smtClean="0">
                    <a:solidFill>
                      <a:schemeClr val="tx2"/>
                    </a:solidFill>
                  </a:rPr>
                  <a:t>ρ</a:t>
                </a:r>
                <a:r>
                  <a:rPr lang="fr-FR" sz="2400" dirty="0" smtClean="0">
                    <a:solidFill>
                      <a:schemeClr val="tx2"/>
                    </a:solidFill>
                  </a:rPr>
                  <a:t> g h (</a:t>
                </a:r>
                <a:r>
                  <a:rPr lang="en-US" sz="2400" dirty="0" smtClean="0">
                    <a:solidFill>
                      <a:schemeClr val="tx2"/>
                    </a:solidFill>
                  </a:rPr>
                  <a:t>h </a:t>
                </a:r>
                <a:r>
                  <a:rPr lang="en-US" sz="2400" dirty="0">
                    <a:solidFill>
                      <a:schemeClr val="tx2"/>
                    </a:solidFill>
                  </a:rPr>
                  <a:t>= liquid  height</a:t>
                </a:r>
                <a14:m>
                  <m:oMath xmlns:m="http://schemas.openxmlformats.org/officeDocument/2006/math">
                    <m:r>
                      <a:rPr lang="fr-FR" sz="2400">
                        <a:solidFill>
                          <a:schemeClr val="tx2"/>
                        </a:solidFill>
                        <a:latin typeface="Cambria Math"/>
                        <a:ea typeface="Cambria Math"/>
                      </a:rPr>
                      <m:t> </m:t>
                    </m:r>
                    <m:r>
                      <a:rPr lang="fr-FR" sz="2400" i="1">
                        <a:solidFill>
                          <a:schemeClr val="tx2"/>
                        </a:solidFill>
                        <a:latin typeface="Cambria Math"/>
                        <a:ea typeface="Cambria Math"/>
                      </a:rPr>
                      <m:t> </m:t>
                    </m:r>
                    <m:r>
                      <a:rPr lang="en-US" sz="2400" i="1">
                        <a:solidFill>
                          <a:schemeClr val="tx2"/>
                        </a:solidFill>
                        <a:latin typeface="Cambria Math"/>
                        <a:ea typeface="Cambria Math"/>
                      </a:rPr>
                      <m:t>𝜌</m:t>
                    </m:r>
                  </m:oMath>
                </a14:m>
                <a:r>
                  <a:rPr lang="en-US" sz="2400" dirty="0">
                    <a:solidFill>
                      <a:schemeClr val="tx2"/>
                    </a:solidFill>
                  </a:rPr>
                  <a:t> =  liquid </a:t>
                </a:r>
                <a:r>
                  <a:rPr lang="en-US" sz="2400" dirty="0" smtClean="0">
                    <a:solidFill>
                      <a:schemeClr val="tx2"/>
                    </a:solidFill>
                  </a:rPr>
                  <a:t>density  g = gravitational acceleration).</a:t>
                </a:r>
              </a:p>
              <a:p>
                <a:pPr marL="0" lvl="2"/>
                <a:r>
                  <a:rPr lang="en-US" sz="2400" dirty="0">
                    <a:solidFill>
                      <a:schemeClr val="tx2"/>
                    </a:solidFill>
                  </a:rPr>
                  <a:t>	</a:t>
                </a:r>
                <a:r>
                  <a:rPr lang="en-US" sz="2400" dirty="0" smtClean="0">
                    <a:solidFill>
                      <a:schemeClr val="tx2"/>
                    </a:solidFill>
                  </a:rPr>
                  <a:t>	2-Static component of the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a-Residual pressure  </a:t>
                </a:r>
                <a:r>
                  <a:rPr lang="en-US" sz="2400" dirty="0" smtClean="0">
                    <a:solidFill>
                      <a:schemeClr val="tx2"/>
                    </a:solidFill>
                  </a:rPr>
                  <a:t>resulting of the arterial pressure throughout the microcirculation resistance,  and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b-Muscular pump pressure </a:t>
                </a:r>
                <a:r>
                  <a:rPr lang="en-US" sz="2400" dirty="0" smtClean="0">
                    <a:solidFill>
                      <a:schemeClr val="tx2"/>
                    </a:solidFill>
                  </a:rPr>
                  <a:t>produced by the </a:t>
                </a:r>
                <a:r>
                  <a:rPr lang="en-US" sz="2400" dirty="0" err="1" smtClean="0">
                    <a:solidFill>
                      <a:schemeClr val="tx2"/>
                    </a:solidFill>
                  </a:rPr>
                  <a:t>valvo</a:t>
                </a:r>
                <a:r>
                  <a:rPr lang="en-US" sz="2400" dirty="0" smtClean="0">
                    <a:solidFill>
                      <a:schemeClr val="tx2"/>
                    </a:solidFill>
                  </a:rPr>
                  <a:t>-muscular pump.</a:t>
                </a:r>
              </a:p>
              <a:p>
                <a:pPr marL="0" lvl="2"/>
                <a:r>
                  <a:rPr lang="en-US" sz="3600" i="1" dirty="0" smtClean="0">
                    <a:solidFill>
                      <a:srgbClr val="FF0000"/>
                    </a:solidFill>
                  </a:rPr>
                  <a:t>EVP</a:t>
                </a:r>
                <a:r>
                  <a:rPr lang="en-US" sz="2800" i="1" dirty="0" smtClean="0">
                    <a:solidFill>
                      <a:srgbClr val="FF0000"/>
                    </a:solidFill>
                  </a:rPr>
                  <a:t> is the static pressure made of:  </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1-Atmospheric pressure </a:t>
                </a:r>
                <a:r>
                  <a:rPr lang="en-US" sz="2400" dirty="0" smtClean="0">
                    <a:solidFill>
                      <a:schemeClr val="tx2"/>
                    </a:solidFill>
                  </a:rPr>
                  <a:t>(</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a:t>
                </a:r>
                <a:r>
                  <a:rPr lang="en-US" sz="2800" u="sng" dirty="0" smtClean="0">
                    <a:solidFill>
                      <a:schemeClr val="tx2"/>
                    </a:solidFill>
                  </a:rPr>
                  <a:t>2-Muscles , interstitial fluids and </a:t>
                </a:r>
                <a:r>
                  <a:rPr lang="en-US" sz="2800" u="sng" dirty="0" err="1" smtClean="0">
                    <a:solidFill>
                      <a:schemeClr val="tx2"/>
                    </a:solidFill>
                  </a:rPr>
                  <a:t>aponeurosis</a:t>
                </a:r>
                <a:r>
                  <a:rPr lang="en-US" sz="2800" u="sng" dirty="0" smtClean="0">
                    <a:solidFill>
                      <a:schemeClr val="tx2"/>
                    </a:solidFill>
                  </a:rPr>
                  <a:t> pressure (TP)</a:t>
                </a:r>
                <a:endParaRPr lang="en-US" sz="2400" u="sng" dirty="0" smtClean="0">
                  <a:solidFill>
                    <a:schemeClr val="tx2"/>
                  </a:solidFill>
                </a:endParaRPr>
              </a:p>
            </p:txBody>
          </p:sp>
        </mc:Choice>
        <mc:Fallback xmlns="">
          <p:sp>
            <p:nvSpPr>
              <p:cNvPr id="4" name="ZoneTexte 3"/>
              <p:cNvSpPr txBox="1">
                <a:spLocks noRot="1" noChangeAspect="1" noMove="1" noResize="1" noEditPoints="1" noAdjustHandles="1" noChangeArrowheads="1" noChangeShapeType="1" noTextEdit="1"/>
              </p:cNvSpPr>
              <p:nvPr/>
            </p:nvSpPr>
            <p:spPr>
              <a:xfrm>
                <a:off x="251520" y="620688"/>
                <a:ext cx="8784976" cy="6063198"/>
              </a:xfrm>
              <a:prstGeom prst="rect">
                <a:avLst/>
              </a:prstGeom>
              <a:blipFill rotWithShape="1">
                <a:blip r:embed="rId3"/>
                <a:stretch>
                  <a:fillRect l="-2082" t="-905" r="-1527" b="-2012"/>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82" t="25597" r="39929" b="70322"/>
          <a:stretch/>
        </p:blipFill>
        <p:spPr bwMode="auto">
          <a:xfrm>
            <a:off x="7138285" y="404664"/>
            <a:ext cx="1826203" cy="1189571"/>
          </a:xfrm>
          <a:prstGeom prst="rect">
            <a:avLst/>
          </a:prstGeom>
          <a:solidFill>
            <a:schemeClr val="tx2">
              <a:lumMod val="60000"/>
              <a:lumOff val="40000"/>
            </a:schemeClr>
          </a:solidFill>
          <a:ln>
            <a:noFill/>
          </a:ln>
          <a:extLst/>
        </p:spPr>
      </p:pic>
    </p:spTree>
    <p:extLst>
      <p:ext uri="{BB962C8B-B14F-4D97-AF65-F5344CB8AC3E}">
        <p14:creationId xmlns:p14="http://schemas.microsoft.com/office/powerpoint/2010/main" val="94792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783863"/>
            <a:ext cx="8784976" cy="3293209"/>
          </a:xfrm>
          <a:prstGeom prst="rect">
            <a:avLst/>
          </a:prstGeom>
          <a:noFill/>
        </p:spPr>
        <p:txBody>
          <a:bodyPr wrap="square" rtlCol="0">
            <a:spAutoFit/>
          </a:bodyPr>
          <a:lstStyle/>
          <a:p>
            <a:pPr algn="ctr"/>
            <a:r>
              <a:rPr lang="en-US" sz="2800" dirty="0">
                <a:solidFill>
                  <a:srgbClr val="FF0000"/>
                </a:solidFill>
              </a:rPr>
              <a:t>TRANS-MURAL PRESSURE (TMP)</a:t>
            </a:r>
          </a:p>
          <a:p>
            <a:r>
              <a:rPr lang="en-US" sz="2400" dirty="0">
                <a:solidFill>
                  <a:schemeClr val="tx2"/>
                </a:solidFill>
              </a:rPr>
              <a:t>	</a:t>
            </a:r>
            <a:r>
              <a:rPr lang="en-US" sz="2400" u="sng" dirty="0">
                <a:solidFill>
                  <a:schemeClr val="tx2"/>
                </a:solidFill>
              </a:rPr>
              <a:t> </a:t>
            </a:r>
            <a:r>
              <a:rPr lang="en-US" sz="2400" u="sng" dirty="0">
                <a:solidFill>
                  <a:srgbClr val="FF0000"/>
                </a:solidFill>
              </a:rPr>
              <a:t>At the </a:t>
            </a:r>
            <a:r>
              <a:rPr lang="en-US" sz="2400" u="sng" dirty="0" smtClean="0">
                <a:solidFill>
                  <a:srgbClr val="FF0000"/>
                </a:solidFill>
              </a:rPr>
              <a:t>level of the venous end of the capillaries  </a:t>
            </a:r>
            <a:r>
              <a:rPr lang="en-US" sz="2400" dirty="0" smtClean="0">
                <a:solidFill>
                  <a:srgbClr val="FF0000"/>
                </a:solidFill>
              </a:rPr>
              <a:t>:</a:t>
            </a:r>
            <a:endParaRPr lang="en-US" sz="2400" dirty="0">
              <a:solidFill>
                <a:srgbClr val="FF0000"/>
              </a:solidFill>
            </a:endParaRPr>
          </a:p>
          <a:p>
            <a:pPr lvl="0"/>
            <a:r>
              <a:rPr lang="en-US" sz="3600" i="1" dirty="0">
                <a:solidFill>
                  <a:srgbClr val="FF0000"/>
                </a:solidFill>
              </a:rPr>
              <a:t>IVP</a:t>
            </a:r>
            <a:r>
              <a:rPr lang="en-US" sz="2800" i="1" dirty="0">
                <a:solidFill>
                  <a:srgbClr val="FF0000"/>
                </a:solidFill>
              </a:rPr>
              <a:t> is a venous Static Pressure made of :</a:t>
            </a:r>
          </a:p>
          <a:p>
            <a:pPr algn="ctr"/>
            <a:r>
              <a:rPr lang="en-US" sz="2400" dirty="0" smtClean="0">
                <a:solidFill>
                  <a:schemeClr val="accent6"/>
                </a:solidFill>
              </a:rPr>
              <a:t>) </a:t>
            </a:r>
          </a:p>
          <a:p>
            <a:pPr marL="0" lvl="2"/>
            <a:r>
              <a:rPr lang="en-US" sz="2400" dirty="0"/>
              <a:t>	</a:t>
            </a:r>
            <a:r>
              <a:rPr lang="fr-FR" sz="2400" dirty="0" smtClean="0">
                <a:solidFill>
                  <a:schemeClr val="tx2"/>
                </a:solidFill>
              </a:rPr>
              <a:t>VENOUS IVP </a:t>
            </a:r>
            <a:r>
              <a:rPr lang="en-US" sz="2400" dirty="0" smtClean="0">
                <a:solidFill>
                  <a:schemeClr val="tx2"/>
                </a:solidFill>
              </a:rPr>
              <a:t>+ </a:t>
            </a:r>
            <a:r>
              <a:rPr lang="fr-FR" sz="2400" dirty="0" err="1" smtClean="0">
                <a:solidFill>
                  <a:srgbClr val="FF0000"/>
                </a:solidFill>
              </a:rPr>
              <a:t>Osmotic</a:t>
            </a:r>
            <a:r>
              <a:rPr lang="fr-FR" sz="2400" dirty="0" smtClean="0">
                <a:solidFill>
                  <a:srgbClr val="FF0000"/>
                </a:solidFill>
              </a:rPr>
              <a:t> plasma pressure (OPP)</a:t>
            </a:r>
          </a:p>
          <a:p>
            <a:pPr marL="0" lvl="2"/>
            <a:r>
              <a:rPr lang="fr-FR" sz="2400" dirty="0" smtClean="0"/>
              <a:t>	</a:t>
            </a:r>
            <a:r>
              <a:rPr lang="fr-FR" sz="2400" dirty="0" smtClean="0">
                <a:solidFill>
                  <a:schemeClr val="tx2"/>
                </a:solidFill>
              </a:rPr>
              <a:t>VENOUS EVP + </a:t>
            </a:r>
            <a:r>
              <a:rPr lang="fr-FR" sz="2400" dirty="0" err="1" smtClean="0">
                <a:solidFill>
                  <a:srgbClr val="FF0000"/>
                </a:solidFill>
              </a:rPr>
              <a:t>Osmotic</a:t>
            </a:r>
            <a:r>
              <a:rPr lang="fr-FR" sz="2400" dirty="0" smtClean="0">
                <a:solidFill>
                  <a:srgbClr val="FF0000"/>
                </a:solidFill>
              </a:rPr>
              <a:t> </a:t>
            </a:r>
            <a:r>
              <a:rPr lang="fr-FR" sz="2400" dirty="0" err="1" smtClean="0">
                <a:solidFill>
                  <a:srgbClr val="FF0000"/>
                </a:solidFill>
              </a:rPr>
              <a:t>Interstitium</a:t>
            </a:r>
            <a:r>
              <a:rPr lang="fr-FR" sz="2400" dirty="0" smtClean="0">
                <a:solidFill>
                  <a:srgbClr val="FF0000"/>
                </a:solidFill>
              </a:rPr>
              <a:t>  pressure (OIP)</a:t>
            </a:r>
            <a:r>
              <a:rPr lang="en-US" sz="2400" dirty="0" smtClean="0">
                <a:solidFill>
                  <a:srgbClr val="FF0000"/>
                </a:solidFill>
              </a:rPr>
              <a:t>	</a:t>
            </a:r>
            <a:r>
              <a:rPr lang="en-US" sz="2400" dirty="0" smtClean="0">
                <a:solidFill>
                  <a:schemeClr val="accent6"/>
                </a:solidFill>
              </a:rPr>
              <a:t>	 </a:t>
            </a:r>
          </a:p>
          <a:p>
            <a:endParaRPr lang="en-US" sz="2400" dirty="0" smtClean="0"/>
          </a:p>
          <a:p>
            <a:endParaRPr lang="en-US" sz="2400" dirty="0" smtClean="0"/>
          </a:p>
        </p:txBody>
      </p:sp>
      <p:pic>
        <p:nvPicPr>
          <p:cNvPr id="3" name="Picture 4" descr="File:StarlingEqua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322369"/>
            <a:ext cx="1512168" cy="87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785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800767"/>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smtClean="0">
                <a:solidFill>
                  <a:srgbClr val="FF0000"/>
                </a:solidFill>
              </a:rPr>
              <a:t>HEMODYNAMIC 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lvl="4"/>
            <a:r>
              <a:rPr lang="en-US" sz="2800" dirty="0" smtClean="0">
                <a:solidFill>
                  <a:schemeClr val="tx2"/>
                </a:solidFill>
              </a:rPr>
              <a:t>1-DECREASE IVP and/or</a:t>
            </a:r>
          </a:p>
          <a:p>
            <a:pPr lvl="4"/>
            <a:r>
              <a:rPr lang="en-US" sz="2800" dirty="0" smtClean="0">
                <a:solidFill>
                  <a:schemeClr val="tx2"/>
                </a:solidFill>
              </a:rPr>
              <a:t>2-INCREASE 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260840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4462760"/>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a:t>
            </a:r>
          </a:p>
          <a:p>
            <a:r>
              <a:rPr lang="fr-FR" sz="3200" dirty="0" smtClean="0"/>
              <a:t>1- </a:t>
            </a:r>
            <a:r>
              <a:rPr lang="fr-FR" sz="2800" dirty="0" err="1"/>
              <a:t>Gravitational</a:t>
            </a:r>
            <a:r>
              <a:rPr lang="fr-FR" sz="2800" dirty="0"/>
              <a:t> </a:t>
            </a:r>
            <a:r>
              <a:rPr lang="fr-FR" sz="2800" dirty="0" smtClean="0"/>
              <a:t>Pressure</a:t>
            </a:r>
            <a:r>
              <a:rPr lang="fr-FR" sz="2800" dirty="0"/>
              <a:t>(GP</a:t>
            </a:r>
            <a:r>
              <a:rPr lang="fr-FR" sz="2800" dirty="0" smtClean="0"/>
              <a:t>) </a:t>
            </a:r>
            <a:r>
              <a:rPr lang="fr-FR" sz="2800" dirty="0" err="1" smtClean="0"/>
              <a:t>Decrease</a:t>
            </a:r>
            <a:r>
              <a:rPr lang="fr-FR" sz="2800" dirty="0" smtClean="0"/>
              <a:t> and/or</a:t>
            </a:r>
            <a:endParaRPr lang="fr-FR" sz="2800" dirty="0"/>
          </a:p>
          <a:p>
            <a:r>
              <a:rPr lang="fr-FR" sz="2800" dirty="0" smtClean="0"/>
              <a:t>2 - If  Valve </a:t>
            </a:r>
            <a:r>
              <a:rPr lang="fr-FR" sz="2800" dirty="0" err="1" smtClean="0"/>
              <a:t>incompetence</a:t>
            </a:r>
            <a:r>
              <a:rPr lang="fr-FR" sz="2800" dirty="0" smtClean="0"/>
              <a:t>:</a:t>
            </a:r>
          </a:p>
          <a:p>
            <a:r>
              <a:rPr lang="fr-FR" sz="2800" dirty="0"/>
              <a:t>	</a:t>
            </a:r>
            <a:r>
              <a:rPr lang="fr-FR" sz="2800" dirty="0" smtClean="0"/>
              <a:t>a-</a:t>
            </a:r>
            <a:r>
              <a:rPr lang="fr-FR" sz="2800" dirty="0" err="1" smtClean="0"/>
              <a:t>Incompetent</a:t>
            </a:r>
            <a:r>
              <a:rPr lang="fr-FR" sz="2800" dirty="0" smtClean="0"/>
              <a:t> Valve </a:t>
            </a:r>
            <a:r>
              <a:rPr lang="fr-FR" sz="2800" dirty="0" err="1" smtClean="0"/>
              <a:t>repair</a:t>
            </a:r>
            <a:r>
              <a:rPr lang="fr-FR" sz="2800" dirty="0" smtClean="0"/>
              <a:t> or new valve</a:t>
            </a:r>
          </a:p>
          <a:p>
            <a:r>
              <a:rPr lang="fr-FR" sz="2800" dirty="0"/>
              <a:t>	</a:t>
            </a:r>
            <a:r>
              <a:rPr lang="fr-FR" sz="2800" dirty="0" smtClean="0"/>
              <a:t>b-</a:t>
            </a:r>
            <a:r>
              <a:rPr lang="fr-FR" sz="2800" dirty="0" err="1"/>
              <a:t>Closed</a:t>
            </a:r>
            <a:r>
              <a:rPr lang="fr-FR" sz="2800" dirty="0"/>
              <a:t> shunts </a:t>
            </a:r>
            <a:r>
              <a:rPr lang="fr-FR" sz="2800" dirty="0" err="1"/>
              <a:t>disconnection</a:t>
            </a:r>
            <a:r>
              <a:rPr lang="fr-FR" sz="2800" dirty="0"/>
              <a:t> + </a:t>
            </a:r>
            <a:r>
              <a:rPr lang="fr-FR" sz="2800" dirty="0" err="1" smtClean="0"/>
              <a:t>Column</a:t>
            </a:r>
            <a:r>
              <a:rPr lang="fr-FR" sz="2800" dirty="0" smtClean="0"/>
              <a:t> </a:t>
            </a:r>
            <a:r>
              <a:rPr lang="fr-FR" sz="2800" dirty="0" err="1" smtClean="0"/>
              <a:t>fractionning</a:t>
            </a:r>
            <a:r>
              <a:rPr lang="fr-FR" sz="2800" dirty="0" smtClean="0"/>
              <a:t> (CHIVA)</a:t>
            </a:r>
          </a:p>
          <a:p>
            <a:r>
              <a:rPr lang="fr-FR" sz="2800" dirty="0" smtClean="0"/>
              <a:t>3 – if obstacle: By-pass or </a:t>
            </a:r>
            <a:r>
              <a:rPr lang="fr-FR" sz="2800" dirty="0" err="1" smtClean="0"/>
              <a:t>liberation</a:t>
            </a:r>
            <a:endParaRPr lang="fr-FR" sz="2800" dirty="0"/>
          </a:p>
        </p:txBody>
      </p:sp>
      <p:sp>
        <p:nvSpPr>
          <p:cNvPr id="153" name="Ellipse 152"/>
          <p:cNvSpPr/>
          <p:nvPr/>
        </p:nvSpPr>
        <p:spPr>
          <a:xfrm>
            <a:off x="2630383" y="4696814"/>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Connecteur droit avec flèche 153"/>
          <p:cNvCxnSpPr/>
          <p:nvPr/>
        </p:nvCxnSpPr>
        <p:spPr>
          <a:xfrm rot="10800000">
            <a:off x="4430583" y="5560910"/>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Connecteur droit avec flèche 154"/>
          <p:cNvCxnSpPr/>
          <p:nvPr/>
        </p:nvCxnSpPr>
        <p:spPr>
          <a:xfrm flipV="1">
            <a:off x="3530483" y="5560910"/>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a:off x="4430584" y="5416894"/>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7" name="ZoneTexte 156"/>
          <p:cNvSpPr txBox="1"/>
          <p:nvPr/>
        </p:nvSpPr>
        <p:spPr>
          <a:xfrm>
            <a:off x="3494479" y="5191579"/>
            <a:ext cx="1080120" cy="369332"/>
          </a:xfrm>
          <a:prstGeom prst="rect">
            <a:avLst/>
          </a:prstGeom>
          <a:noFill/>
        </p:spPr>
        <p:txBody>
          <a:bodyPr wrap="square" rtlCol="0">
            <a:spAutoFit/>
          </a:bodyPr>
          <a:lstStyle/>
          <a:p>
            <a:r>
              <a:rPr lang="en-US" dirty="0" smtClean="0"/>
              <a:t>IVP</a:t>
            </a:r>
            <a:endParaRPr lang="en-US" dirty="0"/>
          </a:p>
        </p:txBody>
      </p:sp>
      <p:sp>
        <p:nvSpPr>
          <p:cNvPr id="158" name="ZoneTexte 157"/>
          <p:cNvSpPr txBox="1"/>
          <p:nvPr/>
        </p:nvSpPr>
        <p:spPr>
          <a:xfrm>
            <a:off x="6014759" y="5191578"/>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59" name="ZoneTexte 158"/>
          <p:cNvSpPr txBox="1"/>
          <p:nvPr/>
        </p:nvSpPr>
        <p:spPr>
          <a:xfrm>
            <a:off x="4646607" y="4984846"/>
            <a:ext cx="1080120" cy="369332"/>
          </a:xfrm>
          <a:prstGeom prst="rect">
            <a:avLst/>
          </a:prstGeom>
          <a:noFill/>
        </p:spPr>
        <p:txBody>
          <a:bodyPr wrap="square" rtlCol="0">
            <a:spAutoFit/>
          </a:bodyPr>
          <a:lstStyle/>
          <a:p>
            <a:r>
              <a:rPr lang="en-US" dirty="0" smtClean="0"/>
              <a:t>TMP</a:t>
            </a:r>
            <a:endParaRPr lang="en-US" dirty="0"/>
          </a:p>
        </p:txBody>
      </p:sp>
      <p:cxnSp>
        <p:nvCxnSpPr>
          <p:cNvPr id="160" name="Connecteur droit avec flèche 159"/>
          <p:cNvCxnSpPr/>
          <p:nvPr/>
        </p:nvCxnSpPr>
        <p:spPr>
          <a:xfrm flipV="1">
            <a:off x="3530483" y="5767642"/>
            <a:ext cx="504056" cy="2"/>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Connecteur droit avec flèche 162"/>
          <p:cNvCxnSpPr/>
          <p:nvPr/>
        </p:nvCxnSpPr>
        <p:spPr>
          <a:xfrm flipV="1">
            <a:off x="4508441" y="5767644"/>
            <a:ext cx="504056" cy="2"/>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4" name="ZoneTexte 163"/>
          <p:cNvSpPr txBox="1"/>
          <p:nvPr/>
        </p:nvSpPr>
        <p:spPr>
          <a:xfrm>
            <a:off x="4283968" y="5818038"/>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49742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3354765"/>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 </a:t>
            </a:r>
          </a:p>
          <a:p>
            <a:r>
              <a:rPr lang="fr-FR" sz="3600" dirty="0" smtClean="0"/>
              <a:t>1- </a:t>
            </a:r>
            <a:r>
              <a:rPr lang="fr-FR" sz="3200" dirty="0" err="1" smtClean="0"/>
              <a:t>Decrease</a:t>
            </a:r>
            <a:r>
              <a:rPr lang="fr-FR" sz="3200" dirty="0" smtClean="0"/>
              <a:t> </a:t>
            </a:r>
            <a:r>
              <a:rPr lang="fr-FR" sz="3200" dirty="0" err="1" smtClean="0"/>
              <a:t>Gravitational</a:t>
            </a:r>
            <a:r>
              <a:rPr lang="fr-FR" sz="3200" dirty="0" smtClean="0"/>
              <a:t> Pressure: </a:t>
            </a:r>
            <a:r>
              <a:rPr lang="fr-FR" sz="3200" dirty="0" smtClean="0">
                <a:solidFill>
                  <a:srgbClr val="FF0000"/>
                </a:solidFill>
              </a:rPr>
              <a:t>POSTURAL TREATMENT</a:t>
            </a:r>
            <a:r>
              <a:rPr lang="fr-FR" sz="3200" dirty="0" smtClean="0"/>
              <a:t>: The more the foot </a:t>
            </a:r>
            <a:r>
              <a:rPr lang="fr-FR" sz="3200" dirty="0" err="1" smtClean="0"/>
              <a:t>is</a:t>
            </a:r>
            <a:r>
              <a:rPr lang="fr-FR" sz="3200" dirty="0" smtClean="0"/>
              <a:t> </a:t>
            </a:r>
            <a:r>
              <a:rPr lang="fr-FR" sz="3200" dirty="0" err="1" smtClean="0"/>
              <a:t>elevated</a:t>
            </a:r>
            <a:r>
              <a:rPr lang="fr-FR" sz="3200" dirty="0" smtClean="0"/>
              <a:t>, the </a:t>
            </a:r>
            <a:r>
              <a:rPr lang="fr-FR" sz="3200" dirty="0" err="1" smtClean="0"/>
              <a:t>less</a:t>
            </a:r>
            <a:r>
              <a:rPr lang="fr-FR" sz="3200" dirty="0" smtClean="0"/>
              <a:t> the </a:t>
            </a:r>
            <a:r>
              <a:rPr lang="fr-FR" sz="3200" dirty="0" err="1" smtClean="0"/>
              <a:t>Gravitational</a:t>
            </a:r>
            <a:r>
              <a:rPr lang="fr-FR" sz="3200" dirty="0" smtClean="0"/>
              <a:t> Pressure (GP)</a:t>
            </a:r>
            <a:endParaRPr lang="fr-FR" sz="3600" dirty="0"/>
          </a:p>
        </p:txBody>
      </p:sp>
      <p:grpSp>
        <p:nvGrpSpPr>
          <p:cNvPr id="34" name="Group 81"/>
          <p:cNvGrpSpPr>
            <a:grpSpLocks/>
          </p:cNvGrpSpPr>
          <p:nvPr/>
        </p:nvGrpSpPr>
        <p:grpSpPr bwMode="auto">
          <a:xfrm flipH="1">
            <a:off x="3284540" y="5663491"/>
            <a:ext cx="1252537" cy="403225"/>
            <a:chOff x="3594" y="2714"/>
            <a:chExt cx="701" cy="188"/>
          </a:xfrm>
        </p:grpSpPr>
        <p:grpSp>
          <p:nvGrpSpPr>
            <p:cNvPr id="35" name="Group 82"/>
            <p:cNvGrpSpPr>
              <a:grpSpLocks/>
            </p:cNvGrpSpPr>
            <p:nvPr/>
          </p:nvGrpSpPr>
          <p:grpSpPr bwMode="auto">
            <a:xfrm>
              <a:off x="3858" y="2721"/>
              <a:ext cx="169" cy="45"/>
              <a:chOff x="3858" y="2721"/>
              <a:chExt cx="169" cy="45"/>
            </a:xfrm>
          </p:grpSpPr>
          <p:sp>
            <p:nvSpPr>
              <p:cNvPr id="5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99"/>
            <p:cNvGrpSpPr>
              <a:grpSpLocks/>
            </p:cNvGrpSpPr>
            <p:nvPr/>
          </p:nvGrpSpPr>
          <p:grpSpPr bwMode="auto">
            <a:xfrm>
              <a:off x="3806" y="2833"/>
              <a:ext cx="272" cy="69"/>
              <a:chOff x="3806" y="2833"/>
              <a:chExt cx="272" cy="69"/>
            </a:xfrm>
          </p:grpSpPr>
          <p:sp>
            <p:nvSpPr>
              <p:cNvPr id="5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 name="Group 81"/>
          <p:cNvGrpSpPr>
            <a:grpSpLocks/>
          </p:cNvGrpSpPr>
          <p:nvPr/>
        </p:nvGrpSpPr>
        <p:grpSpPr bwMode="auto">
          <a:xfrm rot="19830650" flipH="1">
            <a:off x="1824215" y="5311326"/>
            <a:ext cx="1252537" cy="403225"/>
            <a:chOff x="3594" y="2714"/>
            <a:chExt cx="701" cy="188"/>
          </a:xfrm>
        </p:grpSpPr>
        <p:grpSp>
          <p:nvGrpSpPr>
            <p:cNvPr id="79" name="Group 82"/>
            <p:cNvGrpSpPr>
              <a:grpSpLocks/>
            </p:cNvGrpSpPr>
            <p:nvPr/>
          </p:nvGrpSpPr>
          <p:grpSpPr bwMode="auto">
            <a:xfrm>
              <a:off x="3858" y="2721"/>
              <a:ext cx="169" cy="45"/>
              <a:chOff x="3858" y="2721"/>
              <a:chExt cx="169" cy="45"/>
            </a:xfrm>
          </p:grpSpPr>
          <p:sp>
            <p:nvSpPr>
              <p:cNvPr id="99"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0"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4" name="Group 99"/>
            <p:cNvGrpSpPr>
              <a:grpSpLocks/>
            </p:cNvGrpSpPr>
            <p:nvPr/>
          </p:nvGrpSpPr>
          <p:grpSpPr bwMode="auto">
            <a:xfrm>
              <a:off x="3806" y="2833"/>
              <a:ext cx="272" cy="69"/>
              <a:chOff x="3806" y="2833"/>
              <a:chExt cx="272" cy="69"/>
            </a:xfrm>
          </p:grpSpPr>
          <p:sp>
            <p:nvSpPr>
              <p:cNvPr id="96"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5"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1" name="Group 81"/>
          <p:cNvGrpSpPr>
            <a:grpSpLocks/>
          </p:cNvGrpSpPr>
          <p:nvPr/>
        </p:nvGrpSpPr>
        <p:grpSpPr bwMode="auto">
          <a:xfrm rot="16507744" flipH="1">
            <a:off x="917703" y="5088797"/>
            <a:ext cx="1252537" cy="403225"/>
            <a:chOff x="3594" y="2714"/>
            <a:chExt cx="701" cy="188"/>
          </a:xfrm>
        </p:grpSpPr>
        <p:grpSp>
          <p:nvGrpSpPr>
            <p:cNvPr id="102" name="Group 82"/>
            <p:cNvGrpSpPr>
              <a:grpSpLocks/>
            </p:cNvGrpSpPr>
            <p:nvPr/>
          </p:nvGrpSpPr>
          <p:grpSpPr bwMode="auto">
            <a:xfrm>
              <a:off x="3858" y="2721"/>
              <a:ext cx="169" cy="45"/>
              <a:chOff x="3858" y="2721"/>
              <a:chExt cx="169" cy="45"/>
            </a:xfrm>
          </p:grpSpPr>
          <p:sp>
            <p:nvSpPr>
              <p:cNvPr id="122"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7" name="Group 99"/>
            <p:cNvGrpSpPr>
              <a:grpSpLocks/>
            </p:cNvGrpSpPr>
            <p:nvPr/>
          </p:nvGrpSpPr>
          <p:grpSpPr bwMode="auto">
            <a:xfrm>
              <a:off x="3806" y="2833"/>
              <a:ext cx="272" cy="69"/>
              <a:chOff x="3806" y="2833"/>
              <a:chExt cx="272" cy="69"/>
            </a:xfrm>
          </p:grpSpPr>
          <p:sp>
            <p:nvSpPr>
              <p:cNvPr id="119"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8"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 name="Group 81"/>
          <p:cNvGrpSpPr>
            <a:grpSpLocks/>
          </p:cNvGrpSpPr>
          <p:nvPr/>
        </p:nvGrpSpPr>
        <p:grpSpPr bwMode="auto">
          <a:xfrm rot="19053854">
            <a:off x="5808795" y="5392312"/>
            <a:ext cx="1252537" cy="403225"/>
            <a:chOff x="3594" y="2714"/>
            <a:chExt cx="701" cy="188"/>
          </a:xfrm>
        </p:grpSpPr>
        <p:grpSp>
          <p:nvGrpSpPr>
            <p:cNvPr id="125" name="Group 82"/>
            <p:cNvGrpSpPr>
              <a:grpSpLocks/>
            </p:cNvGrpSpPr>
            <p:nvPr/>
          </p:nvGrpSpPr>
          <p:grpSpPr bwMode="auto">
            <a:xfrm>
              <a:off x="3858" y="2721"/>
              <a:ext cx="169" cy="45"/>
              <a:chOff x="3858" y="2721"/>
              <a:chExt cx="169" cy="45"/>
            </a:xfrm>
          </p:grpSpPr>
          <p:sp>
            <p:nvSpPr>
              <p:cNvPr id="14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 name="Group 99"/>
            <p:cNvGrpSpPr>
              <a:grpSpLocks/>
            </p:cNvGrpSpPr>
            <p:nvPr/>
          </p:nvGrpSpPr>
          <p:grpSpPr bwMode="auto">
            <a:xfrm>
              <a:off x="3806" y="2833"/>
              <a:ext cx="272" cy="69"/>
              <a:chOff x="3806" y="2833"/>
              <a:chExt cx="272" cy="69"/>
            </a:xfrm>
          </p:grpSpPr>
          <p:sp>
            <p:nvSpPr>
              <p:cNvPr id="14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Forme libre 5"/>
          <p:cNvSpPr/>
          <p:nvPr/>
        </p:nvSpPr>
        <p:spPr>
          <a:xfrm>
            <a:off x="1023582" y="3739487"/>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Connecteur droit 146"/>
          <p:cNvCxnSpPr/>
          <p:nvPr/>
        </p:nvCxnSpPr>
        <p:spPr>
          <a:xfrm>
            <a:off x="1023582" y="4077072"/>
            <a:ext cx="4974383" cy="246286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9" name="ZoneTexte 148"/>
          <p:cNvSpPr txBox="1"/>
          <p:nvPr/>
        </p:nvSpPr>
        <p:spPr>
          <a:xfrm>
            <a:off x="245794" y="3861048"/>
            <a:ext cx="765320" cy="646331"/>
          </a:xfrm>
          <a:prstGeom prst="rect">
            <a:avLst/>
          </a:prstGeom>
          <a:noFill/>
        </p:spPr>
        <p:txBody>
          <a:bodyPr wrap="square" rtlCol="0">
            <a:spAutoFit/>
          </a:bodyPr>
          <a:lstStyle/>
          <a:p>
            <a:r>
              <a:rPr lang="en-US" dirty="0" smtClean="0"/>
              <a:t>Ankle GP</a:t>
            </a:r>
            <a:endParaRPr lang="en-US" dirty="0"/>
          </a:p>
        </p:txBody>
      </p:sp>
      <p:sp>
        <p:nvSpPr>
          <p:cNvPr id="150" name="ZoneTexte 149"/>
          <p:cNvSpPr txBox="1"/>
          <p:nvPr/>
        </p:nvSpPr>
        <p:spPr>
          <a:xfrm>
            <a:off x="441792" y="5795972"/>
            <a:ext cx="581790" cy="369332"/>
          </a:xfrm>
          <a:prstGeom prst="rect">
            <a:avLst/>
          </a:prstGeom>
          <a:noFill/>
        </p:spPr>
        <p:txBody>
          <a:bodyPr wrap="square" rtlCol="0">
            <a:spAutoFit/>
          </a:bodyPr>
          <a:lstStyle/>
          <a:p>
            <a:r>
              <a:rPr lang="en-US" dirty="0" smtClean="0"/>
              <a:t>0</a:t>
            </a:r>
            <a:endParaRPr lang="en-US" dirty="0"/>
          </a:p>
        </p:txBody>
      </p:sp>
      <p:sp>
        <p:nvSpPr>
          <p:cNvPr id="151" name="ZoneTexte 150"/>
          <p:cNvSpPr txBox="1"/>
          <p:nvPr/>
        </p:nvSpPr>
        <p:spPr>
          <a:xfrm>
            <a:off x="461818" y="5949280"/>
            <a:ext cx="581790" cy="369332"/>
          </a:xfrm>
          <a:prstGeom prst="rect">
            <a:avLst/>
          </a:prstGeom>
          <a:noFill/>
        </p:spPr>
        <p:txBody>
          <a:bodyPr wrap="square" rtlCol="0">
            <a:spAutoFit/>
          </a:bodyPr>
          <a:lstStyle/>
          <a:p>
            <a:r>
              <a:rPr lang="en-US" dirty="0" smtClean="0"/>
              <a:t>_</a:t>
            </a:r>
            <a:endParaRPr lang="en-US" dirty="0"/>
          </a:p>
        </p:txBody>
      </p:sp>
      <p:sp>
        <p:nvSpPr>
          <p:cNvPr id="152" name="ZoneTexte 151"/>
          <p:cNvSpPr txBox="1"/>
          <p:nvPr/>
        </p:nvSpPr>
        <p:spPr>
          <a:xfrm>
            <a:off x="461818" y="5433673"/>
            <a:ext cx="58179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416658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4031873"/>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 </a:t>
            </a:r>
          </a:p>
          <a:p>
            <a:r>
              <a:rPr lang="fr-FR" sz="3600" dirty="0"/>
              <a:t>2 - If  Valve </a:t>
            </a:r>
            <a:r>
              <a:rPr lang="fr-FR" sz="3600" dirty="0" err="1"/>
              <a:t>incompetence</a:t>
            </a:r>
            <a:r>
              <a:rPr lang="fr-FR" sz="3600" dirty="0"/>
              <a:t>:</a:t>
            </a:r>
          </a:p>
          <a:p>
            <a:r>
              <a:rPr lang="fr-FR" sz="3600" dirty="0"/>
              <a:t>	a-</a:t>
            </a:r>
            <a:r>
              <a:rPr lang="fr-FR" sz="3600" dirty="0" err="1"/>
              <a:t>Incompetent</a:t>
            </a:r>
            <a:r>
              <a:rPr lang="fr-FR" sz="3600" dirty="0"/>
              <a:t> Valve </a:t>
            </a:r>
            <a:r>
              <a:rPr lang="fr-FR" sz="3600" dirty="0" err="1"/>
              <a:t>repair</a:t>
            </a:r>
            <a:r>
              <a:rPr lang="fr-FR" sz="3600" dirty="0"/>
              <a:t> or new valve</a:t>
            </a:r>
          </a:p>
          <a:p>
            <a:r>
              <a:rPr lang="fr-FR" sz="3600" dirty="0"/>
              <a:t>	b-</a:t>
            </a:r>
            <a:r>
              <a:rPr lang="fr-FR" sz="3600" dirty="0" err="1"/>
              <a:t>Closed</a:t>
            </a:r>
            <a:r>
              <a:rPr lang="fr-FR" sz="3600" dirty="0"/>
              <a:t> shunts </a:t>
            </a:r>
            <a:r>
              <a:rPr lang="fr-FR" sz="3600" dirty="0" err="1"/>
              <a:t>disconnection</a:t>
            </a:r>
            <a:r>
              <a:rPr lang="fr-FR" sz="3600" dirty="0"/>
              <a:t> + </a:t>
            </a:r>
            <a:r>
              <a:rPr lang="fr-FR" sz="3600" dirty="0" err="1"/>
              <a:t>Column</a:t>
            </a:r>
            <a:r>
              <a:rPr lang="fr-FR" sz="3600" dirty="0"/>
              <a:t> </a:t>
            </a:r>
            <a:r>
              <a:rPr lang="fr-FR" sz="3600" dirty="0" err="1"/>
              <a:t>fractionning</a:t>
            </a:r>
            <a:r>
              <a:rPr lang="fr-FR" sz="3600" dirty="0"/>
              <a:t> (CHIVA)</a:t>
            </a:r>
          </a:p>
        </p:txBody>
      </p:sp>
    </p:spTree>
    <p:extLst>
      <p:ext uri="{BB962C8B-B14F-4D97-AF65-F5344CB8AC3E}">
        <p14:creationId xmlns:p14="http://schemas.microsoft.com/office/powerpoint/2010/main" val="368749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369880"/>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a:t>
            </a:r>
            <a:r>
              <a:rPr lang="en-US" sz="2800" b="1" dirty="0" smtClean="0">
                <a:solidFill>
                  <a:srgbClr val="FF0000"/>
                </a:solidFill>
              </a:rPr>
              <a:t>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r>
              <a:rPr lang="en-US" sz="2800" dirty="0" smtClean="0">
                <a:solidFill>
                  <a:schemeClr val="tx2"/>
                </a:solidFill>
              </a:rPr>
              <a:t>DECREASE </a:t>
            </a:r>
            <a:r>
              <a:rPr lang="en-US" sz="2800" dirty="0" smtClean="0">
                <a:solidFill>
                  <a:srgbClr val="FF0000"/>
                </a:solidFill>
              </a:rPr>
              <a:t>IVP</a:t>
            </a:r>
            <a:r>
              <a:rPr lang="en-US" sz="2800" dirty="0" smtClean="0">
                <a:solidFill>
                  <a:schemeClr val="tx2"/>
                </a:solidFill>
              </a:rPr>
              <a:t> by : </a:t>
            </a:r>
          </a:p>
          <a:p>
            <a:r>
              <a:rPr lang="fr-FR" sz="3600" dirty="0"/>
              <a:t>3 – if obstacle: By-pass or </a:t>
            </a:r>
            <a:r>
              <a:rPr lang="fr-FR" sz="3600" dirty="0" err="1"/>
              <a:t>liberation</a:t>
            </a:r>
            <a:endParaRPr lang="fr-FR" sz="3600" dirty="0"/>
          </a:p>
        </p:txBody>
      </p:sp>
    </p:spTree>
    <p:extLst>
      <p:ext uri="{BB962C8B-B14F-4D97-AF65-F5344CB8AC3E}">
        <p14:creationId xmlns:p14="http://schemas.microsoft.com/office/powerpoint/2010/main" val="115607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4524315"/>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pPr algn="ctr"/>
            <a:endParaRPr lang="en-US" sz="2800" b="1" dirty="0" smtClean="0">
              <a:solidFill>
                <a:srgbClr val="FF0000"/>
              </a:solidFill>
            </a:endParaRPr>
          </a:p>
          <a:p>
            <a:pPr algn="ctr"/>
            <a:r>
              <a:rPr lang="en-US" sz="2800" b="1" dirty="0" smtClean="0">
                <a:solidFill>
                  <a:srgbClr val="FF0000"/>
                </a:solidFill>
              </a:rPr>
              <a:t>COMPESSION</a:t>
            </a:r>
          </a:p>
          <a:p>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algn="ctr"/>
            <a:r>
              <a:rPr lang="en-US" sz="2800" dirty="0" smtClean="0">
                <a:solidFill>
                  <a:schemeClr val="tx2"/>
                </a:solidFill>
              </a:rPr>
              <a:t>Decrease the TMP by the mean of Increasing physiological EVP with external ARTIFICIAL means</a:t>
            </a:r>
          </a:p>
          <a:p>
            <a:endParaRPr lang="fr-FR" sz="3600" dirty="0"/>
          </a:p>
        </p:txBody>
      </p:sp>
      <p:sp>
        <p:nvSpPr>
          <p:cNvPr id="2" name="Ellipse 1"/>
          <p:cNvSpPr/>
          <p:nvPr/>
        </p:nvSpPr>
        <p:spPr>
          <a:xfrm>
            <a:off x="2630383" y="4437112"/>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5301208"/>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5301208"/>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5157192"/>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931877"/>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931876"/>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725144"/>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642598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a:solidFill>
                  <a:schemeClr val="tx2"/>
                </a:solidFill>
              </a:rPr>
              <a:t>DECREASE </a:t>
            </a:r>
            <a:r>
              <a:rPr lang="en-US" sz="2800" dirty="0">
                <a:solidFill>
                  <a:srgbClr val="FF0000"/>
                </a:solidFill>
              </a:rPr>
              <a:t>IVP</a:t>
            </a:r>
            <a:r>
              <a:rPr lang="en-US" sz="2800" dirty="0">
                <a:solidFill>
                  <a:schemeClr val="tx2"/>
                </a:solidFill>
              </a:rPr>
              <a:t> 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65974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984100" y="5784850"/>
            <a:ext cx="1571676" cy="658513"/>
          </a:xfrm>
          <a:prstGeom prst="rect">
            <a:avLst/>
          </a:prstGeom>
          <a:noFill/>
          <a:ln>
            <a:noFill/>
          </a:ln>
          <a:effectLst>
            <a:outerShdw dist="107763" dir="2700000" sx="1000" sy="1000" algn="ctr" rotWithShape="0">
              <a:schemeClr val="bg2"/>
            </a:outerShdw>
          </a:effectLst>
        </p:spPr>
        <p:txBody>
          <a:bodyPr wrap="square" lIns="73025" tIns="36512" rIns="73025" bIns="36512">
            <a:spAutoFit/>
          </a:bodyPr>
          <a:lstStyle/>
          <a:p>
            <a:pPr defTabSz="585788" eaLnBrk="0" hangingPunct="0"/>
            <a:r>
              <a:rPr lang="fr-FR" sz="1900" b="1" dirty="0">
                <a:solidFill>
                  <a:schemeClr val="bg1"/>
                </a:solidFill>
              </a:rPr>
              <a:t>Standing </a:t>
            </a:r>
            <a:r>
              <a:rPr lang="fr-FR" sz="1900" b="1" dirty="0" smtClean="0">
                <a:solidFill>
                  <a:schemeClr val="bg1"/>
                </a:solidFill>
              </a:rPr>
              <a:t> </a:t>
            </a:r>
            <a:r>
              <a:rPr lang="fr-FR" sz="1900" b="1" dirty="0" err="1" smtClean="0">
                <a:solidFill>
                  <a:srgbClr val="FF0000"/>
                </a:solidFill>
              </a:rPr>
              <a:t>Pathogenic</a:t>
            </a:r>
            <a:r>
              <a:rPr lang="fr-FR" sz="1900" b="1" dirty="0" smtClean="0">
                <a:solidFill>
                  <a:srgbClr val="FF0000"/>
                </a:solidFill>
              </a:rPr>
              <a:t>!!!</a:t>
            </a:r>
            <a:endParaRPr lang="fr-FR" sz="1900" b="1" dirty="0">
              <a:solidFill>
                <a:srgbClr val="FF0000"/>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3150863" y="262622"/>
            <a:ext cx="5597850" cy="1384995"/>
          </a:xfrm>
          <a:prstGeom prst="rect">
            <a:avLst/>
          </a:prstGeom>
          <a:solidFill>
            <a:schemeClr val="tx1"/>
          </a:solidFill>
          <a:ln>
            <a:solidFill>
              <a:srgbClr val="FF0000"/>
            </a:solidFill>
          </a:ln>
        </p:spPr>
        <p:txBody>
          <a:bodyPr wrap="square" rtlCol="0">
            <a:spAutoFit/>
          </a:bodyPr>
          <a:lstStyle/>
          <a:p>
            <a:r>
              <a:rPr lang="en-US" sz="2800" dirty="0" smtClean="0">
                <a:solidFill>
                  <a:schemeClr val="bg1"/>
                </a:solidFill>
              </a:rPr>
              <a:t>IVP </a:t>
            </a:r>
            <a:r>
              <a:rPr lang="en-US" sz="2800" dirty="0">
                <a:solidFill>
                  <a:srgbClr val="FF0000"/>
                </a:solidFill>
              </a:rPr>
              <a:t>IMPORTANT </a:t>
            </a:r>
            <a:r>
              <a:rPr lang="en-US" sz="2800" dirty="0" err="1" smtClean="0">
                <a:solidFill>
                  <a:srgbClr val="FF0000"/>
                </a:solidFill>
              </a:rPr>
              <a:t>PhysolologicaI</a:t>
            </a:r>
            <a:r>
              <a:rPr lang="en-US" sz="2800" dirty="0" smtClean="0">
                <a:solidFill>
                  <a:srgbClr val="FF0000"/>
                </a:solidFill>
              </a:rPr>
              <a:t>  variations </a:t>
            </a:r>
            <a:r>
              <a:rPr lang="en-US" sz="2800" dirty="0" smtClean="0">
                <a:solidFill>
                  <a:schemeClr val="bg1"/>
                </a:solidFill>
              </a:rPr>
              <a:t>according to posture and muscular pump activity</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Tree>
    <p:extLst>
      <p:ext uri="{BB962C8B-B14F-4D97-AF65-F5344CB8AC3E}">
        <p14:creationId xmlns:p14="http://schemas.microsoft.com/office/powerpoint/2010/main" val="2575693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2636912"/>
            <a:ext cx="8784976" cy="1631216"/>
          </a:xfrm>
          <a:prstGeom prst="rect">
            <a:avLst/>
          </a:prstGeom>
          <a:noFill/>
        </p:spPr>
        <p:txBody>
          <a:bodyPr wrap="square" rtlCol="0">
            <a:spAutoFit/>
          </a:bodyPr>
          <a:lstStyle/>
          <a:p>
            <a:pPr algn="ctr"/>
            <a:r>
              <a:rPr lang="en-US" sz="4400" dirty="0" smtClean="0">
                <a:solidFill>
                  <a:schemeClr val="tx2">
                    <a:lumMod val="75000"/>
                  </a:schemeClr>
                </a:solidFill>
              </a:rPr>
              <a:t>COMPRESSION</a:t>
            </a:r>
          </a:p>
          <a:p>
            <a:pPr algn="ctr"/>
            <a:r>
              <a:rPr lang="en-US" sz="2800" dirty="0" smtClean="0">
                <a:solidFill>
                  <a:srgbClr val="FF0000"/>
                </a:solidFill>
              </a:rPr>
              <a:t>Positive clinical effects </a:t>
            </a:r>
            <a:r>
              <a:rPr lang="en-US" sz="2800" dirty="0" smtClean="0">
                <a:solidFill>
                  <a:schemeClr val="tx2">
                    <a:lumMod val="75000"/>
                  </a:schemeClr>
                </a:solidFill>
              </a:rPr>
              <a:t>in venous and lymphatic diseases are today </a:t>
            </a:r>
            <a:r>
              <a:rPr lang="en-US" sz="2800" dirty="0" smtClean="0">
                <a:solidFill>
                  <a:srgbClr val="FF0000"/>
                </a:solidFill>
              </a:rPr>
              <a:t>indisputable </a:t>
            </a: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30348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dirty="0">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984100" y="5784850"/>
            <a:ext cx="1571676" cy="658513"/>
          </a:xfrm>
          <a:prstGeom prst="rect">
            <a:avLst/>
          </a:prstGeom>
          <a:noFill/>
          <a:ln>
            <a:noFill/>
          </a:ln>
          <a:effectLst>
            <a:outerShdw dist="107763" dir="2700000" sx="1000" sy="1000" algn="ctr" rotWithShape="0">
              <a:schemeClr val="bg2"/>
            </a:outerShdw>
          </a:effectLst>
        </p:spPr>
        <p:txBody>
          <a:bodyPr wrap="square" lIns="73025" tIns="36512" rIns="73025" bIns="36512">
            <a:spAutoFit/>
          </a:bodyPr>
          <a:lstStyle/>
          <a:p>
            <a:pPr defTabSz="585788" eaLnBrk="0" hangingPunct="0"/>
            <a:r>
              <a:rPr lang="fr-FR" sz="1900" b="1" dirty="0">
                <a:solidFill>
                  <a:schemeClr val="bg1"/>
                </a:solidFill>
              </a:rPr>
              <a:t>Standing </a:t>
            </a:r>
            <a:r>
              <a:rPr lang="fr-FR" sz="1900" b="1" dirty="0" smtClean="0">
                <a:solidFill>
                  <a:schemeClr val="bg1"/>
                </a:solidFill>
              </a:rPr>
              <a:t> </a:t>
            </a:r>
            <a:r>
              <a:rPr lang="fr-FR" sz="1900" b="1" dirty="0" err="1" smtClean="0">
                <a:solidFill>
                  <a:srgbClr val="FF0000"/>
                </a:solidFill>
              </a:rPr>
              <a:t>Pathogenic</a:t>
            </a:r>
            <a:r>
              <a:rPr lang="fr-FR" sz="1900" b="1" dirty="0" smtClean="0">
                <a:solidFill>
                  <a:srgbClr val="FF0000"/>
                </a:solidFill>
              </a:rPr>
              <a:t>!!!</a:t>
            </a:r>
            <a:endParaRPr lang="fr-FR" sz="1900" b="1" dirty="0">
              <a:solidFill>
                <a:srgbClr val="FF0000"/>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3150863" y="262622"/>
            <a:ext cx="5597850" cy="2246769"/>
          </a:xfrm>
          <a:prstGeom prst="rect">
            <a:avLst/>
          </a:prstGeom>
          <a:solidFill>
            <a:schemeClr val="tx1"/>
          </a:solidFill>
          <a:ln>
            <a:solidFill>
              <a:srgbClr val="FF0000"/>
            </a:solidFill>
          </a:ln>
        </p:spPr>
        <p:txBody>
          <a:bodyPr wrap="square" rtlCol="0">
            <a:spAutoFit/>
          </a:bodyPr>
          <a:lstStyle/>
          <a:p>
            <a:r>
              <a:rPr lang="en-US" sz="2800" dirty="0" smtClean="0">
                <a:solidFill>
                  <a:srgbClr val="FF0000"/>
                </a:solidFill>
              </a:rPr>
              <a:t>EXCESSIVE  and PATHOGNENIC TMP due to IVP excess  in STANDING  STILL POSTION in NORMAL INDIVIDUALS :</a:t>
            </a:r>
          </a:p>
          <a:p>
            <a:r>
              <a:rPr lang="en-US" sz="2800" dirty="0" smtClean="0">
                <a:solidFill>
                  <a:schemeClr val="bg1"/>
                </a:solidFill>
              </a:rPr>
              <a:t>Compression indicated in people standing still for long periods of time</a:t>
            </a:r>
            <a:endParaRPr lang="en-US" sz="2800" dirty="0">
              <a:solidFill>
                <a:schemeClr val="bg1"/>
              </a:solidFill>
            </a:endParaRP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Ellipse 2"/>
          <p:cNvSpPr/>
          <p:nvPr/>
        </p:nvSpPr>
        <p:spPr>
          <a:xfrm>
            <a:off x="984100" y="3192463"/>
            <a:ext cx="1182837"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787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descr="va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060450"/>
            <a:ext cx="24860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6291" name="Picture 3" descr="GetFi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133475"/>
            <a:ext cx="3241675" cy="2873375"/>
          </a:xfrm>
          <a:prstGeom prst="rect">
            <a:avLst/>
          </a:prstGeom>
          <a:noFill/>
          <a:extLst>
            <a:ext uri="{909E8E84-426E-40DD-AFC4-6F175D3DCCD1}">
              <a14:hiddenFill xmlns:a14="http://schemas.microsoft.com/office/drawing/2010/main">
                <a:solidFill>
                  <a:srgbClr val="FFFFFF"/>
                </a:solidFill>
              </a14:hiddenFill>
            </a:ext>
          </a:extLst>
        </p:spPr>
      </p:pic>
      <p:pic>
        <p:nvPicPr>
          <p:cNvPr id="1036292" name="Picture 4" descr="mes%2520pieds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3581400"/>
            <a:ext cx="1843087" cy="2330450"/>
          </a:xfrm>
          <a:prstGeom prst="rect">
            <a:avLst/>
          </a:prstGeom>
          <a:noFill/>
          <a:extLst>
            <a:ext uri="{909E8E84-426E-40DD-AFC4-6F175D3DCCD1}">
              <a14:hiddenFill xmlns:a14="http://schemas.microsoft.com/office/drawing/2010/main">
                <a:solidFill>
                  <a:srgbClr val="FFFFFF"/>
                </a:solidFill>
              </a14:hiddenFill>
            </a:ext>
          </a:extLst>
        </p:spPr>
      </p:pic>
      <p:pic>
        <p:nvPicPr>
          <p:cNvPr id="1036293" name="Picture 5" descr="ulce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4157663"/>
            <a:ext cx="26098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6294" name="Picture 6" descr="shapeimage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500" y="1133475"/>
            <a:ext cx="2243138" cy="4248150"/>
          </a:xfrm>
          <a:prstGeom prst="rect">
            <a:avLst/>
          </a:prstGeom>
          <a:noFill/>
          <a:extLst>
            <a:ext uri="{909E8E84-426E-40DD-AFC4-6F175D3DCCD1}">
              <a14:hiddenFill xmlns:a14="http://schemas.microsoft.com/office/drawing/2010/main">
                <a:solidFill>
                  <a:srgbClr val="FFFFFF"/>
                </a:solidFill>
              </a14:hiddenFill>
            </a:ext>
          </a:extLst>
        </p:spPr>
      </p:pic>
      <p:sp>
        <p:nvSpPr>
          <p:cNvPr id="1036295" name="Rectangle 7"/>
          <p:cNvSpPr>
            <a:spLocks noChangeArrowheads="1"/>
          </p:cNvSpPr>
          <p:nvPr/>
        </p:nvSpPr>
        <p:spPr bwMode="auto">
          <a:xfrm>
            <a:off x="1042988" y="260350"/>
            <a:ext cx="6802437" cy="528638"/>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fr-FR" sz="2800" dirty="0" err="1">
                <a:solidFill>
                  <a:srgbClr val="FF0000"/>
                </a:solidFill>
              </a:rPr>
              <a:t>Oedema</a:t>
            </a:r>
            <a:r>
              <a:rPr lang="fr-FR" sz="2800" dirty="0">
                <a:solidFill>
                  <a:srgbClr val="FF0000"/>
                </a:solidFill>
              </a:rPr>
              <a:t>, </a:t>
            </a:r>
            <a:r>
              <a:rPr lang="fr-FR" sz="2800" dirty="0" err="1">
                <a:solidFill>
                  <a:srgbClr val="FF0000"/>
                </a:solidFill>
              </a:rPr>
              <a:t>Varices,Trophiques</a:t>
            </a:r>
            <a:r>
              <a:rPr lang="fr-FR" sz="2800" dirty="0">
                <a:solidFill>
                  <a:srgbClr val="FF0000"/>
                </a:solidFill>
              </a:rPr>
              <a:t> Changes  , </a:t>
            </a:r>
            <a:r>
              <a:rPr lang="fr-FR" sz="2800" dirty="0" err="1">
                <a:solidFill>
                  <a:srgbClr val="FF0000"/>
                </a:solidFill>
              </a:rPr>
              <a:t>Ulcer</a:t>
            </a:r>
            <a:endParaRPr lang="fr-FR" sz="2800" dirty="0">
              <a:solidFill>
                <a:srgbClr val="FF0000"/>
              </a:solidFill>
            </a:endParaRPr>
          </a:p>
        </p:txBody>
      </p:sp>
      <p:sp>
        <p:nvSpPr>
          <p:cNvPr id="1036296" name="Text Box 8"/>
          <p:cNvSpPr txBox="1">
            <a:spLocks noChangeArrowheads="1"/>
          </p:cNvSpPr>
          <p:nvPr/>
        </p:nvSpPr>
        <p:spPr bwMode="auto">
          <a:xfrm>
            <a:off x="1619250" y="3357563"/>
            <a:ext cx="6266395" cy="5847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3200">
                <a:solidFill>
                  <a:srgbClr val="FF0000"/>
                </a:solidFill>
              </a:rPr>
              <a:t>When related to venous insufficency</a:t>
            </a:r>
          </a:p>
        </p:txBody>
      </p:sp>
      <p:sp>
        <p:nvSpPr>
          <p:cNvPr id="1036297" name="Text Box 9"/>
          <p:cNvSpPr txBox="1">
            <a:spLocks noChangeArrowheads="1"/>
          </p:cNvSpPr>
          <p:nvPr/>
        </p:nvSpPr>
        <p:spPr bwMode="auto">
          <a:xfrm>
            <a:off x="3060700" y="5661025"/>
            <a:ext cx="3240088" cy="9556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sz="2800">
                <a:solidFill>
                  <a:srgbClr val="FF0000"/>
                </a:solidFill>
              </a:rPr>
              <a:t>Are caused by a TMP excess</a:t>
            </a:r>
          </a:p>
        </p:txBody>
      </p:sp>
    </p:spTree>
    <p:extLst>
      <p:ext uri="{BB962C8B-B14F-4D97-AF65-F5344CB8AC3E}">
        <p14:creationId xmlns:p14="http://schemas.microsoft.com/office/powerpoint/2010/main" val="106786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8784976" cy="4401205"/>
          </a:xfrm>
          <a:prstGeom prst="rect">
            <a:avLst/>
          </a:prstGeom>
          <a:noFill/>
        </p:spPr>
        <p:txBody>
          <a:bodyPr wrap="square" rtlCol="0">
            <a:spAutoFit/>
          </a:bodyPr>
          <a:lstStyle/>
          <a:p>
            <a:pPr algn="ctr"/>
            <a:r>
              <a:rPr lang="fr-FR" sz="4000" dirty="0" smtClean="0">
                <a:solidFill>
                  <a:schemeClr val="tx2">
                    <a:lumMod val="75000"/>
                  </a:schemeClr>
                </a:solidFill>
              </a:rPr>
              <a:t>CAUSES FOR </a:t>
            </a:r>
            <a:r>
              <a:rPr lang="fr-FR" sz="4000" dirty="0" smtClean="0">
                <a:solidFill>
                  <a:srgbClr val="FF0000"/>
                </a:solidFill>
              </a:rPr>
              <a:t>TMP</a:t>
            </a:r>
            <a:r>
              <a:rPr lang="fr-FR" sz="4000" dirty="0" smtClean="0">
                <a:solidFill>
                  <a:schemeClr val="tx2">
                    <a:lumMod val="75000"/>
                  </a:schemeClr>
                </a:solidFill>
              </a:rPr>
              <a:t> EXCESS</a:t>
            </a:r>
            <a:endParaRPr lang="fr-FR" sz="4000" dirty="0">
              <a:solidFill>
                <a:schemeClr val="tx2">
                  <a:lumMod val="75000"/>
                </a:schemeClr>
              </a:solidFill>
            </a:endParaRPr>
          </a:p>
          <a:p>
            <a:r>
              <a:rPr lang="fr-FR" sz="4000" dirty="0" smtClean="0">
                <a:solidFill>
                  <a:schemeClr val="tx2">
                    <a:lumMod val="75000"/>
                  </a:schemeClr>
                </a:solidFill>
              </a:rPr>
              <a:t>1- </a:t>
            </a:r>
            <a:r>
              <a:rPr lang="fr-FR" sz="4000" dirty="0" smtClean="0">
                <a:solidFill>
                  <a:srgbClr val="FF0000"/>
                </a:solidFill>
              </a:rPr>
              <a:t>VALVULAR INCOMPETENCE and/or Muscle </a:t>
            </a:r>
            <a:r>
              <a:rPr lang="fr-FR" sz="4000" dirty="0" err="1" smtClean="0">
                <a:solidFill>
                  <a:srgbClr val="FF0000"/>
                </a:solidFill>
              </a:rPr>
              <a:t>inactivity</a:t>
            </a:r>
            <a:endParaRPr lang="fr-FR" sz="4000" dirty="0" smtClean="0">
              <a:solidFill>
                <a:srgbClr val="FF0000"/>
              </a:solidFill>
            </a:endParaRPr>
          </a:p>
          <a:p>
            <a:r>
              <a:rPr lang="fr-FR" sz="4000" dirty="0">
                <a:solidFill>
                  <a:schemeClr val="tx2">
                    <a:lumMod val="75000"/>
                  </a:schemeClr>
                </a:solidFill>
              </a:rPr>
              <a:t>	</a:t>
            </a:r>
            <a:r>
              <a:rPr lang="fr-FR" sz="4000" dirty="0" err="1" smtClean="0">
                <a:solidFill>
                  <a:schemeClr val="tx2">
                    <a:lumMod val="75000"/>
                  </a:schemeClr>
                </a:solidFill>
              </a:rPr>
              <a:t>Impairment</a:t>
            </a:r>
            <a:r>
              <a:rPr lang="fr-FR" sz="4000" dirty="0" smtClean="0">
                <a:solidFill>
                  <a:schemeClr val="tx2">
                    <a:lumMod val="75000"/>
                  </a:schemeClr>
                </a:solidFill>
              </a:rPr>
              <a:t> of </a:t>
            </a:r>
            <a:r>
              <a:rPr lang="fr-FR" sz="4000" dirty="0" err="1" smtClean="0">
                <a:solidFill>
                  <a:schemeClr val="tx2">
                    <a:lumMod val="75000"/>
                  </a:schemeClr>
                </a:solidFill>
              </a:rPr>
              <a:t>Dynamic</a:t>
            </a:r>
            <a:r>
              <a:rPr lang="fr-FR" sz="4000" dirty="0" smtClean="0">
                <a:solidFill>
                  <a:schemeClr val="tx2">
                    <a:lumMod val="75000"/>
                  </a:schemeClr>
                </a:solidFill>
              </a:rPr>
              <a:t> </a:t>
            </a:r>
            <a:r>
              <a:rPr lang="fr-FR" sz="4000" dirty="0" err="1" smtClean="0">
                <a:solidFill>
                  <a:schemeClr val="tx2">
                    <a:lumMod val="75000"/>
                  </a:schemeClr>
                </a:solidFill>
              </a:rPr>
              <a:t>Fractionning</a:t>
            </a:r>
            <a:r>
              <a:rPr lang="fr-FR" sz="4000" dirty="0" smtClean="0">
                <a:solidFill>
                  <a:schemeClr val="tx2">
                    <a:lumMod val="75000"/>
                  </a:schemeClr>
                </a:solidFill>
              </a:rPr>
              <a:t> of the </a:t>
            </a:r>
            <a:r>
              <a:rPr lang="fr-FR" sz="4000" dirty="0" err="1" smtClean="0">
                <a:solidFill>
                  <a:schemeClr val="tx2">
                    <a:lumMod val="75000"/>
                  </a:schemeClr>
                </a:solidFill>
              </a:rPr>
              <a:t>Hydrostatic</a:t>
            </a:r>
            <a:r>
              <a:rPr lang="fr-FR" sz="4000" dirty="0" smtClean="0">
                <a:solidFill>
                  <a:schemeClr val="tx2">
                    <a:lumMod val="75000"/>
                  </a:schemeClr>
                </a:solidFill>
              </a:rPr>
              <a:t> Pressure DFHSP</a:t>
            </a:r>
          </a:p>
          <a:p>
            <a:r>
              <a:rPr lang="fr-FR" sz="4000" dirty="0" smtClean="0">
                <a:solidFill>
                  <a:schemeClr val="tx2">
                    <a:lumMod val="75000"/>
                  </a:schemeClr>
                </a:solidFill>
              </a:rPr>
              <a:t>2-  </a:t>
            </a:r>
            <a:r>
              <a:rPr lang="fr-FR" sz="4000" dirty="0" smtClean="0">
                <a:solidFill>
                  <a:srgbClr val="FF0000"/>
                </a:solidFill>
              </a:rPr>
              <a:t>OBSTACLE to the FLOW</a:t>
            </a:r>
          </a:p>
          <a:p>
            <a:r>
              <a:rPr lang="fr-FR" sz="4000" dirty="0">
                <a:solidFill>
                  <a:schemeClr val="tx2">
                    <a:lumMod val="75000"/>
                  </a:schemeClr>
                </a:solidFill>
              </a:rPr>
              <a:t>	</a:t>
            </a:r>
            <a:r>
              <a:rPr lang="fr-FR" sz="4000" dirty="0" err="1" smtClean="0">
                <a:solidFill>
                  <a:schemeClr val="tx2">
                    <a:lumMod val="75000"/>
                  </a:schemeClr>
                </a:solidFill>
              </a:rPr>
              <a:t>Excess</a:t>
            </a:r>
            <a:r>
              <a:rPr lang="fr-FR" sz="4000" dirty="0" smtClean="0">
                <a:solidFill>
                  <a:schemeClr val="tx2">
                    <a:lumMod val="75000"/>
                  </a:schemeClr>
                </a:solidFill>
              </a:rPr>
              <a:t> of RESIUAL PRESSURE</a:t>
            </a:r>
            <a:endParaRPr lang="en-US" sz="3600" dirty="0">
              <a:solidFill>
                <a:schemeClr val="tx2"/>
              </a:solidFill>
            </a:endParaRPr>
          </a:p>
        </p:txBody>
      </p:sp>
    </p:spTree>
    <p:extLst>
      <p:ext uri="{BB962C8B-B14F-4D97-AF65-F5344CB8AC3E}">
        <p14:creationId xmlns:p14="http://schemas.microsoft.com/office/powerpoint/2010/main" val="95843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1815882"/>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VALVO-</a:t>
            </a:r>
            <a:r>
              <a:rPr lang="fr-FR" sz="2800" dirty="0" err="1" smtClean="0">
                <a:solidFill>
                  <a:srgbClr val="FF0000"/>
                </a:solidFill>
              </a:rPr>
              <a:t>Muscular</a:t>
            </a:r>
            <a:r>
              <a:rPr lang="fr-FR" sz="2800" dirty="0" smtClean="0">
                <a:solidFill>
                  <a:srgbClr val="FF0000"/>
                </a:solidFill>
              </a:rPr>
              <a:t> </a:t>
            </a:r>
            <a:r>
              <a:rPr lang="fr-FR" sz="2800" dirty="0" err="1" smtClean="0">
                <a:solidFill>
                  <a:srgbClr val="FF0000"/>
                </a:solidFill>
              </a:rPr>
              <a:t>pump</a:t>
            </a:r>
            <a:r>
              <a:rPr lang="fr-FR" sz="2800" dirty="0" smtClean="0">
                <a:solidFill>
                  <a:srgbClr val="FF0000"/>
                </a:solidFill>
              </a:rPr>
              <a:t> </a:t>
            </a:r>
            <a:r>
              <a:rPr lang="fr-FR" sz="2800" dirty="0" err="1" smtClean="0">
                <a:solidFill>
                  <a:srgbClr val="FF0000"/>
                </a:solidFill>
              </a:rPr>
              <a:t>impairment</a:t>
            </a:r>
            <a:r>
              <a:rPr lang="fr-FR" sz="2800" dirty="0" smtClean="0">
                <a:solidFill>
                  <a:srgbClr val="FF0000"/>
                </a:solidFill>
              </a:rPr>
              <a:t>:  valve </a:t>
            </a:r>
            <a:r>
              <a:rPr lang="fr-FR" sz="2800" dirty="0" err="1" smtClean="0">
                <a:solidFill>
                  <a:srgbClr val="FF0000"/>
                </a:solidFill>
              </a:rPr>
              <a:t>incompetence</a:t>
            </a:r>
            <a:r>
              <a:rPr lang="fr-FR" sz="2800" dirty="0" smtClean="0">
                <a:solidFill>
                  <a:srgbClr val="FF0000"/>
                </a:solidFill>
              </a:rPr>
              <a:t>  </a:t>
            </a:r>
            <a:r>
              <a:rPr lang="fr-FR" sz="2800" dirty="0">
                <a:solidFill>
                  <a:srgbClr val="FF0000"/>
                </a:solidFill>
              </a:rPr>
              <a:t>and/or Muscle </a:t>
            </a:r>
            <a:r>
              <a:rPr lang="fr-FR" sz="2800" dirty="0" err="1">
                <a:solidFill>
                  <a:srgbClr val="FF0000"/>
                </a:solidFill>
              </a:rPr>
              <a:t>inactivity</a:t>
            </a:r>
            <a:endParaRPr lang="fr-FR" sz="2800" dirty="0">
              <a:solidFill>
                <a:srgbClr val="FF0000"/>
              </a:solidFill>
            </a:endParaRPr>
          </a:p>
          <a:p>
            <a:r>
              <a:rPr lang="fr-FR" sz="2800" dirty="0">
                <a:solidFill>
                  <a:schemeClr val="tx2">
                    <a:lumMod val="75000"/>
                  </a:schemeClr>
                </a:solidFill>
              </a:rPr>
              <a:t>	</a:t>
            </a:r>
            <a:r>
              <a:rPr lang="fr-FR" sz="2800" dirty="0" err="1">
                <a:solidFill>
                  <a:schemeClr val="bg1"/>
                </a:solidFill>
              </a:rPr>
              <a:t>Impairment</a:t>
            </a:r>
            <a:r>
              <a:rPr lang="fr-FR" sz="2800" dirty="0">
                <a:solidFill>
                  <a:schemeClr val="bg1"/>
                </a:solidFill>
              </a:rPr>
              <a:t> of </a:t>
            </a:r>
            <a:r>
              <a:rPr lang="fr-FR" sz="2800" dirty="0" err="1">
                <a:solidFill>
                  <a:schemeClr val="bg1"/>
                </a:solidFill>
              </a:rPr>
              <a:t>Dynamic</a:t>
            </a:r>
            <a:r>
              <a:rPr lang="fr-FR" sz="2800" dirty="0">
                <a:solidFill>
                  <a:schemeClr val="bg1"/>
                </a:solidFill>
              </a:rPr>
              <a:t> </a:t>
            </a:r>
            <a:r>
              <a:rPr lang="fr-FR" sz="2800" dirty="0" err="1">
                <a:solidFill>
                  <a:schemeClr val="bg1"/>
                </a:solidFill>
              </a:rPr>
              <a:t>Fractionning</a:t>
            </a:r>
            <a:r>
              <a:rPr lang="fr-FR" sz="2800" dirty="0">
                <a:solidFill>
                  <a:schemeClr val="bg1"/>
                </a:solidFill>
              </a:rPr>
              <a:t> of the </a:t>
            </a:r>
            <a:r>
              <a:rPr lang="fr-FR" sz="2800" dirty="0" err="1">
                <a:solidFill>
                  <a:schemeClr val="bg1"/>
                </a:solidFill>
              </a:rPr>
              <a:t>Hydrostatic</a:t>
            </a:r>
            <a:r>
              <a:rPr lang="fr-FR" sz="2800" dirty="0">
                <a:solidFill>
                  <a:schemeClr val="bg1"/>
                </a:solidFill>
              </a:rPr>
              <a:t> Pressure DFHSP</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a:t>Moderate</a:t>
            </a:r>
            <a:r>
              <a:rPr lang="fr-FR" sz="1900" b="1" dirty="0"/>
              <a:t> </a:t>
            </a:r>
            <a:r>
              <a:rPr lang="fr-FR" sz="1900" b="1" dirty="0" smtClean="0"/>
              <a:t>VI</a:t>
            </a:r>
            <a:endParaRPr lang="fr-FR" sz="1900" b="1" dirty="0"/>
          </a:p>
        </p:txBody>
      </p:sp>
      <p:sp>
        <p:nvSpPr>
          <p:cNvPr id="171" name="Rectangle 146"/>
          <p:cNvSpPr>
            <a:spLocks noChangeArrowheads="1"/>
          </p:cNvSpPr>
          <p:nvPr/>
        </p:nvSpPr>
        <p:spPr bwMode="auto">
          <a:xfrm>
            <a:off x="3193779" y="1822590"/>
            <a:ext cx="1093441"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Severe</a:t>
            </a:r>
            <a:r>
              <a:rPr lang="fr-FR" sz="1900" b="1" dirty="0" smtClean="0"/>
              <a:t> 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53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err="1" smtClean="0">
                <a:solidFill>
                  <a:srgbClr val="FF0000"/>
                </a:solidFill>
              </a:rPr>
              <a:t>Surprisingly</a:t>
            </a:r>
            <a:r>
              <a:rPr lang="fr-FR" sz="2800" dirty="0" smtClean="0">
                <a:solidFill>
                  <a:srgbClr val="FF0000"/>
                </a:solidFill>
              </a:rPr>
              <a:t> </a:t>
            </a:r>
            <a:r>
              <a:rPr lang="fr-FR" sz="2800" dirty="0" smtClean="0">
                <a:solidFill>
                  <a:schemeClr val="bg1"/>
                </a:solidFill>
              </a:rPr>
              <a:t>DIFFERENCE NORMAL/PATHOLOGIC ONLY  </a:t>
            </a:r>
            <a:r>
              <a:rPr lang="fr-FR" sz="2800" dirty="0" err="1" smtClean="0">
                <a:solidFill>
                  <a:schemeClr val="bg1"/>
                </a:solidFill>
              </a:rPr>
              <a:t>when</a:t>
            </a:r>
            <a:r>
              <a:rPr lang="fr-FR" sz="2800" dirty="0" smtClean="0">
                <a:solidFill>
                  <a:schemeClr val="bg1"/>
                </a:solidFill>
              </a:rPr>
              <a:t> </a:t>
            </a:r>
            <a:r>
              <a:rPr lang="fr-FR" sz="2800" dirty="0" err="1" smtClean="0">
                <a:solidFill>
                  <a:schemeClr val="bg1"/>
                </a:solidFill>
              </a:rPr>
              <a:t>walking</a:t>
            </a:r>
            <a:r>
              <a:rPr lang="fr-FR" sz="2800" dirty="0" smtClean="0">
                <a:solidFill>
                  <a:schemeClr val="bg1"/>
                </a:solidFill>
              </a:rPr>
              <a:t>!</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a:t>Moderate</a:t>
            </a:r>
            <a:r>
              <a:rPr lang="fr-FR" sz="1900" b="1" dirty="0"/>
              <a:t> </a:t>
            </a:r>
            <a:r>
              <a:rPr lang="fr-FR" sz="1900" b="1" dirty="0" smtClean="0"/>
              <a:t>VI</a:t>
            </a:r>
            <a:endParaRPr lang="fr-FR" sz="1900" b="1" dirty="0"/>
          </a:p>
        </p:txBody>
      </p:sp>
      <p:sp>
        <p:nvSpPr>
          <p:cNvPr id="171" name="Rectangle 146"/>
          <p:cNvSpPr>
            <a:spLocks noChangeArrowheads="1"/>
          </p:cNvSpPr>
          <p:nvPr/>
        </p:nvSpPr>
        <p:spPr bwMode="auto">
          <a:xfrm>
            <a:off x="3193779" y="1822590"/>
            <a:ext cx="117422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3025" tIns="36512" rIns="73025" bIns="36512">
            <a:spAutoFit/>
          </a:bodyPr>
          <a:lstStyle/>
          <a:p>
            <a:pPr defTabSz="585788" eaLnBrk="0" hangingPunct="0"/>
            <a:r>
              <a:rPr lang="fr-FR" sz="1900" b="1" dirty="0" err="1" smtClean="0"/>
              <a:t>SevereVI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623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a:solidFill>
                  <a:schemeClr val="bg1"/>
                </a:solidFill>
              </a:rPr>
              <a:t>Walking</a:t>
            </a:r>
            <a:endParaRPr lang="fr-FR" sz="1900" b="1" dirty="0">
              <a:solidFill>
                <a:schemeClr val="bg1"/>
              </a:solidFill>
            </a:endParaRPr>
          </a:p>
          <a:p>
            <a:pPr defTabSz="585788" eaLnBrk="0" hangingPunct="0"/>
            <a:r>
              <a:rPr lang="fr-FR" sz="1900" b="1" dirty="0" smtClean="0">
                <a:solidFill>
                  <a:srgbClr val="FF0000"/>
                </a:solidFill>
              </a:rPr>
              <a:t>PUMP!!!</a:t>
            </a:r>
            <a:endParaRPr lang="fr-FR" sz="1900" b="1" dirty="0">
              <a:solidFill>
                <a:srgbClr val="FF0000"/>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1384995"/>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So in valve </a:t>
            </a:r>
            <a:r>
              <a:rPr lang="fr-FR" sz="2800" dirty="0" err="1" smtClean="0">
                <a:solidFill>
                  <a:srgbClr val="FF0000"/>
                </a:solidFill>
              </a:rPr>
              <a:t>incompetence</a:t>
            </a:r>
            <a:r>
              <a:rPr lang="fr-FR" sz="2800" dirty="0" smtClean="0">
                <a:solidFill>
                  <a:srgbClr val="FF0000"/>
                </a:solidFill>
              </a:rPr>
              <a:t> : </a:t>
            </a:r>
            <a:r>
              <a:rPr lang="fr-FR" sz="2800" dirty="0" smtClean="0">
                <a:solidFill>
                  <a:schemeClr val="bg1"/>
                </a:solidFill>
              </a:rPr>
              <a:t>COMPRESSION WHEN WALKING in proportion  to valve </a:t>
            </a:r>
            <a:r>
              <a:rPr lang="fr-FR" sz="2800" dirty="0" err="1" smtClean="0">
                <a:solidFill>
                  <a:schemeClr val="bg1"/>
                </a:solidFill>
              </a:rPr>
              <a:t>incompetence</a:t>
            </a:r>
            <a:endParaRPr lang="fr-FR" sz="2800" dirty="0" smtClean="0">
              <a:solidFill>
                <a:schemeClr val="bg1"/>
              </a:solidFill>
            </a:endParaRP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3" name="Forme libre 2"/>
          <p:cNvSpPr/>
          <p:nvPr/>
        </p:nvSpPr>
        <p:spPr>
          <a:xfrm>
            <a:off x="2142699" y="2142699"/>
            <a:ext cx="3330053" cy="887104"/>
          </a:xfrm>
          <a:custGeom>
            <a:avLst/>
            <a:gdLst>
              <a:gd name="connsiteX0" fmla="*/ 0 w 3330053"/>
              <a:gd name="connsiteY0" fmla="*/ 0 h 887104"/>
              <a:gd name="connsiteX1" fmla="*/ 846161 w 3330053"/>
              <a:gd name="connsiteY1" fmla="*/ 859808 h 887104"/>
              <a:gd name="connsiteX2" fmla="*/ 2593074 w 3330053"/>
              <a:gd name="connsiteY2" fmla="*/ 887104 h 887104"/>
              <a:gd name="connsiteX3" fmla="*/ 2906973 w 3330053"/>
              <a:gd name="connsiteY3" fmla="*/ 81886 h 887104"/>
              <a:gd name="connsiteX4" fmla="*/ 3330053 w 3330053"/>
              <a:gd name="connsiteY4" fmla="*/ 40943 h 88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053" h="887104">
                <a:moveTo>
                  <a:pt x="0" y="0"/>
                </a:moveTo>
                <a:lnTo>
                  <a:pt x="846161" y="859808"/>
                </a:lnTo>
                <a:lnTo>
                  <a:pt x="2593074" y="887104"/>
                </a:lnTo>
                <a:lnTo>
                  <a:pt x="2906973" y="81886"/>
                </a:lnTo>
                <a:lnTo>
                  <a:pt x="3330053" y="40943"/>
                </a:ln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4"/>
          <p:cNvCxnSpPr>
            <a:stCxn id="1368213" idx="0"/>
            <a:endCxn id="3" idx="4"/>
          </p:cNvCxnSpPr>
          <p:nvPr/>
        </p:nvCxnSpPr>
        <p:spPr>
          <a:xfrm>
            <a:off x="2112362" y="2085975"/>
            <a:ext cx="3360390" cy="9766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70" name="Rectangle 146"/>
          <p:cNvSpPr>
            <a:spLocks noChangeArrowheads="1"/>
          </p:cNvSpPr>
          <p:nvPr/>
        </p:nvSpPr>
        <p:spPr bwMode="auto">
          <a:xfrm>
            <a:off x="3059832" y="2586251"/>
            <a:ext cx="1416157"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Moderate</a:t>
            </a:r>
            <a:r>
              <a:rPr lang="fr-FR" sz="1900" b="1" dirty="0" smtClean="0"/>
              <a:t> VI</a:t>
            </a:r>
            <a:endParaRPr lang="fr-FR" sz="1900" b="1" dirty="0"/>
          </a:p>
        </p:txBody>
      </p:sp>
      <p:sp>
        <p:nvSpPr>
          <p:cNvPr id="171" name="Rectangle 146"/>
          <p:cNvSpPr>
            <a:spLocks noChangeArrowheads="1"/>
          </p:cNvSpPr>
          <p:nvPr/>
        </p:nvSpPr>
        <p:spPr bwMode="auto">
          <a:xfrm>
            <a:off x="3193779" y="1822590"/>
            <a:ext cx="1093441" cy="366125"/>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err="1" smtClean="0"/>
              <a:t>Severe</a:t>
            </a:r>
            <a:r>
              <a:rPr lang="fr-FR" sz="1900" b="1" dirty="0" smtClean="0"/>
              <a:t> VI</a:t>
            </a:r>
            <a:endParaRPr lang="fr-FR" sz="1900" b="1" dirty="0"/>
          </a:p>
        </p:txBody>
      </p:sp>
      <p:sp>
        <p:nvSpPr>
          <p:cNvPr id="172" name="Ellipse 171"/>
          <p:cNvSpPr/>
          <p:nvPr/>
        </p:nvSpPr>
        <p:spPr>
          <a:xfrm>
            <a:off x="2266962" y="3344227"/>
            <a:ext cx="2216593"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676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Walking</a:t>
            </a:r>
            <a:endParaRPr lang="fr-FR" sz="1900" b="1" dirty="0">
              <a:solidFill>
                <a:schemeClr val="bg1"/>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OBSTACLE TO THE FLOW: </a:t>
            </a:r>
            <a:r>
              <a:rPr lang="fr-FR" sz="2800" dirty="0" err="1" smtClean="0">
                <a:solidFill>
                  <a:schemeClr val="bg1"/>
                </a:solidFill>
              </a:rPr>
              <a:t>Excess</a:t>
            </a:r>
            <a:r>
              <a:rPr lang="fr-FR" sz="2800" dirty="0" smtClean="0">
                <a:solidFill>
                  <a:schemeClr val="bg1"/>
                </a:solidFill>
              </a:rPr>
              <a:t> of </a:t>
            </a:r>
            <a:r>
              <a:rPr lang="fr-FR" sz="2800" dirty="0" err="1" smtClean="0">
                <a:solidFill>
                  <a:schemeClr val="bg1"/>
                </a:solidFill>
              </a:rPr>
              <a:t>Residual</a:t>
            </a:r>
            <a:r>
              <a:rPr lang="fr-FR" sz="2800" dirty="0" smtClean="0">
                <a:solidFill>
                  <a:schemeClr val="bg1"/>
                </a:solidFill>
              </a:rPr>
              <a:t> Pressure </a:t>
            </a:r>
            <a:r>
              <a:rPr lang="fr-FR" sz="2800" dirty="0" err="1" smtClean="0">
                <a:solidFill>
                  <a:schemeClr val="bg1"/>
                </a:solidFill>
              </a:rPr>
              <a:t>added</a:t>
            </a:r>
            <a:r>
              <a:rPr lang="fr-FR" sz="2800" dirty="0" smtClean="0">
                <a:solidFill>
                  <a:schemeClr val="bg1"/>
                </a:solidFill>
              </a:rPr>
              <a:t> to </a:t>
            </a:r>
            <a:r>
              <a:rPr lang="fr-FR" sz="2800" dirty="0" err="1" smtClean="0">
                <a:solidFill>
                  <a:schemeClr val="bg1"/>
                </a:solidFill>
              </a:rPr>
              <a:t>Gravitational</a:t>
            </a:r>
            <a:r>
              <a:rPr lang="fr-FR" sz="2800" dirty="0" smtClean="0">
                <a:solidFill>
                  <a:schemeClr val="bg1"/>
                </a:solidFill>
              </a:rPr>
              <a:t> Pressure</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170" name="Rectangle 146"/>
          <p:cNvSpPr>
            <a:spLocks noChangeArrowheads="1"/>
          </p:cNvSpPr>
          <p:nvPr/>
        </p:nvSpPr>
        <p:spPr bwMode="auto">
          <a:xfrm>
            <a:off x="3258186" y="2800241"/>
            <a:ext cx="1025987" cy="366125"/>
          </a:xfrm>
          <a:prstGeom prst="rect">
            <a:avLst/>
          </a:prstGeom>
          <a:solidFill>
            <a:schemeClr val="bg1"/>
          </a:solidFill>
          <a:ln w="50799">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smtClean="0"/>
              <a:t>Obstacle</a:t>
            </a:r>
            <a:endParaRPr lang="fr-FR" sz="1900" b="1" dirty="0"/>
          </a:p>
        </p:txBody>
      </p:sp>
      <p:grpSp>
        <p:nvGrpSpPr>
          <p:cNvPr id="173" name="Group 147"/>
          <p:cNvGrpSpPr>
            <a:grpSpLocks/>
          </p:cNvGrpSpPr>
          <p:nvPr/>
        </p:nvGrpSpPr>
        <p:grpSpPr bwMode="auto">
          <a:xfrm>
            <a:off x="1115616" y="1438374"/>
            <a:ext cx="7140575" cy="4006850"/>
            <a:chOff x="864" y="1920"/>
            <a:chExt cx="3552" cy="1872"/>
          </a:xfrm>
        </p:grpSpPr>
        <p:sp>
          <p:nvSpPr>
            <p:cNvPr id="174" name="Line 148"/>
            <p:cNvSpPr>
              <a:spLocks noChangeShapeType="1"/>
            </p:cNvSpPr>
            <p:nvPr/>
          </p:nvSpPr>
          <p:spPr bwMode="auto">
            <a:xfrm>
              <a:off x="864" y="1920"/>
              <a:ext cx="52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Line 149"/>
            <p:cNvSpPr>
              <a:spLocks noChangeShapeType="1"/>
            </p:cNvSpPr>
            <p:nvPr/>
          </p:nvSpPr>
          <p:spPr bwMode="auto">
            <a:xfrm>
              <a:off x="1392" y="1920"/>
              <a:ext cx="528" cy="864"/>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Line 150"/>
            <p:cNvSpPr>
              <a:spLocks noChangeShapeType="1"/>
            </p:cNvSpPr>
            <p:nvPr/>
          </p:nvSpPr>
          <p:spPr bwMode="auto">
            <a:xfrm>
              <a:off x="1920" y="2784"/>
              <a:ext cx="76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151"/>
            <p:cNvSpPr>
              <a:spLocks noChangeShapeType="1"/>
            </p:cNvSpPr>
            <p:nvPr/>
          </p:nvSpPr>
          <p:spPr bwMode="auto">
            <a:xfrm flipV="1">
              <a:off x="2688" y="1968"/>
              <a:ext cx="336" cy="81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Line 152"/>
            <p:cNvSpPr>
              <a:spLocks noChangeShapeType="1"/>
            </p:cNvSpPr>
            <p:nvPr/>
          </p:nvSpPr>
          <p:spPr bwMode="auto">
            <a:xfrm>
              <a:off x="3024" y="1968"/>
              <a:ext cx="19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Line 153"/>
            <p:cNvSpPr>
              <a:spLocks noChangeShapeType="1"/>
            </p:cNvSpPr>
            <p:nvPr/>
          </p:nvSpPr>
          <p:spPr bwMode="auto">
            <a:xfrm>
              <a:off x="3216" y="1968"/>
              <a:ext cx="0" cy="1488"/>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54"/>
            <p:cNvSpPr>
              <a:spLocks noChangeShapeType="1"/>
            </p:cNvSpPr>
            <p:nvPr/>
          </p:nvSpPr>
          <p:spPr bwMode="auto">
            <a:xfrm>
              <a:off x="3216" y="3456"/>
              <a:ext cx="720"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Line 155"/>
            <p:cNvSpPr>
              <a:spLocks noChangeShapeType="1"/>
            </p:cNvSpPr>
            <p:nvPr/>
          </p:nvSpPr>
          <p:spPr bwMode="auto">
            <a:xfrm>
              <a:off x="3936" y="3456"/>
              <a:ext cx="48" cy="33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156"/>
            <p:cNvSpPr>
              <a:spLocks noChangeShapeType="1"/>
            </p:cNvSpPr>
            <p:nvPr/>
          </p:nvSpPr>
          <p:spPr bwMode="auto">
            <a:xfrm>
              <a:off x="3984" y="3792"/>
              <a:ext cx="43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897788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w="9525">
            <a:solidFill>
              <a:schemeClr val="tx1"/>
            </a:solidFill>
            <a:miter lim="800000"/>
            <a:headEnd/>
            <a:tailEnd/>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 Starting</a:t>
            </a:r>
          </a:p>
          <a:p>
            <a:pPr defTabSz="585788" eaLnBrk="0" hangingPunct="0"/>
            <a:endParaRPr lang="fr-FR" sz="1900" b="1">
              <a:solidFill>
                <a:schemeClr val="bg1"/>
              </a:solidFill>
            </a:endParaRPr>
          </a:p>
        </p:txBody>
      </p:sp>
      <p:sp>
        <p:nvSpPr>
          <p:cNvPr id="1368078" name="Rectangle 14"/>
          <p:cNvSpPr>
            <a:spLocks noChangeArrowheads="1"/>
          </p:cNvSpPr>
          <p:nvPr/>
        </p:nvSpPr>
        <p:spPr bwMode="auto">
          <a:xfrm>
            <a:off x="7278688" y="6093296"/>
            <a:ext cx="1298575"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Declive</a:t>
            </a:r>
            <a:endParaRPr lang="fr-FR" sz="1900" b="1" dirty="0">
              <a:solidFill>
                <a:schemeClr val="bg1"/>
              </a:solidFill>
            </a:endParaRPr>
          </a:p>
        </p:txBody>
      </p:sp>
      <p:sp>
        <p:nvSpPr>
          <p:cNvPr id="1368079" name="Rectangle 15"/>
          <p:cNvSpPr>
            <a:spLocks noChangeArrowheads="1"/>
          </p:cNvSpPr>
          <p:nvPr/>
        </p:nvSpPr>
        <p:spPr bwMode="auto">
          <a:xfrm>
            <a:off x="5959475" y="5877272"/>
            <a:ext cx="661784" cy="366125"/>
          </a:xfrm>
          <a:prstGeom prst="rect">
            <a:avLst/>
          </a:prstGeom>
          <a:noFill/>
          <a:ln>
            <a:noFill/>
          </a:ln>
          <a:effectLst>
            <a:outerShdw dist="107763" dir="2700000" sx="1000" sy="1000" algn="ctr" rotWithShape="0">
              <a:schemeClr val="bg2"/>
            </a:outerShdw>
          </a:effectLst>
        </p:spPr>
        <p:txBody>
          <a:bodyPr wrap="none" lIns="73025" tIns="36512" rIns="73025" bIns="36512">
            <a:spAutoFit/>
          </a:bodyPr>
          <a:lstStyle/>
          <a:p>
            <a:pPr defTabSz="585788" eaLnBrk="0" hangingPunct="0"/>
            <a:r>
              <a:rPr lang="fr-FR" sz="1900" b="1" dirty="0" err="1" smtClean="0">
                <a:solidFill>
                  <a:schemeClr val="bg1"/>
                </a:solidFill>
              </a:rPr>
              <a:t>Lying</a:t>
            </a:r>
            <a:endParaRPr lang="fr-FR" sz="1900" b="1" dirty="0">
              <a:solidFill>
                <a:schemeClr val="bg1"/>
              </a:solidFill>
            </a:endParaRPr>
          </a:p>
        </p:txBody>
      </p:sp>
      <p:sp>
        <p:nvSpPr>
          <p:cNvPr id="1368080" name="Rectangle 16"/>
          <p:cNvSpPr>
            <a:spLocks noChangeArrowheads="1"/>
          </p:cNvSpPr>
          <p:nvPr/>
        </p:nvSpPr>
        <p:spPr bwMode="auto">
          <a:xfrm>
            <a:off x="3367088" y="5784850"/>
            <a:ext cx="1322387" cy="366125"/>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err="1" smtClean="0">
                <a:solidFill>
                  <a:schemeClr val="bg1"/>
                </a:solidFill>
              </a:rPr>
              <a:t>Walking</a:t>
            </a:r>
            <a:endParaRPr lang="fr-FR" sz="1900" b="1" dirty="0">
              <a:solidFill>
                <a:schemeClr val="bg1"/>
              </a:solidFill>
            </a:endParaRPr>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380581" y="3437652"/>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a:solidFill>
                  <a:schemeClr val="bg1"/>
                </a:solidFill>
              </a:rPr>
              <a:t>Stopping</a:t>
            </a:r>
          </a:p>
          <a:p>
            <a:pPr defTabSz="585788" eaLnBrk="0" hangingPunct="0"/>
            <a:endParaRPr lang="fr-FR" sz="1900" b="1">
              <a:solidFill>
                <a:schemeClr val="bg1"/>
              </a:solidFill>
            </a:endParaRPr>
          </a:p>
        </p:txBody>
      </p:sp>
      <p:sp>
        <p:nvSpPr>
          <p:cNvPr id="1368223" name="Rectangle 159"/>
          <p:cNvSpPr>
            <a:spLocks noChangeArrowheads="1"/>
          </p:cNvSpPr>
          <p:nvPr/>
        </p:nvSpPr>
        <p:spPr bwMode="auto">
          <a:xfrm>
            <a:off x="1110456" y="5784850"/>
            <a:ext cx="1157288" cy="658513"/>
          </a:xfrm>
          <a:prstGeom prst="rect">
            <a:avLst/>
          </a:prstGeom>
          <a:noFill/>
          <a:ln>
            <a:noFill/>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chemeClr val="bg1"/>
                </a:solidFill>
              </a:rPr>
              <a:t>Standing </a:t>
            </a:r>
            <a:r>
              <a:rPr lang="fr-FR" sz="1900" b="1" dirty="0" err="1">
                <a:solidFill>
                  <a:schemeClr val="bg1"/>
                </a:solidFill>
              </a:rPr>
              <a:t>at</a:t>
            </a:r>
            <a:r>
              <a:rPr lang="fr-FR" sz="1900" b="1" dirty="0">
                <a:solidFill>
                  <a:schemeClr val="bg1"/>
                </a:solidFill>
              </a:rPr>
              <a:t> </a:t>
            </a:r>
            <a:r>
              <a:rPr lang="fr-FR" sz="1900" b="1" dirty="0" err="1">
                <a:solidFill>
                  <a:schemeClr val="bg1"/>
                </a:solidFill>
              </a:rPr>
              <a:t>rest</a:t>
            </a:r>
            <a:endParaRPr lang="fr-FR" sz="1900" b="1" dirty="0">
              <a:solidFill>
                <a:schemeClr val="bg1"/>
              </a:solidFill>
            </a:endParaRPr>
          </a:p>
        </p:txBody>
      </p:sp>
      <p:sp>
        <p:nvSpPr>
          <p:cNvPr id="165" name="Rectangle 159"/>
          <p:cNvSpPr>
            <a:spLocks noChangeArrowheads="1"/>
          </p:cNvSpPr>
          <p:nvPr/>
        </p:nvSpPr>
        <p:spPr bwMode="auto">
          <a:xfrm>
            <a:off x="35496" y="1760537"/>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90 mm Hg</a:t>
            </a:r>
            <a:endParaRPr lang="fr-FR" sz="1900" b="1" dirty="0">
              <a:solidFill>
                <a:srgbClr val="FF0000"/>
              </a:solidFill>
            </a:endParaRPr>
          </a:p>
        </p:txBody>
      </p:sp>
      <p:sp>
        <p:nvSpPr>
          <p:cNvPr id="166" name="Rectangle 159"/>
          <p:cNvSpPr>
            <a:spLocks noChangeArrowheads="1"/>
          </p:cNvSpPr>
          <p:nvPr/>
        </p:nvSpPr>
        <p:spPr bwMode="auto">
          <a:xfrm>
            <a:off x="27046" y="3319743"/>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a:solidFill>
                  <a:srgbClr val="FF0000"/>
                </a:solidFill>
              </a:rPr>
              <a:t>3</a:t>
            </a:r>
            <a:r>
              <a:rPr lang="fr-FR" sz="1900" b="1" dirty="0" smtClean="0">
                <a:solidFill>
                  <a:srgbClr val="FF0000"/>
                </a:solidFill>
              </a:rPr>
              <a:t>0 mm Hg</a:t>
            </a:r>
            <a:endParaRPr lang="fr-FR" sz="1900" b="1" dirty="0">
              <a:solidFill>
                <a:srgbClr val="FF0000"/>
              </a:solidFill>
            </a:endParaRPr>
          </a:p>
        </p:txBody>
      </p:sp>
      <p:sp>
        <p:nvSpPr>
          <p:cNvPr id="2" name="ZoneTexte 1"/>
          <p:cNvSpPr txBox="1"/>
          <p:nvPr/>
        </p:nvSpPr>
        <p:spPr>
          <a:xfrm>
            <a:off x="2552232" y="44624"/>
            <a:ext cx="6591768" cy="954107"/>
          </a:xfrm>
          <a:prstGeom prst="rect">
            <a:avLst/>
          </a:prstGeom>
          <a:solidFill>
            <a:schemeClr val="tx1"/>
          </a:solidFill>
          <a:ln>
            <a:solidFill>
              <a:srgbClr val="FF0000"/>
            </a:solidFill>
          </a:ln>
        </p:spPr>
        <p:txBody>
          <a:bodyPr wrap="square" rtlCol="0">
            <a:spAutoFit/>
          </a:bodyPr>
          <a:lstStyle/>
          <a:p>
            <a:r>
              <a:rPr lang="fr-FR" sz="2800" dirty="0" smtClean="0">
                <a:solidFill>
                  <a:srgbClr val="FF0000"/>
                </a:solidFill>
              </a:rPr>
              <a:t>OBSTACLE TO THE FLOW: </a:t>
            </a:r>
            <a:r>
              <a:rPr lang="fr-FR" sz="2800" dirty="0" smtClean="0">
                <a:solidFill>
                  <a:schemeClr val="bg1"/>
                </a:solidFill>
              </a:rPr>
              <a:t>Permanent TMP </a:t>
            </a:r>
            <a:r>
              <a:rPr lang="fr-FR" sz="2800" dirty="0" err="1" smtClean="0">
                <a:solidFill>
                  <a:schemeClr val="bg1"/>
                </a:solidFill>
              </a:rPr>
              <a:t>excess</a:t>
            </a:r>
            <a:r>
              <a:rPr lang="fr-FR" sz="2800" dirty="0" smtClean="0">
                <a:solidFill>
                  <a:schemeClr val="bg1"/>
                </a:solidFill>
              </a:rPr>
              <a:t>: </a:t>
            </a:r>
            <a:r>
              <a:rPr lang="fr-FR" sz="2800" dirty="0" err="1" smtClean="0">
                <a:solidFill>
                  <a:schemeClr val="bg1"/>
                </a:solidFill>
              </a:rPr>
              <a:t>so</a:t>
            </a:r>
            <a:r>
              <a:rPr lang="fr-FR" sz="2800" dirty="0" smtClean="0">
                <a:solidFill>
                  <a:schemeClr val="bg1"/>
                </a:solidFill>
              </a:rPr>
              <a:t> permanent  COMPRESSION </a:t>
            </a:r>
          </a:p>
        </p:txBody>
      </p:sp>
      <p:sp>
        <p:nvSpPr>
          <p:cNvPr id="168" name="Rectangle 159"/>
          <p:cNvSpPr>
            <a:spLocks noChangeArrowheads="1"/>
          </p:cNvSpPr>
          <p:nvPr/>
        </p:nvSpPr>
        <p:spPr bwMode="auto">
          <a:xfrm>
            <a:off x="-12700" y="497094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15 mm Hg</a:t>
            </a:r>
            <a:endParaRPr lang="fr-FR" sz="1900" b="1" dirty="0">
              <a:solidFill>
                <a:srgbClr val="FF0000"/>
              </a:solidFill>
            </a:endParaRPr>
          </a:p>
        </p:txBody>
      </p:sp>
      <p:sp>
        <p:nvSpPr>
          <p:cNvPr id="169" name="Rectangle 159"/>
          <p:cNvSpPr>
            <a:spLocks noChangeArrowheads="1"/>
          </p:cNvSpPr>
          <p:nvPr/>
        </p:nvSpPr>
        <p:spPr bwMode="auto">
          <a:xfrm>
            <a:off x="-34155" y="5924850"/>
            <a:ext cx="1157288" cy="658513"/>
          </a:xfrm>
          <a:prstGeom prst="rect">
            <a:avLst/>
          </a:prstGeom>
          <a:noFill/>
          <a:ln w="9525">
            <a:noFill/>
            <a:miter lim="800000"/>
            <a:headEnd/>
            <a:tailEnd/>
          </a:ln>
          <a:effectLst>
            <a:outerShdw dist="107763" dir="2700000" sx="1000" sy="1000" algn="ctr" rotWithShape="0">
              <a:schemeClr val="bg2"/>
            </a:outerShdw>
          </a:effectLst>
        </p:spPr>
        <p:txBody>
          <a:bodyPr lIns="73025" tIns="36512" rIns="73025" bIns="36512">
            <a:spAutoFit/>
          </a:bodyPr>
          <a:lstStyle/>
          <a:p>
            <a:pPr defTabSz="585788" eaLnBrk="0" hangingPunct="0"/>
            <a:r>
              <a:rPr lang="fr-FR" sz="1900" b="1" dirty="0" smtClean="0">
                <a:solidFill>
                  <a:srgbClr val="FF0000"/>
                </a:solidFill>
              </a:rPr>
              <a:t>- 40 mm Hg</a:t>
            </a:r>
            <a:endParaRPr lang="fr-FR" sz="1900" b="1" dirty="0">
              <a:solidFill>
                <a:srgbClr val="FF0000"/>
              </a:solidFill>
            </a:endParaRPr>
          </a:p>
        </p:txBody>
      </p:sp>
      <p:sp>
        <p:nvSpPr>
          <p:cNvPr id="170" name="Rectangle 146"/>
          <p:cNvSpPr>
            <a:spLocks noChangeArrowheads="1"/>
          </p:cNvSpPr>
          <p:nvPr/>
        </p:nvSpPr>
        <p:spPr bwMode="auto">
          <a:xfrm>
            <a:off x="3258186" y="2800241"/>
            <a:ext cx="1025987" cy="366125"/>
          </a:xfrm>
          <a:prstGeom prst="rect">
            <a:avLst/>
          </a:prstGeom>
          <a:solidFill>
            <a:schemeClr val="bg1"/>
          </a:solidFill>
          <a:ln w="50799">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dirty="0" smtClean="0"/>
              <a:t>Obstacle</a:t>
            </a:r>
            <a:endParaRPr lang="fr-FR" sz="1900" b="1" dirty="0"/>
          </a:p>
        </p:txBody>
      </p:sp>
      <p:grpSp>
        <p:nvGrpSpPr>
          <p:cNvPr id="173" name="Group 147"/>
          <p:cNvGrpSpPr>
            <a:grpSpLocks/>
          </p:cNvGrpSpPr>
          <p:nvPr/>
        </p:nvGrpSpPr>
        <p:grpSpPr bwMode="auto">
          <a:xfrm>
            <a:off x="1115616" y="1438374"/>
            <a:ext cx="7140575" cy="4006850"/>
            <a:chOff x="864" y="1920"/>
            <a:chExt cx="3552" cy="1872"/>
          </a:xfrm>
        </p:grpSpPr>
        <p:sp>
          <p:nvSpPr>
            <p:cNvPr id="174" name="Line 148"/>
            <p:cNvSpPr>
              <a:spLocks noChangeShapeType="1"/>
            </p:cNvSpPr>
            <p:nvPr/>
          </p:nvSpPr>
          <p:spPr bwMode="auto">
            <a:xfrm>
              <a:off x="864" y="1920"/>
              <a:ext cx="52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Line 149"/>
            <p:cNvSpPr>
              <a:spLocks noChangeShapeType="1"/>
            </p:cNvSpPr>
            <p:nvPr/>
          </p:nvSpPr>
          <p:spPr bwMode="auto">
            <a:xfrm>
              <a:off x="1392" y="1920"/>
              <a:ext cx="528" cy="864"/>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 name="Line 150"/>
            <p:cNvSpPr>
              <a:spLocks noChangeShapeType="1"/>
            </p:cNvSpPr>
            <p:nvPr/>
          </p:nvSpPr>
          <p:spPr bwMode="auto">
            <a:xfrm>
              <a:off x="1920" y="2784"/>
              <a:ext cx="768"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151"/>
            <p:cNvSpPr>
              <a:spLocks noChangeShapeType="1"/>
            </p:cNvSpPr>
            <p:nvPr/>
          </p:nvSpPr>
          <p:spPr bwMode="auto">
            <a:xfrm flipV="1">
              <a:off x="2688" y="1968"/>
              <a:ext cx="336" cy="81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Line 152"/>
            <p:cNvSpPr>
              <a:spLocks noChangeShapeType="1"/>
            </p:cNvSpPr>
            <p:nvPr/>
          </p:nvSpPr>
          <p:spPr bwMode="auto">
            <a:xfrm>
              <a:off x="3024" y="1968"/>
              <a:ext cx="19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Line 153"/>
            <p:cNvSpPr>
              <a:spLocks noChangeShapeType="1"/>
            </p:cNvSpPr>
            <p:nvPr/>
          </p:nvSpPr>
          <p:spPr bwMode="auto">
            <a:xfrm>
              <a:off x="3216" y="1968"/>
              <a:ext cx="0" cy="1488"/>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154"/>
            <p:cNvSpPr>
              <a:spLocks noChangeShapeType="1"/>
            </p:cNvSpPr>
            <p:nvPr/>
          </p:nvSpPr>
          <p:spPr bwMode="auto">
            <a:xfrm>
              <a:off x="3216" y="3456"/>
              <a:ext cx="720"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Line 155"/>
            <p:cNvSpPr>
              <a:spLocks noChangeShapeType="1"/>
            </p:cNvSpPr>
            <p:nvPr/>
          </p:nvSpPr>
          <p:spPr bwMode="auto">
            <a:xfrm>
              <a:off x="3936" y="3456"/>
              <a:ext cx="48" cy="336"/>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156"/>
            <p:cNvSpPr>
              <a:spLocks noChangeShapeType="1"/>
            </p:cNvSpPr>
            <p:nvPr/>
          </p:nvSpPr>
          <p:spPr bwMode="auto">
            <a:xfrm>
              <a:off x="3984" y="3792"/>
              <a:ext cx="432" cy="0"/>
            </a:xfrm>
            <a:prstGeom prst="line">
              <a:avLst/>
            </a:prstGeom>
            <a:noFill/>
            <a:ln w="57150">
              <a:solidFill>
                <a:srgbClr val="5BA3C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3" name="Ellipse 182"/>
          <p:cNvSpPr/>
          <p:nvPr/>
        </p:nvSpPr>
        <p:spPr>
          <a:xfrm>
            <a:off x="858838" y="3344227"/>
            <a:ext cx="6480657" cy="2592387"/>
          </a:xfrm>
          <a:prstGeom prst="ellipse">
            <a:avLst/>
          </a:prstGeom>
          <a:solidFill>
            <a:schemeClr val="accent2">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738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p:cNvSpPr txBox="1"/>
              <p:nvPr/>
            </p:nvSpPr>
            <p:spPr>
              <a:xfrm>
                <a:off x="179512" y="188640"/>
                <a:ext cx="8784976" cy="6186309"/>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pPr algn="ctr"/>
                <a:r>
                  <a:rPr lang="en-US" sz="2400" dirty="0" smtClean="0">
                    <a:solidFill>
                      <a:schemeClr val="accent6"/>
                    </a:solidFill>
                  </a:rPr>
                  <a:t>Venous </a:t>
                </a:r>
                <a:r>
                  <a:rPr lang="en-US" sz="2400" dirty="0">
                    <a:solidFill>
                      <a:schemeClr val="accent6"/>
                    </a:solidFill>
                  </a:rPr>
                  <a:t>Trans-Mural-Pressure (TMP) </a:t>
                </a:r>
                <a:endParaRPr lang="en-US" sz="2400" dirty="0" smtClean="0">
                  <a:solidFill>
                    <a:schemeClr val="accent6"/>
                  </a:solidFill>
                </a:endParaRPr>
              </a:p>
              <a:p>
                <a:r>
                  <a:rPr lang="en-US" sz="4000" dirty="0" smtClean="0">
                    <a:solidFill>
                      <a:schemeClr val="tx2"/>
                    </a:solidFill>
                  </a:rPr>
                  <a:t>At the veins level:</a:t>
                </a:r>
              </a:p>
              <a:p>
                <a:r>
                  <a:rPr lang="en-US" sz="2400" dirty="0"/>
                  <a:t>	</a:t>
                </a:r>
                <a:r>
                  <a:rPr lang="en-US" sz="2400" dirty="0" smtClean="0">
                    <a:solidFill>
                      <a:schemeClr val="accent6"/>
                    </a:solidFill>
                  </a:rPr>
                  <a:t> </a:t>
                </a:r>
                <a:r>
                  <a:rPr lang="en-US" sz="3200" dirty="0" smtClean="0">
                    <a:solidFill>
                      <a:schemeClr val="tx2"/>
                    </a:solidFill>
                  </a:rPr>
                  <a:t>IVP</a:t>
                </a:r>
                <a:r>
                  <a:rPr lang="en-US" sz="2400" dirty="0" smtClean="0">
                    <a:solidFill>
                      <a:schemeClr val="accent6"/>
                    </a:solidFill>
                  </a:rPr>
                  <a:t> </a:t>
                </a:r>
                <a:r>
                  <a:rPr lang="en-US" sz="2400" dirty="0" smtClean="0"/>
                  <a:t>is a venous Hydrostatic pressure made of :</a:t>
                </a:r>
              </a:p>
              <a:p>
                <a:pPr marL="0" lvl="2"/>
                <a:r>
                  <a:rPr lang="en-US" sz="2400" dirty="0"/>
                  <a:t>	</a:t>
                </a:r>
                <a:r>
                  <a:rPr lang="en-US" sz="2400" dirty="0" smtClean="0"/>
                  <a:t>	</a:t>
                </a:r>
                <a:r>
                  <a:rPr lang="en-US" sz="2400" dirty="0" smtClean="0">
                    <a:solidFill>
                      <a:schemeClr val="tx2"/>
                    </a:solidFill>
                  </a:rPr>
                  <a:t>1-Gravitational pressure: </a:t>
                </a:r>
                <a:r>
                  <a:rPr lang="el-GR" sz="2400" dirty="0" smtClean="0"/>
                  <a:t>ρ</a:t>
                </a:r>
                <a:r>
                  <a:rPr lang="fr-FR" sz="2400" dirty="0" smtClean="0"/>
                  <a:t> g h (</a:t>
                </a:r>
                <a:r>
                  <a:rPr lang="en-US" sz="2400" dirty="0" smtClean="0"/>
                  <a:t>h </a:t>
                </a:r>
                <a:r>
                  <a:rPr lang="en-US" sz="2400" dirty="0"/>
                  <a:t>= liquid  height</a:t>
                </a:r>
                <a14:m>
                  <m:oMath xmlns:m="http://schemas.openxmlformats.org/officeDocument/2006/math">
                    <m:r>
                      <a:rPr lang="fr-FR" sz="2400">
                        <a:latin typeface="Cambria Math"/>
                        <a:ea typeface="Cambria Math"/>
                      </a:rPr>
                      <m:t> </m:t>
                    </m:r>
                    <m:r>
                      <a:rPr lang="fr-FR" sz="2400" i="1">
                        <a:latin typeface="Cambria Math"/>
                        <a:ea typeface="Cambria Math"/>
                      </a:rPr>
                      <m:t> </m:t>
                    </m:r>
                    <m:r>
                      <a:rPr lang="en-US" sz="2400" i="1">
                        <a:latin typeface="Cambria Math"/>
                        <a:ea typeface="Cambria Math"/>
                      </a:rPr>
                      <m:t>𝜌</m:t>
                    </m:r>
                  </m:oMath>
                </a14:m>
                <a:r>
                  <a:rPr lang="en-US" sz="2400" dirty="0"/>
                  <a:t> =  liquid </a:t>
                </a:r>
                <a:r>
                  <a:rPr lang="en-US" sz="2400" dirty="0" smtClean="0"/>
                  <a:t>density  g = gravitational acceleration).</a:t>
                </a:r>
              </a:p>
              <a:p>
                <a:pPr marL="0" lvl="2"/>
                <a:r>
                  <a:rPr lang="en-US" sz="2400" dirty="0"/>
                  <a:t>	</a:t>
                </a:r>
                <a:r>
                  <a:rPr lang="en-US" sz="2400" dirty="0" smtClean="0"/>
                  <a:t>	</a:t>
                </a:r>
                <a:r>
                  <a:rPr lang="en-US" sz="2400" dirty="0" smtClean="0">
                    <a:solidFill>
                      <a:schemeClr val="tx2"/>
                    </a:solidFill>
                  </a:rPr>
                  <a:t>2-Hydrostatic component of the Pressure made of</a:t>
                </a:r>
                <a:r>
                  <a:rPr lang="en-US" sz="2400" dirty="0" smtClean="0"/>
                  <a:t>: </a:t>
                </a:r>
              </a:p>
              <a:p>
                <a:pPr marL="0" lvl="2"/>
                <a:r>
                  <a:rPr lang="en-US" sz="2400" dirty="0">
                    <a:solidFill>
                      <a:schemeClr val="accent6"/>
                    </a:solidFill>
                  </a:rPr>
                  <a:t>	</a:t>
                </a:r>
                <a:r>
                  <a:rPr lang="en-US" sz="2400" dirty="0" smtClean="0">
                    <a:solidFill>
                      <a:schemeClr val="accent6"/>
                    </a:solidFill>
                  </a:rPr>
                  <a:t>		a-Residual pressure </a:t>
                </a:r>
                <a:r>
                  <a:rPr lang="en-US" sz="2400" dirty="0" smtClean="0"/>
                  <a:t> resulting of the arterial pressure throughout the microcirculation resistance,  and </a:t>
                </a:r>
              </a:p>
              <a:p>
                <a:pPr marL="0" lvl="2"/>
                <a:r>
                  <a:rPr lang="en-US" sz="2400" dirty="0">
                    <a:solidFill>
                      <a:schemeClr val="accent6"/>
                    </a:solidFill>
                  </a:rPr>
                  <a:t>	</a:t>
                </a:r>
                <a:r>
                  <a:rPr lang="en-US" sz="2400" dirty="0" smtClean="0">
                    <a:solidFill>
                      <a:schemeClr val="accent6"/>
                    </a:solidFill>
                  </a:rPr>
                  <a:t>		b-Muscular pump pressure </a:t>
                </a:r>
                <a:r>
                  <a:rPr lang="en-US" sz="2400" dirty="0" smtClean="0"/>
                  <a:t>produced by the </a:t>
                </a:r>
                <a:r>
                  <a:rPr lang="en-US" sz="2400" dirty="0" err="1" smtClean="0"/>
                  <a:t>valvo</a:t>
                </a:r>
                <a:r>
                  <a:rPr lang="en-US" sz="2400" dirty="0" smtClean="0"/>
                  <a:t>-muscular pump.</a:t>
                </a:r>
              </a:p>
              <a:p>
                <a:pPr marL="0" lvl="2"/>
                <a:r>
                  <a:rPr lang="en-US" sz="2400" dirty="0"/>
                  <a:t>	</a:t>
                </a:r>
                <a:r>
                  <a:rPr lang="en-US" sz="3200" dirty="0" smtClean="0">
                    <a:solidFill>
                      <a:schemeClr val="tx2"/>
                    </a:solidFill>
                  </a:rPr>
                  <a:t>EVP</a:t>
                </a:r>
                <a:r>
                  <a:rPr lang="en-US" sz="2400" dirty="0" smtClean="0"/>
                  <a:t> is the static pressure made of:  </a:t>
                </a:r>
              </a:p>
              <a:p>
                <a:pPr marL="0" lvl="2"/>
                <a:r>
                  <a:rPr lang="en-US" sz="2400" dirty="0"/>
                  <a:t>	</a:t>
                </a:r>
                <a:r>
                  <a:rPr lang="en-US" sz="2400" dirty="0" smtClean="0"/>
                  <a:t>	</a:t>
                </a:r>
                <a:r>
                  <a:rPr lang="en-US" sz="2400" dirty="0" smtClean="0">
                    <a:solidFill>
                      <a:schemeClr val="tx2"/>
                    </a:solidFill>
                  </a:rPr>
                  <a:t>1-Atmospheric pressure (</a:t>
                </a:r>
                <a:r>
                  <a:rPr lang="en-US" sz="2400" dirty="0" err="1" smtClean="0">
                    <a:solidFill>
                      <a:schemeClr val="tx2"/>
                    </a:solidFill>
                  </a:rPr>
                  <a:t>AtP</a:t>
                </a:r>
                <a:r>
                  <a:rPr lang="en-US" sz="2400" dirty="0" smtClean="0">
                    <a:solidFill>
                      <a:schemeClr val="tx2"/>
                    </a:solidFill>
                  </a:rPr>
                  <a:t>)</a:t>
                </a:r>
              </a:p>
              <a:p>
                <a:pPr marL="0" lvl="2"/>
                <a:r>
                  <a:rPr lang="en-US" sz="2400" dirty="0">
                    <a:solidFill>
                      <a:schemeClr val="tx2"/>
                    </a:solidFill>
                  </a:rPr>
                  <a:t>	</a:t>
                </a:r>
                <a:r>
                  <a:rPr lang="en-US" sz="2400" dirty="0" smtClean="0">
                    <a:solidFill>
                      <a:schemeClr val="tx2"/>
                    </a:solidFill>
                  </a:rPr>
                  <a:t>	2-Muscles , interstitial fluids and </a:t>
                </a:r>
                <a:r>
                  <a:rPr lang="en-US" sz="2400" dirty="0" err="1" smtClean="0">
                    <a:solidFill>
                      <a:schemeClr val="tx2"/>
                    </a:solidFill>
                  </a:rPr>
                  <a:t>aponeurosis</a:t>
                </a:r>
                <a:r>
                  <a:rPr lang="en-US" sz="2400" dirty="0" smtClean="0">
                    <a:solidFill>
                      <a:schemeClr val="tx2"/>
                    </a:solidFill>
                  </a:rPr>
                  <a:t> pressure (TP)</a:t>
                </a:r>
              </a:p>
            </p:txBody>
          </p:sp>
        </mc:Choice>
        <mc:Fallback xmlns="">
          <p:sp>
            <p:nvSpPr>
              <p:cNvPr id="4" name="ZoneTexte 3"/>
              <p:cNvSpPr txBox="1">
                <a:spLocks noRot="1" noChangeAspect="1" noMove="1" noResize="1" noEditPoints="1" noAdjustHandles="1" noChangeArrowheads="1" noChangeShapeType="1" noTextEdit="1"/>
              </p:cNvSpPr>
              <p:nvPr/>
            </p:nvSpPr>
            <p:spPr>
              <a:xfrm>
                <a:off x="179512" y="188640"/>
                <a:ext cx="8784976" cy="6186309"/>
              </a:xfrm>
              <a:prstGeom prst="rect">
                <a:avLst/>
              </a:prstGeom>
              <a:blipFill rotWithShape="1">
                <a:blip r:embed="rId3"/>
                <a:stretch>
                  <a:fillRect l="-2427" t="-887" r="-1179" b="-1281"/>
                </a:stretch>
              </a:blipFill>
            </p:spPr>
            <p:txBody>
              <a:bodyPr/>
              <a:lstStyle/>
              <a:p>
                <a:r>
                  <a:rPr lang="en-US">
                    <a:noFill/>
                  </a:rPr>
                  <a:t> </a:t>
                </a:r>
              </a:p>
            </p:txBody>
          </p:sp>
        </mc:Fallback>
      </mc:AlternateContent>
      <p:pic>
        <p:nvPicPr>
          <p:cNvPr id="3"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82" t="25597" r="39929" b="70322"/>
          <a:stretch/>
        </p:blipFill>
        <p:spPr bwMode="auto">
          <a:xfrm>
            <a:off x="7138285" y="764704"/>
            <a:ext cx="1826203" cy="1189571"/>
          </a:xfrm>
          <a:prstGeom prst="rect">
            <a:avLst/>
          </a:prstGeom>
          <a:solidFill>
            <a:schemeClr val="tx2">
              <a:lumMod val="60000"/>
              <a:lumOff val="40000"/>
            </a:schemeClr>
          </a:solidFill>
          <a:ln>
            <a:noFill/>
          </a:ln>
          <a:extLst/>
        </p:spPr>
      </p:pic>
    </p:spTree>
    <p:extLst>
      <p:ext uri="{BB962C8B-B14F-4D97-AF65-F5344CB8AC3E}">
        <p14:creationId xmlns:p14="http://schemas.microsoft.com/office/powerpoint/2010/main" val="2821385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7"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8"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69"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0"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1"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072"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368073"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368074"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368075"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76" name="Rectangle 12"/>
          <p:cNvSpPr>
            <a:spLocks noChangeArrowheads="1"/>
          </p:cNvSpPr>
          <p:nvPr/>
        </p:nvSpPr>
        <p:spPr bwMode="auto">
          <a:xfrm>
            <a:off x="903288" y="404813"/>
            <a:ext cx="1719262"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Ankle Pressure</a:t>
            </a:r>
          </a:p>
        </p:txBody>
      </p:sp>
      <p:sp>
        <p:nvSpPr>
          <p:cNvPr id="1368077" name="Rectangle 13"/>
          <p:cNvSpPr>
            <a:spLocks noChangeArrowheads="1"/>
          </p:cNvSpPr>
          <p:nvPr/>
        </p:nvSpPr>
        <p:spPr bwMode="auto">
          <a:xfrm>
            <a:off x="2176463" y="5784850"/>
            <a:ext cx="1285875"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 Starting</a:t>
            </a:r>
          </a:p>
          <a:p>
            <a:pPr defTabSz="585788" eaLnBrk="0" hangingPunct="0"/>
            <a:endParaRPr lang="fr-FR" sz="1900" b="1"/>
          </a:p>
        </p:txBody>
      </p:sp>
      <p:sp>
        <p:nvSpPr>
          <p:cNvPr id="1368078" name="Rectangle 14"/>
          <p:cNvSpPr>
            <a:spLocks noChangeArrowheads="1"/>
          </p:cNvSpPr>
          <p:nvPr/>
        </p:nvSpPr>
        <p:spPr bwMode="auto">
          <a:xfrm>
            <a:off x="7278688" y="6221413"/>
            <a:ext cx="1298575"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Declivity</a:t>
            </a:r>
          </a:p>
        </p:txBody>
      </p:sp>
      <p:sp>
        <p:nvSpPr>
          <p:cNvPr id="1368079" name="Rectangle 15"/>
          <p:cNvSpPr>
            <a:spLocks noChangeArrowheads="1"/>
          </p:cNvSpPr>
          <p:nvPr/>
        </p:nvSpPr>
        <p:spPr bwMode="auto">
          <a:xfrm>
            <a:off x="5959475" y="6196013"/>
            <a:ext cx="858838"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Supine</a:t>
            </a:r>
          </a:p>
        </p:txBody>
      </p:sp>
      <p:sp>
        <p:nvSpPr>
          <p:cNvPr id="1368080" name="Rectangle 16"/>
          <p:cNvSpPr>
            <a:spLocks noChangeArrowheads="1"/>
          </p:cNvSpPr>
          <p:nvPr/>
        </p:nvSpPr>
        <p:spPr bwMode="auto">
          <a:xfrm>
            <a:off x="3367088" y="5784850"/>
            <a:ext cx="1322387"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Walking</a:t>
            </a:r>
          </a:p>
          <a:p>
            <a:pPr defTabSz="585788" eaLnBrk="0" hangingPunct="0"/>
            <a:endParaRPr lang="fr-FR" sz="1900" b="1"/>
          </a:p>
        </p:txBody>
      </p:sp>
      <p:sp>
        <p:nvSpPr>
          <p:cNvPr id="1368081"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082" name="Group 18"/>
          <p:cNvGrpSpPr>
            <a:grpSpLocks/>
          </p:cNvGrpSpPr>
          <p:nvPr/>
        </p:nvGrpSpPr>
        <p:grpSpPr bwMode="auto">
          <a:xfrm>
            <a:off x="1152525" y="3881438"/>
            <a:ext cx="808038" cy="1676400"/>
            <a:chOff x="926" y="2352"/>
            <a:chExt cx="452" cy="783"/>
          </a:xfrm>
        </p:grpSpPr>
        <p:sp>
          <p:nvSpPr>
            <p:cNvPr id="1368083"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4"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5"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6"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7"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8"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89"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0"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1"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2"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3"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4"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5"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6"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7"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8"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099"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0"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1"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2"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03" name="Group 39"/>
          <p:cNvGrpSpPr>
            <a:grpSpLocks/>
          </p:cNvGrpSpPr>
          <p:nvPr/>
        </p:nvGrpSpPr>
        <p:grpSpPr bwMode="auto">
          <a:xfrm>
            <a:off x="2498725" y="4038600"/>
            <a:ext cx="736600" cy="1481138"/>
            <a:chOff x="2248" y="2427"/>
            <a:chExt cx="413" cy="692"/>
          </a:xfrm>
        </p:grpSpPr>
        <p:sp>
          <p:nvSpPr>
            <p:cNvPr id="1368104"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5"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6"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7"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8"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09"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0"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1"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2"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3"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4"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5"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6"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7"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8"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19"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0"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1"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2"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3"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24" name="Group 60"/>
          <p:cNvGrpSpPr>
            <a:grpSpLocks/>
          </p:cNvGrpSpPr>
          <p:nvPr/>
        </p:nvGrpSpPr>
        <p:grpSpPr bwMode="auto">
          <a:xfrm>
            <a:off x="7407275" y="3844925"/>
            <a:ext cx="698500" cy="1566863"/>
            <a:chOff x="4427" y="2335"/>
            <a:chExt cx="390" cy="732"/>
          </a:xfrm>
        </p:grpSpPr>
        <p:sp>
          <p:nvSpPr>
            <p:cNvPr id="1368125"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6"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7"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8"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29"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0"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1"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2"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3"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4"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5"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6"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7"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8"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39"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0"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1"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2"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3"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4"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45" name="Group 81"/>
          <p:cNvGrpSpPr>
            <a:grpSpLocks/>
          </p:cNvGrpSpPr>
          <p:nvPr/>
        </p:nvGrpSpPr>
        <p:grpSpPr bwMode="auto">
          <a:xfrm>
            <a:off x="5919788" y="4656138"/>
            <a:ext cx="1252537" cy="403225"/>
            <a:chOff x="3594" y="2714"/>
            <a:chExt cx="701" cy="188"/>
          </a:xfrm>
        </p:grpSpPr>
        <p:grpSp>
          <p:nvGrpSpPr>
            <p:cNvPr id="1368146" name="Group 82"/>
            <p:cNvGrpSpPr>
              <a:grpSpLocks/>
            </p:cNvGrpSpPr>
            <p:nvPr/>
          </p:nvGrpSpPr>
          <p:grpSpPr bwMode="auto">
            <a:xfrm>
              <a:off x="3858" y="2721"/>
              <a:ext cx="169" cy="45"/>
              <a:chOff x="3858" y="2721"/>
              <a:chExt cx="169" cy="45"/>
            </a:xfrm>
          </p:grpSpPr>
          <p:sp>
            <p:nvSpPr>
              <p:cNvPr id="136814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4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4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5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68163" name="Group 99"/>
            <p:cNvGrpSpPr>
              <a:grpSpLocks/>
            </p:cNvGrpSpPr>
            <p:nvPr/>
          </p:nvGrpSpPr>
          <p:grpSpPr bwMode="auto">
            <a:xfrm>
              <a:off x="3806" y="2833"/>
              <a:ext cx="272" cy="69"/>
              <a:chOff x="3806" y="2833"/>
              <a:chExt cx="272" cy="69"/>
            </a:xfrm>
          </p:grpSpPr>
          <p:sp>
            <p:nvSpPr>
              <p:cNvPr id="136816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6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1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68" name="Group 104"/>
          <p:cNvGrpSpPr>
            <a:grpSpLocks/>
          </p:cNvGrpSpPr>
          <p:nvPr/>
        </p:nvGrpSpPr>
        <p:grpSpPr bwMode="auto">
          <a:xfrm>
            <a:off x="3656013" y="3995738"/>
            <a:ext cx="738187" cy="1481137"/>
            <a:chOff x="1595" y="2389"/>
            <a:chExt cx="414" cy="692"/>
          </a:xfrm>
        </p:grpSpPr>
        <p:sp>
          <p:nvSpPr>
            <p:cNvPr id="1368169"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0"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1"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2"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3"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4"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5"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6"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7"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8"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79"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0"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1"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2"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3"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4"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5"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6"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7"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88"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68189" name="Group 125"/>
          <p:cNvGrpSpPr>
            <a:grpSpLocks/>
          </p:cNvGrpSpPr>
          <p:nvPr/>
        </p:nvGrpSpPr>
        <p:grpSpPr bwMode="auto">
          <a:xfrm>
            <a:off x="4857750" y="3881438"/>
            <a:ext cx="739775" cy="1655762"/>
            <a:chOff x="3000" y="2352"/>
            <a:chExt cx="414" cy="773"/>
          </a:xfrm>
        </p:grpSpPr>
        <p:sp>
          <p:nvSpPr>
            <p:cNvPr id="1368190"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1"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2"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3"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4"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5"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6"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7"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8"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199"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0"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1"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2"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3"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4"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5"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6"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7"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8"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09"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10"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368211" name="Group 147"/>
          <p:cNvGrpSpPr>
            <a:grpSpLocks/>
          </p:cNvGrpSpPr>
          <p:nvPr/>
        </p:nvGrpSpPr>
        <p:grpSpPr bwMode="auto">
          <a:xfrm>
            <a:off x="1050925" y="2085975"/>
            <a:ext cx="7140575" cy="4006850"/>
            <a:chOff x="864" y="1920"/>
            <a:chExt cx="3552" cy="1872"/>
          </a:xfrm>
        </p:grpSpPr>
        <p:sp>
          <p:nvSpPr>
            <p:cNvPr id="1368212"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3"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4"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5"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6"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7"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8"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19"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0"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68221" name="Rectangle 157"/>
          <p:cNvSpPr>
            <a:spLocks noChangeArrowheads="1"/>
          </p:cNvSpPr>
          <p:nvPr/>
        </p:nvSpPr>
        <p:spPr bwMode="auto">
          <a:xfrm>
            <a:off x="4718050"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Stopping</a:t>
            </a:r>
          </a:p>
          <a:p>
            <a:pPr defTabSz="585788" eaLnBrk="0" hangingPunct="0"/>
            <a:endParaRPr lang="fr-FR" sz="1900" b="1"/>
          </a:p>
        </p:txBody>
      </p:sp>
      <p:sp>
        <p:nvSpPr>
          <p:cNvPr id="1368222" name="Line 158"/>
          <p:cNvSpPr>
            <a:spLocks noChangeShapeType="1"/>
          </p:cNvSpPr>
          <p:nvPr/>
        </p:nvSpPr>
        <p:spPr bwMode="auto">
          <a:xfrm>
            <a:off x="5778500" y="2085975"/>
            <a:ext cx="193675" cy="0"/>
          </a:xfrm>
          <a:prstGeom prst="line">
            <a:avLst/>
          </a:prstGeom>
          <a:noFill/>
          <a:ln w="57150">
            <a:solidFill>
              <a:srgbClr val="CC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8223" name="Rectangle 159"/>
          <p:cNvSpPr>
            <a:spLocks noChangeArrowheads="1"/>
          </p:cNvSpPr>
          <p:nvPr/>
        </p:nvSpPr>
        <p:spPr bwMode="auto">
          <a:xfrm>
            <a:off x="1050925"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Standing at rest</a:t>
            </a:r>
          </a:p>
        </p:txBody>
      </p:sp>
      <p:sp>
        <p:nvSpPr>
          <p:cNvPr id="1368224" name="Freeform 160"/>
          <p:cNvSpPr>
            <a:spLocks/>
          </p:cNvSpPr>
          <p:nvPr/>
        </p:nvSpPr>
        <p:spPr bwMode="auto">
          <a:xfrm>
            <a:off x="2165350" y="2133600"/>
            <a:ext cx="3198813" cy="790575"/>
          </a:xfrm>
          <a:custGeom>
            <a:avLst/>
            <a:gdLst>
              <a:gd name="T0" fmla="*/ 0 w 2015"/>
              <a:gd name="T1" fmla="*/ 0 h 498"/>
              <a:gd name="T2" fmla="*/ 291 w 2015"/>
              <a:gd name="T3" fmla="*/ 498 h 498"/>
              <a:gd name="T4" fmla="*/ 1652 w 2015"/>
              <a:gd name="T5" fmla="*/ 498 h 498"/>
              <a:gd name="T6" fmla="*/ 2015 w 2015"/>
              <a:gd name="T7" fmla="*/ 44 h 498"/>
            </a:gdLst>
            <a:ahLst/>
            <a:cxnLst>
              <a:cxn ang="0">
                <a:pos x="T0" y="T1"/>
              </a:cxn>
              <a:cxn ang="0">
                <a:pos x="T2" y="T3"/>
              </a:cxn>
              <a:cxn ang="0">
                <a:pos x="T4" y="T5"/>
              </a:cxn>
              <a:cxn ang="0">
                <a:pos x="T6" y="T7"/>
              </a:cxn>
            </a:cxnLst>
            <a:rect l="0" t="0" r="r" b="b"/>
            <a:pathLst>
              <a:path w="2015" h="498">
                <a:moveTo>
                  <a:pt x="0" y="0"/>
                </a:moveTo>
                <a:lnTo>
                  <a:pt x="291" y="498"/>
                </a:lnTo>
                <a:lnTo>
                  <a:pt x="1652" y="498"/>
                </a:lnTo>
                <a:lnTo>
                  <a:pt x="2015" y="44"/>
                </a:lnTo>
              </a:path>
            </a:pathLst>
          </a:custGeom>
          <a:noFill/>
          <a:ln w="762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225" name="Rectangle 161"/>
          <p:cNvSpPr>
            <a:spLocks noChangeArrowheads="1"/>
          </p:cNvSpPr>
          <p:nvPr/>
        </p:nvSpPr>
        <p:spPr bwMode="auto">
          <a:xfrm>
            <a:off x="3059113" y="2349500"/>
            <a:ext cx="1630362"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Incompetence</a:t>
            </a:r>
          </a:p>
        </p:txBody>
      </p:sp>
      <p:sp>
        <p:nvSpPr>
          <p:cNvPr id="1368226" name="Line 162"/>
          <p:cNvSpPr>
            <a:spLocks noChangeShapeType="1"/>
          </p:cNvSpPr>
          <p:nvPr/>
        </p:nvSpPr>
        <p:spPr bwMode="auto">
          <a:xfrm>
            <a:off x="2195513" y="2133600"/>
            <a:ext cx="3168650" cy="71438"/>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8227" name="Text Box 163"/>
          <p:cNvSpPr txBox="1">
            <a:spLocks noChangeArrowheads="1"/>
          </p:cNvSpPr>
          <p:nvPr/>
        </p:nvSpPr>
        <p:spPr bwMode="auto">
          <a:xfrm>
            <a:off x="3060700" y="2636838"/>
            <a:ext cx="2303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moderate</a:t>
            </a:r>
          </a:p>
        </p:txBody>
      </p:sp>
      <p:sp>
        <p:nvSpPr>
          <p:cNvPr id="1368228" name="Text Box 164"/>
          <p:cNvSpPr txBox="1">
            <a:spLocks noChangeArrowheads="1"/>
          </p:cNvSpPr>
          <p:nvPr/>
        </p:nvSpPr>
        <p:spPr bwMode="auto">
          <a:xfrm>
            <a:off x="3059113" y="1866900"/>
            <a:ext cx="23034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severe</a:t>
            </a:r>
          </a:p>
        </p:txBody>
      </p:sp>
    </p:spTree>
    <p:extLst>
      <p:ext uri="{BB962C8B-B14F-4D97-AF65-F5344CB8AC3E}">
        <p14:creationId xmlns:p14="http://schemas.microsoft.com/office/powerpoint/2010/main" val="3395023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3108543"/>
          </a:xfrm>
          <a:prstGeom prst="rect">
            <a:avLst/>
          </a:prstGeom>
          <a:noFill/>
        </p:spPr>
        <p:txBody>
          <a:bodyPr wrap="square" rtlCol="0">
            <a:spAutoFit/>
          </a:bodyPr>
          <a:lstStyle/>
          <a:p>
            <a:pPr algn="ctr"/>
            <a:r>
              <a:rPr lang="en-US" sz="3600" b="1" dirty="0" smtClean="0">
                <a:solidFill>
                  <a:srgbClr val="FF0000"/>
                </a:solidFill>
              </a:rPr>
              <a:t>BUT</a:t>
            </a:r>
          </a:p>
          <a:p>
            <a:pPr algn="ctr"/>
            <a:r>
              <a:rPr lang="en-US" sz="4400" dirty="0" smtClean="0">
                <a:solidFill>
                  <a:schemeClr val="tx2">
                    <a:lumMod val="75000"/>
                  </a:schemeClr>
                </a:solidFill>
              </a:rPr>
              <a:t>COMPRESSION</a:t>
            </a:r>
          </a:p>
          <a:p>
            <a:pPr algn="ctr"/>
            <a:r>
              <a:rPr lang="en-US" sz="2800" dirty="0" smtClean="0">
                <a:solidFill>
                  <a:schemeClr val="tx2">
                    <a:lumMod val="75000"/>
                  </a:schemeClr>
                </a:solidFill>
              </a:rPr>
              <a:t>Pathophysiological Interpretation</a:t>
            </a:r>
          </a:p>
          <a:p>
            <a:pPr algn="ctr"/>
            <a:r>
              <a:rPr lang="en-US" sz="2800" dirty="0" smtClean="0">
                <a:solidFill>
                  <a:schemeClr val="tx2">
                    <a:lumMod val="75000"/>
                  </a:schemeClr>
                </a:solidFill>
              </a:rPr>
              <a:t>Techniques</a:t>
            </a:r>
          </a:p>
          <a:p>
            <a:pPr algn="ctr"/>
            <a:r>
              <a:rPr lang="en-US" sz="2800" dirty="0" smtClean="0">
                <a:solidFill>
                  <a:schemeClr val="tx2">
                    <a:lumMod val="75000"/>
                  </a:schemeClr>
                </a:solidFill>
              </a:rPr>
              <a:t>Indications</a:t>
            </a:r>
          </a:p>
          <a:p>
            <a:pPr algn="ctr"/>
            <a:r>
              <a:rPr lang="en-US" sz="2800" dirty="0" smtClean="0">
                <a:solidFill>
                  <a:srgbClr val="FF0000"/>
                </a:solidFill>
                <a:latin typeface="Arial" pitchFamily="34" charset="0"/>
                <a:cs typeface="Arial" pitchFamily="34" charset="0"/>
              </a:rPr>
              <a:t>Are still today disputed</a:t>
            </a:r>
          </a:p>
        </p:txBody>
      </p:sp>
    </p:spTree>
    <p:extLst>
      <p:ext uri="{BB962C8B-B14F-4D97-AF65-F5344CB8AC3E}">
        <p14:creationId xmlns:p14="http://schemas.microsoft.com/office/powerpoint/2010/main" val="2367075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ChangeArrowheads="1"/>
          </p:cNvSpPr>
          <p:nvPr/>
        </p:nvSpPr>
        <p:spPr bwMode="auto">
          <a:xfrm>
            <a:off x="2111375" y="646113"/>
            <a:ext cx="2538413" cy="5840412"/>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5" name="Rectangle 3"/>
          <p:cNvSpPr>
            <a:spLocks noChangeArrowheads="1"/>
          </p:cNvSpPr>
          <p:nvPr/>
        </p:nvSpPr>
        <p:spPr bwMode="auto">
          <a:xfrm>
            <a:off x="4651375" y="669925"/>
            <a:ext cx="1154113"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6" name="Rectangle 4"/>
          <p:cNvSpPr>
            <a:spLocks noChangeArrowheads="1"/>
          </p:cNvSpPr>
          <p:nvPr/>
        </p:nvSpPr>
        <p:spPr bwMode="auto">
          <a:xfrm>
            <a:off x="5819775" y="669925"/>
            <a:ext cx="1425575"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7" name="Rectangle 5"/>
          <p:cNvSpPr>
            <a:spLocks noChangeArrowheads="1"/>
          </p:cNvSpPr>
          <p:nvPr/>
        </p:nvSpPr>
        <p:spPr bwMode="auto">
          <a:xfrm>
            <a:off x="7259638" y="669925"/>
            <a:ext cx="1150937"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8" name="Rectangle 6"/>
          <p:cNvSpPr>
            <a:spLocks noChangeArrowheads="1"/>
          </p:cNvSpPr>
          <p:nvPr/>
        </p:nvSpPr>
        <p:spPr bwMode="auto">
          <a:xfrm>
            <a:off x="1016000" y="669925"/>
            <a:ext cx="1150938" cy="5816600"/>
          </a:xfrm>
          <a:prstGeom prst="rect">
            <a:avLst/>
          </a:prstGeom>
          <a:solidFill>
            <a:schemeClr val="tx1"/>
          </a:solidFill>
          <a:ln w="12699">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39" name="Freeform 7"/>
          <p:cNvSpPr>
            <a:spLocks/>
          </p:cNvSpPr>
          <p:nvPr/>
        </p:nvSpPr>
        <p:spPr bwMode="auto">
          <a:xfrm>
            <a:off x="1020763" y="808038"/>
            <a:ext cx="7727950" cy="4840287"/>
          </a:xfrm>
          <a:custGeom>
            <a:avLst/>
            <a:gdLst>
              <a:gd name="T0" fmla="*/ 0 w 4325"/>
              <a:gd name="T1" fmla="*/ 0 h 2261"/>
              <a:gd name="T2" fmla="*/ 0 w 4325"/>
              <a:gd name="T3" fmla="*/ 2260 h 2261"/>
              <a:gd name="T4" fmla="*/ 4324 w 4325"/>
              <a:gd name="T5" fmla="*/ 2260 h 2261"/>
            </a:gdLst>
            <a:ahLst/>
            <a:cxnLst>
              <a:cxn ang="0">
                <a:pos x="T0" y="T1"/>
              </a:cxn>
              <a:cxn ang="0">
                <a:pos x="T2" y="T3"/>
              </a:cxn>
              <a:cxn ang="0">
                <a:pos x="T4" y="T5"/>
              </a:cxn>
            </a:cxnLst>
            <a:rect l="0" t="0" r="r" b="b"/>
            <a:pathLst>
              <a:path w="4325" h="2261">
                <a:moveTo>
                  <a:pt x="0" y="0"/>
                </a:moveTo>
                <a:lnTo>
                  <a:pt x="0" y="2260"/>
                </a:lnTo>
                <a:lnTo>
                  <a:pt x="4324" y="2260"/>
                </a:lnTo>
              </a:path>
            </a:pathLst>
          </a:custGeom>
          <a:noFill/>
          <a:ln w="76199" cap="rnd" cmpd="sng">
            <a:solidFill>
              <a:schemeClr val="bg1"/>
            </a:solidFill>
            <a:prstDash val="solid"/>
            <a:round/>
            <a:headEnd type="stealth" w="med" len="lg"/>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0840" name="Rectangle 8"/>
          <p:cNvSpPr>
            <a:spLocks noChangeArrowheads="1"/>
          </p:cNvSpPr>
          <p:nvPr/>
        </p:nvSpPr>
        <p:spPr bwMode="auto">
          <a:xfrm>
            <a:off x="539750" y="4397375"/>
            <a:ext cx="3556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2900" b="1">
                <a:solidFill>
                  <a:schemeClr val="bg1"/>
                </a:solidFill>
              </a:rPr>
              <a:t>+</a:t>
            </a:r>
          </a:p>
        </p:txBody>
      </p:sp>
      <p:sp>
        <p:nvSpPr>
          <p:cNvPr id="1400841" name="Rectangle 9"/>
          <p:cNvSpPr>
            <a:spLocks noChangeArrowheads="1"/>
          </p:cNvSpPr>
          <p:nvPr/>
        </p:nvSpPr>
        <p:spPr bwMode="auto">
          <a:xfrm>
            <a:off x="539750" y="5313363"/>
            <a:ext cx="33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0</a:t>
            </a:r>
          </a:p>
        </p:txBody>
      </p:sp>
      <p:sp>
        <p:nvSpPr>
          <p:cNvPr id="1400842" name="Rectangle 10"/>
          <p:cNvSpPr>
            <a:spLocks noChangeArrowheads="1"/>
          </p:cNvSpPr>
          <p:nvPr/>
        </p:nvSpPr>
        <p:spPr bwMode="auto">
          <a:xfrm>
            <a:off x="590550" y="5792788"/>
            <a:ext cx="26828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8100" rIns="73025" bIns="38100">
            <a:spAutoFit/>
          </a:bodyPr>
          <a:lstStyle/>
          <a:p>
            <a:pPr defTabSz="585788" eaLnBrk="0" hangingPunct="0"/>
            <a:r>
              <a:rPr lang="fr-FR" sz="2900" b="1">
                <a:solidFill>
                  <a:schemeClr val="bg1"/>
                </a:solidFill>
              </a:rPr>
              <a:t>-</a:t>
            </a:r>
          </a:p>
        </p:txBody>
      </p:sp>
      <p:sp>
        <p:nvSpPr>
          <p:cNvPr id="1400843" name="Line 11"/>
          <p:cNvSpPr>
            <a:spLocks noChangeShapeType="1"/>
          </p:cNvSpPr>
          <p:nvPr/>
        </p:nvSpPr>
        <p:spPr bwMode="auto">
          <a:xfrm>
            <a:off x="1020763" y="5645150"/>
            <a:ext cx="0" cy="722313"/>
          </a:xfrm>
          <a:prstGeom prst="line">
            <a:avLst/>
          </a:prstGeom>
          <a:noFill/>
          <a:ln w="101599">
            <a:solidFill>
              <a:schemeClr val="bg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44" name="Rectangle 12"/>
          <p:cNvSpPr>
            <a:spLocks noChangeArrowheads="1"/>
          </p:cNvSpPr>
          <p:nvPr/>
        </p:nvSpPr>
        <p:spPr bwMode="auto">
          <a:xfrm>
            <a:off x="903288" y="404813"/>
            <a:ext cx="1719262"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Ankle Pressure</a:t>
            </a:r>
          </a:p>
        </p:txBody>
      </p:sp>
      <p:sp>
        <p:nvSpPr>
          <p:cNvPr id="1400845" name="Rectangle 13"/>
          <p:cNvSpPr>
            <a:spLocks noChangeArrowheads="1"/>
          </p:cNvSpPr>
          <p:nvPr/>
        </p:nvSpPr>
        <p:spPr bwMode="auto">
          <a:xfrm>
            <a:off x="2176463" y="5784850"/>
            <a:ext cx="1285875"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 Starting</a:t>
            </a:r>
          </a:p>
          <a:p>
            <a:pPr defTabSz="585788" eaLnBrk="0" hangingPunct="0"/>
            <a:endParaRPr lang="fr-FR" sz="1900" b="1"/>
          </a:p>
        </p:txBody>
      </p:sp>
      <p:sp>
        <p:nvSpPr>
          <p:cNvPr id="1400846" name="Rectangle 14"/>
          <p:cNvSpPr>
            <a:spLocks noChangeArrowheads="1"/>
          </p:cNvSpPr>
          <p:nvPr/>
        </p:nvSpPr>
        <p:spPr bwMode="auto">
          <a:xfrm>
            <a:off x="7278688" y="6221413"/>
            <a:ext cx="1298575"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Declivity</a:t>
            </a:r>
          </a:p>
        </p:txBody>
      </p:sp>
      <p:sp>
        <p:nvSpPr>
          <p:cNvPr id="1400847" name="Rectangle 15"/>
          <p:cNvSpPr>
            <a:spLocks noChangeArrowheads="1"/>
          </p:cNvSpPr>
          <p:nvPr/>
        </p:nvSpPr>
        <p:spPr bwMode="auto">
          <a:xfrm>
            <a:off x="5959475" y="6196013"/>
            <a:ext cx="858838" cy="361950"/>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73025" tIns="36512" rIns="73025" bIns="36512">
            <a:spAutoFit/>
          </a:bodyPr>
          <a:lstStyle/>
          <a:p>
            <a:pPr defTabSz="585788" eaLnBrk="0" hangingPunct="0"/>
            <a:r>
              <a:rPr lang="fr-FR" sz="1900" b="1"/>
              <a:t>Supine</a:t>
            </a:r>
          </a:p>
        </p:txBody>
      </p:sp>
      <p:sp>
        <p:nvSpPr>
          <p:cNvPr id="1400848" name="Rectangle 16"/>
          <p:cNvSpPr>
            <a:spLocks noChangeArrowheads="1"/>
          </p:cNvSpPr>
          <p:nvPr/>
        </p:nvSpPr>
        <p:spPr bwMode="auto">
          <a:xfrm>
            <a:off x="3367088" y="5784850"/>
            <a:ext cx="1322387"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Walking</a:t>
            </a:r>
          </a:p>
          <a:p>
            <a:pPr defTabSz="585788" eaLnBrk="0" hangingPunct="0"/>
            <a:endParaRPr lang="fr-FR" sz="1900" b="1"/>
          </a:p>
        </p:txBody>
      </p:sp>
      <p:sp>
        <p:nvSpPr>
          <p:cNvPr id="1400849" name="Rectangle 17"/>
          <p:cNvSpPr>
            <a:spLocks noChangeArrowheads="1"/>
          </p:cNvSpPr>
          <p:nvPr/>
        </p:nvSpPr>
        <p:spPr bwMode="auto">
          <a:xfrm>
            <a:off x="1062038" y="6091238"/>
            <a:ext cx="165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0850" name="Group 18"/>
          <p:cNvGrpSpPr>
            <a:grpSpLocks/>
          </p:cNvGrpSpPr>
          <p:nvPr/>
        </p:nvGrpSpPr>
        <p:grpSpPr bwMode="auto">
          <a:xfrm>
            <a:off x="1152525" y="3881438"/>
            <a:ext cx="808038" cy="1676400"/>
            <a:chOff x="926" y="2352"/>
            <a:chExt cx="452" cy="783"/>
          </a:xfrm>
        </p:grpSpPr>
        <p:sp>
          <p:nvSpPr>
            <p:cNvPr id="1400851"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2"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3"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4"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5"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6"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7"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8"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59"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0"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1"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2"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3"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4"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5"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6"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7"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8"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69"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0"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871" name="Group 39"/>
          <p:cNvGrpSpPr>
            <a:grpSpLocks/>
          </p:cNvGrpSpPr>
          <p:nvPr/>
        </p:nvGrpSpPr>
        <p:grpSpPr bwMode="auto">
          <a:xfrm>
            <a:off x="2498725" y="4038600"/>
            <a:ext cx="736600" cy="1481138"/>
            <a:chOff x="2248" y="2427"/>
            <a:chExt cx="413" cy="692"/>
          </a:xfrm>
        </p:grpSpPr>
        <p:sp>
          <p:nvSpPr>
            <p:cNvPr id="1400872"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3"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4"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5"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6"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7"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8"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79"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0"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1"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2"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3"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4"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5"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6"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7"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8"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89"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0"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1"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892" name="Group 60"/>
          <p:cNvGrpSpPr>
            <a:grpSpLocks/>
          </p:cNvGrpSpPr>
          <p:nvPr/>
        </p:nvGrpSpPr>
        <p:grpSpPr bwMode="auto">
          <a:xfrm>
            <a:off x="7407275" y="3844925"/>
            <a:ext cx="698500" cy="1566863"/>
            <a:chOff x="4427" y="2335"/>
            <a:chExt cx="390" cy="732"/>
          </a:xfrm>
        </p:grpSpPr>
        <p:sp>
          <p:nvSpPr>
            <p:cNvPr id="1400893"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4"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5"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6"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7"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8"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99"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0"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1"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2"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3"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4"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5"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6"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7"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8"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09"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0"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1"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2"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913" name="Group 81"/>
          <p:cNvGrpSpPr>
            <a:grpSpLocks/>
          </p:cNvGrpSpPr>
          <p:nvPr/>
        </p:nvGrpSpPr>
        <p:grpSpPr bwMode="auto">
          <a:xfrm>
            <a:off x="5919788" y="4656138"/>
            <a:ext cx="1252537" cy="403225"/>
            <a:chOff x="3594" y="2714"/>
            <a:chExt cx="701" cy="188"/>
          </a:xfrm>
        </p:grpSpPr>
        <p:grpSp>
          <p:nvGrpSpPr>
            <p:cNvPr id="1400914" name="Group 82"/>
            <p:cNvGrpSpPr>
              <a:grpSpLocks/>
            </p:cNvGrpSpPr>
            <p:nvPr/>
          </p:nvGrpSpPr>
          <p:grpSpPr bwMode="auto">
            <a:xfrm>
              <a:off x="3858" y="2721"/>
              <a:ext cx="169" cy="45"/>
              <a:chOff x="3858" y="2721"/>
              <a:chExt cx="169" cy="45"/>
            </a:xfrm>
          </p:grpSpPr>
          <p:sp>
            <p:nvSpPr>
              <p:cNvPr id="140091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1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1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2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0931" name="Group 99"/>
            <p:cNvGrpSpPr>
              <a:grpSpLocks/>
            </p:cNvGrpSpPr>
            <p:nvPr/>
          </p:nvGrpSpPr>
          <p:grpSpPr bwMode="auto">
            <a:xfrm>
              <a:off x="3806" y="2833"/>
              <a:ext cx="272" cy="69"/>
              <a:chOff x="3806" y="2833"/>
              <a:chExt cx="272" cy="69"/>
            </a:xfrm>
          </p:grpSpPr>
          <p:sp>
            <p:nvSpPr>
              <p:cNvPr id="140093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35"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936" name="Group 104"/>
          <p:cNvGrpSpPr>
            <a:grpSpLocks/>
          </p:cNvGrpSpPr>
          <p:nvPr/>
        </p:nvGrpSpPr>
        <p:grpSpPr bwMode="auto">
          <a:xfrm>
            <a:off x="3656013" y="3995738"/>
            <a:ext cx="738187" cy="1481137"/>
            <a:chOff x="1595" y="2389"/>
            <a:chExt cx="414" cy="692"/>
          </a:xfrm>
        </p:grpSpPr>
        <p:sp>
          <p:nvSpPr>
            <p:cNvPr id="1400937" name="Oval 105" descr="blanc)"/>
            <p:cNvSpPr>
              <a:spLocks noChangeArrowheads="1"/>
            </p:cNvSpPr>
            <p:nvPr/>
          </p:nvSpPr>
          <p:spPr bwMode="auto">
            <a:xfrm>
              <a:off x="1750" y="2555"/>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8" name="Oval 106"/>
            <p:cNvSpPr>
              <a:spLocks noChangeArrowheads="1"/>
            </p:cNvSpPr>
            <p:nvPr/>
          </p:nvSpPr>
          <p:spPr bwMode="auto">
            <a:xfrm rot="18600000">
              <a:off x="1799" y="2563"/>
              <a:ext cx="39" cy="122"/>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39" name="Oval 107"/>
            <p:cNvSpPr>
              <a:spLocks noChangeArrowheads="1"/>
            </p:cNvSpPr>
            <p:nvPr/>
          </p:nvSpPr>
          <p:spPr bwMode="auto">
            <a:xfrm>
              <a:off x="1831" y="2624"/>
              <a:ext cx="121" cy="34"/>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0" name="Oval 108" descr="blanc)"/>
            <p:cNvSpPr>
              <a:spLocks noChangeArrowheads="1"/>
            </p:cNvSpPr>
            <p:nvPr/>
          </p:nvSpPr>
          <p:spPr bwMode="auto">
            <a:xfrm>
              <a:off x="1947" y="2637"/>
              <a:ext cx="62" cy="8"/>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1" name="Oval 109"/>
            <p:cNvSpPr>
              <a:spLocks noChangeArrowheads="1"/>
            </p:cNvSpPr>
            <p:nvPr/>
          </p:nvSpPr>
          <p:spPr bwMode="auto">
            <a:xfrm rot="1740000" flipH="1">
              <a:off x="1725" y="2736"/>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2" name="Oval 110"/>
            <p:cNvSpPr>
              <a:spLocks noChangeArrowheads="1"/>
            </p:cNvSpPr>
            <p:nvPr/>
          </p:nvSpPr>
          <p:spPr bwMode="auto">
            <a:xfrm rot="3120000">
              <a:off x="1634" y="2889"/>
              <a:ext cx="61" cy="14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3" name="Oval 111"/>
            <p:cNvSpPr>
              <a:spLocks noChangeArrowheads="1"/>
            </p:cNvSpPr>
            <p:nvPr/>
          </p:nvSpPr>
          <p:spPr bwMode="auto">
            <a:xfrm rot="3120000">
              <a:off x="1579" y="3015"/>
              <a:ext cx="105"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4" name="Oval 112"/>
            <p:cNvSpPr>
              <a:spLocks noChangeArrowheads="1"/>
            </p:cNvSpPr>
            <p:nvPr/>
          </p:nvSpPr>
          <p:spPr bwMode="auto">
            <a:xfrm rot="3120000">
              <a:off x="1717" y="2906"/>
              <a:ext cx="28"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5" name="Oval 113"/>
            <p:cNvSpPr>
              <a:spLocks noChangeArrowheads="1"/>
            </p:cNvSpPr>
            <p:nvPr/>
          </p:nvSpPr>
          <p:spPr bwMode="auto">
            <a:xfrm>
              <a:off x="1705" y="2389"/>
              <a:ext cx="96" cy="112"/>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6" name="Oval 114"/>
            <p:cNvSpPr>
              <a:spLocks noChangeArrowheads="1"/>
            </p:cNvSpPr>
            <p:nvPr/>
          </p:nvSpPr>
          <p:spPr bwMode="auto">
            <a:xfrm>
              <a:off x="1680" y="2545"/>
              <a:ext cx="155" cy="241"/>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7" name="Rectangle 115"/>
            <p:cNvSpPr>
              <a:spLocks noChangeArrowheads="1"/>
            </p:cNvSpPr>
            <p:nvPr/>
          </p:nvSpPr>
          <p:spPr bwMode="auto">
            <a:xfrm>
              <a:off x="1735" y="2505"/>
              <a:ext cx="34"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8" name="Oval 116"/>
            <p:cNvSpPr>
              <a:spLocks noChangeArrowheads="1"/>
            </p:cNvSpPr>
            <p:nvPr/>
          </p:nvSpPr>
          <p:spPr bwMode="auto">
            <a:xfrm rot="20220000" flipH="1">
              <a:off x="1709" y="2749"/>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49" name="Oval 117"/>
            <p:cNvSpPr>
              <a:spLocks noChangeArrowheads="1"/>
            </p:cNvSpPr>
            <p:nvPr/>
          </p:nvSpPr>
          <p:spPr bwMode="auto">
            <a:xfrm>
              <a:off x="1752" y="2933"/>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0" name="Oval 118"/>
            <p:cNvSpPr>
              <a:spLocks noChangeArrowheads="1"/>
            </p:cNvSpPr>
            <p:nvPr/>
          </p:nvSpPr>
          <p:spPr bwMode="auto">
            <a:xfrm>
              <a:off x="1773" y="3049"/>
              <a:ext cx="104" cy="27"/>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1" name="Oval 119"/>
            <p:cNvSpPr>
              <a:spLocks noChangeArrowheads="1"/>
            </p:cNvSpPr>
            <p:nvPr/>
          </p:nvSpPr>
          <p:spPr bwMode="auto">
            <a:xfrm>
              <a:off x="1782" y="2920"/>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2" name="Oval 120"/>
            <p:cNvSpPr>
              <a:spLocks noChangeArrowheads="1"/>
            </p:cNvSpPr>
            <p:nvPr/>
          </p:nvSpPr>
          <p:spPr bwMode="auto">
            <a:xfrm>
              <a:off x="1673" y="2565"/>
              <a:ext cx="60"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3" name="Oval 121"/>
            <p:cNvSpPr>
              <a:spLocks noChangeArrowheads="1"/>
            </p:cNvSpPr>
            <p:nvPr/>
          </p:nvSpPr>
          <p:spPr bwMode="auto">
            <a:xfrm rot="2400000">
              <a:off x="1641" y="2569"/>
              <a:ext cx="47"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4" name="Oval 122"/>
            <p:cNvSpPr>
              <a:spLocks noChangeArrowheads="1"/>
            </p:cNvSpPr>
            <p:nvPr/>
          </p:nvSpPr>
          <p:spPr bwMode="auto">
            <a:xfrm>
              <a:off x="1608" y="2665"/>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5" name="Oval 123" descr="blanc)"/>
            <p:cNvSpPr>
              <a:spLocks noChangeArrowheads="1"/>
            </p:cNvSpPr>
            <p:nvPr/>
          </p:nvSpPr>
          <p:spPr bwMode="auto">
            <a:xfrm>
              <a:off x="1621" y="2773"/>
              <a:ext cx="8" cy="61"/>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6" name="Oval 124"/>
            <p:cNvSpPr>
              <a:spLocks noChangeArrowheads="1"/>
            </p:cNvSpPr>
            <p:nvPr/>
          </p:nvSpPr>
          <p:spPr bwMode="auto">
            <a:xfrm>
              <a:off x="1787" y="2436"/>
              <a:ext cx="44" cy="18"/>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00957" name="Group 125"/>
          <p:cNvGrpSpPr>
            <a:grpSpLocks/>
          </p:cNvGrpSpPr>
          <p:nvPr/>
        </p:nvGrpSpPr>
        <p:grpSpPr bwMode="auto">
          <a:xfrm>
            <a:off x="4857750" y="3881438"/>
            <a:ext cx="739775" cy="1655762"/>
            <a:chOff x="3000" y="2352"/>
            <a:chExt cx="414" cy="773"/>
          </a:xfrm>
        </p:grpSpPr>
        <p:sp>
          <p:nvSpPr>
            <p:cNvPr id="1400958" name="Oval 126"/>
            <p:cNvSpPr>
              <a:spLocks noChangeArrowheads="1"/>
            </p:cNvSpPr>
            <p:nvPr/>
          </p:nvSpPr>
          <p:spPr bwMode="auto">
            <a:xfrm>
              <a:off x="3156" y="2352"/>
              <a:ext cx="103" cy="125"/>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59" name="Oval 127"/>
            <p:cNvSpPr>
              <a:spLocks noChangeArrowheads="1"/>
            </p:cNvSpPr>
            <p:nvPr/>
          </p:nvSpPr>
          <p:spPr bwMode="auto">
            <a:xfrm rot="1380000">
              <a:off x="3102" y="2748"/>
              <a:ext cx="83" cy="23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0" name="Oval 128"/>
            <p:cNvSpPr>
              <a:spLocks noChangeArrowheads="1"/>
            </p:cNvSpPr>
            <p:nvPr/>
          </p:nvSpPr>
          <p:spPr bwMode="auto">
            <a:xfrm rot="20220000" flipH="1">
              <a:off x="3244" y="2749"/>
              <a:ext cx="74" cy="232"/>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1" name="Oval 129"/>
            <p:cNvSpPr>
              <a:spLocks noChangeArrowheads="1"/>
            </p:cNvSpPr>
            <p:nvPr/>
          </p:nvSpPr>
          <p:spPr bwMode="auto">
            <a:xfrm>
              <a:off x="3071" y="2955"/>
              <a:ext cx="66"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2" name="Oval 130"/>
            <p:cNvSpPr>
              <a:spLocks noChangeArrowheads="1"/>
            </p:cNvSpPr>
            <p:nvPr/>
          </p:nvSpPr>
          <p:spPr bwMode="auto">
            <a:xfrm>
              <a:off x="3287" y="2955"/>
              <a:ext cx="65" cy="15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3" name="Oval 131"/>
            <p:cNvSpPr>
              <a:spLocks noChangeArrowheads="1"/>
            </p:cNvSpPr>
            <p:nvPr/>
          </p:nvSpPr>
          <p:spPr bwMode="auto">
            <a:xfrm>
              <a:off x="3301" y="3095"/>
              <a:ext cx="113" cy="30"/>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4" name="Oval 132"/>
            <p:cNvSpPr>
              <a:spLocks noChangeArrowheads="1"/>
            </p:cNvSpPr>
            <p:nvPr/>
          </p:nvSpPr>
          <p:spPr bwMode="auto">
            <a:xfrm>
              <a:off x="3000" y="3085"/>
              <a:ext cx="11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5" name="Rectangle 133"/>
            <p:cNvSpPr>
              <a:spLocks noChangeArrowheads="1"/>
            </p:cNvSpPr>
            <p:nvPr/>
          </p:nvSpPr>
          <p:spPr bwMode="auto">
            <a:xfrm>
              <a:off x="3184" y="2477"/>
              <a:ext cx="45" cy="69"/>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6" name="Oval 134"/>
            <p:cNvSpPr>
              <a:spLocks noChangeArrowheads="1"/>
            </p:cNvSpPr>
            <p:nvPr/>
          </p:nvSpPr>
          <p:spPr bwMode="auto">
            <a:xfrm>
              <a:off x="3253" y="2531"/>
              <a:ext cx="68"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7" name="Oval 135"/>
            <p:cNvSpPr>
              <a:spLocks noChangeArrowheads="1"/>
            </p:cNvSpPr>
            <p:nvPr/>
          </p:nvSpPr>
          <p:spPr bwMode="auto">
            <a:xfrm>
              <a:off x="3103" y="2521"/>
              <a:ext cx="67"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8" name="Oval 136"/>
            <p:cNvSpPr>
              <a:spLocks noChangeArrowheads="1"/>
            </p:cNvSpPr>
            <p:nvPr/>
          </p:nvSpPr>
          <p:spPr bwMode="auto">
            <a:xfrm rot="2400000">
              <a:off x="3069" y="2525"/>
              <a:ext cx="52"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69" name="Oval 137"/>
            <p:cNvSpPr>
              <a:spLocks noChangeArrowheads="1"/>
            </p:cNvSpPr>
            <p:nvPr/>
          </p:nvSpPr>
          <p:spPr bwMode="auto">
            <a:xfrm rot="19200000" flipH="1">
              <a:off x="3302" y="2536"/>
              <a:ext cx="52"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0" name="Oval 138"/>
            <p:cNvSpPr>
              <a:spLocks noChangeArrowheads="1"/>
            </p:cNvSpPr>
            <p:nvPr/>
          </p:nvSpPr>
          <p:spPr bwMode="auto">
            <a:xfrm>
              <a:off x="3075" y="2939"/>
              <a:ext cx="30"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1" name="Oval 139"/>
            <p:cNvSpPr>
              <a:spLocks noChangeArrowheads="1"/>
            </p:cNvSpPr>
            <p:nvPr/>
          </p:nvSpPr>
          <p:spPr bwMode="auto">
            <a:xfrm>
              <a:off x="3319" y="2929"/>
              <a:ext cx="29"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2" name="Oval 140"/>
            <p:cNvSpPr>
              <a:spLocks noChangeArrowheads="1"/>
            </p:cNvSpPr>
            <p:nvPr/>
          </p:nvSpPr>
          <p:spPr bwMode="auto">
            <a:xfrm>
              <a:off x="3034" y="2634"/>
              <a:ext cx="37"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3" name="Oval 141"/>
            <p:cNvSpPr>
              <a:spLocks noChangeArrowheads="1"/>
            </p:cNvSpPr>
            <p:nvPr/>
          </p:nvSpPr>
          <p:spPr bwMode="auto">
            <a:xfrm>
              <a:off x="3333" y="2618"/>
              <a:ext cx="3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4" name="Oval 142"/>
            <p:cNvSpPr>
              <a:spLocks noChangeArrowheads="1"/>
            </p:cNvSpPr>
            <p:nvPr/>
          </p:nvSpPr>
          <p:spPr bwMode="auto">
            <a:xfrm>
              <a:off x="3047" y="2765"/>
              <a:ext cx="11" cy="6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5" name="Oval 143"/>
            <p:cNvSpPr>
              <a:spLocks noChangeArrowheads="1"/>
            </p:cNvSpPr>
            <p:nvPr/>
          </p:nvSpPr>
          <p:spPr bwMode="auto">
            <a:xfrm>
              <a:off x="3345" y="2738"/>
              <a:ext cx="12"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6" name="Oval 144"/>
            <p:cNvSpPr>
              <a:spLocks noChangeArrowheads="1"/>
            </p:cNvSpPr>
            <p:nvPr/>
          </p:nvSpPr>
          <p:spPr bwMode="auto">
            <a:xfrm>
              <a:off x="3198" y="2414"/>
              <a:ext cx="29"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77" name="Oval 145"/>
            <p:cNvSpPr>
              <a:spLocks noChangeArrowheads="1"/>
            </p:cNvSpPr>
            <p:nvPr/>
          </p:nvSpPr>
          <p:spPr bwMode="auto">
            <a:xfrm>
              <a:off x="3127" y="2546"/>
              <a:ext cx="170" cy="273"/>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78" name="Rectangle 146"/>
          <p:cNvSpPr>
            <a:spLocks noChangeArrowheads="1"/>
          </p:cNvSpPr>
          <p:nvPr/>
        </p:nvSpPr>
        <p:spPr bwMode="auto">
          <a:xfrm>
            <a:off x="3281363" y="3192463"/>
            <a:ext cx="987425"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Normal</a:t>
            </a:r>
          </a:p>
        </p:txBody>
      </p:sp>
      <p:grpSp>
        <p:nvGrpSpPr>
          <p:cNvPr id="1400979" name="Group 147"/>
          <p:cNvGrpSpPr>
            <a:grpSpLocks/>
          </p:cNvGrpSpPr>
          <p:nvPr/>
        </p:nvGrpSpPr>
        <p:grpSpPr bwMode="auto">
          <a:xfrm>
            <a:off x="1050925" y="2085975"/>
            <a:ext cx="7140575" cy="4006850"/>
            <a:chOff x="864" y="1920"/>
            <a:chExt cx="3552" cy="1872"/>
          </a:xfrm>
        </p:grpSpPr>
        <p:sp>
          <p:nvSpPr>
            <p:cNvPr id="1400980" name="Line 148"/>
            <p:cNvSpPr>
              <a:spLocks noChangeShapeType="1"/>
            </p:cNvSpPr>
            <p:nvPr/>
          </p:nvSpPr>
          <p:spPr bwMode="auto">
            <a:xfrm>
              <a:off x="864" y="1920"/>
              <a:ext cx="52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1" name="Line 149"/>
            <p:cNvSpPr>
              <a:spLocks noChangeShapeType="1"/>
            </p:cNvSpPr>
            <p:nvPr/>
          </p:nvSpPr>
          <p:spPr bwMode="auto">
            <a:xfrm>
              <a:off x="1392" y="1920"/>
              <a:ext cx="528" cy="864"/>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2" name="Line 150"/>
            <p:cNvSpPr>
              <a:spLocks noChangeShapeType="1"/>
            </p:cNvSpPr>
            <p:nvPr/>
          </p:nvSpPr>
          <p:spPr bwMode="auto">
            <a:xfrm>
              <a:off x="1920" y="2784"/>
              <a:ext cx="768"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3" name="Line 151"/>
            <p:cNvSpPr>
              <a:spLocks noChangeShapeType="1"/>
            </p:cNvSpPr>
            <p:nvPr/>
          </p:nvSpPr>
          <p:spPr bwMode="auto">
            <a:xfrm flipV="1">
              <a:off x="2688" y="1968"/>
              <a:ext cx="336" cy="81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4" name="Line 152"/>
            <p:cNvSpPr>
              <a:spLocks noChangeShapeType="1"/>
            </p:cNvSpPr>
            <p:nvPr/>
          </p:nvSpPr>
          <p:spPr bwMode="auto">
            <a:xfrm>
              <a:off x="3024" y="1968"/>
              <a:ext cx="19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5" name="Line 153"/>
            <p:cNvSpPr>
              <a:spLocks noChangeShapeType="1"/>
            </p:cNvSpPr>
            <p:nvPr/>
          </p:nvSpPr>
          <p:spPr bwMode="auto">
            <a:xfrm>
              <a:off x="3216" y="1968"/>
              <a:ext cx="0" cy="1488"/>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6" name="Line 154"/>
            <p:cNvSpPr>
              <a:spLocks noChangeShapeType="1"/>
            </p:cNvSpPr>
            <p:nvPr/>
          </p:nvSpPr>
          <p:spPr bwMode="auto">
            <a:xfrm>
              <a:off x="3216" y="3456"/>
              <a:ext cx="72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7" name="Line 155"/>
            <p:cNvSpPr>
              <a:spLocks noChangeShapeType="1"/>
            </p:cNvSpPr>
            <p:nvPr/>
          </p:nvSpPr>
          <p:spPr bwMode="auto">
            <a:xfrm>
              <a:off x="3936" y="3456"/>
              <a:ext cx="48" cy="336"/>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88" name="Line 156"/>
            <p:cNvSpPr>
              <a:spLocks noChangeShapeType="1"/>
            </p:cNvSpPr>
            <p:nvPr/>
          </p:nvSpPr>
          <p:spPr bwMode="auto">
            <a:xfrm>
              <a:off x="3984" y="3792"/>
              <a:ext cx="432"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0989" name="Rectangle 157"/>
          <p:cNvSpPr>
            <a:spLocks noChangeArrowheads="1"/>
          </p:cNvSpPr>
          <p:nvPr/>
        </p:nvSpPr>
        <p:spPr bwMode="auto">
          <a:xfrm>
            <a:off x="4718050"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Stopping</a:t>
            </a:r>
          </a:p>
          <a:p>
            <a:pPr defTabSz="585788" eaLnBrk="0" hangingPunct="0"/>
            <a:endParaRPr lang="fr-FR" sz="1900" b="1"/>
          </a:p>
        </p:txBody>
      </p:sp>
      <p:sp>
        <p:nvSpPr>
          <p:cNvPr id="1400990" name="Line 158"/>
          <p:cNvSpPr>
            <a:spLocks noChangeShapeType="1"/>
          </p:cNvSpPr>
          <p:nvPr/>
        </p:nvSpPr>
        <p:spPr bwMode="auto">
          <a:xfrm>
            <a:off x="5778500" y="2085975"/>
            <a:ext cx="193675" cy="0"/>
          </a:xfrm>
          <a:prstGeom prst="line">
            <a:avLst/>
          </a:prstGeom>
          <a:noFill/>
          <a:ln w="57150">
            <a:solidFill>
              <a:srgbClr val="CC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91" name="Rectangle 159"/>
          <p:cNvSpPr>
            <a:spLocks noChangeArrowheads="1"/>
          </p:cNvSpPr>
          <p:nvPr/>
        </p:nvSpPr>
        <p:spPr bwMode="auto">
          <a:xfrm>
            <a:off x="1050925" y="5784850"/>
            <a:ext cx="1157288" cy="6508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73025" tIns="36512" rIns="73025" bIns="36512">
            <a:spAutoFit/>
          </a:bodyPr>
          <a:lstStyle/>
          <a:p>
            <a:pPr defTabSz="585788" eaLnBrk="0" hangingPunct="0"/>
            <a:r>
              <a:rPr lang="fr-FR" sz="1900" b="1"/>
              <a:t>Standing at rest</a:t>
            </a:r>
          </a:p>
        </p:txBody>
      </p:sp>
      <p:sp>
        <p:nvSpPr>
          <p:cNvPr id="1400992" name="Freeform 160"/>
          <p:cNvSpPr>
            <a:spLocks/>
          </p:cNvSpPr>
          <p:nvPr/>
        </p:nvSpPr>
        <p:spPr bwMode="auto">
          <a:xfrm>
            <a:off x="2124075" y="1484313"/>
            <a:ext cx="3240088" cy="720725"/>
          </a:xfrm>
          <a:custGeom>
            <a:avLst/>
            <a:gdLst>
              <a:gd name="T0" fmla="*/ 0 w 2041"/>
              <a:gd name="T1" fmla="*/ 363 h 454"/>
              <a:gd name="T2" fmla="*/ 317 w 2041"/>
              <a:gd name="T3" fmla="*/ 0 h 454"/>
              <a:gd name="T4" fmla="*/ 1678 w 2041"/>
              <a:gd name="T5" fmla="*/ 0 h 454"/>
              <a:gd name="T6" fmla="*/ 2041 w 2041"/>
              <a:gd name="T7" fmla="*/ 454 h 454"/>
            </a:gdLst>
            <a:ahLst/>
            <a:cxnLst>
              <a:cxn ang="0">
                <a:pos x="T0" y="T1"/>
              </a:cxn>
              <a:cxn ang="0">
                <a:pos x="T2" y="T3"/>
              </a:cxn>
              <a:cxn ang="0">
                <a:pos x="T4" y="T5"/>
              </a:cxn>
              <a:cxn ang="0">
                <a:pos x="T6" y="T7"/>
              </a:cxn>
            </a:cxnLst>
            <a:rect l="0" t="0" r="r" b="b"/>
            <a:pathLst>
              <a:path w="2041" h="454">
                <a:moveTo>
                  <a:pt x="0" y="363"/>
                </a:moveTo>
                <a:lnTo>
                  <a:pt x="317" y="0"/>
                </a:lnTo>
                <a:lnTo>
                  <a:pt x="1678" y="0"/>
                </a:lnTo>
                <a:lnTo>
                  <a:pt x="2041" y="454"/>
                </a:lnTo>
              </a:path>
            </a:pathLst>
          </a:custGeom>
          <a:noFill/>
          <a:ln w="762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0993" name="Rectangle 161"/>
          <p:cNvSpPr>
            <a:spLocks noChangeArrowheads="1"/>
          </p:cNvSpPr>
          <p:nvPr/>
        </p:nvSpPr>
        <p:spPr bwMode="auto">
          <a:xfrm>
            <a:off x="3132138" y="981075"/>
            <a:ext cx="1093787" cy="412750"/>
          </a:xfrm>
          <a:prstGeom prst="rect">
            <a:avLst/>
          </a:prstGeom>
          <a:solidFill>
            <a:schemeClr val="bg1"/>
          </a:solidFill>
          <a:ln w="50799">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025" tIns="36512" rIns="73025" bIns="36512">
            <a:spAutoFit/>
          </a:bodyPr>
          <a:lstStyle/>
          <a:p>
            <a:pPr defTabSz="585788" eaLnBrk="0" hangingPunct="0"/>
            <a:r>
              <a:rPr lang="fr-FR" sz="1900" b="1"/>
              <a:t>Obstacle</a:t>
            </a:r>
          </a:p>
        </p:txBody>
      </p:sp>
      <p:sp>
        <p:nvSpPr>
          <p:cNvPr id="1400994" name="Text Box 162"/>
          <p:cNvSpPr txBox="1">
            <a:spLocks noChangeArrowheads="1"/>
          </p:cNvSpPr>
          <p:nvPr/>
        </p:nvSpPr>
        <p:spPr bwMode="auto">
          <a:xfrm>
            <a:off x="2627313" y="1484313"/>
            <a:ext cx="25209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FF0000"/>
                </a:solidFill>
              </a:rPr>
              <a:t>Venous Claudication</a:t>
            </a:r>
          </a:p>
        </p:txBody>
      </p:sp>
    </p:spTree>
    <p:extLst>
      <p:ext uri="{BB962C8B-B14F-4D97-AF65-F5344CB8AC3E}">
        <p14:creationId xmlns:p14="http://schemas.microsoft.com/office/powerpoint/2010/main" val="817411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5794" y="344393"/>
            <a:ext cx="8784976" cy="2800767"/>
          </a:xfrm>
          <a:prstGeom prst="rect">
            <a:avLst/>
          </a:prstGeom>
          <a:noFill/>
        </p:spPr>
        <p:txBody>
          <a:bodyPr wrap="square" rtlCol="0">
            <a:spAutoFit/>
          </a:bodyPr>
          <a:lstStyle/>
          <a:p>
            <a:pPr algn="ctr"/>
            <a:r>
              <a:rPr lang="en-US" sz="2800" dirty="0" smtClean="0">
                <a:solidFill>
                  <a:srgbClr val="FF0000"/>
                </a:solidFill>
              </a:rPr>
              <a:t>TRANS-MURAL PRESSURE (TMP)</a:t>
            </a:r>
          </a:p>
          <a:p>
            <a:pPr algn="ctr"/>
            <a:r>
              <a:rPr lang="en-US" sz="2800" b="1" dirty="0" smtClean="0">
                <a:solidFill>
                  <a:srgbClr val="FF0000"/>
                </a:solidFill>
              </a:rPr>
              <a:t>HEMODYNAMIC CORRECTION OF TMP EXECSS</a:t>
            </a:r>
            <a:r>
              <a:rPr lang="en-US" sz="2800" dirty="0" smtClean="0">
                <a:solidFill>
                  <a:schemeClr val="tx2"/>
                </a:solidFill>
              </a:rPr>
              <a:t>. </a:t>
            </a:r>
          </a:p>
          <a:p>
            <a:pPr algn="ctr"/>
            <a:r>
              <a:rPr lang="en-US" sz="2800" dirty="0" smtClean="0">
                <a:solidFill>
                  <a:srgbClr val="FF0000"/>
                </a:solidFill>
              </a:rPr>
              <a:t>TMP </a:t>
            </a:r>
            <a:r>
              <a:rPr lang="en-US" sz="2800" dirty="0" smtClean="0">
                <a:solidFill>
                  <a:schemeClr val="tx2"/>
                </a:solidFill>
              </a:rPr>
              <a:t>= IVP-EVP</a:t>
            </a:r>
          </a:p>
          <a:p>
            <a:pPr lvl="4"/>
            <a:r>
              <a:rPr lang="en-US" sz="2800" dirty="0" smtClean="0">
                <a:solidFill>
                  <a:schemeClr val="tx2"/>
                </a:solidFill>
              </a:rPr>
              <a:t>1-DECREASE IVP and/or</a:t>
            </a:r>
          </a:p>
          <a:p>
            <a:pPr lvl="4"/>
            <a:r>
              <a:rPr lang="en-US" sz="2800" dirty="0" smtClean="0">
                <a:solidFill>
                  <a:schemeClr val="tx2"/>
                </a:solidFill>
              </a:rPr>
              <a:t>2-INCREASE 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62472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477875"/>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1-When EVP </a:t>
            </a:r>
            <a:r>
              <a:rPr lang="fr-FR" sz="3600" dirty="0" err="1" smtClean="0"/>
              <a:t>is</a:t>
            </a:r>
            <a:r>
              <a:rPr lang="fr-FR" sz="3600" dirty="0" smtClean="0"/>
              <a:t> </a:t>
            </a:r>
            <a:r>
              <a:rPr lang="fr-FR" sz="3600" dirty="0" err="1" smtClean="0"/>
              <a:t>too</a:t>
            </a:r>
            <a:r>
              <a:rPr lang="fr-FR" sz="3600" dirty="0" smtClean="0"/>
              <a:t> </a:t>
            </a:r>
            <a:r>
              <a:rPr lang="fr-FR" sz="3600" dirty="0" err="1" smtClean="0"/>
              <a:t>low</a:t>
            </a:r>
            <a:endParaRPr lang="fr-FR" sz="3600" dirty="0" smtClean="0"/>
          </a:p>
          <a:p>
            <a:r>
              <a:rPr lang="fr-FR" sz="3600" dirty="0" smtClean="0"/>
              <a:t>2-When IVP </a:t>
            </a:r>
            <a:r>
              <a:rPr lang="fr-FR" sz="3600" dirty="0" err="1" smtClean="0"/>
              <a:t>is</a:t>
            </a:r>
            <a:r>
              <a:rPr lang="fr-FR" sz="3600" dirty="0" smtClean="0"/>
              <a:t> </a:t>
            </a:r>
            <a:r>
              <a:rPr lang="fr-FR" sz="3600" dirty="0" err="1" smtClean="0"/>
              <a:t>too</a:t>
            </a:r>
            <a:r>
              <a:rPr lang="fr-FR" sz="3600" dirty="0" smtClean="0"/>
              <a:t> high</a:t>
            </a:r>
            <a:endParaRPr lang="fr-FR" sz="3600" dirty="0"/>
          </a:p>
        </p:txBody>
      </p:sp>
    </p:spTree>
    <p:extLst>
      <p:ext uri="{BB962C8B-B14F-4D97-AF65-F5344CB8AC3E}">
        <p14:creationId xmlns:p14="http://schemas.microsoft.com/office/powerpoint/2010/main" val="511672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477875"/>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1-When EVP </a:t>
            </a:r>
            <a:r>
              <a:rPr lang="fr-FR" sz="3600" dirty="0" err="1" smtClean="0"/>
              <a:t>is</a:t>
            </a:r>
            <a:r>
              <a:rPr lang="fr-FR" sz="3600" dirty="0" smtClean="0"/>
              <a:t> </a:t>
            </a:r>
            <a:r>
              <a:rPr lang="fr-FR" sz="3600" dirty="0" err="1" smtClean="0"/>
              <a:t>too</a:t>
            </a:r>
            <a:r>
              <a:rPr lang="fr-FR" sz="3600" dirty="0" smtClean="0"/>
              <a:t> </a:t>
            </a:r>
            <a:r>
              <a:rPr lang="fr-FR" sz="3600" dirty="0" err="1" smtClean="0"/>
              <a:t>low</a:t>
            </a:r>
            <a:r>
              <a:rPr lang="fr-FR" sz="3600" dirty="0" smtClean="0"/>
              <a:t>: </a:t>
            </a:r>
            <a:r>
              <a:rPr lang="fr-FR" sz="3600" dirty="0" err="1" smtClean="0"/>
              <a:t>Too</a:t>
            </a:r>
            <a:r>
              <a:rPr lang="fr-FR" sz="3600" dirty="0" smtClean="0"/>
              <a:t> </a:t>
            </a:r>
            <a:r>
              <a:rPr lang="fr-FR" sz="3600" dirty="0" err="1" smtClean="0"/>
              <a:t>low</a:t>
            </a:r>
            <a:r>
              <a:rPr lang="fr-FR" sz="3600" dirty="0" smtClean="0"/>
              <a:t> </a:t>
            </a:r>
            <a:r>
              <a:rPr lang="fr-FR" sz="3600" dirty="0" err="1" smtClean="0"/>
              <a:t>ath.P</a:t>
            </a:r>
            <a:r>
              <a:rPr lang="fr-FR" sz="3600" dirty="0" smtClean="0"/>
              <a:t> (altitude, Plane)</a:t>
            </a:r>
          </a:p>
        </p:txBody>
      </p:sp>
    </p:spTree>
    <p:extLst>
      <p:ext uri="{BB962C8B-B14F-4D97-AF65-F5344CB8AC3E}">
        <p14:creationId xmlns:p14="http://schemas.microsoft.com/office/powerpoint/2010/main" val="2288764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5693866"/>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WHEN?</a:t>
            </a:r>
          </a:p>
          <a:p>
            <a:r>
              <a:rPr lang="fr-FR" sz="3600" dirty="0" smtClean="0"/>
              <a:t>2-When IVP </a:t>
            </a:r>
            <a:r>
              <a:rPr lang="fr-FR" sz="3600" dirty="0" err="1" smtClean="0"/>
              <a:t>is</a:t>
            </a:r>
            <a:r>
              <a:rPr lang="fr-FR" sz="3600" dirty="0" smtClean="0"/>
              <a:t> </a:t>
            </a:r>
            <a:r>
              <a:rPr lang="fr-FR" sz="3600" dirty="0" err="1" smtClean="0"/>
              <a:t>too</a:t>
            </a:r>
            <a:r>
              <a:rPr lang="fr-FR" sz="3600" dirty="0" smtClean="0"/>
              <a:t> high:</a:t>
            </a:r>
          </a:p>
          <a:p>
            <a:r>
              <a:rPr lang="fr-FR" sz="3600" dirty="0"/>
              <a:t>	</a:t>
            </a:r>
            <a:r>
              <a:rPr lang="fr-FR" sz="3600" dirty="0" smtClean="0"/>
              <a:t>-Valve </a:t>
            </a:r>
            <a:r>
              <a:rPr lang="fr-FR" sz="3600" dirty="0" err="1" smtClean="0"/>
              <a:t>incompetence</a:t>
            </a:r>
            <a:r>
              <a:rPr lang="fr-FR" sz="3600" dirty="0" smtClean="0"/>
              <a:t> and/or</a:t>
            </a:r>
          </a:p>
          <a:p>
            <a:r>
              <a:rPr lang="fr-FR" sz="3600" dirty="0"/>
              <a:t>	</a:t>
            </a:r>
            <a:r>
              <a:rPr lang="fr-FR" sz="3600" dirty="0" smtClean="0"/>
              <a:t>- Obstacle to the flow</a:t>
            </a:r>
          </a:p>
          <a:p>
            <a:r>
              <a:rPr lang="fr-FR" sz="3600" dirty="0" smtClean="0"/>
              <a:t>NOT </a:t>
            </a:r>
            <a:r>
              <a:rPr lang="fr-FR" sz="3600" dirty="0" err="1" smtClean="0"/>
              <a:t>reductible</a:t>
            </a:r>
            <a:r>
              <a:rPr lang="fr-FR" sz="3600" dirty="0" smtClean="0"/>
              <a:t> or </a:t>
            </a:r>
            <a:r>
              <a:rPr lang="fr-FR" sz="3600" dirty="0" err="1" smtClean="0"/>
              <a:t>only</a:t>
            </a:r>
            <a:r>
              <a:rPr lang="fr-FR" sz="3600" dirty="0" smtClean="0"/>
              <a:t> </a:t>
            </a:r>
            <a:r>
              <a:rPr lang="fr-FR" sz="3600" dirty="0" err="1" smtClean="0"/>
              <a:t>partially</a:t>
            </a:r>
            <a:r>
              <a:rPr lang="fr-FR" sz="3600" dirty="0" smtClean="0"/>
              <a:t>  </a:t>
            </a:r>
            <a:r>
              <a:rPr lang="fr-FR" sz="3600" dirty="0" err="1" smtClean="0"/>
              <a:t>reduced</a:t>
            </a:r>
            <a:r>
              <a:rPr lang="fr-FR" sz="3600" dirty="0" smtClean="0"/>
              <a:t> by </a:t>
            </a:r>
            <a:r>
              <a:rPr lang="fr-FR" sz="3600" dirty="0" err="1" smtClean="0"/>
              <a:t>hemodynamic</a:t>
            </a:r>
            <a:r>
              <a:rPr lang="fr-FR" sz="3600" dirty="0" smtClean="0"/>
              <a:t> </a:t>
            </a:r>
            <a:r>
              <a:rPr lang="fr-FR" sz="3600" dirty="0" err="1" smtClean="0"/>
              <a:t>treatments</a:t>
            </a:r>
            <a:r>
              <a:rPr lang="fr-FR" sz="3600" dirty="0" smtClean="0"/>
              <a:t> </a:t>
            </a:r>
            <a:r>
              <a:rPr lang="fr-FR" sz="3600" dirty="0" err="1" smtClean="0"/>
              <a:t>previously</a:t>
            </a:r>
            <a:r>
              <a:rPr lang="fr-FR" sz="3600" dirty="0" smtClean="0"/>
              <a:t> </a:t>
            </a:r>
            <a:r>
              <a:rPr lang="fr-FR" sz="3600" dirty="0" err="1" smtClean="0"/>
              <a:t>explained</a:t>
            </a:r>
            <a:r>
              <a:rPr lang="fr-FR" sz="3600" dirty="0" smtClean="0"/>
              <a:t> </a:t>
            </a:r>
            <a:endParaRPr lang="fr-FR" sz="3600" dirty="0"/>
          </a:p>
        </p:txBody>
      </p:sp>
    </p:spTree>
    <p:extLst>
      <p:ext uri="{BB962C8B-B14F-4D97-AF65-F5344CB8AC3E}">
        <p14:creationId xmlns:p14="http://schemas.microsoft.com/office/powerpoint/2010/main" val="3465800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2369880"/>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endParaRPr lang="en-US" sz="2800" dirty="0" smtClean="0">
              <a:solidFill>
                <a:schemeClr val="tx2"/>
              </a:solidFill>
            </a:endParaRPr>
          </a:p>
          <a:p>
            <a:pPr algn="ctr"/>
            <a:r>
              <a:rPr lang="fr-FR" sz="3600" dirty="0" smtClean="0"/>
              <a:t>HOW?</a:t>
            </a:r>
          </a:p>
        </p:txBody>
      </p:sp>
    </p:spTree>
    <p:extLst>
      <p:ext uri="{BB962C8B-B14F-4D97-AF65-F5344CB8AC3E}">
        <p14:creationId xmlns:p14="http://schemas.microsoft.com/office/powerpoint/2010/main" val="2525692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smtClean="0">
                <a:solidFill>
                  <a:srgbClr val="FF0000"/>
                </a:solidFill>
              </a:rPr>
              <a:t>IN</a:t>
            </a:r>
            <a:r>
              <a:rPr lang="en-US" sz="2800" i="1" dirty="0" smtClean="0">
                <a:solidFill>
                  <a:schemeClr val="tx2"/>
                </a:solidFill>
              </a:rPr>
              <a:t>C</a:t>
            </a:r>
            <a:r>
              <a:rPr lang="en-US" sz="2800" dirty="0" smtClean="0">
                <a:solidFill>
                  <a:schemeClr val="tx2"/>
                </a:solidFill>
              </a:rPr>
              <a:t>REASE </a:t>
            </a:r>
            <a:r>
              <a:rPr lang="en-US" sz="2800" dirty="0" smtClean="0">
                <a:solidFill>
                  <a:srgbClr val="FF0000"/>
                </a:solidFill>
              </a:rPr>
              <a:t>EVP</a:t>
            </a:r>
            <a:r>
              <a:rPr lang="en-US" sz="2800" dirty="0" smtClean="0">
                <a:solidFill>
                  <a:schemeClr val="tx2"/>
                </a:solidFill>
              </a:rPr>
              <a:t> </a:t>
            </a:r>
            <a:r>
              <a:rPr lang="en-US" sz="2800" dirty="0">
                <a:solidFill>
                  <a:schemeClr val="tx2"/>
                </a:solidFill>
              </a:rPr>
              <a:t>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1262925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1916832"/>
            <a:ext cx="8784976" cy="1692771"/>
          </a:xfrm>
          <a:prstGeom prst="rect">
            <a:avLst/>
          </a:prstGeom>
          <a:noFill/>
        </p:spPr>
        <p:txBody>
          <a:bodyPr wrap="square" rtlCol="0">
            <a:spAutoFit/>
          </a:bodyPr>
          <a:lstStyle/>
          <a:p>
            <a:pPr algn="ctr"/>
            <a:r>
              <a:rPr lang="en-US" sz="2800" dirty="0" smtClean="0">
                <a:solidFill>
                  <a:schemeClr val="tx2">
                    <a:lumMod val="75000"/>
                  </a:schemeClr>
                </a:solidFill>
              </a:rPr>
              <a:t>COMPRESSION: DEFINITION</a:t>
            </a:r>
          </a:p>
          <a:p>
            <a:pPr algn="ctr"/>
            <a:endParaRPr lang="en-US" sz="2000" dirty="0"/>
          </a:p>
          <a:p>
            <a:pPr algn="ctr"/>
            <a:r>
              <a:rPr lang="en-US" sz="2800" dirty="0" smtClean="0">
                <a:solidFill>
                  <a:schemeClr val="accent6"/>
                </a:solidFill>
                <a:latin typeface="Arial" pitchFamily="34" charset="0"/>
                <a:cs typeface="Arial" pitchFamily="34" charset="0"/>
              </a:rPr>
              <a:t>Pressure resulting from action-reaction at the interface (contact) of 2 bodies </a:t>
            </a:r>
            <a:endParaRPr lang="fr-FR" sz="3600" dirty="0">
              <a:solidFill>
                <a:schemeClr val="accent6"/>
              </a:solidFill>
            </a:endParaRPr>
          </a:p>
        </p:txBody>
      </p:sp>
    </p:spTree>
    <p:extLst>
      <p:ext uri="{BB962C8B-B14F-4D97-AF65-F5344CB8AC3E}">
        <p14:creationId xmlns:p14="http://schemas.microsoft.com/office/powerpoint/2010/main" val="88477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9384" y="370324"/>
            <a:ext cx="8784976" cy="3108543"/>
          </a:xfrm>
          <a:prstGeom prst="rect">
            <a:avLst/>
          </a:prstGeom>
          <a:noFill/>
        </p:spPr>
        <p:txBody>
          <a:bodyPr wrap="square" rtlCol="0">
            <a:spAutoFit/>
          </a:bodyPr>
          <a:lstStyle/>
          <a:p>
            <a:pPr algn="ctr"/>
            <a:r>
              <a:rPr lang="en-US" sz="2800" dirty="0" smtClean="0">
                <a:solidFill>
                  <a:schemeClr val="tx2">
                    <a:lumMod val="75000"/>
                  </a:schemeClr>
                </a:solidFill>
              </a:rPr>
              <a:t>Expected hemodynamic effects of external leg compression</a:t>
            </a:r>
          </a:p>
          <a:p>
            <a:endParaRPr lang="en-US" dirty="0"/>
          </a:p>
          <a:p>
            <a:r>
              <a:rPr lang="en-US" dirty="0" smtClean="0"/>
              <a:t>	 </a:t>
            </a:r>
          </a:p>
          <a:p>
            <a:pPr marL="0" lvl="2" algn="ctr"/>
            <a:r>
              <a:rPr lang="en-US" sz="3200" dirty="0" smtClean="0">
                <a:solidFill>
                  <a:schemeClr val="accent6"/>
                </a:solidFill>
              </a:rPr>
              <a:t>External Compression reduces TMP by increasing the static components  of the EVP at both levels</a:t>
            </a:r>
            <a:r>
              <a:rPr lang="en-US" sz="3200" dirty="0" smtClean="0"/>
              <a:t>: Veins and venous end of the capillaries </a:t>
            </a:r>
          </a:p>
          <a:p>
            <a:pPr algn="ctr"/>
            <a:endParaRPr lang="en-US" dirty="0" smtClean="0"/>
          </a:p>
          <a:p>
            <a:endParaRPr lang="en-US" dirty="0" smtClean="0"/>
          </a:p>
        </p:txBody>
      </p:sp>
      <p:sp>
        <p:nvSpPr>
          <p:cNvPr id="3" name="Ellipse 2"/>
          <p:cNvSpPr/>
          <p:nvPr/>
        </p:nvSpPr>
        <p:spPr>
          <a:xfrm>
            <a:off x="1403648" y="3585793"/>
            <a:ext cx="2594887" cy="2457564"/>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p:cNvSpPr txBox="1"/>
          <p:nvPr/>
        </p:nvSpPr>
        <p:spPr>
          <a:xfrm>
            <a:off x="6660232" y="3216461"/>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0" name="ZoneTexte 9"/>
          <p:cNvSpPr txBox="1"/>
          <p:nvPr/>
        </p:nvSpPr>
        <p:spPr>
          <a:xfrm>
            <a:off x="2952585" y="4629909"/>
            <a:ext cx="1080120" cy="369332"/>
          </a:xfrm>
          <a:prstGeom prst="rect">
            <a:avLst/>
          </a:prstGeom>
          <a:noFill/>
        </p:spPr>
        <p:txBody>
          <a:bodyPr wrap="square" rtlCol="0">
            <a:spAutoFit/>
          </a:bodyPr>
          <a:lstStyle/>
          <a:p>
            <a:r>
              <a:rPr lang="en-US" b="1" dirty="0" smtClean="0"/>
              <a:t>Tissues</a:t>
            </a:r>
            <a:endParaRPr lang="en-US" b="1" dirty="0"/>
          </a:p>
        </p:txBody>
      </p:sp>
      <p:cxnSp>
        <p:nvCxnSpPr>
          <p:cNvPr id="11" name="Connecteur droit avec flèche 10"/>
          <p:cNvCxnSpPr/>
          <p:nvPr/>
        </p:nvCxnSpPr>
        <p:spPr>
          <a:xfrm flipH="1" flipV="1">
            <a:off x="3925227" y="4849772"/>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3998535" y="4332316"/>
            <a:ext cx="1437561" cy="369332"/>
          </a:xfrm>
          <a:prstGeom prst="rect">
            <a:avLst/>
          </a:prstGeom>
          <a:noFill/>
        </p:spPr>
        <p:txBody>
          <a:bodyPr wrap="square" rtlCol="0">
            <a:spAutoFit/>
          </a:bodyPr>
          <a:lstStyle/>
          <a:p>
            <a:r>
              <a:rPr lang="en-US" dirty="0" smtClean="0"/>
              <a:t>Compression</a:t>
            </a:r>
            <a:endParaRPr lang="en-US" dirty="0"/>
          </a:p>
        </p:txBody>
      </p:sp>
      <p:sp>
        <p:nvSpPr>
          <p:cNvPr id="2" name="Ellipse 1" title="V"/>
          <p:cNvSpPr/>
          <p:nvPr/>
        </p:nvSpPr>
        <p:spPr>
          <a:xfrm>
            <a:off x="2483768" y="4614364"/>
            <a:ext cx="432048" cy="47082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2540172" y="4665108"/>
            <a:ext cx="375644" cy="369332"/>
          </a:xfrm>
          <a:prstGeom prst="rect">
            <a:avLst/>
          </a:prstGeom>
          <a:noFill/>
        </p:spPr>
        <p:txBody>
          <a:bodyPr wrap="square" rtlCol="0">
            <a:spAutoFit/>
          </a:bodyPr>
          <a:lstStyle/>
          <a:p>
            <a:r>
              <a:rPr lang="en-US" b="1" dirty="0" smtClean="0">
                <a:solidFill>
                  <a:schemeClr val="bg1"/>
                </a:solidFill>
              </a:rPr>
              <a:t>V</a:t>
            </a:r>
            <a:endParaRPr lang="en-US" b="1" dirty="0">
              <a:solidFill>
                <a:schemeClr val="bg1"/>
              </a:solidFill>
            </a:endParaRPr>
          </a:p>
        </p:txBody>
      </p:sp>
    </p:spTree>
    <p:extLst>
      <p:ext uri="{BB962C8B-B14F-4D97-AF65-F5344CB8AC3E}">
        <p14:creationId xmlns:p14="http://schemas.microsoft.com/office/powerpoint/2010/main" val="418234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764704"/>
            <a:ext cx="6840760" cy="523220"/>
          </a:xfrm>
          <a:prstGeom prst="rect">
            <a:avLst/>
          </a:prstGeom>
          <a:noFill/>
        </p:spPr>
        <p:txBody>
          <a:bodyPr wrap="square" rtlCol="0">
            <a:spAutoFit/>
          </a:bodyPr>
          <a:lstStyle/>
          <a:p>
            <a:pPr algn="ctr"/>
            <a:r>
              <a:rPr lang="en-US" sz="2800" dirty="0" smtClean="0">
                <a:solidFill>
                  <a:schemeClr val="tx2">
                    <a:lumMod val="60000"/>
                    <a:lumOff val="40000"/>
                  </a:schemeClr>
                </a:solidFill>
              </a:rPr>
              <a:t>LEG COMPRESSION  RATIONNAL</a:t>
            </a:r>
            <a:endParaRPr lang="en-US" sz="2800" dirty="0">
              <a:solidFill>
                <a:schemeClr val="tx2">
                  <a:lumMod val="60000"/>
                  <a:lumOff val="40000"/>
                </a:schemeClr>
              </a:solidFill>
            </a:endParaRPr>
          </a:p>
        </p:txBody>
      </p:sp>
      <p:sp>
        <p:nvSpPr>
          <p:cNvPr id="5" name="ZoneTexte 4"/>
          <p:cNvSpPr txBox="1"/>
          <p:nvPr/>
        </p:nvSpPr>
        <p:spPr>
          <a:xfrm>
            <a:off x="971600" y="1556792"/>
            <a:ext cx="7128792" cy="2031325"/>
          </a:xfrm>
          <a:prstGeom prst="rect">
            <a:avLst/>
          </a:prstGeom>
          <a:noFill/>
        </p:spPr>
        <p:txBody>
          <a:bodyPr wrap="square" rtlCol="0">
            <a:spAutoFit/>
          </a:bodyPr>
          <a:lstStyle/>
          <a:p>
            <a:r>
              <a:rPr lang="en-US" sz="2400" dirty="0" smtClean="0">
                <a:solidFill>
                  <a:schemeClr val="accent6"/>
                </a:solidFill>
              </a:rPr>
              <a:t>Pressure compression exerted against the leg surface</a:t>
            </a:r>
          </a:p>
          <a:p>
            <a:r>
              <a:rPr lang="en-US" dirty="0" smtClean="0"/>
              <a:t>	Homogeneous (</a:t>
            </a:r>
            <a:r>
              <a:rPr lang="en-US" dirty="0" err="1" smtClean="0"/>
              <a:t>isostatic</a:t>
            </a:r>
            <a:r>
              <a:rPr lang="en-US" dirty="0"/>
              <a:t>) </a:t>
            </a:r>
            <a:r>
              <a:rPr lang="en-US" dirty="0" smtClean="0"/>
              <a:t>or Heterogeneous </a:t>
            </a:r>
            <a:r>
              <a:rPr lang="en-US" dirty="0"/>
              <a:t>(</a:t>
            </a:r>
            <a:r>
              <a:rPr lang="en-US" dirty="0" err="1"/>
              <a:t>heterostatic</a:t>
            </a:r>
            <a:r>
              <a:rPr lang="en-US" dirty="0" smtClean="0"/>
              <a:t>) according to : </a:t>
            </a:r>
          </a:p>
          <a:p>
            <a:r>
              <a:rPr lang="en-US" dirty="0" smtClean="0"/>
              <a:t>		</a:t>
            </a:r>
            <a:r>
              <a:rPr lang="en-US" sz="2400" dirty="0" smtClean="0">
                <a:solidFill>
                  <a:schemeClr val="accent6"/>
                </a:solidFill>
              </a:rPr>
              <a:t>Compression technique</a:t>
            </a:r>
          </a:p>
          <a:p>
            <a:r>
              <a:rPr lang="en-US" sz="2400" dirty="0" smtClean="0">
                <a:solidFill>
                  <a:schemeClr val="accent6"/>
                </a:solidFill>
              </a:rPr>
              <a:t>		</a:t>
            </a:r>
            <a:r>
              <a:rPr lang="en-US" sz="2400" dirty="0">
                <a:solidFill>
                  <a:schemeClr val="accent6"/>
                </a:solidFill>
              </a:rPr>
              <a:t>L</a:t>
            </a:r>
            <a:r>
              <a:rPr lang="en-US" sz="2400" dirty="0" smtClean="0">
                <a:solidFill>
                  <a:schemeClr val="accent6"/>
                </a:solidFill>
              </a:rPr>
              <a:t>eg  geometry</a:t>
            </a:r>
          </a:p>
          <a:p>
            <a:r>
              <a:rPr lang="en-US" dirty="0" smtClean="0"/>
              <a:t>	</a:t>
            </a:r>
            <a:r>
              <a:rPr lang="fr-FR" dirty="0"/>
              <a:t>	</a:t>
            </a:r>
            <a:r>
              <a:rPr lang="fr-FR" dirty="0" smtClean="0"/>
              <a:t>	</a:t>
            </a:r>
            <a:endParaRPr lang="en-US" dirty="0"/>
          </a:p>
        </p:txBody>
      </p:sp>
      <p:sp>
        <p:nvSpPr>
          <p:cNvPr id="6" name="ZoneTexte 5"/>
          <p:cNvSpPr txBox="1"/>
          <p:nvPr/>
        </p:nvSpPr>
        <p:spPr>
          <a:xfrm>
            <a:off x="647564" y="3626881"/>
            <a:ext cx="7776864" cy="3231654"/>
          </a:xfrm>
          <a:prstGeom prst="rect">
            <a:avLst/>
          </a:prstGeom>
          <a:noFill/>
        </p:spPr>
        <p:txBody>
          <a:bodyPr wrap="square" rtlCol="0">
            <a:spAutoFit/>
          </a:bodyPr>
          <a:lstStyle/>
          <a:p>
            <a:r>
              <a:rPr lang="en-US" sz="2400" dirty="0" smtClean="0">
                <a:solidFill>
                  <a:schemeClr val="accent6"/>
                </a:solidFill>
              </a:rPr>
              <a:t>Pressure  compression transmitted  from surface to  depth </a:t>
            </a:r>
          </a:p>
          <a:p>
            <a:r>
              <a:rPr lang="en-US" dirty="0" smtClean="0"/>
              <a:t>according to: 		</a:t>
            </a:r>
          </a:p>
          <a:p>
            <a:r>
              <a:rPr lang="en-US" dirty="0"/>
              <a:t>	</a:t>
            </a:r>
            <a:r>
              <a:rPr lang="en-US" dirty="0" smtClean="0"/>
              <a:t>	</a:t>
            </a:r>
            <a:r>
              <a:rPr lang="en-US" sz="2400" dirty="0" smtClean="0">
                <a:solidFill>
                  <a:schemeClr val="accent6"/>
                </a:solidFill>
              </a:rPr>
              <a:t>Bulk </a:t>
            </a:r>
            <a:r>
              <a:rPr lang="en-US" sz="2400" dirty="0">
                <a:solidFill>
                  <a:schemeClr val="accent6"/>
                </a:solidFill>
              </a:rPr>
              <a:t>modulus of   </a:t>
            </a:r>
            <a:r>
              <a:rPr lang="en-US" sz="2400" dirty="0" smtClean="0">
                <a:solidFill>
                  <a:schemeClr val="accent6"/>
                </a:solidFill>
              </a:rPr>
              <a:t>leg structures</a:t>
            </a:r>
          </a:p>
          <a:p>
            <a:r>
              <a:rPr lang="en-US" sz="2400" dirty="0"/>
              <a:t>Euler–Cauchy stress principle</a:t>
            </a:r>
          </a:p>
          <a:p>
            <a:r>
              <a:rPr lang="en-US" sz="2400" dirty="0" smtClean="0"/>
              <a:t>Continuum </a:t>
            </a:r>
            <a:r>
              <a:rPr lang="en-US" sz="2400" dirty="0"/>
              <a:t>mechanics deals with deformable </a:t>
            </a:r>
            <a:r>
              <a:rPr lang="en-US" sz="2400" dirty="0" smtClean="0"/>
              <a:t>bodies. </a:t>
            </a:r>
            <a:r>
              <a:rPr lang="en-US" sz="2400" dirty="0"/>
              <a:t>The stresses considered in continuum mechanics are only those produced during the application of external forces and the consequent deformation of the body</a:t>
            </a:r>
            <a:endParaRPr lang="en-US" sz="2400" dirty="0" smtClean="0">
              <a:solidFill>
                <a:schemeClr val="accent6"/>
              </a:solidFill>
            </a:endParaRPr>
          </a:p>
          <a:p>
            <a:r>
              <a:rPr lang="en-US" dirty="0" smtClean="0"/>
              <a:t>			</a:t>
            </a:r>
            <a:endParaRPr lang="en-US" dirty="0"/>
          </a:p>
        </p:txBody>
      </p:sp>
    </p:spTree>
    <p:extLst>
      <p:ext uri="{BB962C8B-B14F-4D97-AF65-F5344CB8AC3E}">
        <p14:creationId xmlns:p14="http://schemas.microsoft.com/office/powerpoint/2010/main" val="144771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531832"/>
            <a:ext cx="8784976" cy="5201424"/>
          </a:xfrm>
          <a:prstGeom prst="rect">
            <a:avLst/>
          </a:prstGeom>
          <a:noFill/>
        </p:spPr>
        <p:txBody>
          <a:bodyPr wrap="square" rtlCol="0">
            <a:spAutoFit/>
          </a:bodyPr>
          <a:lstStyle/>
          <a:p>
            <a:pPr algn="ctr"/>
            <a:r>
              <a:rPr lang="en-US" sz="4400" dirty="0" smtClean="0">
                <a:solidFill>
                  <a:schemeClr val="tx2">
                    <a:lumMod val="75000"/>
                  </a:schemeClr>
                </a:solidFill>
              </a:rPr>
              <a:t>Leg COMPRESSION</a:t>
            </a:r>
          </a:p>
          <a:p>
            <a:r>
              <a:rPr lang="en-US" sz="3200" dirty="0" smtClean="0">
                <a:solidFill>
                  <a:schemeClr val="tx2"/>
                </a:solidFill>
                <a:latin typeface="Arial" pitchFamily="34" charset="0"/>
                <a:cs typeface="Arial" pitchFamily="34" charset="0"/>
              </a:rPr>
              <a:t>1-Hemodynamic concept of venous drainage</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2-Hemodynamic effects of compression</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3-Means and compression techniques features and their specific hemodynamic effects</a:t>
            </a:r>
          </a:p>
          <a:p>
            <a:endParaRPr lang="en-US" sz="3200" dirty="0" smtClean="0">
              <a:solidFill>
                <a:schemeClr val="tx2"/>
              </a:solidFill>
              <a:latin typeface="Arial" pitchFamily="34" charset="0"/>
              <a:cs typeface="Arial" pitchFamily="34" charset="0"/>
            </a:endParaRPr>
          </a:p>
          <a:p>
            <a:r>
              <a:rPr lang="en-US" sz="3200" dirty="0" smtClean="0">
                <a:solidFill>
                  <a:schemeClr val="tx2"/>
                </a:solidFill>
                <a:latin typeface="Arial" pitchFamily="34" charset="0"/>
                <a:cs typeface="Arial" pitchFamily="34" charset="0"/>
              </a:rPr>
              <a:t>4-Proposals for rational hemodynamic compression</a:t>
            </a:r>
            <a:endParaRPr lang="en-US" sz="2800" dirty="0" smtClean="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273921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683568" y="548680"/>
            <a:ext cx="4865413" cy="5400600"/>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3586227" y="2235364"/>
            <a:ext cx="1692188" cy="923330"/>
          </a:xfrm>
          <a:prstGeom prst="rect">
            <a:avLst/>
          </a:prstGeom>
          <a:solidFill>
            <a:schemeClr val="accent6">
              <a:lumMod val="60000"/>
              <a:lumOff val="40000"/>
            </a:schemeClr>
          </a:solidFill>
        </p:spPr>
        <p:txBody>
          <a:bodyPr wrap="square" rtlCol="0">
            <a:spAutoFit/>
          </a:bodyPr>
          <a:lstStyle/>
          <a:p>
            <a:pPr algn="ctr"/>
            <a:r>
              <a:rPr lang="en-US" dirty="0" smtClean="0"/>
              <a:t>Bulk modulus</a:t>
            </a:r>
          </a:p>
          <a:p>
            <a:pPr algn="ctr"/>
            <a:r>
              <a:rPr lang="en-US" b="1" dirty="0" smtClean="0"/>
              <a:t>Pressure transmission</a:t>
            </a:r>
            <a:endParaRPr lang="en-US" b="1" dirty="0"/>
          </a:p>
        </p:txBody>
      </p:sp>
      <p:cxnSp>
        <p:nvCxnSpPr>
          <p:cNvPr id="16" name="Connecteur droit avec flèche 15"/>
          <p:cNvCxnSpPr/>
          <p:nvPr/>
        </p:nvCxnSpPr>
        <p:spPr>
          <a:xfrm flipH="1">
            <a:off x="5548981" y="3326331"/>
            <a:ext cx="2287948" cy="0"/>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796136" y="2843168"/>
            <a:ext cx="2695427" cy="369332"/>
          </a:xfrm>
          <a:prstGeom prst="rect">
            <a:avLst/>
          </a:prstGeom>
          <a:noFill/>
        </p:spPr>
        <p:txBody>
          <a:bodyPr wrap="square" rtlCol="0">
            <a:spAutoFit/>
          </a:bodyPr>
          <a:lstStyle/>
          <a:p>
            <a:r>
              <a:rPr lang="en-US" dirty="0" smtClean="0"/>
              <a:t>External Compression</a:t>
            </a:r>
            <a:endParaRPr lang="en-US" dirty="0"/>
          </a:p>
        </p:txBody>
      </p:sp>
      <p:sp>
        <p:nvSpPr>
          <p:cNvPr id="18" name="Ellipse 17" title="V"/>
          <p:cNvSpPr/>
          <p:nvPr/>
        </p:nvSpPr>
        <p:spPr>
          <a:xfrm>
            <a:off x="2708793" y="2809008"/>
            <a:ext cx="810090" cy="10346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814551" y="2920520"/>
            <a:ext cx="704333" cy="769441"/>
          </a:xfrm>
          <a:prstGeom prst="rect">
            <a:avLst/>
          </a:prstGeom>
          <a:noFill/>
        </p:spPr>
        <p:txBody>
          <a:bodyPr wrap="square" rtlCol="0">
            <a:spAutoFit/>
          </a:bodyPr>
          <a:lstStyle/>
          <a:p>
            <a:r>
              <a:rPr lang="en-US" sz="4400" b="1" dirty="0" smtClean="0">
                <a:solidFill>
                  <a:schemeClr val="bg1"/>
                </a:solidFill>
              </a:rPr>
              <a:t>V</a:t>
            </a:r>
            <a:endParaRPr lang="en-US" sz="4400" b="1" dirty="0">
              <a:solidFill>
                <a:schemeClr val="bg1"/>
              </a:solidFill>
            </a:endParaRPr>
          </a:p>
        </p:txBody>
      </p:sp>
      <p:sp>
        <p:nvSpPr>
          <p:cNvPr id="20" name="ZoneTexte 19"/>
          <p:cNvSpPr txBox="1"/>
          <p:nvPr/>
        </p:nvSpPr>
        <p:spPr>
          <a:xfrm>
            <a:off x="3260728" y="4221088"/>
            <a:ext cx="2025225" cy="369332"/>
          </a:xfrm>
          <a:prstGeom prst="rect">
            <a:avLst/>
          </a:prstGeom>
          <a:noFill/>
        </p:spPr>
        <p:txBody>
          <a:bodyPr wrap="square" rtlCol="0">
            <a:spAutoFit/>
          </a:bodyPr>
          <a:lstStyle/>
          <a:p>
            <a:r>
              <a:rPr lang="en-US" b="1" dirty="0" smtClean="0"/>
              <a:t>Tissues</a:t>
            </a:r>
          </a:p>
        </p:txBody>
      </p:sp>
      <p:cxnSp>
        <p:nvCxnSpPr>
          <p:cNvPr id="21" name="Connecteur droit avec flèche 20"/>
          <p:cNvCxnSpPr>
            <a:endCxn id="19" idx="3"/>
          </p:cNvCxnSpPr>
          <p:nvPr/>
        </p:nvCxnSpPr>
        <p:spPr>
          <a:xfrm flipH="1" flipV="1">
            <a:off x="3518884" y="3305241"/>
            <a:ext cx="1940538" cy="21090"/>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1911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mc:AlternateContent xmlns:mc="http://schemas.openxmlformats.org/markup-compatibility/2006" xmlns:a14="http://schemas.microsoft.com/office/drawing/2010/main">
        <mc:Choice Requires="a14">
          <p:sp>
            <p:nvSpPr>
              <p:cNvPr id="5" name="ZoneTexte 4"/>
              <p:cNvSpPr txBox="1"/>
              <p:nvPr/>
            </p:nvSpPr>
            <p:spPr>
              <a:xfrm>
                <a:off x="931784" y="557972"/>
                <a:ext cx="7625448" cy="2339102"/>
              </a:xfrm>
              <a:prstGeom prst="rect">
                <a:avLst/>
              </a:prstGeom>
              <a:noFill/>
            </p:spPr>
            <p:txBody>
              <a:bodyPr wrap="square" rtlCol="0">
                <a:spAutoFit/>
              </a:bodyPr>
              <a:lstStyle/>
              <a:p>
                <a:r>
                  <a:rPr lang="en-US" dirty="0"/>
                  <a:t>	</a:t>
                </a:r>
                <a:r>
                  <a:rPr lang="en-US" sz="2800" dirty="0"/>
                  <a:t>I</a:t>
                </a:r>
                <a:r>
                  <a:rPr lang="en-US" sz="2800" dirty="0" smtClean="0"/>
                  <a:t>nto liquid immersion (pressure by load):</a:t>
                </a:r>
              </a:p>
              <a:p>
                <a:r>
                  <a:rPr lang="en-US" sz="2800" dirty="0" smtClean="0"/>
                  <a:t>		Independent on the leg geometry </a:t>
                </a:r>
              </a:p>
              <a:p>
                <a:pPr lvl="2"/>
                <a:r>
                  <a:rPr lang="en-US" dirty="0"/>
                  <a:t>	</a:t>
                </a:r>
                <a:r>
                  <a:rPr lang="en-US" dirty="0" smtClean="0"/>
                  <a:t>	-Horizontally  </a:t>
                </a:r>
                <a:r>
                  <a:rPr lang="en-US" dirty="0" err="1" smtClean="0"/>
                  <a:t>isostatic</a:t>
                </a:r>
                <a:r>
                  <a:rPr lang="en-US" dirty="0" smtClean="0"/>
                  <a:t> (uniformly distributed)</a:t>
                </a:r>
                <a:endParaRPr lang="en-US" dirty="0"/>
              </a:p>
              <a:p>
                <a:pPr lvl="2"/>
                <a:r>
                  <a:rPr lang="en-US" dirty="0" smtClean="0"/>
                  <a:t>		-Vertically  downwards progressive ( linearly 			distributed(  Pc =  </a:t>
                </a:r>
                <a14:m>
                  <m:oMath xmlns:m="http://schemas.openxmlformats.org/officeDocument/2006/math">
                    <m:r>
                      <a:rPr lang="en-US" i="1" smtClean="0">
                        <a:latin typeface="Cambria Math"/>
                        <a:ea typeface="Cambria Math"/>
                      </a:rPr>
                      <m:t>𝜌</m:t>
                    </m:r>
                  </m:oMath>
                </a14:m>
                <a:r>
                  <a:rPr lang="en-US" dirty="0" err="1" smtClean="0"/>
                  <a:t>gh</a:t>
                </a:r>
                <a:r>
                  <a:rPr lang="en-US" dirty="0" smtClean="0"/>
                  <a:t> ) </a:t>
                </a:r>
              </a:p>
              <a:p>
                <a:pPr lvl="2"/>
                <a:r>
                  <a:rPr lang="en-US" dirty="0" smtClean="0"/>
                  <a:t>			</a:t>
                </a:r>
                <a:r>
                  <a:rPr lang="en-US" dirty="0"/>
                  <a:t>h = liquid  height</a:t>
                </a:r>
                <a14:m>
                  <m:oMath xmlns:m="http://schemas.openxmlformats.org/officeDocument/2006/math">
                    <m:r>
                      <a:rPr lang="fr-FR">
                        <a:latin typeface="Cambria Math"/>
                        <a:ea typeface="Cambria Math"/>
                      </a:rPr>
                      <m:t> </m:t>
                    </m:r>
                    <m:r>
                      <a:rPr lang="fr-FR" i="1">
                        <a:latin typeface="Cambria Math"/>
                        <a:ea typeface="Cambria Math"/>
                      </a:rPr>
                      <m:t> </m:t>
                    </m:r>
                    <m:r>
                      <a:rPr lang="en-US" i="1">
                        <a:latin typeface="Cambria Math"/>
                        <a:ea typeface="Cambria Math"/>
                      </a:rPr>
                      <m:t>𝜌</m:t>
                    </m:r>
                  </m:oMath>
                </a14:m>
                <a:r>
                  <a:rPr lang="en-US" dirty="0"/>
                  <a:t> =  liquid </a:t>
                </a:r>
                <a:r>
                  <a:rPr lang="en-US" dirty="0" smtClean="0"/>
                  <a:t>density</a:t>
                </a:r>
              </a:p>
              <a:p>
                <a:pPr lvl="2"/>
                <a:r>
                  <a:rPr lang="en-US" dirty="0"/>
                  <a:t>	</a:t>
                </a:r>
                <a:r>
                  <a:rPr lang="en-US" dirty="0" smtClean="0"/>
                  <a:t>Dependent of gravitational pressure and  liquid density</a:t>
                </a:r>
                <a:endParaRPr lang="en-US" dirty="0"/>
              </a:p>
            </p:txBody>
          </p:sp>
        </mc:Choice>
        <mc:Fallback xmlns="">
          <p:sp>
            <p:nvSpPr>
              <p:cNvPr id="5" name="ZoneTexte 4"/>
              <p:cNvSpPr txBox="1">
                <a:spLocks noRot="1" noChangeAspect="1" noMove="1" noResize="1" noEditPoints="1" noAdjustHandles="1" noChangeArrowheads="1" noChangeShapeType="1" noTextEdit="1"/>
              </p:cNvSpPr>
              <p:nvPr/>
            </p:nvSpPr>
            <p:spPr>
              <a:xfrm>
                <a:off x="931784" y="557972"/>
                <a:ext cx="7625448" cy="2339102"/>
              </a:xfrm>
              <a:prstGeom prst="rect">
                <a:avLst/>
              </a:prstGeom>
              <a:blipFill rotWithShape="1">
                <a:blip r:embed="rId3"/>
                <a:stretch>
                  <a:fillRect t="-2350" b="-3394"/>
                </a:stretch>
              </a:blipFill>
            </p:spPr>
            <p:txBody>
              <a:bodyPr/>
              <a:lstStyle/>
              <a:p>
                <a:r>
                  <a:rPr lang="en-US">
                    <a:noFill/>
                  </a:rPr>
                  <a:t> </a:t>
                </a:r>
              </a:p>
            </p:txBody>
          </p:sp>
        </mc:Fallback>
      </mc:AlternateContent>
      <p:sp>
        <p:nvSpPr>
          <p:cNvPr id="7" name="Rectangle 6"/>
          <p:cNvSpPr/>
          <p:nvPr/>
        </p:nvSpPr>
        <p:spPr>
          <a:xfrm>
            <a:off x="3513437" y="3299668"/>
            <a:ext cx="5343778" cy="293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e 1"/>
          <p:cNvSpPr/>
          <p:nvPr/>
        </p:nvSpPr>
        <p:spPr>
          <a:xfrm>
            <a:off x="4409578" y="4146519"/>
            <a:ext cx="1463521"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7043917" y="4092696"/>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286785"/>
                  <a:pt x="268676" y="1218468"/>
                </a:cubicBezTo>
                <a:cubicBezTo>
                  <a:pt x="336993" y="1176427"/>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873098" y="3457003"/>
            <a:ext cx="1662901" cy="461665"/>
          </a:xfrm>
          <a:prstGeom prst="rect">
            <a:avLst/>
          </a:prstGeom>
          <a:noFill/>
        </p:spPr>
        <p:txBody>
          <a:bodyPr wrap="square" rtlCol="0">
            <a:spAutoFit/>
          </a:bodyPr>
          <a:lstStyle/>
          <a:p>
            <a:r>
              <a:rPr lang="fr-FR" sz="2400" dirty="0" err="1" smtClean="0">
                <a:solidFill>
                  <a:schemeClr val="bg1"/>
                </a:solidFill>
              </a:rPr>
              <a:t>Liquid</a:t>
            </a:r>
            <a:endParaRPr lang="en-US" sz="2400" dirty="0">
              <a:solidFill>
                <a:schemeClr val="bg1"/>
              </a:solidFill>
            </a:endParaRPr>
          </a:p>
        </p:txBody>
      </p:sp>
      <p:grpSp>
        <p:nvGrpSpPr>
          <p:cNvPr id="26" name="Groupe 25"/>
          <p:cNvGrpSpPr/>
          <p:nvPr/>
        </p:nvGrpSpPr>
        <p:grpSpPr>
          <a:xfrm>
            <a:off x="4040637" y="3781783"/>
            <a:ext cx="2207141" cy="2114894"/>
            <a:chOff x="1701804" y="3035804"/>
            <a:chExt cx="2932079" cy="2697452"/>
          </a:xfrm>
        </p:grpSpPr>
        <p:cxnSp>
          <p:nvCxnSpPr>
            <p:cNvPr id="18" name="Connecteur droit avec flèche 17"/>
            <p:cNvCxnSpPr/>
            <p:nvPr/>
          </p:nvCxnSpPr>
          <p:spPr>
            <a:xfrm>
              <a:off x="3166746" y="3035804"/>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3233862" y="5268052"/>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4386918"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948770"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avec flèche 27"/>
          <p:cNvCxnSpPr/>
          <p:nvPr/>
        </p:nvCxnSpPr>
        <p:spPr>
          <a:xfrm rot="2589165">
            <a:off x="5756214" y="39842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4598211" y="5356658"/>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7989165">
            <a:off x="5794775" y="527863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4477120" y="401449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2589165">
            <a:off x="8148585" y="416335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3389165">
            <a:off x="7273939" y="5226329"/>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7989165">
            <a:off x="8017158" y="516572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8789165">
            <a:off x="6915091" y="4133985"/>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536000" y="375132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7586522" y="55014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8175848"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6200000">
            <a:off x="6990971"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43" name="Cube 42"/>
          <p:cNvSpPr/>
          <p:nvPr/>
        </p:nvSpPr>
        <p:spPr>
          <a:xfrm>
            <a:off x="812732" y="3366375"/>
            <a:ext cx="1976852" cy="2956089"/>
          </a:xfrm>
          <a:prstGeom prst="cub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e 43"/>
          <p:cNvGrpSpPr/>
          <p:nvPr/>
        </p:nvGrpSpPr>
        <p:grpSpPr>
          <a:xfrm>
            <a:off x="1543921" y="5753418"/>
            <a:ext cx="409554" cy="145602"/>
            <a:chOff x="7021142" y="4001343"/>
            <a:chExt cx="536851" cy="363860"/>
          </a:xfrm>
          <a:solidFill>
            <a:schemeClr val="tx2">
              <a:lumMod val="60000"/>
              <a:lumOff val="40000"/>
            </a:schemeClr>
          </a:solidFill>
        </p:grpSpPr>
        <p:pic>
          <p:nvPicPr>
            <p:cNvPr id="57" name="Picture 2" descr="C:\Users\darty\Dropbox\dossiers communs 2 ordinateurs\compression Vasculab\anatomie M Inf\cheville.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58" name="Forme libre 57"/>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e 44"/>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52" name="Picture 2" descr="C:\Users\darty\Dropbox\dossiers communs 2 ordinateurs\compression Vasculab\anatomie M Inf\molle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53" name="Forme libre 52"/>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orme libre 53"/>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orme libre 54"/>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orme libre 55"/>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e 45"/>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49" name="Forme libre 48"/>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50"/>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0" name="Cube 59"/>
          <p:cNvSpPr/>
          <p:nvPr/>
        </p:nvSpPr>
        <p:spPr>
          <a:xfrm>
            <a:off x="765645" y="1700808"/>
            <a:ext cx="2023939" cy="4621656"/>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ZoneTexte 61"/>
          <p:cNvSpPr txBox="1"/>
          <p:nvPr/>
        </p:nvSpPr>
        <p:spPr>
          <a:xfrm>
            <a:off x="4943991" y="3488623"/>
            <a:ext cx="715160" cy="369332"/>
          </a:xfrm>
          <a:prstGeom prst="rect">
            <a:avLst/>
          </a:prstGeom>
          <a:noFill/>
        </p:spPr>
        <p:txBody>
          <a:bodyPr wrap="square" rtlCol="0">
            <a:spAutoFit/>
          </a:bodyPr>
          <a:lstStyle/>
          <a:p>
            <a:r>
              <a:rPr lang="en-US" dirty="0">
                <a:solidFill>
                  <a:srgbClr val="FF0000"/>
                </a:solidFill>
              </a:rPr>
              <a:t>Pc</a:t>
            </a:r>
            <a:r>
              <a:rPr lang="en-US" dirty="0"/>
              <a:t> </a:t>
            </a:r>
          </a:p>
        </p:txBody>
      </p:sp>
      <p:grpSp>
        <p:nvGrpSpPr>
          <p:cNvPr id="89" name="Groupe 88"/>
          <p:cNvGrpSpPr/>
          <p:nvPr/>
        </p:nvGrpSpPr>
        <p:grpSpPr>
          <a:xfrm>
            <a:off x="2135505" y="4016505"/>
            <a:ext cx="1008286" cy="2235474"/>
            <a:chOff x="1835522" y="4016505"/>
            <a:chExt cx="1008286" cy="2235474"/>
          </a:xfrm>
        </p:grpSpPr>
        <p:cxnSp>
          <p:nvCxnSpPr>
            <p:cNvPr id="65" name="Connecteur droit avec flèche 64"/>
            <p:cNvCxnSpPr/>
            <p:nvPr/>
          </p:nvCxnSpPr>
          <p:spPr>
            <a:xfrm rot="5400000">
              <a:off x="2021601" y="4611247"/>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1835696" y="6235418"/>
              <a:ext cx="1008112" cy="1656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flipH="1">
              <a:off x="1835696" y="4365104"/>
              <a:ext cx="287945"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p:nvPr/>
          </p:nvCxnSpPr>
          <p:spPr>
            <a:xfrm flipH="1">
              <a:off x="1835522" y="5301208"/>
              <a:ext cx="57623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flipH="1">
              <a:off x="1835696" y="5753418"/>
              <a:ext cx="68356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flipH="1">
              <a:off x="1861335" y="4016505"/>
              <a:ext cx="185905" cy="1710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85" name="ZoneTexte 84"/>
          <p:cNvSpPr txBox="1"/>
          <p:nvPr/>
        </p:nvSpPr>
        <p:spPr>
          <a:xfrm>
            <a:off x="3719855" y="5790314"/>
            <a:ext cx="5137360" cy="523220"/>
          </a:xfrm>
          <a:prstGeom prst="rect">
            <a:avLst/>
          </a:prstGeom>
          <a:noFill/>
        </p:spPr>
        <p:txBody>
          <a:bodyPr wrap="square" rtlCol="0">
            <a:spAutoFit/>
          </a:bodyPr>
          <a:lstStyle/>
          <a:p>
            <a:pPr lvl="2"/>
            <a:r>
              <a:rPr lang="en-US" sz="2800" dirty="0">
                <a:solidFill>
                  <a:schemeClr val="bg1"/>
                </a:solidFill>
              </a:rPr>
              <a:t>Horizontally  </a:t>
            </a:r>
            <a:r>
              <a:rPr lang="en-US" sz="2800" dirty="0" err="1">
                <a:solidFill>
                  <a:schemeClr val="bg1"/>
                </a:solidFill>
              </a:rPr>
              <a:t>isostatic</a:t>
            </a:r>
            <a:endParaRPr lang="en-US" sz="2800" dirty="0">
              <a:solidFill>
                <a:schemeClr val="bg1"/>
              </a:solidFill>
            </a:endParaRPr>
          </a:p>
        </p:txBody>
      </p:sp>
      <p:sp>
        <p:nvSpPr>
          <p:cNvPr id="86" name="ZoneTexte 85"/>
          <p:cNvSpPr txBox="1"/>
          <p:nvPr/>
        </p:nvSpPr>
        <p:spPr>
          <a:xfrm>
            <a:off x="-24561" y="2228671"/>
            <a:ext cx="2843808" cy="1200329"/>
          </a:xfrm>
          <a:prstGeom prst="rect">
            <a:avLst/>
          </a:prstGeom>
          <a:noFill/>
        </p:spPr>
        <p:txBody>
          <a:bodyPr wrap="square" rtlCol="0">
            <a:spAutoFit/>
          </a:bodyPr>
          <a:lstStyle/>
          <a:p>
            <a:pPr lvl="2"/>
            <a:r>
              <a:rPr lang="en-US" sz="2400" dirty="0" smtClean="0"/>
              <a:t>Downwards vertically progressive</a:t>
            </a:r>
            <a:endParaRPr lang="en-US" sz="2400" dirty="0"/>
          </a:p>
        </p:txBody>
      </p:sp>
      <p:grpSp>
        <p:nvGrpSpPr>
          <p:cNvPr id="90" name="Groupe 89"/>
          <p:cNvGrpSpPr/>
          <p:nvPr/>
        </p:nvGrpSpPr>
        <p:grpSpPr>
          <a:xfrm rot="10800000" flipV="1">
            <a:off x="191464" y="4005064"/>
            <a:ext cx="1008286" cy="2235474"/>
            <a:chOff x="1835522" y="4016505"/>
            <a:chExt cx="1008286" cy="2235474"/>
          </a:xfrm>
        </p:grpSpPr>
        <p:cxnSp>
          <p:nvCxnSpPr>
            <p:cNvPr id="91" name="Connecteur droit avec flèche 90"/>
            <p:cNvCxnSpPr/>
            <p:nvPr/>
          </p:nvCxnSpPr>
          <p:spPr>
            <a:xfrm rot="5400000">
              <a:off x="2021601" y="4611247"/>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flipH="1">
              <a:off x="1835696" y="6235418"/>
              <a:ext cx="1008112" cy="1656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a:off x="1835696" y="4365104"/>
              <a:ext cx="287945"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p:nvPr/>
          </p:nvCxnSpPr>
          <p:spPr>
            <a:xfrm flipH="1">
              <a:off x="1835522" y="5301208"/>
              <a:ext cx="57623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94"/>
            <p:cNvCxnSpPr/>
            <p:nvPr/>
          </p:nvCxnSpPr>
          <p:spPr>
            <a:xfrm flipH="1">
              <a:off x="1835696" y="5753418"/>
              <a:ext cx="683568" cy="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95"/>
            <p:cNvCxnSpPr/>
            <p:nvPr/>
          </p:nvCxnSpPr>
          <p:spPr>
            <a:xfrm flipH="1">
              <a:off x="1861335" y="4016505"/>
              <a:ext cx="185905" cy="1710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557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31784" y="557972"/>
            <a:ext cx="7625448" cy="2585323"/>
          </a:xfrm>
          <a:prstGeom prst="rect">
            <a:avLst/>
          </a:prstGeom>
          <a:noFill/>
        </p:spPr>
        <p:txBody>
          <a:bodyPr wrap="square" rtlCol="0">
            <a:spAutoFit/>
          </a:bodyPr>
          <a:lstStyle/>
          <a:p>
            <a:r>
              <a:rPr lang="en-US" dirty="0"/>
              <a:t>	</a:t>
            </a:r>
            <a:r>
              <a:rPr lang="en-US" sz="2400" dirty="0" smtClean="0"/>
              <a:t>Pneumatic  compression (pressure by fluid density):</a:t>
            </a:r>
          </a:p>
          <a:p>
            <a:r>
              <a:rPr lang="en-US" sz="2400" dirty="0" smtClean="0"/>
              <a:t>		Independent on the leg geometry : uniformly distributed.</a:t>
            </a:r>
            <a:endParaRPr lang="en-US" dirty="0" smtClean="0"/>
          </a:p>
          <a:p>
            <a:pPr lvl="2"/>
            <a:r>
              <a:rPr lang="en-US" dirty="0"/>
              <a:t>	</a:t>
            </a:r>
            <a:r>
              <a:rPr lang="en-US" dirty="0" smtClean="0"/>
              <a:t>	-Horizontally  </a:t>
            </a:r>
            <a:r>
              <a:rPr lang="en-US" dirty="0" err="1" smtClean="0"/>
              <a:t>isostatic</a:t>
            </a:r>
            <a:endParaRPr lang="en-US" dirty="0"/>
          </a:p>
          <a:p>
            <a:pPr lvl="2"/>
            <a:r>
              <a:rPr lang="en-US" dirty="0" smtClean="0"/>
              <a:t>		-Vertically  </a:t>
            </a:r>
            <a:r>
              <a:rPr lang="en-US" dirty="0" err="1" smtClean="0"/>
              <a:t>isostatic</a:t>
            </a:r>
            <a:endParaRPr lang="en-US" dirty="0" smtClean="0"/>
          </a:p>
          <a:p>
            <a:pPr lvl="2"/>
            <a:r>
              <a:rPr lang="en-US" dirty="0"/>
              <a:t>	</a:t>
            </a:r>
            <a:r>
              <a:rPr lang="en-US" dirty="0" smtClean="0"/>
              <a:t>Dependent  of the inflation pressure</a:t>
            </a:r>
          </a:p>
          <a:p>
            <a:pPr lvl="2"/>
            <a:r>
              <a:rPr lang="en-US" dirty="0"/>
              <a:t>	</a:t>
            </a:r>
            <a:r>
              <a:rPr lang="en-US" dirty="0" smtClean="0"/>
              <a:t>Independent of </a:t>
            </a:r>
            <a:r>
              <a:rPr lang="en-US" dirty="0"/>
              <a:t>gravitational pressure and  </a:t>
            </a:r>
            <a:r>
              <a:rPr lang="en-US" dirty="0" smtClean="0"/>
              <a:t>density			</a:t>
            </a:r>
            <a:endParaRPr lang="en-US" dirty="0"/>
          </a:p>
        </p:txBody>
      </p:sp>
      <p:sp>
        <p:nvSpPr>
          <p:cNvPr id="7" name="Rectangle 6"/>
          <p:cNvSpPr/>
          <p:nvPr/>
        </p:nvSpPr>
        <p:spPr>
          <a:xfrm>
            <a:off x="4194406" y="3299668"/>
            <a:ext cx="4071737" cy="2935750"/>
          </a:xfrm>
          <a:custGeom>
            <a:avLst/>
            <a:gdLst>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 name="connsiteX0" fmla="*/ 0 w 5343778"/>
              <a:gd name="connsiteY0" fmla="*/ 0 h 2935750"/>
              <a:gd name="connsiteX1" fmla="*/ 5343778 w 5343778"/>
              <a:gd name="connsiteY1" fmla="*/ 0 h 2935750"/>
              <a:gd name="connsiteX2" fmla="*/ 5343778 w 5343778"/>
              <a:gd name="connsiteY2" fmla="*/ 2935750 h 2935750"/>
              <a:gd name="connsiteX3" fmla="*/ 0 w 5343778"/>
              <a:gd name="connsiteY3" fmla="*/ 2935750 h 2935750"/>
              <a:gd name="connsiteX4" fmla="*/ 0 w 5343778"/>
              <a:gd name="connsiteY4" fmla="*/ 0 h 293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3778" h="2935750">
                <a:moveTo>
                  <a:pt x="0" y="0"/>
                </a:moveTo>
                <a:cubicBezTo>
                  <a:pt x="890630" y="-489292"/>
                  <a:pt x="4453148" y="-489292"/>
                  <a:pt x="5343778" y="0"/>
                </a:cubicBezTo>
                <a:cubicBezTo>
                  <a:pt x="6234408" y="489292"/>
                  <a:pt x="6234408" y="2446458"/>
                  <a:pt x="5343778" y="2935750"/>
                </a:cubicBezTo>
                <a:cubicBezTo>
                  <a:pt x="4453148" y="3425042"/>
                  <a:pt x="890630" y="3425042"/>
                  <a:pt x="0" y="2935750"/>
                </a:cubicBezTo>
                <a:cubicBezTo>
                  <a:pt x="-890630" y="2446458"/>
                  <a:pt x="-890630" y="489292"/>
                  <a:pt x="0" y="0"/>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llipse 1"/>
          <p:cNvSpPr/>
          <p:nvPr/>
        </p:nvSpPr>
        <p:spPr>
          <a:xfrm>
            <a:off x="4409578" y="4146519"/>
            <a:ext cx="1463521"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7043917" y="4092696"/>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286785"/>
                  <a:pt x="268676" y="1218468"/>
                </a:cubicBezTo>
                <a:cubicBezTo>
                  <a:pt x="336993" y="1176427"/>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p:cNvSpPr txBox="1"/>
          <p:nvPr/>
        </p:nvSpPr>
        <p:spPr>
          <a:xfrm>
            <a:off x="5873098" y="3457003"/>
            <a:ext cx="1662901" cy="830997"/>
          </a:xfrm>
          <a:prstGeom prst="rect">
            <a:avLst/>
          </a:prstGeom>
          <a:noFill/>
        </p:spPr>
        <p:txBody>
          <a:bodyPr wrap="square" rtlCol="0">
            <a:spAutoFit/>
          </a:bodyPr>
          <a:lstStyle/>
          <a:p>
            <a:r>
              <a:rPr lang="fr-FR" sz="2400" dirty="0" smtClean="0">
                <a:solidFill>
                  <a:schemeClr val="bg1"/>
                </a:solidFill>
              </a:rPr>
              <a:t>Gaz </a:t>
            </a:r>
            <a:r>
              <a:rPr lang="fr-FR" sz="2400" dirty="0" err="1" smtClean="0">
                <a:solidFill>
                  <a:schemeClr val="bg1"/>
                </a:solidFill>
              </a:rPr>
              <a:t>cuff</a:t>
            </a:r>
            <a:r>
              <a:rPr lang="fr-FR" sz="2400" dirty="0" smtClean="0">
                <a:solidFill>
                  <a:schemeClr val="bg1"/>
                </a:solidFill>
              </a:rPr>
              <a:t> pressure </a:t>
            </a:r>
            <a:endParaRPr lang="en-US" sz="2400" dirty="0">
              <a:solidFill>
                <a:schemeClr val="bg1"/>
              </a:solidFill>
            </a:endParaRPr>
          </a:p>
        </p:txBody>
      </p:sp>
      <p:grpSp>
        <p:nvGrpSpPr>
          <p:cNvPr id="26" name="Groupe 25"/>
          <p:cNvGrpSpPr/>
          <p:nvPr/>
        </p:nvGrpSpPr>
        <p:grpSpPr>
          <a:xfrm>
            <a:off x="4040637" y="3781783"/>
            <a:ext cx="2207141" cy="2114894"/>
            <a:chOff x="1701804" y="3035804"/>
            <a:chExt cx="2932079" cy="2697452"/>
          </a:xfrm>
        </p:grpSpPr>
        <p:cxnSp>
          <p:nvCxnSpPr>
            <p:cNvPr id="18" name="Connecteur droit avec flèche 17"/>
            <p:cNvCxnSpPr/>
            <p:nvPr/>
          </p:nvCxnSpPr>
          <p:spPr>
            <a:xfrm>
              <a:off x="3166746" y="3035804"/>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3233862" y="5268052"/>
              <a:ext cx="0" cy="46520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4386918"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948770" y="4118139"/>
              <a:ext cx="0" cy="49393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avec flèche 27"/>
          <p:cNvCxnSpPr/>
          <p:nvPr/>
        </p:nvCxnSpPr>
        <p:spPr>
          <a:xfrm rot="2589165">
            <a:off x="5756214" y="39842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4598211" y="5356658"/>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7989165">
            <a:off x="5794775" y="527863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4477120" y="4014498"/>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2589165">
            <a:off x="8148585" y="416335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13389165">
            <a:off x="7273939" y="5226329"/>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7989165">
            <a:off x="8017158" y="516572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rot="18789165">
            <a:off x="6915091" y="4133985"/>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7536000" y="375132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rot="10800000">
            <a:off x="7586522" y="5501481"/>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5400000">
            <a:off x="8175848"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rot="16200000">
            <a:off x="6990971" y="4607634"/>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43991" y="3488623"/>
            <a:ext cx="715160" cy="369332"/>
          </a:xfrm>
          <a:prstGeom prst="rect">
            <a:avLst/>
          </a:prstGeom>
          <a:noFill/>
        </p:spPr>
        <p:txBody>
          <a:bodyPr wrap="square" rtlCol="0">
            <a:spAutoFit/>
          </a:bodyPr>
          <a:lstStyle/>
          <a:p>
            <a:r>
              <a:rPr lang="en-US" dirty="0">
                <a:solidFill>
                  <a:srgbClr val="FF0000"/>
                </a:solidFill>
              </a:rPr>
              <a:t>Pc</a:t>
            </a:r>
            <a:r>
              <a:rPr lang="en-US" dirty="0"/>
              <a:t> </a:t>
            </a:r>
          </a:p>
        </p:txBody>
      </p:sp>
      <p:sp>
        <p:nvSpPr>
          <p:cNvPr id="85" name="ZoneTexte 84"/>
          <p:cNvSpPr txBox="1"/>
          <p:nvPr/>
        </p:nvSpPr>
        <p:spPr>
          <a:xfrm>
            <a:off x="3719855" y="5790314"/>
            <a:ext cx="5137360" cy="523220"/>
          </a:xfrm>
          <a:prstGeom prst="rect">
            <a:avLst/>
          </a:prstGeom>
          <a:noFill/>
        </p:spPr>
        <p:txBody>
          <a:bodyPr wrap="square" rtlCol="0">
            <a:spAutoFit/>
          </a:bodyPr>
          <a:lstStyle/>
          <a:p>
            <a:pPr lvl="2"/>
            <a:r>
              <a:rPr lang="en-US" sz="2800" dirty="0">
                <a:solidFill>
                  <a:schemeClr val="bg1"/>
                </a:solidFill>
              </a:rPr>
              <a:t>Horizontally  </a:t>
            </a:r>
            <a:r>
              <a:rPr lang="en-US" sz="2800" dirty="0" err="1">
                <a:solidFill>
                  <a:schemeClr val="bg1"/>
                </a:solidFill>
              </a:rPr>
              <a:t>isostatic</a:t>
            </a:r>
            <a:endParaRPr lang="en-US" sz="2800" dirty="0">
              <a:solidFill>
                <a:schemeClr val="bg1"/>
              </a:solidFill>
            </a:endParaRPr>
          </a:p>
        </p:txBody>
      </p:sp>
      <p:grpSp>
        <p:nvGrpSpPr>
          <p:cNvPr id="88" name="Groupe 87"/>
          <p:cNvGrpSpPr/>
          <p:nvPr/>
        </p:nvGrpSpPr>
        <p:grpSpPr>
          <a:xfrm rot="5400000">
            <a:off x="760048" y="1695542"/>
            <a:ext cx="1287199" cy="2304256"/>
            <a:chOff x="549291" y="2810650"/>
            <a:chExt cx="2006485" cy="3693945"/>
          </a:xfrm>
        </p:grpSpPr>
        <p:grpSp>
          <p:nvGrpSpPr>
            <p:cNvPr id="97" name="Groupe 96"/>
            <p:cNvGrpSpPr/>
            <p:nvPr/>
          </p:nvGrpSpPr>
          <p:grpSpPr>
            <a:xfrm>
              <a:off x="1543921" y="5753418"/>
              <a:ext cx="409554" cy="145602"/>
              <a:chOff x="7021142" y="4001343"/>
              <a:chExt cx="536851" cy="363860"/>
            </a:xfrm>
            <a:solidFill>
              <a:schemeClr val="tx2">
                <a:lumMod val="60000"/>
                <a:lumOff val="40000"/>
              </a:schemeClr>
            </a:solidFill>
          </p:grpSpPr>
          <p:pic>
            <p:nvPicPr>
              <p:cNvPr id="121"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122" name="Forme libre 121"/>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e 97"/>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16"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117" name="Forme libre 116"/>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orme libre 117"/>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orme libre 118"/>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orme libre 119"/>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e 98"/>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113" name="Forme libre 112"/>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Forme libre 113"/>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Forme libre 114"/>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0" name="Forme libre 99"/>
            <p:cNvSpPr/>
            <p:nvPr/>
          </p:nvSpPr>
          <p:spPr>
            <a:xfrm>
              <a:off x="549291" y="4072877"/>
              <a:ext cx="1992410" cy="2431718"/>
            </a:xfrm>
            <a:custGeom>
              <a:avLst/>
              <a:gdLst>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92630 w 2148606"/>
                <a:gd name="connsiteY5" fmla="*/ 1795976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42131 w 2148606"/>
                <a:gd name="connsiteY14" fmla="*/ 467508 h 2847666"/>
                <a:gd name="connsiteX15" fmla="*/ 707626 w 2148606"/>
                <a:gd name="connsiteY15" fmla="*/ 338112 h 2847666"/>
                <a:gd name="connsiteX16" fmla="*/ 586856 w 2148606"/>
                <a:gd name="connsiteY16" fmla="*/ 338112 h 2847666"/>
                <a:gd name="connsiteX17" fmla="*/ 535097 w 2148606"/>
                <a:gd name="connsiteY17" fmla="*/ 614158 h 2847666"/>
                <a:gd name="connsiteX18" fmla="*/ 52018 w 2148606"/>
                <a:gd name="connsiteY18" fmla="*/ 2511969 h 2847666"/>
                <a:gd name="connsiteX19" fmla="*/ 1941203 w 2148606"/>
                <a:gd name="connsiteY19" fmla="*/ 2624112 h 2847666"/>
                <a:gd name="connsiteX20" fmla="*/ 2053347 w 2148606"/>
                <a:gd name="connsiteY20" fmla="*/ 200090 h 2847666"/>
                <a:gd name="connsiteX21" fmla="*/ 1518509 w 2148606"/>
                <a:gd name="connsiteY21" fmla="*/ 165584 h 2847666"/>
                <a:gd name="connsiteX0" fmla="*/ 1506884 w 2052903"/>
                <a:gd name="connsiteY0" fmla="*/ 157997 h 2757969"/>
                <a:gd name="connsiteX1" fmla="*/ 1446499 w 2052903"/>
                <a:gd name="connsiteY1" fmla="*/ 442669 h 2757969"/>
                <a:gd name="connsiteX2" fmla="*/ 1368861 w 2052903"/>
                <a:gd name="connsiteY2" fmla="*/ 589318 h 2757969"/>
                <a:gd name="connsiteX3" fmla="*/ 1481005 w 2052903"/>
                <a:gd name="connsiteY3" fmla="*/ 891242 h 2757969"/>
                <a:gd name="connsiteX4" fmla="*/ 1610401 w 2052903"/>
                <a:gd name="connsiteY4" fmla="*/ 1219046 h 2757969"/>
                <a:gd name="connsiteX5" fmla="*/ 1446499 w 2052903"/>
                <a:gd name="connsiteY5" fmla="*/ 1771136 h 2757969"/>
                <a:gd name="connsiteX6" fmla="*/ 1429247 w 2052903"/>
                <a:gd name="connsiteY6" fmla="*/ 2150699 h 2757969"/>
                <a:gd name="connsiteX7" fmla="*/ 1524137 w 2052903"/>
                <a:gd name="connsiteY7" fmla="*/ 2461250 h 2757969"/>
                <a:gd name="connsiteX8" fmla="*/ 1058310 w 2052903"/>
                <a:gd name="connsiteY8" fmla="*/ 2495755 h 2757969"/>
                <a:gd name="connsiteX9" fmla="*/ 238801 w 2052903"/>
                <a:gd name="connsiteY9" fmla="*/ 2461250 h 2757969"/>
                <a:gd name="connsiteX10" fmla="*/ 419955 w 2052903"/>
                <a:gd name="connsiteY10" fmla="*/ 2323227 h 2757969"/>
                <a:gd name="connsiteX11" fmla="*/ 972046 w 2052903"/>
                <a:gd name="connsiteY11" fmla="*/ 2107567 h 2757969"/>
                <a:gd name="connsiteX12" fmla="*/ 825397 w 2052903"/>
                <a:gd name="connsiteY12" fmla="*/ 899869 h 2757969"/>
                <a:gd name="connsiteX13" fmla="*/ 696001 w 2052903"/>
                <a:gd name="connsiteY13" fmla="*/ 649703 h 2757969"/>
                <a:gd name="connsiteX14" fmla="*/ 730506 w 2052903"/>
                <a:gd name="connsiteY14" fmla="*/ 459921 h 2757969"/>
                <a:gd name="connsiteX15" fmla="*/ 696001 w 2052903"/>
                <a:gd name="connsiteY15" fmla="*/ 330525 h 2757969"/>
                <a:gd name="connsiteX16" fmla="*/ 575231 w 2052903"/>
                <a:gd name="connsiteY16" fmla="*/ 330525 h 2757969"/>
                <a:gd name="connsiteX17" fmla="*/ 523472 w 2052903"/>
                <a:gd name="connsiteY17" fmla="*/ 606571 h 2757969"/>
                <a:gd name="connsiteX18" fmla="*/ 40393 w 2052903"/>
                <a:gd name="connsiteY18" fmla="*/ 2504382 h 2757969"/>
                <a:gd name="connsiteX19" fmla="*/ 1713918 w 2052903"/>
                <a:gd name="connsiteY19" fmla="*/ 2487129 h 2757969"/>
                <a:gd name="connsiteX20" fmla="*/ 2041722 w 2052903"/>
                <a:gd name="connsiteY20" fmla="*/ 192503 h 2757969"/>
                <a:gd name="connsiteX21" fmla="*/ 1506884 w 2052903"/>
                <a:gd name="connsiteY21" fmla="*/ 157997 h 2757969"/>
                <a:gd name="connsiteX0" fmla="*/ 1503796 w 2049815"/>
                <a:gd name="connsiteY0" fmla="*/ 157997 h 2694440"/>
                <a:gd name="connsiteX1" fmla="*/ 1443411 w 2049815"/>
                <a:gd name="connsiteY1" fmla="*/ 442669 h 2694440"/>
                <a:gd name="connsiteX2" fmla="*/ 1365773 w 2049815"/>
                <a:gd name="connsiteY2" fmla="*/ 589318 h 2694440"/>
                <a:gd name="connsiteX3" fmla="*/ 1477917 w 2049815"/>
                <a:gd name="connsiteY3" fmla="*/ 891242 h 2694440"/>
                <a:gd name="connsiteX4" fmla="*/ 1607313 w 2049815"/>
                <a:gd name="connsiteY4" fmla="*/ 1219046 h 2694440"/>
                <a:gd name="connsiteX5" fmla="*/ 1443411 w 2049815"/>
                <a:gd name="connsiteY5" fmla="*/ 1771136 h 2694440"/>
                <a:gd name="connsiteX6" fmla="*/ 1426159 w 2049815"/>
                <a:gd name="connsiteY6" fmla="*/ 2150699 h 2694440"/>
                <a:gd name="connsiteX7" fmla="*/ 1521049 w 2049815"/>
                <a:gd name="connsiteY7" fmla="*/ 2461250 h 2694440"/>
                <a:gd name="connsiteX8" fmla="*/ 1055222 w 2049815"/>
                <a:gd name="connsiteY8" fmla="*/ 2495755 h 2694440"/>
                <a:gd name="connsiteX9" fmla="*/ 235713 w 2049815"/>
                <a:gd name="connsiteY9" fmla="*/ 2461250 h 2694440"/>
                <a:gd name="connsiteX10" fmla="*/ 416867 w 2049815"/>
                <a:gd name="connsiteY10" fmla="*/ 2323227 h 2694440"/>
                <a:gd name="connsiteX11" fmla="*/ 968958 w 2049815"/>
                <a:gd name="connsiteY11" fmla="*/ 2107567 h 2694440"/>
                <a:gd name="connsiteX12" fmla="*/ 822309 w 2049815"/>
                <a:gd name="connsiteY12" fmla="*/ 899869 h 2694440"/>
                <a:gd name="connsiteX13" fmla="*/ 692913 w 2049815"/>
                <a:gd name="connsiteY13" fmla="*/ 649703 h 2694440"/>
                <a:gd name="connsiteX14" fmla="*/ 727418 w 2049815"/>
                <a:gd name="connsiteY14" fmla="*/ 459921 h 2694440"/>
                <a:gd name="connsiteX15" fmla="*/ 692913 w 2049815"/>
                <a:gd name="connsiteY15" fmla="*/ 330525 h 2694440"/>
                <a:gd name="connsiteX16" fmla="*/ 572143 w 2049815"/>
                <a:gd name="connsiteY16" fmla="*/ 330525 h 2694440"/>
                <a:gd name="connsiteX17" fmla="*/ 520384 w 2049815"/>
                <a:gd name="connsiteY17" fmla="*/ 606571 h 2694440"/>
                <a:gd name="connsiteX18" fmla="*/ 546264 w 2049815"/>
                <a:gd name="connsiteY18" fmla="*/ 1762510 h 2694440"/>
                <a:gd name="connsiteX19" fmla="*/ 37305 w 2049815"/>
                <a:gd name="connsiteY19" fmla="*/ 2504382 h 2694440"/>
                <a:gd name="connsiteX20" fmla="*/ 1710830 w 2049815"/>
                <a:gd name="connsiteY20" fmla="*/ 2487129 h 2694440"/>
                <a:gd name="connsiteX21" fmla="*/ 2038634 w 2049815"/>
                <a:gd name="connsiteY21" fmla="*/ 192503 h 2694440"/>
                <a:gd name="connsiteX22" fmla="*/ 1503796 w 2049815"/>
                <a:gd name="connsiteY22" fmla="*/ 157997 h 2694440"/>
                <a:gd name="connsiteX0" fmla="*/ 1503796 w 1998745"/>
                <a:gd name="connsiteY0" fmla="*/ 2155 h 2538598"/>
                <a:gd name="connsiteX1" fmla="*/ 1443411 w 1998745"/>
                <a:gd name="connsiteY1" fmla="*/ 286827 h 2538598"/>
                <a:gd name="connsiteX2" fmla="*/ 1365773 w 1998745"/>
                <a:gd name="connsiteY2" fmla="*/ 433476 h 2538598"/>
                <a:gd name="connsiteX3" fmla="*/ 1477917 w 1998745"/>
                <a:gd name="connsiteY3" fmla="*/ 735400 h 2538598"/>
                <a:gd name="connsiteX4" fmla="*/ 1607313 w 1998745"/>
                <a:gd name="connsiteY4" fmla="*/ 1063204 h 2538598"/>
                <a:gd name="connsiteX5" fmla="*/ 1443411 w 1998745"/>
                <a:gd name="connsiteY5" fmla="*/ 1615294 h 2538598"/>
                <a:gd name="connsiteX6" fmla="*/ 1426159 w 1998745"/>
                <a:gd name="connsiteY6" fmla="*/ 1994857 h 2538598"/>
                <a:gd name="connsiteX7" fmla="*/ 1521049 w 1998745"/>
                <a:gd name="connsiteY7" fmla="*/ 2305408 h 2538598"/>
                <a:gd name="connsiteX8" fmla="*/ 1055222 w 1998745"/>
                <a:gd name="connsiteY8" fmla="*/ 2339913 h 2538598"/>
                <a:gd name="connsiteX9" fmla="*/ 235713 w 1998745"/>
                <a:gd name="connsiteY9" fmla="*/ 2305408 h 2538598"/>
                <a:gd name="connsiteX10" fmla="*/ 416867 w 1998745"/>
                <a:gd name="connsiteY10" fmla="*/ 2167385 h 2538598"/>
                <a:gd name="connsiteX11" fmla="*/ 968958 w 1998745"/>
                <a:gd name="connsiteY11" fmla="*/ 1951725 h 2538598"/>
                <a:gd name="connsiteX12" fmla="*/ 822309 w 1998745"/>
                <a:gd name="connsiteY12" fmla="*/ 744027 h 2538598"/>
                <a:gd name="connsiteX13" fmla="*/ 692913 w 1998745"/>
                <a:gd name="connsiteY13" fmla="*/ 493861 h 2538598"/>
                <a:gd name="connsiteX14" fmla="*/ 727418 w 1998745"/>
                <a:gd name="connsiteY14" fmla="*/ 304079 h 2538598"/>
                <a:gd name="connsiteX15" fmla="*/ 692913 w 1998745"/>
                <a:gd name="connsiteY15" fmla="*/ 174683 h 2538598"/>
                <a:gd name="connsiteX16" fmla="*/ 572143 w 1998745"/>
                <a:gd name="connsiteY16" fmla="*/ 174683 h 2538598"/>
                <a:gd name="connsiteX17" fmla="*/ 520384 w 1998745"/>
                <a:gd name="connsiteY17" fmla="*/ 450729 h 2538598"/>
                <a:gd name="connsiteX18" fmla="*/ 546264 w 1998745"/>
                <a:gd name="connsiteY18" fmla="*/ 1606668 h 2538598"/>
                <a:gd name="connsiteX19" fmla="*/ 37305 w 1998745"/>
                <a:gd name="connsiteY19" fmla="*/ 2348540 h 2538598"/>
                <a:gd name="connsiteX20" fmla="*/ 1710830 w 1998745"/>
                <a:gd name="connsiteY20" fmla="*/ 2331287 h 2538598"/>
                <a:gd name="connsiteX21" fmla="*/ 1978249 w 1998745"/>
                <a:gd name="connsiteY21" fmla="*/ 450729 h 2538598"/>
                <a:gd name="connsiteX22" fmla="*/ 1503796 w 1998745"/>
                <a:gd name="connsiteY22" fmla="*/ 2155 h 2538598"/>
                <a:gd name="connsiteX0" fmla="*/ 1590061 w 1992410"/>
                <a:gd name="connsiteY0" fmla="*/ 3360 h 2427659"/>
                <a:gd name="connsiteX1" fmla="*/ 1443411 w 1992410"/>
                <a:gd name="connsiteY1" fmla="*/ 175888 h 2427659"/>
                <a:gd name="connsiteX2" fmla="*/ 1365773 w 1992410"/>
                <a:gd name="connsiteY2" fmla="*/ 322537 h 2427659"/>
                <a:gd name="connsiteX3" fmla="*/ 1477917 w 1992410"/>
                <a:gd name="connsiteY3" fmla="*/ 624461 h 2427659"/>
                <a:gd name="connsiteX4" fmla="*/ 1607313 w 1992410"/>
                <a:gd name="connsiteY4" fmla="*/ 952265 h 2427659"/>
                <a:gd name="connsiteX5" fmla="*/ 1443411 w 1992410"/>
                <a:gd name="connsiteY5" fmla="*/ 1504355 h 2427659"/>
                <a:gd name="connsiteX6" fmla="*/ 1426159 w 1992410"/>
                <a:gd name="connsiteY6" fmla="*/ 1883918 h 2427659"/>
                <a:gd name="connsiteX7" fmla="*/ 1521049 w 1992410"/>
                <a:gd name="connsiteY7" fmla="*/ 2194469 h 2427659"/>
                <a:gd name="connsiteX8" fmla="*/ 1055222 w 1992410"/>
                <a:gd name="connsiteY8" fmla="*/ 2228974 h 2427659"/>
                <a:gd name="connsiteX9" fmla="*/ 235713 w 1992410"/>
                <a:gd name="connsiteY9" fmla="*/ 2194469 h 2427659"/>
                <a:gd name="connsiteX10" fmla="*/ 416867 w 1992410"/>
                <a:gd name="connsiteY10" fmla="*/ 2056446 h 2427659"/>
                <a:gd name="connsiteX11" fmla="*/ 968958 w 1992410"/>
                <a:gd name="connsiteY11" fmla="*/ 1840786 h 2427659"/>
                <a:gd name="connsiteX12" fmla="*/ 822309 w 1992410"/>
                <a:gd name="connsiteY12" fmla="*/ 633088 h 2427659"/>
                <a:gd name="connsiteX13" fmla="*/ 692913 w 1992410"/>
                <a:gd name="connsiteY13" fmla="*/ 382922 h 2427659"/>
                <a:gd name="connsiteX14" fmla="*/ 727418 w 1992410"/>
                <a:gd name="connsiteY14" fmla="*/ 193140 h 2427659"/>
                <a:gd name="connsiteX15" fmla="*/ 692913 w 1992410"/>
                <a:gd name="connsiteY15" fmla="*/ 63744 h 2427659"/>
                <a:gd name="connsiteX16" fmla="*/ 572143 w 1992410"/>
                <a:gd name="connsiteY16" fmla="*/ 63744 h 2427659"/>
                <a:gd name="connsiteX17" fmla="*/ 520384 w 1992410"/>
                <a:gd name="connsiteY17" fmla="*/ 339790 h 2427659"/>
                <a:gd name="connsiteX18" fmla="*/ 546264 w 1992410"/>
                <a:gd name="connsiteY18" fmla="*/ 1495729 h 2427659"/>
                <a:gd name="connsiteX19" fmla="*/ 37305 w 1992410"/>
                <a:gd name="connsiteY19" fmla="*/ 2237601 h 2427659"/>
                <a:gd name="connsiteX20" fmla="*/ 1710830 w 1992410"/>
                <a:gd name="connsiteY20" fmla="*/ 2220348 h 2427659"/>
                <a:gd name="connsiteX21" fmla="*/ 1978249 w 1992410"/>
                <a:gd name="connsiteY21" fmla="*/ 339790 h 2427659"/>
                <a:gd name="connsiteX22" fmla="*/ 1590061 w 1992410"/>
                <a:gd name="connsiteY22" fmla="*/ 3360 h 2427659"/>
                <a:gd name="connsiteX0" fmla="*/ 1590061 w 1992410"/>
                <a:gd name="connsiteY0" fmla="*/ 2819 h 2427118"/>
                <a:gd name="connsiteX1" fmla="*/ 1443411 w 1992410"/>
                <a:gd name="connsiteY1" fmla="*/ 175347 h 2427118"/>
                <a:gd name="connsiteX2" fmla="*/ 1426158 w 1992410"/>
                <a:gd name="connsiteY2" fmla="*/ 123588 h 2427118"/>
                <a:gd name="connsiteX3" fmla="*/ 1365773 w 1992410"/>
                <a:gd name="connsiteY3" fmla="*/ 321996 h 2427118"/>
                <a:gd name="connsiteX4" fmla="*/ 1477917 w 1992410"/>
                <a:gd name="connsiteY4" fmla="*/ 623920 h 2427118"/>
                <a:gd name="connsiteX5" fmla="*/ 1607313 w 1992410"/>
                <a:gd name="connsiteY5" fmla="*/ 951724 h 2427118"/>
                <a:gd name="connsiteX6" fmla="*/ 1443411 w 1992410"/>
                <a:gd name="connsiteY6" fmla="*/ 1503814 h 2427118"/>
                <a:gd name="connsiteX7" fmla="*/ 1426159 w 1992410"/>
                <a:gd name="connsiteY7" fmla="*/ 1883377 h 2427118"/>
                <a:gd name="connsiteX8" fmla="*/ 1521049 w 1992410"/>
                <a:gd name="connsiteY8" fmla="*/ 2193928 h 2427118"/>
                <a:gd name="connsiteX9" fmla="*/ 1055222 w 1992410"/>
                <a:gd name="connsiteY9" fmla="*/ 2228433 h 2427118"/>
                <a:gd name="connsiteX10" fmla="*/ 235713 w 1992410"/>
                <a:gd name="connsiteY10" fmla="*/ 2193928 h 2427118"/>
                <a:gd name="connsiteX11" fmla="*/ 416867 w 1992410"/>
                <a:gd name="connsiteY11" fmla="*/ 2055905 h 2427118"/>
                <a:gd name="connsiteX12" fmla="*/ 968958 w 1992410"/>
                <a:gd name="connsiteY12" fmla="*/ 1840245 h 2427118"/>
                <a:gd name="connsiteX13" fmla="*/ 822309 w 1992410"/>
                <a:gd name="connsiteY13" fmla="*/ 632547 h 2427118"/>
                <a:gd name="connsiteX14" fmla="*/ 692913 w 1992410"/>
                <a:gd name="connsiteY14" fmla="*/ 382381 h 2427118"/>
                <a:gd name="connsiteX15" fmla="*/ 727418 w 1992410"/>
                <a:gd name="connsiteY15" fmla="*/ 192599 h 2427118"/>
                <a:gd name="connsiteX16" fmla="*/ 692913 w 1992410"/>
                <a:gd name="connsiteY16" fmla="*/ 63203 h 2427118"/>
                <a:gd name="connsiteX17" fmla="*/ 572143 w 1992410"/>
                <a:gd name="connsiteY17" fmla="*/ 63203 h 2427118"/>
                <a:gd name="connsiteX18" fmla="*/ 520384 w 1992410"/>
                <a:gd name="connsiteY18" fmla="*/ 339249 h 2427118"/>
                <a:gd name="connsiteX19" fmla="*/ 546264 w 1992410"/>
                <a:gd name="connsiteY19" fmla="*/ 1495188 h 2427118"/>
                <a:gd name="connsiteX20" fmla="*/ 37305 w 1992410"/>
                <a:gd name="connsiteY20" fmla="*/ 2237060 h 2427118"/>
                <a:gd name="connsiteX21" fmla="*/ 1710830 w 1992410"/>
                <a:gd name="connsiteY21" fmla="*/ 2219807 h 2427118"/>
                <a:gd name="connsiteX22" fmla="*/ 1978249 w 1992410"/>
                <a:gd name="connsiteY22" fmla="*/ 339249 h 2427118"/>
                <a:gd name="connsiteX23" fmla="*/ 1590061 w 1992410"/>
                <a:gd name="connsiteY23" fmla="*/ 2819 h 24271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72143 w 1992410"/>
                <a:gd name="connsiteY16" fmla="*/ 67803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10166 w 1992410"/>
                <a:gd name="connsiteY14" fmla="*/ 76429 h 2431718"/>
                <a:gd name="connsiteX15" fmla="*/ 727418 w 1992410"/>
                <a:gd name="connsiteY15" fmla="*/ 197199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37637 w 1992410"/>
                <a:gd name="connsiteY15" fmla="*/ 128187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2410" h="2431718">
                  <a:moveTo>
                    <a:pt x="1590061" y="7419"/>
                  </a:moveTo>
                  <a:cubicBezTo>
                    <a:pt x="1498046" y="-28524"/>
                    <a:pt x="1463539" y="74992"/>
                    <a:pt x="1426158" y="128188"/>
                  </a:cubicBezTo>
                  <a:cubicBezTo>
                    <a:pt x="1388777" y="181384"/>
                    <a:pt x="1357147" y="243207"/>
                    <a:pt x="1365773" y="326596"/>
                  </a:cubicBezTo>
                  <a:cubicBezTo>
                    <a:pt x="1374399" y="409985"/>
                    <a:pt x="1437660" y="523565"/>
                    <a:pt x="1477917" y="628520"/>
                  </a:cubicBezTo>
                  <a:cubicBezTo>
                    <a:pt x="1518174" y="733475"/>
                    <a:pt x="1613064" y="809675"/>
                    <a:pt x="1607313" y="956324"/>
                  </a:cubicBezTo>
                  <a:cubicBezTo>
                    <a:pt x="1601562" y="1102973"/>
                    <a:pt x="1473603" y="1353139"/>
                    <a:pt x="1443411" y="1508414"/>
                  </a:cubicBezTo>
                  <a:cubicBezTo>
                    <a:pt x="1413219" y="1663689"/>
                    <a:pt x="1413219" y="1772958"/>
                    <a:pt x="1426159" y="1887977"/>
                  </a:cubicBezTo>
                  <a:cubicBezTo>
                    <a:pt x="1439099" y="2002996"/>
                    <a:pt x="1582872" y="2141019"/>
                    <a:pt x="1521049" y="2198528"/>
                  </a:cubicBezTo>
                  <a:cubicBezTo>
                    <a:pt x="1459226" y="2256037"/>
                    <a:pt x="1269445" y="2233033"/>
                    <a:pt x="1055222" y="2233033"/>
                  </a:cubicBezTo>
                  <a:cubicBezTo>
                    <a:pt x="840999" y="2233033"/>
                    <a:pt x="342105" y="2227283"/>
                    <a:pt x="235713" y="2198528"/>
                  </a:cubicBezTo>
                  <a:cubicBezTo>
                    <a:pt x="129321" y="2169773"/>
                    <a:pt x="294660" y="2119452"/>
                    <a:pt x="416867" y="2060505"/>
                  </a:cubicBezTo>
                  <a:cubicBezTo>
                    <a:pt x="539074" y="2001558"/>
                    <a:pt x="901384" y="2082071"/>
                    <a:pt x="968958" y="1844845"/>
                  </a:cubicBezTo>
                  <a:cubicBezTo>
                    <a:pt x="1036532" y="1607619"/>
                    <a:pt x="868316" y="880124"/>
                    <a:pt x="822309" y="637147"/>
                  </a:cubicBezTo>
                  <a:cubicBezTo>
                    <a:pt x="776301" y="394170"/>
                    <a:pt x="715917" y="481872"/>
                    <a:pt x="692913" y="386981"/>
                  </a:cubicBezTo>
                  <a:cubicBezTo>
                    <a:pt x="669909" y="292090"/>
                    <a:pt x="731731" y="164132"/>
                    <a:pt x="684286" y="67803"/>
                  </a:cubicBezTo>
                  <a:cubicBezTo>
                    <a:pt x="662720" y="23233"/>
                    <a:pt x="564954" y="82179"/>
                    <a:pt x="537637" y="128187"/>
                  </a:cubicBezTo>
                  <a:cubicBezTo>
                    <a:pt x="510320" y="174195"/>
                    <a:pt x="518946" y="115249"/>
                    <a:pt x="520384" y="343849"/>
                  </a:cubicBezTo>
                  <a:cubicBezTo>
                    <a:pt x="521822" y="572449"/>
                    <a:pt x="626777" y="1183486"/>
                    <a:pt x="546264" y="1499788"/>
                  </a:cubicBezTo>
                  <a:cubicBezTo>
                    <a:pt x="465751" y="1816090"/>
                    <a:pt x="-156789" y="2120890"/>
                    <a:pt x="37305" y="2241660"/>
                  </a:cubicBezTo>
                  <a:cubicBezTo>
                    <a:pt x="231399" y="2362430"/>
                    <a:pt x="1377275" y="2609720"/>
                    <a:pt x="1710830" y="2224407"/>
                  </a:cubicBezTo>
                  <a:cubicBezTo>
                    <a:pt x="2044385" y="1839094"/>
                    <a:pt x="1998377" y="713347"/>
                    <a:pt x="1978249" y="343849"/>
                  </a:cubicBezTo>
                  <a:cubicBezTo>
                    <a:pt x="1958121" y="-25649"/>
                    <a:pt x="1679201" y="34736"/>
                    <a:pt x="1590061" y="7419"/>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e 100"/>
            <p:cNvGrpSpPr/>
            <p:nvPr/>
          </p:nvGrpSpPr>
          <p:grpSpPr>
            <a:xfrm>
              <a:off x="890925" y="4647429"/>
              <a:ext cx="423048" cy="1251591"/>
              <a:chOff x="890925" y="4647429"/>
              <a:chExt cx="423048" cy="1251591"/>
            </a:xfrm>
          </p:grpSpPr>
          <p:cxnSp>
            <p:nvCxnSpPr>
              <p:cNvPr id="108" name="Connecteur droit avec flèche 107"/>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0" name="Connecteur droit avec flèche 109"/>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1" name="Connecteur droit avec flèche 110"/>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2" name="Groupe 101"/>
            <p:cNvGrpSpPr/>
            <p:nvPr/>
          </p:nvGrpSpPr>
          <p:grpSpPr>
            <a:xfrm flipH="1">
              <a:off x="2132728" y="4653136"/>
              <a:ext cx="423048" cy="1251591"/>
              <a:chOff x="890925" y="4647429"/>
              <a:chExt cx="423048" cy="1251591"/>
            </a:xfrm>
          </p:grpSpPr>
          <p:cxnSp>
            <p:nvCxnSpPr>
              <p:cNvPr id="103" name="Connecteur droit avec flèche 102"/>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grpSp>
        <p:nvGrpSpPr>
          <p:cNvPr id="123" name="Groupe 122"/>
          <p:cNvGrpSpPr/>
          <p:nvPr/>
        </p:nvGrpSpPr>
        <p:grpSpPr>
          <a:xfrm>
            <a:off x="912448" y="4077072"/>
            <a:ext cx="1287199" cy="2304256"/>
            <a:chOff x="549291" y="2810650"/>
            <a:chExt cx="2006485" cy="3693945"/>
          </a:xfrm>
        </p:grpSpPr>
        <p:grpSp>
          <p:nvGrpSpPr>
            <p:cNvPr id="124" name="Groupe 123"/>
            <p:cNvGrpSpPr/>
            <p:nvPr/>
          </p:nvGrpSpPr>
          <p:grpSpPr>
            <a:xfrm>
              <a:off x="1543921" y="5753418"/>
              <a:ext cx="409554" cy="145602"/>
              <a:chOff x="7021142" y="4001343"/>
              <a:chExt cx="536851" cy="363860"/>
            </a:xfrm>
            <a:solidFill>
              <a:schemeClr val="tx2">
                <a:lumMod val="60000"/>
                <a:lumOff val="40000"/>
              </a:schemeClr>
            </a:solidFill>
          </p:grpSpPr>
          <p:pic>
            <p:nvPicPr>
              <p:cNvPr id="148" name="Picture 2" descr="C:\Users\darty\Dropbox\dossiers communs 2 ordinateurs\compression Vasculab\anatomie M Inf\cheville.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l="34602" t="14217" r="37260" b="58833"/>
              <a:stretch/>
            </p:blipFill>
            <p:spPr bwMode="auto">
              <a:xfrm rot="16200000">
                <a:off x="7107702" y="3916014"/>
                <a:ext cx="361827" cy="534947"/>
              </a:xfrm>
              <a:prstGeom prst="rect">
                <a:avLst/>
              </a:prstGeom>
              <a:grpFill/>
              <a:scene3d>
                <a:camera prst="orthographicFront">
                  <a:rot lat="10800000" lon="0" rev="0"/>
                </a:camera>
                <a:lightRig rig="threePt" dir="t"/>
              </a:scene3d>
              <a:extLst/>
            </p:spPr>
          </p:pic>
          <p:sp>
            <p:nvSpPr>
              <p:cNvPr id="149" name="Forme libre 148"/>
              <p:cNvSpPr/>
              <p:nvPr/>
            </p:nvSpPr>
            <p:spPr>
              <a:xfrm>
                <a:off x="7022012" y="4001343"/>
                <a:ext cx="535981" cy="363860"/>
              </a:xfrm>
              <a:custGeom>
                <a:avLst/>
                <a:gdLst>
                  <a:gd name="connsiteX0" fmla="*/ 909976 w 2380688"/>
                  <a:gd name="connsiteY0" fmla="*/ 134354 h 2065975"/>
                  <a:gd name="connsiteX1" fmla="*/ 548026 w 2380688"/>
                  <a:gd name="connsiteY1" fmla="*/ 324854 h 2065975"/>
                  <a:gd name="connsiteX2" fmla="*/ 287676 w 2380688"/>
                  <a:gd name="connsiteY2" fmla="*/ 712204 h 2065975"/>
                  <a:gd name="connsiteX3" fmla="*/ 262276 w 2380688"/>
                  <a:gd name="connsiteY3" fmla="*/ 1334504 h 2065975"/>
                  <a:gd name="connsiteX4" fmla="*/ 808376 w 2380688"/>
                  <a:gd name="connsiteY4" fmla="*/ 1817104 h 2065975"/>
                  <a:gd name="connsiteX5" fmla="*/ 1925976 w 2380688"/>
                  <a:gd name="connsiteY5" fmla="*/ 1563104 h 2065975"/>
                  <a:gd name="connsiteX6" fmla="*/ 2211726 w 2380688"/>
                  <a:gd name="connsiteY6" fmla="*/ 858254 h 2065975"/>
                  <a:gd name="connsiteX7" fmla="*/ 1938676 w 2380688"/>
                  <a:gd name="connsiteY7" fmla="*/ 280404 h 2065975"/>
                  <a:gd name="connsiteX8" fmla="*/ 1487826 w 2380688"/>
                  <a:gd name="connsiteY8" fmla="*/ 134354 h 2065975"/>
                  <a:gd name="connsiteX9" fmla="*/ 1621176 w 2380688"/>
                  <a:gd name="connsiteY9" fmla="*/ 140704 h 2065975"/>
                  <a:gd name="connsiteX10" fmla="*/ 2218076 w 2380688"/>
                  <a:gd name="connsiteY10" fmla="*/ 147054 h 2065975"/>
                  <a:gd name="connsiteX11" fmla="*/ 2199026 w 2380688"/>
                  <a:gd name="connsiteY11" fmla="*/ 1848854 h 2065975"/>
                  <a:gd name="connsiteX12" fmla="*/ 173376 w 2380688"/>
                  <a:gd name="connsiteY12" fmla="*/ 1855204 h 2065975"/>
                  <a:gd name="connsiteX13" fmla="*/ 192426 w 2380688"/>
                  <a:gd name="connsiteY13" fmla="*/ 134354 h 2065975"/>
                  <a:gd name="connsiteX14" fmla="*/ 909976 w 2380688"/>
                  <a:gd name="connsiteY14" fmla="*/ 134354 h 2065975"/>
                  <a:gd name="connsiteX0" fmla="*/ 909976 w 2380688"/>
                  <a:gd name="connsiteY0" fmla="*/ 134354 h 1855204"/>
                  <a:gd name="connsiteX1" fmla="*/ 548026 w 2380688"/>
                  <a:gd name="connsiteY1" fmla="*/ 324854 h 1855204"/>
                  <a:gd name="connsiteX2" fmla="*/ 287676 w 2380688"/>
                  <a:gd name="connsiteY2" fmla="*/ 712204 h 1855204"/>
                  <a:gd name="connsiteX3" fmla="*/ 262276 w 2380688"/>
                  <a:gd name="connsiteY3" fmla="*/ 1334504 h 1855204"/>
                  <a:gd name="connsiteX4" fmla="*/ 808376 w 2380688"/>
                  <a:gd name="connsiteY4" fmla="*/ 1817104 h 1855204"/>
                  <a:gd name="connsiteX5" fmla="*/ 1925976 w 2380688"/>
                  <a:gd name="connsiteY5" fmla="*/ 1563104 h 1855204"/>
                  <a:gd name="connsiteX6" fmla="*/ 2211726 w 2380688"/>
                  <a:gd name="connsiteY6" fmla="*/ 858254 h 1855204"/>
                  <a:gd name="connsiteX7" fmla="*/ 1938676 w 2380688"/>
                  <a:gd name="connsiteY7" fmla="*/ 280404 h 1855204"/>
                  <a:gd name="connsiteX8" fmla="*/ 1487826 w 2380688"/>
                  <a:gd name="connsiteY8" fmla="*/ 134354 h 1855204"/>
                  <a:gd name="connsiteX9" fmla="*/ 1621176 w 2380688"/>
                  <a:gd name="connsiteY9" fmla="*/ 140704 h 1855204"/>
                  <a:gd name="connsiteX10" fmla="*/ 2218076 w 2380688"/>
                  <a:gd name="connsiteY10" fmla="*/ 147054 h 1855204"/>
                  <a:gd name="connsiteX11" fmla="*/ 2199026 w 2380688"/>
                  <a:gd name="connsiteY11" fmla="*/ 1848854 h 1855204"/>
                  <a:gd name="connsiteX12" fmla="*/ 173376 w 2380688"/>
                  <a:gd name="connsiteY12" fmla="*/ 1855204 h 1855204"/>
                  <a:gd name="connsiteX13" fmla="*/ 192426 w 2380688"/>
                  <a:gd name="connsiteY13" fmla="*/ 134354 h 1855204"/>
                  <a:gd name="connsiteX14" fmla="*/ 909976 w 2380688"/>
                  <a:gd name="connsiteY14" fmla="*/ 134354 h 1855204"/>
                  <a:gd name="connsiteX0" fmla="*/ 736600 w 2207312"/>
                  <a:gd name="connsiteY0" fmla="*/ 134354 h 1855204"/>
                  <a:gd name="connsiteX1" fmla="*/ 374650 w 2207312"/>
                  <a:gd name="connsiteY1" fmla="*/ 324854 h 1855204"/>
                  <a:gd name="connsiteX2" fmla="*/ 114300 w 2207312"/>
                  <a:gd name="connsiteY2" fmla="*/ 712204 h 1855204"/>
                  <a:gd name="connsiteX3" fmla="*/ 88900 w 2207312"/>
                  <a:gd name="connsiteY3" fmla="*/ 1334504 h 1855204"/>
                  <a:gd name="connsiteX4" fmla="*/ 635000 w 2207312"/>
                  <a:gd name="connsiteY4" fmla="*/ 1817104 h 1855204"/>
                  <a:gd name="connsiteX5" fmla="*/ 1752600 w 2207312"/>
                  <a:gd name="connsiteY5" fmla="*/ 1563104 h 1855204"/>
                  <a:gd name="connsiteX6" fmla="*/ 2038350 w 2207312"/>
                  <a:gd name="connsiteY6" fmla="*/ 858254 h 1855204"/>
                  <a:gd name="connsiteX7" fmla="*/ 1765300 w 2207312"/>
                  <a:gd name="connsiteY7" fmla="*/ 280404 h 1855204"/>
                  <a:gd name="connsiteX8" fmla="*/ 1314450 w 2207312"/>
                  <a:gd name="connsiteY8" fmla="*/ 134354 h 1855204"/>
                  <a:gd name="connsiteX9" fmla="*/ 1447800 w 2207312"/>
                  <a:gd name="connsiteY9" fmla="*/ 140704 h 1855204"/>
                  <a:gd name="connsiteX10" fmla="*/ 2044700 w 2207312"/>
                  <a:gd name="connsiteY10" fmla="*/ 147054 h 1855204"/>
                  <a:gd name="connsiteX11" fmla="*/ 2025650 w 2207312"/>
                  <a:gd name="connsiteY11" fmla="*/ 1848854 h 1855204"/>
                  <a:gd name="connsiteX12" fmla="*/ 0 w 2207312"/>
                  <a:gd name="connsiteY12" fmla="*/ 1855204 h 1855204"/>
                  <a:gd name="connsiteX13" fmla="*/ 19050 w 2207312"/>
                  <a:gd name="connsiteY13" fmla="*/ 134354 h 1855204"/>
                  <a:gd name="connsiteX14" fmla="*/ 736600 w 2207312"/>
                  <a:gd name="connsiteY14" fmla="*/ 134354 h 1855204"/>
                  <a:gd name="connsiteX0" fmla="*/ 736600 w 2044700"/>
                  <a:gd name="connsiteY0" fmla="*/ 134354 h 1855204"/>
                  <a:gd name="connsiteX1" fmla="*/ 374650 w 2044700"/>
                  <a:gd name="connsiteY1" fmla="*/ 324854 h 1855204"/>
                  <a:gd name="connsiteX2" fmla="*/ 114300 w 2044700"/>
                  <a:gd name="connsiteY2" fmla="*/ 712204 h 1855204"/>
                  <a:gd name="connsiteX3" fmla="*/ 88900 w 2044700"/>
                  <a:gd name="connsiteY3" fmla="*/ 1334504 h 1855204"/>
                  <a:gd name="connsiteX4" fmla="*/ 635000 w 2044700"/>
                  <a:gd name="connsiteY4" fmla="*/ 1817104 h 1855204"/>
                  <a:gd name="connsiteX5" fmla="*/ 1752600 w 2044700"/>
                  <a:gd name="connsiteY5" fmla="*/ 1563104 h 1855204"/>
                  <a:gd name="connsiteX6" fmla="*/ 2038350 w 2044700"/>
                  <a:gd name="connsiteY6" fmla="*/ 858254 h 1855204"/>
                  <a:gd name="connsiteX7" fmla="*/ 1765300 w 2044700"/>
                  <a:gd name="connsiteY7" fmla="*/ 280404 h 1855204"/>
                  <a:gd name="connsiteX8" fmla="*/ 1314450 w 2044700"/>
                  <a:gd name="connsiteY8" fmla="*/ 134354 h 1855204"/>
                  <a:gd name="connsiteX9" fmla="*/ 1447800 w 2044700"/>
                  <a:gd name="connsiteY9" fmla="*/ 140704 h 1855204"/>
                  <a:gd name="connsiteX10" fmla="*/ 2044700 w 2044700"/>
                  <a:gd name="connsiteY10" fmla="*/ 147054 h 1855204"/>
                  <a:gd name="connsiteX11" fmla="*/ 2025650 w 2044700"/>
                  <a:gd name="connsiteY11" fmla="*/ 1848854 h 1855204"/>
                  <a:gd name="connsiteX12" fmla="*/ 0 w 2044700"/>
                  <a:gd name="connsiteY12" fmla="*/ 1855204 h 1855204"/>
                  <a:gd name="connsiteX13" fmla="*/ 19050 w 2044700"/>
                  <a:gd name="connsiteY13" fmla="*/ 134354 h 1855204"/>
                  <a:gd name="connsiteX14" fmla="*/ 736600 w 2044700"/>
                  <a:gd name="connsiteY14" fmla="*/ 134354 h 1855204"/>
                  <a:gd name="connsiteX0" fmla="*/ 736600 w 2044700"/>
                  <a:gd name="connsiteY0" fmla="*/ 115018 h 1835868"/>
                  <a:gd name="connsiteX1" fmla="*/ 374650 w 2044700"/>
                  <a:gd name="connsiteY1" fmla="*/ 305518 h 1835868"/>
                  <a:gd name="connsiteX2" fmla="*/ 114300 w 2044700"/>
                  <a:gd name="connsiteY2" fmla="*/ 692868 h 1835868"/>
                  <a:gd name="connsiteX3" fmla="*/ 88900 w 2044700"/>
                  <a:gd name="connsiteY3" fmla="*/ 1315168 h 1835868"/>
                  <a:gd name="connsiteX4" fmla="*/ 635000 w 2044700"/>
                  <a:gd name="connsiteY4" fmla="*/ 1797768 h 1835868"/>
                  <a:gd name="connsiteX5" fmla="*/ 1752600 w 2044700"/>
                  <a:gd name="connsiteY5" fmla="*/ 1543768 h 1835868"/>
                  <a:gd name="connsiteX6" fmla="*/ 2038350 w 2044700"/>
                  <a:gd name="connsiteY6" fmla="*/ 838918 h 1835868"/>
                  <a:gd name="connsiteX7" fmla="*/ 1765300 w 2044700"/>
                  <a:gd name="connsiteY7" fmla="*/ 261068 h 1835868"/>
                  <a:gd name="connsiteX8" fmla="*/ 1314450 w 2044700"/>
                  <a:gd name="connsiteY8" fmla="*/ 115018 h 1835868"/>
                  <a:gd name="connsiteX9" fmla="*/ 1447800 w 2044700"/>
                  <a:gd name="connsiteY9" fmla="*/ 121368 h 1835868"/>
                  <a:gd name="connsiteX10" fmla="*/ 2044700 w 2044700"/>
                  <a:gd name="connsiteY10" fmla="*/ 127718 h 1835868"/>
                  <a:gd name="connsiteX11" fmla="*/ 2025650 w 2044700"/>
                  <a:gd name="connsiteY11" fmla="*/ 1829518 h 1835868"/>
                  <a:gd name="connsiteX12" fmla="*/ 0 w 2044700"/>
                  <a:gd name="connsiteY12" fmla="*/ 1835868 h 1835868"/>
                  <a:gd name="connsiteX13" fmla="*/ 19050 w 2044700"/>
                  <a:gd name="connsiteY13" fmla="*/ 115018 h 1835868"/>
                  <a:gd name="connsiteX14" fmla="*/ 736600 w 2044700"/>
                  <a:gd name="connsiteY14" fmla="*/ 115018 h 1835868"/>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52600 w 2044700"/>
                  <a:gd name="connsiteY5" fmla="*/ 14376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88900 w 2044700"/>
                  <a:gd name="connsiteY3" fmla="*/ 12090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44700"/>
                  <a:gd name="connsiteY0" fmla="*/ 8925 h 1729775"/>
                  <a:gd name="connsiteX1" fmla="*/ 374650 w 2044700"/>
                  <a:gd name="connsiteY1" fmla="*/ 199425 h 1729775"/>
                  <a:gd name="connsiteX2" fmla="*/ 114300 w 2044700"/>
                  <a:gd name="connsiteY2" fmla="*/ 586775 h 1729775"/>
                  <a:gd name="connsiteX3" fmla="*/ 165100 w 2044700"/>
                  <a:gd name="connsiteY3" fmla="*/ 1247175 h 1729775"/>
                  <a:gd name="connsiteX4" fmla="*/ 635000 w 2044700"/>
                  <a:gd name="connsiteY4" fmla="*/ 1691675 h 1729775"/>
                  <a:gd name="connsiteX5" fmla="*/ 1733550 w 2044700"/>
                  <a:gd name="connsiteY5" fmla="*/ 1399575 h 1729775"/>
                  <a:gd name="connsiteX6" fmla="*/ 2038350 w 2044700"/>
                  <a:gd name="connsiteY6" fmla="*/ 732825 h 1729775"/>
                  <a:gd name="connsiteX7" fmla="*/ 1765300 w 2044700"/>
                  <a:gd name="connsiteY7" fmla="*/ 154975 h 1729775"/>
                  <a:gd name="connsiteX8" fmla="*/ 1314450 w 2044700"/>
                  <a:gd name="connsiteY8" fmla="*/ 8925 h 1729775"/>
                  <a:gd name="connsiteX9" fmla="*/ 1447800 w 2044700"/>
                  <a:gd name="connsiteY9" fmla="*/ 15275 h 1729775"/>
                  <a:gd name="connsiteX10" fmla="*/ 2044700 w 2044700"/>
                  <a:gd name="connsiteY10" fmla="*/ 21625 h 1729775"/>
                  <a:gd name="connsiteX11" fmla="*/ 2025650 w 2044700"/>
                  <a:gd name="connsiteY11" fmla="*/ 1723425 h 1729775"/>
                  <a:gd name="connsiteX12" fmla="*/ 0 w 2044700"/>
                  <a:gd name="connsiteY12" fmla="*/ 1729775 h 1729775"/>
                  <a:gd name="connsiteX13" fmla="*/ 19050 w 2044700"/>
                  <a:gd name="connsiteY13" fmla="*/ 8925 h 1729775"/>
                  <a:gd name="connsiteX14" fmla="*/ 736600 w 2044700"/>
                  <a:gd name="connsiteY14" fmla="*/ 8925 h 1729775"/>
                  <a:gd name="connsiteX0" fmla="*/ 736600 w 2084261"/>
                  <a:gd name="connsiteY0" fmla="*/ 116700 h 1837550"/>
                  <a:gd name="connsiteX1" fmla="*/ 374650 w 2084261"/>
                  <a:gd name="connsiteY1" fmla="*/ 307200 h 1837550"/>
                  <a:gd name="connsiteX2" fmla="*/ 114300 w 2084261"/>
                  <a:gd name="connsiteY2" fmla="*/ 694550 h 1837550"/>
                  <a:gd name="connsiteX3" fmla="*/ 165100 w 2084261"/>
                  <a:gd name="connsiteY3" fmla="*/ 1354950 h 1837550"/>
                  <a:gd name="connsiteX4" fmla="*/ 635000 w 2084261"/>
                  <a:gd name="connsiteY4" fmla="*/ 1799450 h 1837550"/>
                  <a:gd name="connsiteX5" fmla="*/ 1733550 w 2084261"/>
                  <a:gd name="connsiteY5" fmla="*/ 1507350 h 1837550"/>
                  <a:gd name="connsiteX6" fmla="*/ 2038350 w 2084261"/>
                  <a:gd name="connsiteY6" fmla="*/ 840600 h 1837550"/>
                  <a:gd name="connsiteX7" fmla="*/ 1765300 w 2084261"/>
                  <a:gd name="connsiteY7" fmla="*/ 262750 h 1837550"/>
                  <a:gd name="connsiteX8" fmla="*/ 1314450 w 2084261"/>
                  <a:gd name="connsiteY8" fmla="*/ 116700 h 1837550"/>
                  <a:gd name="connsiteX9" fmla="*/ 1447800 w 2084261"/>
                  <a:gd name="connsiteY9" fmla="*/ 116700 h 1837550"/>
                  <a:gd name="connsiteX10" fmla="*/ 2044700 w 2084261"/>
                  <a:gd name="connsiteY10" fmla="*/ 129400 h 1837550"/>
                  <a:gd name="connsiteX11" fmla="*/ 2025650 w 2084261"/>
                  <a:gd name="connsiteY11" fmla="*/ 1831200 h 1837550"/>
                  <a:gd name="connsiteX12" fmla="*/ 0 w 2084261"/>
                  <a:gd name="connsiteY12" fmla="*/ 1837550 h 1837550"/>
                  <a:gd name="connsiteX13" fmla="*/ 19050 w 2084261"/>
                  <a:gd name="connsiteY13" fmla="*/ 116700 h 1837550"/>
                  <a:gd name="connsiteX14" fmla="*/ 736600 w 2084261"/>
                  <a:gd name="connsiteY14" fmla="*/ 116700 h 1837550"/>
                  <a:gd name="connsiteX0" fmla="*/ 736600 w 2084261"/>
                  <a:gd name="connsiteY0" fmla="*/ 10819 h 1731669"/>
                  <a:gd name="connsiteX1" fmla="*/ 374650 w 2084261"/>
                  <a:gd name="connsiteY1" fmla="*/ 201319 h 1731669"/>
                  <a:gd name="connsiteX2" fmla="*/ 114300 w 2084261"/>
                  <a:gd name="connsiteY2" fmla="*/ 588669 h 1731669"/>
                  <a:gd name="connsiteX3" fmla="*/ 165100 w 2084261"/>
                  <a:gd name="connsiteY3" fmla="*/ 1249069 h 1731669"/>
                  <a:gd name="connsiteX4" fmla="*/ 635000 w 2084261"/>
                  <a:gd name="connsiteY4" fmla="*/ 1693569 h 1731669"/>
                  <a:gd name="connsiteX5" fmla="*/ 1733550 w 2084261"/>
                  <a:gd name="connsiteY5" fmla="*/ 1401469 h 1731669"/>
                  <a:gd name="connsiteX6" fmla="*/ 2038350 w 2084261"/>
                  <a:gd name="connsiteY6" fmla="*/ 734719 h 1731669"/>
                  <a:gd name="connsiteX7" fmla="*/ 1765300 w 2084261"/>
                  <a:gd name="connsiteY7" fmla="*/ 156869 h 1731669"/>
                  <a:gd name="connsiteX8" fmla="*/ 1314450 w 2084261"/>
                  <a:gd name="connsiteY8" fmla="*/ 10819 h 1731669"/>
                  <a:gd name="connsiteX9" fmla="*/ 1447800 w 2084261"/>
                  <a:gd name="connsiteY9" fmla="*/ 10819 h 1731669"/>
                  <a:gd name="connsiteX10" fmla="*/ 2044700 w 2084261"/>
                  <a:gd name="connsiteY10" fmla="*/ 23519 h 1731669"/>
                  <a:gd name="connsiteX11" fmla="*/ 2025650 w 2084261"/>
                  <a:gd name="connsiteY11" fmla="*/ 1725319 h 1731669"/>
                  <a:gd name="connsiteX12" fmla="*/ 0 w 2084261"/>
                  <a:gd name="connsiteY12" fmla="*/ 1731669 h 1731669"/>
                  <a:gd name="connsiteX13" fmla="*/ 19050 w 2084261"/>
                  <a:gd name="connsiteY13" fmla="*/ 10819 h 1731669"/>
                  <a:gd name="connsiteX14" fmla="*/ 736600 w 2084261"/>
                  <a:gd name="connsiteY14" fmla="*/ 10819 h 1731669"/>
                  <a:gd name="connsiteX0" fmla="*/ 736600 w 2212758"/>
                  <a:gd name="connsiteY0" fmla="*/ 11057 h 1853744"/>
                  <a:gd name="connsiteX1" fmla="*/ 374650 w 2212758"/>
                  <a:gd name="connsiteY1" fmla="*/ 201557 h 1853744"/>
                  <a:gd name="connsiteX2" fmla="*/ 114300 w 2212758"/>
                  <a:gd name="connsiteY2" fmla="*/ 588907 h 1853744"/>
                  <a:gd name="connsiteX3" fmla="*/ 165100 w 2212758"/>
                  <a:gd name="connsiteY3" fmla="*/ 1249307 h 1853744"/>
                  <a:gd name="connsiteX4" fmla="*/ 635000 w 2212758"/>
                  <a:gd name="connsiteY4" fmla="*/ 1693807 h 1853744"/>
                  <a:gd name="connsiteX5" fmla="*/ 1733550 w 2212758"/>
                  <a:gd name="connsiteY5" fmla="*/ 1401707 h 1853744"/>
                  <a:gd name="connsiteX6" fmla="*/ 2038350 w 2212758"/>
                  <a:gd name="connsiteY6" fmla="*/ 734957 h 1853744"/>
                  <a:gd name="connsiteX7" fmla="*/ 1765300 w 2212758"/>
                  <a:gd name="connsiteY7" fmla="*/ 157107 h 1853744"/>
                  <a:gd name="connsiteX8" fmla="*/ 1314450 w 2212758"/>
                  <a:gd name="connsiteY8" fmla="*/ 11057 h 1853744"/>
                  <a:gd name="connsiteX9" fmla="*/ 1447800 w 2212758"/>
                  <a:gd name="connsiteY9" fmla="*/ 11057 h 1853744"/>
                  <a:gd name="connsiteX10" fmla="*/ 2057400 w 2212758"/>
                  <a:gd name="connsiteY10" fmla="*/ 17407 h 1853744"/>
                  <a:gd name="connsiteX11" fmla="*/ 2025650 w 2212758"/>
                  <a:gd name="connsiteY11" fmla="*/ 1725557 h 1853744"/>
                  <a:gd name="connsiteX12" fmla="*/ 0 w 2212758"/>
                  <a:gd name="connsiteY12" fmla="*/ 1731907 h 1853744"/>
                  <a:gd name="connsiteX13" fmla="*/ 19050 w 2212758"/>
                  <a:gd name="connsiteY13" fmla="*/ 11057 h 1853744"/>
                  <a:gd name="connsiteX14" fmla="*/ 736600 w 2212758"/>
                  <a:gd name="connsiteY14" fmla="*/ 11057 h 1853744"/>
                  <a:gd name="connsiteX0" fmla="*/ 736600 w 2057400"/>
                  <a:gd name="connsiteY0" fmla="*/ 11057 h 1853744"/>
                  <a:gd name="connsiteX1" fmla="*/ 374650 w 2057400"/>
                  <a:gd name="connsiteY1" fmla="*/ 201557 h 1853744"/>
                  <a:gd name="connsiteX2" fmla="*/ 114300 w 2057400"/>
                  <a:gd name="connsiteY2" fmla="*/ 588907 h 1853744"/>
                  <a:gd name="connsiteX3" fmla="*/ 165100 w 2057400"/>
                  <a:gd name="connsiteY3" fmla="*/ 1249307 h 1853744"/>
                  <a:gd name="connsiteX4" fmla="*/ 635000 w 2057400"/>
                  <a:gd name="connsiteY4" fmla="*/ 1693807 h 1853744"/>
                  <a:gd name="connsiteX5" fmla="*/ 1733550 w 2057400"/>
                  <a:gd name="connsiteY5" fmla="*/ 1401707 h 1853744"/>
                  <a:gd name="connsiteX6" fmla="*/ 2038350 w 2057400"/>
                  <a:gd name="connsiteY6" fmla="*/ 734957 h 1853744"/>
                  <a:gd name="connsiteX7" fmla="*/ 1765300 w 2057400"/>
                  <a:gd name="connsiteY7" fmla="*/ 157107 h 1853744"/>
                  <a:gd name="connsiteX8" fmla="*/ 1314450 w 2057400"/>
                  <a:gd name="connsiteY8" fmla="*/ 11057 h 1853744"/>
                  <a:gd name="connsiteX9" fmla="*/ 1447800 w 2057400"/>
                  <a:gd name="connsiteY9" fmla="*/ 11057 h 1853744"/>
                  <a:gd name="connsiteX10" fmla="*/ 2057400 w 2057400"/>
                  <a:gd name="connsiteY10" fmla="*/ 17407 h 1853744"/>
                  <a:gd name="connsiteX11" fmla="*/ 2025650 w 2057400"/>
                  <a:gd name="connsiteY11" fmla="*/ 1725557 h 1853744"/>
                  <a:gd name="connsiteX12" fmla="*/ 0 w 2057400"/>
                  <a:gd name="connsiteY12" fmla="*/ 1731907 h 1853744"/>
                  <a:gd name="connsiteX13" fmla="*/ 19050 w 2057400"/>
                  <a:gd name="connsiteY13" fmla="*/ 11057 h 1853744"/>
                  <a:gd name="connsiteX14" fmla="*/ 736600 w 2057400"/>
                  <a:gd name="connsiteY14" fmla="*/ 11057 h 1853744"/>
                  <a:gd name="connsiteX0" fmla="*/ 736600 w 2057400"/>
                  <a:gd name="connsiteY0" fmla="*/ 11057 h 1731907"/>
                  <a:gd name="connsiteX1" fmla="*/ 374650 w 2057400"/>
                  <a:gd name="connsiteY1" fmla="*/ 201557 h 1731907"/>
                  <a:gd name="connsiteX2" fmla="*/ 114300 w 2057400"/>
                  <a:gd name="connsiteY2" fmla="*/ 588907 h 1731907"/>
                  <a:gd name="connsiteX3" fmla="*/ 165100 w 2057400"/>
                  <a:gd name="connsiteY3" fmla="*/ 1249307 h 1731907"/>
                  <a:gd name="connsiteX4" fmla="*/ 635000 w 2057400"/>
                  <a:gd name="connsiteY4" fmla="*/ 1693807 h 1731907"/>
                  <a:gd name="connsiteX5" fmla="*/ 1733550 w 2057400"/>
                  <a:gd name="connsiteY5" fmla="*/ 1401707 h 1731907"/>
                  <a:gd name="connsiteX6" fmla="*/ 2038350 w 2057400"/>
                  <a:gd name="connsiteY6" fmla="*/ 734957 h 1731907"/>
                  <a:gd name="connsiteX7" fmla="*/ 1765300 w 2057400"/>
                  <a:gd name="connsiteY7" fmla="*/ 157107 h 1731907"/>
                  <a:gd name="connsiteX8" fmla="*/ 1314450 w 2057400"/>
                  <a:gd name="connsiteY8" fmla="*/ 11057 h 1731907"/>
                  <a:gd name="connsiteX9" fmla="*/ 1447800 w 2057400"/>
                  <a:gd name="connsiteY9" fmla="*/ 11057 h 1731907"/>
                  <a:gd name="connsiteX10" fmla="*/ 2057400 w 2057400"/>
                  <a:gd name="connsiteY10" fmla="*/ 17407 h 1731907"/>
                  <a:gd name="connsiteX11" fmla="*/ 2025650 w 2057400"/>
                  <a:gd name="connsiteY11" fmla="*/ 1725557 h 1731907"/>
                  <a:gd name="connsiteX12" fmla="*/ 0 w 2057400"/>
                  <a:gd name="connsiteY12" fmla="*/ 1731907 h 1731907"/>
                  <a:gd name="connsiteX13" fmla="*/ 19050 w 2057400"/>
                  <a:gd name="connsiteY13" fmla="*/ 11057 h 1731907"/>
                  <a:gd name="connsiteX14" fmla="*/ 736600 w 2057400"/>
                  <a:gd name="connsiteY14" fmla="*/ 11057 h 1731907"/>
                  <a:gd name="connsiteX0" fmla="*/ 736600 w 2182446"/>
                  <a:gd name="connsiteY0" fmla="*/ 12700 h 1856798"/>
                  <a:gd name="connsiteX1" fmla="*/ 374650 w 2182446"/>
                  <a:gd name="connsiteY1" fmla="*/ 203200 h 1856798"/>
                  <a:gd name="connsiteX2" fmla="*/ 114300 w 2182446"/>
                  <a:gd name="connsiteY2" fmla="*/ 590550 h 1856798"/>
                  <a:gd name="connsiteX3" fmla="*/ 165100 w 2182446"/>
                  <a:gd name="connsiteY3" fmla="*/ 1250950 h 1856798"/>
                  <a:gd name="connsiteX4" fmla="*/ 635000 w 2182446"/>
                  <a:gd name="connsiteY4" fmla="*/ 1695450 h 1856798"/>
                  <a:gd name="connsiteX5" fmla="*/ 1733550 w 2182446"/>
                  <a:gd name="connsiteY5" fmla="*/ 1403350 h 1856798"/>
                  <a:gd name="connsiteX6" fmla="*/ 2038350 w 2182446"/>
                  <a:gd name="connsiteY6" fmla="*/ 736600 h 1856798"/>
                  <a:gd name="connsiteX7" fmla="*/ 1765300 w 2182446"/>
                  <a:gd name="connsiteY7" fmla="*/ 158750 h 1856798"/>
                  <a:gd name="connsiteX8" fmla="*/ 1314450 w 2182446"/>
                  <a:gd name="connsiteY8" fmla="*/ 12700 h 1856798"/>
                  <a:gd name="connsiteX9" fmla="*/ 1447800 w 2182446"/>
                  <a:gd name="connsiteY9" fmla="*/ 12700 h 1856798"/>
                  <a:gd name="connsiteX10" fmla="*/ 2051050 w 2182446"/>
                  <a:gd name="connsiteY10" fmla="*/ 0 h 1856798"/>
                  <a:gd name="connsiteX11" fmla="*/ 2025650 w 2182446"/>
                  <a:gd name="connsiteY11" fmla="*/ 1727200 h 1856798"/>
                  <a:gd name="connsiteX12" fmla="*/ 0 w 2182446"/>
                  <a:gd name="connsiteY12" fmla="*/ 1733550 h 1856798"/>
                  <a:gd name="connsiteX13" fmla="*/ 19050 w 2182446"/>
                  <a:gd name="connsiteY13" fmla="*/ 12700 h 1856798"/>
                  <a:gd name="connsiteX14" fmla="*/ 736600 w 2182446"/>
                  <a:gd name="connsiteY14" fmla="*/ 12700 h 1856798"/>
                  <a:gd name="connsiteX0" fmla="*/ 736600 w 2051050"/>
                  <a:gd name="connsiteY0" fmla="*/ 12700 h 1856798"/>
                  <a:gd name="connsiteX1" fmla="*/ 374650 w 2051050"/>
                  <a:gd name="connsiteY1" fmla="*/ 203200 h 1856798"/>
                  <a:gd name="connsiteX2" fmla="*/ 114300 w 2051050"/>
                  <a:gd name="connsiteY2" fmla="*/ 590550 h 1856798"/>
                  <a:gd name="connsiteX3" fmla="*/ 165100 w 2051050"/>
                  <a:gd name="connsiteY3" fmla="*/ 1250950 h 1856798"/>
                  <a:gd name="connsiteX4" fmla="*/ 635000 w 2051050"/>
                  <a:gd name="connsiteY4" fmla="*/ 1695450 h 1856798"/>
                  <a:gd name="connsiteX5" fmla="*/ 1733550 w 2051050"/>
                  <a:gd name="connsiteY5" fmla="*/ 1403350 h 1856798"/>
                  <a:gd name="connsiteX6" fmla="*/ 2038350 w 2051050"/>
                  <a:gd name="connsiteY6" fmla="*/ 736600 h 1856798"/>
                  <a:gd name="connsiteX7" fmla="*/ 1765300 w 2051050"/>
                  <a:gd name="connsiteY7" fmla="*/ 158750 h 1856798"/>
                  <a:gd name="connsiteX8" fmla="*/ 1314450 w 2051050"/>
                  <a:gd name="connsiteY8" fmla="*/ 12700 h 1856798"/>
                  <a:gd name="connsiteX9" fmla="*/ 1447800 w 2051050"/>
                  <a:gd name="connsiteY9" fmla="*/ 12700 h 1856798"/>
                  <a:gd name="connsiteX10" fmla="*/ 2051050 w 2051050"/>
                  <a:gd name="connsiteY10" fmla="*/ 0 h 1856798"/>
                  <a:gd name="connsiteX11" fmla="*/ 2025650 w 2051050"/>
                  <a:gd name="connsiteY11" fmla="*/ 1727200 h 1856798"/>
                  <a:gd name="connsiteX12" fmla="*/ 0 w 2051050"/>
                  <a:gd name="connsiteY12" fmla="*/ 1733550 h 1856798"/>
                  <a:gd name="connsiteX13" fmla="*/ 19050 w 2051050"/>
                  <a:gd name="connsiteY13" fmla="*/ 12700 h 1856798"/>
                  <a:gd name="connsiteX14" fmla="*/ 736600 w 2051050"/>
                  <a:gd name="connsiteY14" fmla="*/ 12700 h 1856798"/>
                  <a:gd name="connsiteX0" fmla="*/ 736600 w 2051050"/>
                  <a:gd name="connsiteY0" fmla="*/ 12700 h 1733550"/>
                  <a:gd name="connsiteX1" fmla="*/ 374650 w 2051050"/>
                  <a:gd name="connsiteY1" fmla="*/ 203200 h 1733550"/>
                  <a:gd name="connsiteX2" fmla="*/ 114300 w 2051050"/>
                  <a:gd name="connsiteY2" fmla="*/ 590550 h 1733550"/>
                  <a:gd name="connsiteX3" fmla="*/ 165100 w 2051050"/>
                  <a:gd name="connsiteY3" fmla="*/ 1250950 h 1733550"/>
                  <a:gd name="connsiteX4" fmla="*/ 635000 w 2051050"/>
                  <a:gd name="connsiteY4" fmla="*/ 1695450 h 1733550"/>
                  <a:gd name="connsiteX5" fmla="*/ 1733550 w 2051050"/>
                  <a:gd name="connsiteY5" fmla="*/ 1403350 h 1733550"/>
                  <a:gd name="connsiteX6" fmla="*/ 2038350 w 2051050"/>
                  <a:gd name="connsiteY6" fmla="*/ 736600 h 1733550"/>
                  <a:gd name="connsiteX7" fmla="*/ 1765300 w 2051050"/>
                  <a:gd name="connsiteY7" fmla="*/ 158750 h 1733550"/>
                  <a:gd name="connsiteX8" fmla="*/ 1314450 w 2051050"/>
                  <a:gd name="connsiteY8" fmla="*/ 12700 h 1733550"/>
                  <a:gd name="connsiteX9" fmla="*/ 1447800 w 2051050"/>
                  <a:gd name="connsiteY9" fmla="*/ 12700 h 1733550"/>
                  <a:gd name="connsiteX10" fmla="*/ 2051050 w 2051050"/>
                  <a:gd name="connsiteY10" fmla="*/ 0 h 1733550"/>
                  <a:gd name="connsiteX11" fmla="*/ 2025650 w 2051050"/>
                  <a:gd name="connsiteY11" fmla="*/ 1727200 h 1733550"/>
                  <a:gd name="connsiteX12" fmla="*/ 0 w 2051050"/>
                  <a:gd name="connsiteY12" fmla="*/ 1733550 h 1733550"/>
                  <a:gd name="connsiteX13" fmla="*/ 19050 w 2051050"/>
                  <a:gd name="connsiteY13" fmla="*/ 12700 h 1733550"/>
                  <a:gd name="connsiteX14" fmla="*/ 736600 w 2051050"/>
                  <a:gd name="connsiteY14" fmla="*/ 127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1050" h="1733550">
                    <a:moveTo>
                      <a:pt x="736600" y="12700"/>
                    </a:moveTo>
                    <a:cubicBezTo>
                      <a:pt x="795867" y="44450"/>
                      <a:pt x="478367" y="106892"/>
                      <a:pt x="374650" y="203200"/>
                    </a:cubicBezTo>
                    <a:cubicBezTo>
                      <a:pt x="270933" y="299508"/>
                      <a:pt x="149225" y="415925"/>
                      <a:pt x="114300" y="590550"/>
                    </a:cubicBezTo>
                    <a:cubicBezTo>
                      <a:pt x="79375" y="765175"/>
                      <a:pt x="78317" y="1066800"/>
                      <a:pt x="165100" y="1250950"/>
                    </a:cubicBezTo>
                    <a:cubicBezTo>
                      <a:pt x="251883" y="1435100"/>
                      <a:pt x="373592" y="1670050"/>
                      <a:pt x="635000" y="1695450"/>
                    </a:cubicBezTo>
                    <a:cubicBezTo>
                      <a:pt x="896408" y="1720850"/>
                      <a:pt x="1499658" y="1563158"/>
                      <a:pt x="1733550" y="1403350"/>
                    </a:cubicBezTo>
                    <a:cubicBezTo>
                      <a:pt x="1967442" y="1243542"/>
                      <a:pt x="2033058" y="944033"/>
                      <a:pt x="2038350" y="736600"/>
                    </a:cubicBezTo>
                    <a:cubicBezTo>
                      <a:pt x="2043642" y="529167"/>
                      <a:pt x="1885950" y="279400"/>
                      <a:pt x="1765300" y="158750"/>
                    </a:cubicBezTo>
                    <a:cubicBezTo>
                      <a:pt x="1644650" y="38100"/>
                      <a:pt x="1367367" y="37042"/>
                      <a:pt x="1314450" y="12700"/>
                    </a:cubicBezTo>
                    <a:cubicBezTo>
                      <a:pt x="1261533" y="-11642"/>
                      <a:pt x="1325033" y="14817"/>
                      <a:pt x="1447800" y="12700"/>
                    </a:cubicBezTo>
                    <a:lnTo>
                      <a:pt x="2051050" y="0"/>
                    </a:lnTo>
                    <a:lnTo>
                      <a:pt x="2025650" y="1727200"/>
                    </a:lnTo>
                    <a:lnTo>
                      <a:pt x="0" y="1733550"/>
                    </a:lnTo>
                    <a:lnTo>
                      <a:pt x="19050" y="12700"/>
                    </a:lnTo>
                    <a:lnTo>
                      <a:pt x="736600" y="127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e 124"/>
            <p:cNvGrpSpPr/>
            <p:nvPr/>
          </p:nvGrpSpPr>
          <p:grpSpPr>
            <a:xfrm rot="16389844">
              <a:off x="1545658" y="4633889"/>
              <a:ext cx="450933" cy="829998"/>
              <a:chOff x="-26857" y="393708"/>
              <a:chExt cx="5560353" cy="6069758"/>
            </a:xfrm>
            <a:solidFill>
              <a:schemeClr val="accent1">
                <a:lumMod val="40000"/>
                <a:lumOff val="60000"/>
              </a:schemeClr>
            </a:solidFill>
            <a:scene3d>
              <a:camera prst="orthographicFront">
                <a:rot lat="10800000" lon="0" rev="0"/>
              </a:camera>
              <a:lightRig rig="threePt" dir="t"/>
            </a:scene3d>
          </p:grpSpPr>
          <p:pic>
            <p:nvPicPr>
              <p:cNvPr id="143" name="Picture 2" descr="C:\Users\darty\Dropbox\dossiers communs 2 ordinateurs\compression Vasculab\anatomie M Inf\molle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011" t="14300" r="39915" b="60434"/>
              <a:stretch/>
            </p:blipFill>
            <p:spPr bwMode="auto">
              <a:xfrm>
                <a:off x="323528" y="556280"/>
                <a:ext cx="5091146" cy="5515410"/>
              </a:xfrm>
              <a:prstGeom prst="rect">
                <a:avLst/>
              </a:prstGeom>
              <a:grpFill/>
              <a:ln>
                <a:noFill/>
              </a:ln>
              <a:extLst/>
            </p:spPr>
          </p:pic>
          <p:sp>
            <p:nvSpPr>
              <p:cNvPr id="144" name="Forme libre 143"/>
              <p:cNvSpPr/>
              <p:nvPr/>
            </p:nvSpPr>
            <p:spPr>
              <a:xfrm>
                <a:off x="256243" y="502427"/>
                <a:ext cx="2205156" cy="3559719"/>
              </a:xfrm>
              <a:custGeom>
                <a:avLst/>
                <a:gdLst>
                  <a:gd name="connsiteX0" fmla="*/ 285835 w 1322321"/>
                  <a:gd name="connsiteY0" fmla="*/ 2391580 h 2583568"/>
                  <a:gd name="connsiteX1" fmla="*/ 463256 w 1322321"/>
                  <a:gd name="connsiteY1" fmla="*/ 1832022 h 2583568"/>
                  <a:gd name="connsiteX2" fmla="*/ 504199 w 1322321"/>
                  <a:gd name="connsiteY2" fmla="*/ 1791079 h 2583568"/>
                  <a:gd name="connsiteX3" fmla="*/ 586086 w 1322321"/>
                  <a:gd name="connsiteY3" fmla="*/ 1422589 h 2583568"/>
                  <a:gd name="connsiteX4" fmla="*/ 654325 w 1322321"/>
                  <a:gd name="connsiteY4" fmla="*/ 999509 h 2583568"/>
                  <a:gd name="connsiteX5" fmla="*/ 872689 w 1322321"/>
                  <a:gd name="connsiteY5" fmla="*/ 644667 h 2583568"/>
                  <a:gd name="connsiteX6" fmla="*/ 1295769 w 1322321"/>
                  <a:gd name="connsiteY6" fmla="*/ 221586 h 2583568"/>
                  <a:gd name="connsiteX7" fmla="*/ 1254826 w 1322321"/>
                  <a:gd name="connsiteY7" fmla="*/ 221586 h 2583568"/>
                  <a:gd name="connsiteX8" fmla="*/ 1063757 w 1322321"/>
                  <a:gd name="connsiteY8" fmla="*/ 3222 h 2583568"/>
                  <a:gd name="connsiteX9" fmla="*/ 449608 w 1322321"/>
                  <a:gd name="connsiteY9" fmla="*/ 412655 h 2583568"/>
                  <a:gd name="connsiteX10" fmla="*/ 272187 w 1322321"/>
                  <a:gd name="connsiteY10" fmla="*/ 876679 h 2583568"/>
                  <a:gd name="connsiteX11" fmla="*/ 81119 w 1322321"/>
                  <a:gd name="connsiteY11" fmla="*/ 1695544 h 2583568"/>
                  <a:gd name="connsiteX12" fmla="*/ 12880 w 1322321"/>
                  <a:gd name="connsiteY12" fmla="*/ 2487115 h 2583568"/>
                  <a:gd name="connsiteX13" fmla="*/ 326778 w 1322321"/>
                  <a:gd name="connsiteY13" fmla="*/ 2541706 h 2583568"/>
                  <a:gd name="connsiteX0" fmla="*/ 285835 w 2347933"/>
                  <a:gd name="connsiteY0" fmla="*/ 3058898 h 3250886"/>
                  <a:gd name="connsiteX1" fmla="*/ 463256 w 2347933"/>
                  <a:gd name="connsiteY1" fmla="*/ 2499340 h 3250886"/>
                  <a:gd name="connsiteX2" fmla="*/ 504199 w 2347933"/>
                  <a:gd name="connsiteY2" fmla="*/ 2458397 h 3250886"/>
                  <a:gd name="connsiteX3" fmla="*/ 586086 w 2347933"/>
                  <a:gd name="connsiteY3" fmla="*/ 2089907 h 3250886"/>
                  <a:gd name="connsiteX4" fmla="*/ 654325 w 2347933"/>
                  <a:gd name="connsiteY4" fmla="*/ 1666827 h 3250886"/>
                  <a:gd name="connsiteX5" fmla="*/ 872689 w 2347933"/>
                  <a:gd name="connsiteY5" fmla="*/ 1311985 h 3250886"/>
                  <a:gd name="connsiteX6" fmla="*/ 1295769 w 2347933"/>
                  <a:gd name="connsiteY6" fmla="*/ 888904 h 3250886"/>
                  <a:gd name="connsiteX7" fmla="*/ 2346647 w 2347933"/>
                  <a:gd name="connsiteY7" fmla="*/ 1800 h 3250886"/>
                  <a:gd name="connsiteX8" fmla="*/ 1063757 w 2347933"/>
                  <a:gd name="connsiteY8" fmla="*/ 670540 h 3250886"/>
                  <a:gd name="connsiteX9" fmla="*/ 449608 w 2347933"/>
                  <a:gd name="connsiteY9" fmla="*/ 1079973 h 3250886"/>
                  <a:gd name="connsiteX10" fmla="*/ 272187 w 2347933"/>
                  <a:gd name="connsiteY10" fmla="*/ 1543997 h 3250886"/>
                  <a:gd name="connsiteX11" fmla="*/ 81119 w 2347933"/>
                  <a:gd name="connsiteY11" fmla="*/ 2362862 h 3250886"/>
                  <a:gd name="connsiteX12" fmla="*/ 12880 w 2347933"/>
                  <a:gd name="connsiteY12" fmla="*/ 3154433 h 3250886"/>
                  <a:gd name="connsiteX13" fmla="*/ 326778 w 2347933"/>
                  <a:gd name="connsiteY13" fmla="*/ 3209024 h 3250886"/>
                  <a:gd name="connsiteX0" fmla="*/ 285835 w 2347933"/>
                  <a:gd name="connsiteY0" fmla="*/ 3303478 h 3495466"/>
                  <a:gd name="connsiteX1" fmla="*/ 463256 w 2347933"/>
                  <a:gd name="connsiteY1" fmla="*/ 2743920 h 3495466"/>
                  <a:gd name="connsiteX2" fmla="*/ 504199 w 2347933"/>
                  <a:gd name="connsiteY2" fmla="*/ 2702977 h 3495466"/>
                  <a:gd name="connsiteX3" fmla="*/ 586086 w 2347933"/>
                  <a:gd name="connsiteY3" fmla="*/ 2334487 h 3495466"/>
                  <a:gd name="connsiteX4" fmla="*/ 654325 w 2347933"/>
                  <a:gd name="connsiteY4" fmla="*/ 1911407 h 3495466"/>
                  <a:gd name="connsiteX5" fmla="*/ 872689 w 2347933"/>
                  <a:gd name="connsiteY5" fmla="*/ 1556565 h 3495466"/>
                  <a:gd name="connsiteX6" fmla="*/ 1295769 w 2347933"/>
                  <a:gd name="connsiteY6" fmla="*/ 1133484 h 3495466"/>
                  <a:gd name="connsiteX7" fmla="*/ 2346647 w 2347933"/>
                  <a:gd name="connsiteY7" fmla="*/ 246380 h 3495466"/>
                  <a:gd name="connsiteX8" fmla="*/ 1063757 w 2347933"/>
                  <a:gd name="connsiteY8" fmla="*/ 915120 h 3495466"/>
                  <a:gd name="connsiteX9" fmla="*/ 244892 w 2347933"/>
                  <a:gd name="connsiteY9" fmla="*/ 14368 h 3495466"/>
                  <a:gd name="connsiteX10" fmla="*/ 272187 w 2347933"/>
                  <a:gd name="connsiteY10" fmla="*/ 1788577 h 3495466"/>
                  <a:gd name="connsiteX11" fmla="*/ 81119 w 2347933"/>
                  <a:gd name="connsiteY11" fmla="*/ 2607442 h 3495466"/>
                  <a:gd name="connsiteX12" fmla="*/ 12880 w 2347933"/>
                  <a:gd name="connsiteY12" fmla="*/ 3399013 h 3495466"/>
                  <a:gd name="connsiteX13" fmla="*/ 326778 w 2347933"/>
                  <a:gd name="connsiteY13" fmla="*/ 3453604 h 3495466"/>
                  <a:gd name="connsiteX0" fmla="*/ 284638 w 2346736"/>
                  <a:gd name="connsiteY0" fmla="*/ 3303478 h 3495466"/>
                  <a:gd name="connsiteX1" fmla="*/ 462059 w 2346736"/>
                  <a:gd name="connsiteY1" fmla="*/ 2743920 h 3495466"/>
                  <a:gd name="connsiteX2" fmla="*/ 503002 w 2346736"/>
                  <a:gd name="connsiteY2" fmla="*/ 2702977 h 3495466"/>
                  <a:gd name="connsiteX3" fmla="*/ 584889 w 2346736"/>
                  <a:gd name="connsiteY3" fmla="*/ 2334487 h 3495466"/>
                  <a:gd name="connsiteX4" fmla="*/ 653128 w 2346736"/>
                  <a:gd name="connsiteY4" fmla="*/ 1911407 h 3495466"/>
                  <a:gd name="connsiteX5" fmla="*/ 871492 w 2346736"/>
                  <a:gd name="connsiteY5" fmla="*/ 1556565 h 3495466"/>
                  <a:gd name="connsiteX6" fmla="*/ 1294572 w 2346736"/>
                  <a:gd name="connsiteY6" fmla="*/ 1133484 h 3495466"/>
                  <a:gd name="connsiteX7" fmla="*/ 2345450 w 2346736"/>
                  <a:gd name="connsiteY7" fmla="*/ 246380 h 3495466"/>
                  <a:gd name="connsiteX8" fmla="*/ 1062560 w 2346736"/>
                  <a:gd name="connsiteY8" fmla="*/ 915120 h 3495466"/>
                  <a:gd name="connsiteX9" fmla="*/ 243695 w 2346736"/>
                  <a:gd name="connsiteY9" fmla="*/ 14368 h 3495466"/>
                  <a:gd name="connsiteX10" fmla="*/ 270990 w 2346736"/>
                  <a:gd name="connsiteY10" fmla="*/ 1788577 h 3495466"/>
                  <a:gd name="connsiteX11" fmla="*/ 202752 w 2346736"/>
                  <a:gd name="connsiteY11" fmla="*/ 2075180 h 3495466"/>
                  <a:gd name="connsiteX12" fmla="*/ 79922 w 2346736"/>
                  <a:gd name="connsiteY12" fmla="*/ 2607442 h 3495466"/>
                  <a:gd name="connsiteX13" fmla="*/ 11683 w 2346736"/>
                  <a:gd name="connsiteY13" fmla="*/ 3399013 h 3495466"/>
                  <a:gd name="connsiteX14" fmla="*/ 325581 w 2346736"/>
                  <a:gd name="connsiteY14" fmla="*/ 3453604 h 3495466"/>
                  <a:gd name="connsiteX0" fmla="*/ 284638 w 2346736"/>
                  <a:gd name="connsiteY0" fmla="*/ 3312741 h 3504729"/>
                  <a:gd name="connsiteX1" fmla="*/ 462059 w 2346736"/>
                  <a:gd name="connsiteY1" fmla="*/ 2753183 h 3504729"/>
                  <a:gd name="connsiteX2" fmla="*/ 503002 w 2346736"/>
                  <a:gd name="connsiteY2" fmla="*/ 2712240 h 3504729"/>
                  <a:gd name="connsiteX3" fmla="*/ 584889 w 2346736"/>
                  <a:gd name="connsiteY3" fmla="*/ 2343750 h 3504729"/>
                  <a:gd name="connsiteX4" fmla="*/ 653128 w 2346736"/>
                  <a:gd name="connsiteY4" fmla="*/ 1920670 h 3504729"/>
                  <a:gd name="connsiteX5" fmla="*/ 871492 w 2346736"/>
                  <a:gd name="connsiteY5" fmla="*/ 1565828 h 3504729"/>
                  <a:gd name="connsiteX6" fmla="*/ 1294572 w 2346736"/>
                  <a:gd name="connsiteY6" fmla="*/ 1142747 h 3504729"/>
                  <a:gd name="connsiteX7" fmla="*/ 2345450 w 2346736"/>
                  <a:gd name="connsiteY7" fmla="*/ 255643 h 3504729"/>
                  <a:gd name="connsiteX8" fmla="*/ 1062560 w 2346736"/>
                  <a:gd name="connsiteY8" fmla="*/ 924383 h 3504729"/>
                  <a:gd name="connsiteX9" fmla="*/ 243695 w 2346736"/>
                  <a:gd name="connsiteY9" fmla="*/ 23631 h 3504729"/>
                  <a:gd name="connsiteX10" fmla="*/ 202752 w 2346736"/>
                  <a:gd name="connsiteY10" fmla="*/ 2084443 h 3504729"/>
                  <a:gd name="connsiteX11" fmla="*/ 79922 w 2346736"/>
                  <a:gd name="connsiteY11" fmla="*/ 2616705 h 3504729"/>
                  <a:gd name="connsiteX12" fmla="*/ 11683 w 2346736"/>
                  <a:gd name="connsiteY12" fmla="*/ 3408276 h 3504729"/>
                  <a:gd name="connsiteX13" fmla="*/ 325581 w 2346736"/>
                  <a:gd name="connsiteY13" fmla="*/ 3462867 h 3504729"/>
                  <a:gd name="connsiteX0" fmla="*/ 284638 w 2346736"/>
                  <a:gd name="connsiteY0" fmla="*/ 3333787 h 3525775"/>
                  <a:gd name="connsiteX1" fmla="*/ 462059 w 2346736"/>
                  <a:gd name="connsiteY1" fmla="*/ 2774229 h 3525775"/>
                  <a:gd name="connsiteX2" fmla="*/ 503002 w 2346736"/>
                  <a:gd name="connsiteY2" fmla="*/ 2733286 h 3525775"/>
                  <a:gd name="connsiteX3" fmla="*/ 584889 w 2346736"/>
                  <a:gd name="connsiteY3" fmla="*/ 2364796 h 3525775"/>
                  <a:gd name="connsiteX4" fmla="*/ 653128 w 2346736"/>
                  <a:gd name="connsiteY4" fmla="*/ 1941716 h 3525775"/>
                  <a:gd name="connsiteX5" fmla="*/ 871492 w 2346736"/>
                  <a:gd name="connsiteY5" fmla="*/ 1586874 h 3525775"/>
                  <a:gd name="connsiteX6" fmla="*/ 1294572 w 2346736"/>
                  <a:gd name="connsiteY6" fmla="*/ 1163793 h 3525775"/>
                  <a:gd name="connsiteX7" fmla="*/ 2345450 w 2346736"/>
                  <a:gd name="connsiteY7" fmla="*/ 276689 h 3525775"/>
                  <a:gd name="connsiteX8" fmla="*/ 1062560 w 2346736"/>
                  <a:gd name="connsiteY8" fmla="*/ 945429 h 3525775"/>
                  <a:gd name="connsiteX9" fmla="*/ 243695 w 2346736"/>
                  <a:gd name="connsiteY9" fmla="*/ 44677 h 3525775"/>
                  <a:gd name="connsiteX10" fmla="*/ 79922 w 2346736"/>
                  <a:gd name="connsiteY10" fmla="*/ 2637751 h 3525775"/>
                  <a:gd name="connsiteX11" fmla="*/ 11683 w 2346736"/>
                  <a:gd name="connsiteY11" fmla="*/ 3429322 h 3525775"/>
                  <a:gd name="connsiteX12" fmla="*/ 325581 w 2346736"/>
                  <a:gd name="connsiteY12" fmla="*/ 3483913 h 3525775"/>
                  <a:gd name="connsiteX0" fmla="*/ 274605 w 2336703"/>
                  <a:gd name="connsiteY0" fmla="*/ 3371642 h 3563630"/>
                  <a:gd name="connsiteX1" fmla="*/ 452026 w 2336703"/>
                  <a:gd name="connsiteY1" fmla="*/ 2812084 h 3563630"/>
                  <a:gd name="connsiteX2" fmla="*/ 492969 w 2336703"/>
                  <a:gd name="connsiteY2" fmla="*/ 2771141 h 3563630"/>
                  <a:gd name="connsiteX3" fmla="*/ 574856 w 2336703"/>
                  <a:gd name="connsiteY3" fmla="*/ 2402651 h 3563630"/>
                  <a:gd name="connsiteX4" fmla="*/ 643095 w 2336703"/>
                  <a:gd name="connsiteY4" fmla="*/ 1979571 h 3563630"/>
                  <a:gd name="connsiteX5" fmla="*/ 861459 w 2336703"/>
                  <a:gd name="connsiteY5" fmla="*/ 1624729 h 3563630"/>
                  <a:gd name="connsiteX6" fmla="*/ 1284539 w 2336703"/>
                  <a:gd name="connsiteY6" fmla="*/ 1201648 h 3563630"/>
                  <a:gd name="connsiteX7" fmla="*/ 2335417 w 2336703"/>
                  <a:gd name="connsiteY7" fmla="*/ 314544 h 3563630"/>
                  <a:gd name="connsiteX8" fmla="*/ 1052527 w 2336703"/>
                  <a:gd name="connsiteY8" fmla="*/ 983284 h 3563630"/>
                  <a:gd name="connsiteX9" fmla="*/ 233662 w 2336703"/>
                  <a:gd name="connsiteY9" fmla="*/ 82532 h 3563630"/>
                  <a:gd name="connsiteX10" fmla="*/ 1650 w 2336703"/>
                  <a:gd name="connsiteY10" fmla="*/ 3467177 h 3563630"/>
                  <a:gd name="connsiteX11" fmla="*/ 315548 w 2336703"/>
                  <a:gd name="connsiteY11" fmla="*/ 3521768 h 3563630"/>
                  <a:gd name="connsiteX0" fmla="*/ 285785 w 2347883"/>
                  <a:gd name="connsiteY0" fmla="*/ 3410805 h 3789950"/>
                  <a:gd name="connsiteX1" fmla="*/ 463206 w 2347883"/>
                  <a:gd name="connsiteY1" fmla="*/ 2851247 h 3789950"/>
                  <a:gd name="connsiteX2" fmla="*/ 504149 w 2347883"/>
                  <a:gd name="connsiteY2" fmla="*/ 2810304 h 3789950"/>
                  <a:gd name="connsiteX3" fmla="*/ 586036 w 2347883"/>
                  <a:gd name="connsiteY3" fmla="*/ 2441814 h 3789950"/>
                  <a:gd name="connsiteX4" fmla="*/ 654275 w 2347883"/>
                  <a:gd name="connsiteY4" fmla="*/ 2018734 h 3789950"/>
                  <a:gd name="connsiteX5" fmla="*/ 872639 w 2347883"/>
                  <a:gd name="connsiteY5" fmla="*/ 1663892 h 3789950"/>
                  <a:gd name="connsiteX6" fmla="*/ 1295719 w 2347883"/>
                  <a:gd name="connsiteY6" fmla="*/ 1240811 h 3789950"/>
                  <a:gd name="connsiteX7" fmla="*/ 2346597 w 2347883"/>
                  <a:gd name="connsiteY7" fmla="*/ 353707 h 3789950"/>
                  <a:gd name="connsiteX8" fmla="*/ 1063707 w 2347883"/>
                  <a:gd name="connsiteY8" fmla="*/ 1022447 h 3789950"/>
                  <a:gd name="connsiteX9" fmla="*/ 162955 w 2347883"/>
                  <a:gd name="connsiteY9" fmla="*/ 80752 h 3789950"/>
                  <a:gd name="connsiteX10" fmla="*/ 12830 w 2347883"/>
                  <a:gd name="connsiteY10" fmla="*/ 3506340 h 3789950"/>
                  <a:gd name="connsiteX11" fmla="*/ 326728 w 2347883"/>
                  <a:gd name="connsiteY11" fmla="*/ 3560931 h 3789950"/>
                  <a:gd name="connsiteX0" fmla="*/ 302730 w 2364918"/>
                  <a:gd name="connsiteY0" fmla="*/ 3584823 h 3963968"/>
                  <a:gd name="connsiteX1" fmla="*/ 480151 w 2364918"/>
                  <a:gd name="connsiteY1" fmla="*/ 3025265 h 3963968"/>
                  <a:gd name="connsiteX2" fmla="*/ 521094 w 2364918"/>
                  <a:gd name="connsiteY2" fmla="*/ 2984322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480151 w 2364918"/>
                  <a:gd name="connsiteY1" fmla="*/ 3025265 h 3963968"/>
                  <a:gd name="connsiteX2" fmla="*/ 602981 w 2364918"/>
                  <a:gd name="connsiteY2" fmla="*/ 2615832 h 3963968"/>
                  <a:gd name="connsiteX3" fmla="*/ 671220 w 2364918"/>
                  <a:gd name="connsiteY3" fmla="*/ 2192752 h 3963968"/>
                  <a:gd name="connsiteX4" fmla="*/ 889584 w 2364918"/>
                  <a:gd name="connsiteY4" fmla="*/ 1837910 h 3963968"/>
                  <a:gd name="connsiteX5" fmla="*/ 1312664 w 2364918"/>
                  <a:gd name="connsiteY5" fmla="*/ 1414829 h 3963968"/>
                  <a:gd name="connsiteX6" fmla="*/ 2363542 w 2364918"/>
                  <a:gd name="connsiteY6" fmla="*/ 527725 h 3963968"/>
                  <a:gd name="connsiteX7" fmla="*/ 1503733 w 2364918"/>
                  <a:gd name="connsiteY7" fmla="*/ 282065 h 3963968"/>
                  <a:gd name="connsiteX8" fmla="*/ 179900 w 2364918"/>
                  <a:gd name="connsiteY8" fmla="*/ 254770 h 3963968"/>
                  <a:gd name="connsiteX9" fmla="*/ 29775 w 2364918"/>
                  <a:gd name="connsiteY9" fmla="*/ 3680358 h 3963968"/>
                  <a:gd name="connsiteX10" fmla="*/ 343673 w 2364918"/>
                  <a:gd name="connsiteY10" fmla="*/ 3734949 h 3963968"/>
                  <a:gd name="connsiteX0" fmla="*/ 302730 w 2364918"/>
                  <a:gd name="connsiteY0" fmla="*/ 3584823 h 3963968"/>
                  <a:gd name="connsiteX1" fmla="*/ 302729 w 2364918"/>
                  <a:gd name="connsiteY1" fmla="*/ 3352812 h 3963968"/>
                  <a:gd name="connsiteX2" fmla="*/ 480151 w 2364918"/>
                  <a:gd name="connsiteY2" fmla="*/ 3025265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4918"/>
                  <a:gd name="connsiteY0" fmla="*/ 3584823 h 3963968"/>
                  <a:gd name="connsiteX1" fmla="*/ 302729 w 2364918"/>
                  <a:gd name="connsiteY1" fmla="*/ 3352812 h 3963968"/>
                  <a:gd name="connsiteX2" fmla="*/ 493799 w 2364918"/>
                  <a:gd name="connsiteY2" fmla="*/ 3066209 h 3963968"/>
                  <a:gd name="connsiteX3" fmla="*/ 602981 w 2364918"/>
                  <a:gd name="connsiteY3" fmla="*/ 2615832 h 3963968"/>
                  <a:gd name="connsiteX4" fmla="*/ 671220 w 2364918"/>
                  <a:gd name="connsiteY4" fmla="*/ 2192752 h 3963968"/>
                  <a:gd name="connsiteX5" fmla="*/ 889584 w 2364918"/>
                  <a:gd name="connsiteY5" fmla="*/ 1837910 h 3963968"/>
                  <a:gd name="connsiteX6" fmla="*/ 1312664 w 2364918"/>
                  <a:gd name="connsiteY6" fmla="*/ 1414829 h 3963968"/>
                  <a:gd name="connsiteX7" fmla="*/ 2363542 w 2364918"/>
                  <a:gd name="connsiteY7" fmla="*/ 527725 h 3963968"/>
                  <a:gd name="connsiteX8" fmla="*/ 1503733 w 2364918"/>
                  <a:gd name="connsiteY8" fmla="*/ 282065 h 3963968"/>
                  <a:gd name="connsiteX9" fmla="*/ 179900 w 2364918"/>
                  <a:gd name="connsiteY9" fmla="*/ 254770 h 3963968"/>
                  <a:gd name="connsiteX10" fmla="*/ 29775 w 2364918"/>
                  <a:gd name="connsiteY10" fmla="*/ 3680358 h 3963968"/>
                  <a:gd name="connsiteX11" fmla="*/ 343673 w 2364918"/>
                  <a:gd name="connsiteY11"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671220 w 2367988"/>
                  <a:gd name="connsiteY4" fmla="*/ 2192752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02730 w 2367988"/>
                  <a:gd name="connsiteY0" fmla="*/ 3584823 h 3963968"/>
                  <a:gd name="connsiteX1" fmla="*/ 302729 w 2367988"/>
                  <a:gd name="connsiteY1" fmla="*/ 3352812 h 3963968"/>
                  <a:gd name="connsiteX2" fmla="*/ 493799 w 2367988"/>
                  <a:gd name="connsiteY2" fmla="*/ 3066209 h 3963968"/>
                  <a:gd name="connsiteX3" fmla="*/ 602981 w 2367988"/>
                  <a:gd name="connsiteY3" fmla="*/ 2615832 h 3963968"/>
                  <a:gd name="connsiteX4" fmla="*/ 712163 w 2367988"/>
                  <a:gd name="connsiteY4" fmla="*/ 2233695 h 3963968"/>
                  <a:gd name="connsiteX5" fmla="*/ 889584 w 2367988"/>
                  <a:gd name="connsiteY5" fmla="*/ 1837910 h 3963968"/>
                  <a:gd name="connsiteX6" fmla="*/ 1312664 w 2367988"/>
                  <a:gd name="connsiteY6" fmla="*/ 1414829 h 3963968"/>
                  <a:gd name="connsiteX7" fmla="*/ 1817631 w 2367988"/>
                  <a:gd name="connsiteY7" fmla="*/ 1019045 h 3963968"/>
                  <a:gd name="connsiteX8" fmla="*/ 2363542 w 2367988"/>
                  <a:gd name="connsiteY8" fmla="*/ 527725 h 3963968"/>
                  <a:gd name="connsiteX9" fmla="*/ 1503733 w 2367988"/>
                  <a:gd name="connsiteY9" fmla="*/ 282065 h 3963968"/>
                  <a:gd name="connsiteX10" fmla="*/ 179900 w 2367988"/>
                  <a:gd name="connsiteY10" fmla="*/ 254770 h 3963968"/>
                  <a:gd name="connsiteX11" fmla="*/ 29775 w 2367988"/>
                  <a:gd name="connsiteY11" fmla="*/ 3680358 h 3963968"/>
                  <a:gd name="connsiteX12" fmla="*/ 343673 w 2367988"/>
                  <a:gd name="connsiteY12" fmla="*/ 3734949 h 3963968"/>
                  <a:gd name="connsiteX0" fmla="*/ 365736 w 2430994"/>
                  <a:gd name="connsiteY0" fmla="*/ 3340406 h 3692517"/>
                  <a:gd name="connsiteX1" fmla="*/ 365735 w 2430994"/>
                  <a:gd name="connsiteY1" fmla="*/ 3108395 h 3692517"/>
                  <a:gd name="connsiteX2" fmla="*/ 556805 w 2430994"/>
                  <a:gd name="connsiteY2" fmla="*/ 2821792 h 3692517"/>
                  <a:gd name="connsiteX3" fmla="*/ 665987 w 2430994"/>
                  <a:gd name="connsiteY3" fmla="*/ 2371415 h 3692517"/>
                  <a:gd name="connsiteX4" fmla="*/ 775169 w 2430994"/>
                  <a:gd name="connsiteY4" fmla="*/ 1989278 h 3692517"/>
                  <a:gd name="connsiteX5" fmla="*/ 952590 w 2430994"/>
                  <a:gd name="connsiteY5" fmla="*/ 1593493 h 3692517"/>
                  <a:gd name="connsiteX6" fmla="*/ 1375670 w 2430994"/>
                  <a:gd name="connsiteY6" fmla="*/ 1170412 h 3692517"/>
                  <a:gd name="connsiteX7" fmla="*/ 1880637 w 2430994"/>
                  <a:gd name="connsiteY7" fmla="*/ 774628 h 3692517"/>
                  <a:gd name="connsiteX8" fmla="*/ 2426548 w 2430994"/>
                  <a:gd name="connsiteY8" fmla="*/ 283308 h 3692517"/>
                  <a:gd name="connsiteX9" fmla="*/ 1566739 w 2430994"/>
                  <a:gd name="connsiteY9" fmla="*/ 37648 h 3692517"/>
                  <a:gd name="connsiteX10" fmla="*/ 133724 w 2430994"/>
                  <a:gd name="connsiteY10" fmla="*/ 378842 h 3692517"/>
                  <a:gd name="connsiteX11" fmla="*/ 92781 w 2430994"/>
                  <a:gd name="connsiteY11" fmla="*/ 3435941 h 3692517"/>
                  <a:gd name="connsiteX12" fmla="*/ 406679 w 2430994"/>
                  <a:gd name="connsiteY12" fmla="*/ 3490532 h 3692517"/>
                  <a:gd name="connsiteX0" fmla="*/ 364766 w 2430378"/>
                  <a:gd name="connsiteY0" fmla="*/ 3265451 h 3617562"/>
                  <a:gd name="connsiteX1" fmla="*/ 364765 w 2430378"/>
                  <a:gd name="connsiteY1" fmla="*/ 3033440 h 3617562"/>
                  <a:gd name="connsiteX2" fmla="*/ 555835 w 2430378"/>
                  <a:gd name="connsiteY2" fmla="*/ 2746837 h 3617562"/>
                  <a:gd name="connsiteX3" fmla="*/ 665017 w 2430378"/>
                  <a:gd name="connsiteY3" fmla="*/ 2296460 h 3617562"/>
                  <a:gd name="connsiteX4" fmla="*/ 774199 w 2430378"/>
                  <a:gd name="connsiteY4" fmla="*/ 1914323 h 3617562"/>
                  <a:gd name="connsiteX5" fmla="*/ 951620 w 2430378"/>
                  <a:gd name="connsiteY5" fmla="*/ 1518538 h 3617562"/>
                  <a:gd name="connsiteX6" fmla="*/ 1374700 w 2430378"/>
                  <a:gd name="connsiteY6" fmla="*/ 1095457 h 3617562"/>
                  <a:gd name="connsiteX7" fmla="*/ 1879667 w 2430378"/>
                  <a:gd name="connsiteY7" fmla="*/ 699673 h 3617562"/>
                  <a:gd name="connsiteX8" fmla="*/ 2425578 w 2430378"/>
                  <a:gd name="connsiteY8" fmla="*/ 208353 h 3617562"/>
                  <a:gd name="connsiteX9" fmla="*/ 1552121 w 2430378"/>
                  <a:gd name="connsiteY9" fmla="*/ 99171 h 3617562"/>
                  <a:gd name="connsiteX10" fmla="*/ 132754 w 2430378"/>
                  <a:gd name="connsiteY10" fmla="*/ 303887 h 3617562"/>
                  <a:gd name="connsiteX11" fmla="*/ 91811 w 2430378"/>
                  <a:gd name="connsiteY11" fmla="*/ 3360986 h 3617562"/>
                  <a:gd name="connsiteX12" fmla="*/ 405709 w 2430378"/>
                  <a:gd name="connsiteY12" fmla="*/ 3415577 h 3617562"/>
                  <a:gd name="connsiteX0" fmla="*/ 292343 w 2357955"/>
                  <a:gd name="connsiteY0" fmla="*/ 3266071 h 3618182"/>
                  <a:gd name="connsiteX1" fmla="*/ 292342 w 2357955"/>
                  <a:gd name="connsiteY1" fmla="*/ 3034060 h 3618182"/>
                  <a:gd name="connsiteX2" fmla="*/ 483412 w 2357955"/>
                  <a:gd name="connsiteY2" fmla="*/ 2747457 h 3618182"/>
                  <a:gd name="connsiteX3" fmla="*/ 592594 w 2357955"/>
                  <a:gd name="connsiteY3" fmla="*/ 2297080 h 3618182"/>
                  <a:gd name="connsiteX4" fmla="*/ 701776 w 2357955"/>
                  <a:gd name="connsiteY4" fmla="*/ 1914943 h 3618182"/>
                  <a:gd name="connsiteX5" fmla="*/ 879197 w 2357955"/>
                  <a:gd name="connsiteY5" fmla="*/ 1519158 h 3618182"/>
                  <a:gd name="connsiteX6" fmla="*/ 1302277 w 2357955"/>
                  <a:gd name="connsiteY6" fmla="*/ 1096077 h 3618182"/>
                  <a:gd name="connsiteX7" fmla="*/ 1807244 w 2357955"/>
                  <a:gd name="connsiteY7" fmla="*/ 700293 h 3618182"/>
                  <a:gd name="connsiteX8" fmla="*/ 2353155 w 2357955"/>
                  <a:gd name="connsiteY8" fmla="*/ 208973 h 3618182"/>
                  <a:gd name="connsiteX9" fmla="*/ 1479698 w 2357955"/>
                  <a:gd name="connsiteY9" fmla="*/ 99791 h 3618182"/>
                  <a:gd name="connsiteX10" fmla="*/ 278694 w 2357955"/>
                  <a:gd name="connsiteY10" fmla="*/ 86143 h 3618182"/>
                  <a:gd name="connsiteX11" fmla="*/ 60331 w 2357955"/>
                  <a:gd name="connsiteY11" fmla="*/ 304507 h 3618182"/>
                  <a:gd name="connsiteX12" fmla="*/ 19388 w 2357955"/>
                  <a:gd name="connsiteY12" fmla="*/ 3361606 h 3618182"/>
                  <a:gd name="connsiteX13" fmla="*/ 333286 w 2357955"/>
                  <a:gd name="connsiteY13" fmla="*/ 3416197 h 3618182"/>
                  <a:gd name="connsiteX0" fmla="*/ 275196 w 2340808"/>
                  <a:gd name="connsiteY0" fmla="*/ 3196115 h 3531241"/>
                  <a:gd name="connsiteX1" fmla="*/ 275195 w 2340808"/>
                  <a:gd name="connsiteY1" fmla="*/ 2964104 h 3531241"/>
                  <a:gd name="connsiteX2" fmla="*/ 466265 w 2340808"/>
                  <a:gd name="connsiteY2" fmla="*/ 2677501 h 3531241"/>
                  <a:gd name="connsiteX3" fmla="*/ 575447 w 2340808"/>
                  <a:gd name="connsiteY3" fmla="*/ 2227124 h 3531241"/>
                  <a:gd name="connsiteX4" fmla="*/ 684629 w 2340808"/>
                  <a:gd name="connsiteY4" fmla="*/ 1844987 h 3531241"/>
                  <a:gd name="connsiteX5" fmla="*/ 862050 w 2340808"/>
                  <a:gd name="connsiteY5" fmla="*/ 1449202 h 3531241"/>
                  <a:gd name="connsiteX6" fmla="*/ 1285130 w 2340808"/>
                  <a:gd name="connsiteY6" fmla="*/ 1026121 h 3531241"/>
                  <a:gd name="connsiteX7" fmla="*/ 1790097 w 2340808"/>
                  <a:gd name="connsiteY7" fmla="*/ 630337 h 3531241"/>
                  <a:gd name="connsiteX8" fmla="*/ 2336008 w 2340808"/>
                  <a:gd name="connsiteY8" fmla="*/ 139017 h 3531241"/>
                  <a:gd name="connsiteX9" fmla="*/ 1462551 w 2340808"/>
                  <a:gd name="connsiteY9" fmla="*/ 29835 h 3531241"/>
                  <a:gd name="connsiteX10" fmla="*/ 261547 w 2340808"/>
                  <a:gd name="connsiteY10" fmla="*/ 16187 h 3531241"/>
                  <a:gd name="connsiteX11" fmla="*/ 179662 w 2340808"/>
                  <a:gd name="connsiteY11" fmla="*/ 466563 h 3531241"/>
                  <a:gd name="connsiteX12" fmla="*/ 2241 w 2340808"/>
                  <a:gd name="connsiteY12" fmla="*/ 3291650 h 3531241"/>
                  <a:gd name="connsiteX13" fmla="*/ 316139 w 2340808"/>
                  <a:gd name="connsiteY13" fmla="*/ 3346241 h 3531241"/>
                  <a:gd name="connsiteX0" fmla="*/ 139544 w 2205156"/>
                  <a:gd name="connsiteY0" fmla="*/ 3196115 h 3559719"/>
                  <a:gd name="connsiteX1" fmla="*/ 139543 w 2205156"/>
                  <a:gd name="connsiteY1" fmla="*/ 2964104 h 3559719"/>
                  <a:gd name="connsiteX2" fmla="*/ 330613 w 2205156"/>
                  <a:gd name="connsiteY2" fmla="*/ 2677501 h 3559719"/>
                  <a:gd name="connsiteX3" fmla="*/ 439795 w 2205156"/>
                  <a:gd name="connsiteY3" fmla="*/ 2227124 h 3559719"/>
                  <a:gd name="connsiteX4" fmla="*/ 548977 w 2205156"/>
                  <a:gd name="connsiteY4" fmla="*/ 1844987 h 3559719"/>
                  <a:gd name="connsiteX5" fmla="*/ 726398 w 2205156"/>
                  <a:gd name="connsiteY5" fmla="*/ 1449202 h 3559719"/>
                  <a:gd name="connsiteX6" fmla="*/ 1149478 w 2205156"/>
                  <a:gd name="connsiteY6" fmla="*/ 1026121 h 3559719"/>
                  <a:gd name="connsiteX7" fmla="*/ 1654445 w 2205156"/>
                  <a:gd name="connsiteY7" fmla="*/ 630337 h 3559719"/>
                  <a:gd name="connsiteX8" fmla="*/ 2200356 w 2205156"/>
                  <a:gd name="connsiteY8" fmla="*/ 139017 h 3559719"/>
                  <a:gd name="connsiteX9" fmla="*/ 1326899 w 2205156"/>
                  <a:gd name="connsiteY9" fmla="*/ 29835 h 3559719"/>
                  <a:gd name="connsiteX10" fmla="*/ 125895 w 2205156"/>
                  <a:gd name="connsiteY10" fmla="*/ 16187 h 3559719"/>
                  <a:gd name="connsiteX11" fmla="*/ 44010 w 2205156"/>
                  <a:gd name="connsiteY11" fmla="*/ 466563 h 3559719"/>
                  <a:gd name="connsiteX12" fmla="*/ 16714 w 2205156"/>
                  <a:gd name="connsiteY12" fmla="*/ 3332593 h 3559719"/>
                  <a:gd name="connsiteX13" fmla="*/ 180487 w 2205156"/>
                  <a:gd name="connsiteY13" fmla="*/ 3346241 h 3559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5156" h="3559719">
                    <a:moveTo>
                      <a:pt x="139544" y="3196115"/>
                    </a:moveTo>
                    <a:cubicBezTo>
                      <a:pt x="153192" y="3155172"/>
                      <a:pt x="109973" y="3057364"/>
                      <a:pt x="139543" y="2964104"/>
                    </a:cubicBezTo>
                    <a:cubicBezTo>
                      <a:pt x="169113" y="2870844"/>
                      <a:pt x="280571" y="2800331"/>
                      <a:pt x="330613" y="2677501"/>
                    </a:cubicBezTo>
                    <a:cubicBezTo>
                      <a:pt x="380655" y="2554671"/>
                      <a:pt x="403401" y="2365876"/>
                      <a:pt x="439795" y="2227124"/>
                    </a:cubicBezTo>
                    <a:cubicBezTo>
                      <a:pt x="476189" y="2088372"/>
                      <a:pt x="501210" y="1974641"/>
                      <a:pt x="548977" y="1844987"/>
                    </a:cubicBezTo>
                    <a:cubicBezTo>
                      <a:pt x="596744" y="1715333"/>
                      <a:pt x="626314" y="1585680"/>
                      <a:pt x="726398" y="1449202"/>
                    </a:cubicBezTo>
                    <a:cubicBezTo>
                      <a:pt x="826482" y="1312724"/>
                      <a:pt x="994804" y="1162598"/>
                      <a:pt x="1149478" y="1026121"/>
                    </a:cubicBezTo>
                    <a:cubicBezTo>
                      <a:pt x="1304152" y="889644"/>
                      <a:pt x="1479299" y="778188"/>
                      <a:pt x="1654445" y="630337"/>
                    </a:cubicBezTo>
                    <a:cubicBezTo>
                      <a:pt x="1829591" y="482486"/>
                      <a:pt x="2254947" y="239101"/>
                      <a:pt x="2200356" y="139017"/>
                    </a:cubicBezTo>
                    <a:cubicBezTo>
                      <a:pt x="2145765" y="38933"/>
                      <a:pt x="1672643" y="50307"/>
                      <a:pt x="1326899" y="29835"/>
                    </a:cubicBezTo>
                    <a:cubicBezTo>
                      <a:pt x="981156" y="9363"/>
                      <a:pt x="362456" y="-17932"/>
                      <a:pt x="125895" y="16187"/>
                    </a:cubicBezTo>
                    <a:cubicBezTo>
                      <a:pt x="-110666" y="50306"/>
                      <a:pt x="62207" y="-86171"/>
                      <a:pt x="44010" y="466563"/>
                    </a:cubicBezTo>
                    <a:cubicBezTo>
                      <a:pt x="25813" y="1019297"/>
                      <a:pt x="-6032" y="2852647"/>
                      <a:pt x="16714" y="3332593"/>
                    </a:cubicBezTo>
                    <a:cubicBezTo>
                      <a:pt x="39460" y="3812539"/>
                      <a:pt x="44009" y="3389459"/>
                      <a:pt x="180487" y="3346241"/>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orme libre 144"/>
              <p:cNvSpPr/>
              <p:nvPr/>
            </p:nvSpPr>
            <p:spPr>
              <a:xfrm>
                <a:off x="2273377" y="393708"/>
                <a:ext cx="3260119" cy="3071233"/>
              </a:xfrm>
              <a:custGeom>
                <a:avLst/>
                <a:gdLst>
                  <a:gd name="connsiteX0" fmla="*/ 133597 w 3740354"/>
                  <a:gd name="connsiteY0" fmla="*/ 436728 h 3094410"/>
                  <a:gd name="connsiteX1" fmla="*/ 406552 w 3740354"/>
                  <a:gd name="connsiteY1" fmla="*/ 341194 h 3094410"/>
                  <a:gd name="connsiteX2" fmla="*/ 966111 w 3740354"/>
                  <a:gd name="connsiteY2" fmla="*/ 300250 h 3094410"/>
                  <a:gd name="connsiteX3" fmla="*/ 1252714 w 3740354"/>
                  <a:gd name="connsiteY3" fmla="*/ 354841 h 3094410"/>
                  <a:gd name="connsiteX4" fmla="*/ 1853215 w 3740354"/>
                  <a:gd name="connsiteY4" fmla="*/ 859808 h 3094410"/>
                  <a:gd name="connsiteX5" fmla="*/ 2508308 w 3740354"/>
                  <a:gd name="connsiteY5" fmla="*/ 1801504 h 3094410"/>
                  <a:gd name="connsiteX6" fmla="*/ 2999627 w 3740354"/>
                  <a:gd name="connsiteY6" fmla="*/ 2661313 h 3094410"/>
                  <a:gd name="connsiteX7" fmla="*/ 3108809 w 3740354"/>
                  <a:gd name="connsiteY7" fmla="*/ 3016155 h 3094410"/>
                  <a:gd name="connsiteX8" fmla="*/ 3654720 w 3740354"/>
                  <a:gd name="connsiteY8" fmla="*/ 2961564 h 3094410"/>
                  <a:gd name="connsiteX9" fmla="*/ 3722958 w 3740354"/>
                  <a:gd name="connsiteY9" fmla="*/ 1651379 h 3094410"/>
                  <a:gd name="connsiteX10" fmla="*/ 3490947 w 3740354"/>
                  <a:gd name="connsiteY10" fmla="*/ 464023 h 3094410"/>
                  <a:gd name="connsiteX11" fmla="*/ 2945036 w 3740354"/>
                  <a:gd name="connsiteY11" fmla="*/ 122829 h 3094410"/>
                  <a:gd name="connsiteX12" fmla="*/ 652212 w 3740354"/>
                  <a:gd name="connsiteY12" fmla="*/ 0 h 3094410"/>
                  <a:gd name="connsiteX13" fmla="*/ 24415 w 3740354"/>
                  <a:gd name="connsiteY13" fmla="*/ 122829 h 3094410"/>
                  <a:gd name="connsiteX14" fmla="*/ 188188 w 3740354"/>
                  <a:gd name="connsiteY14" fmla="*/ 504967 h 3094410"/>
                  <a:gd name="connsiteX0" fmla="*/ 133597 w 3740354"/>
                  <a:gd name="connsiteY0" fmla="*/ 438178 h 3095860"/>
                  <a:gd name="connsiteX1" fmla="*/ 406552 w 3740354"/>
                  <a:gd name="connsiteY1" fmla="*/ 342644 h 3095860"/>
                  <a:gd name="connsiteX2" fmla="*/ 966111 w 3740354"/>
                  <a:gd name="connsiteY2" fmla="*/ 301700 h 3095860"/>
                  <a:gd name="connsiteX3" fmla="*/ 1252714 w 3740354"/>
                  <a:gd name="connsiteY3" fmla="*/ 356291 h 3095860"/>
                  <a:gd name="connsiteX4" fmla="*/ 1853215 w 3740354"/>
                  <a:gd name="connsiteY4" fmla="*/ 861258 h 3095860"/>
                  <a:gd name="connsiteX5" fmla="*/ 2508308 w 3740354"/>
                  <a:gd name="connsiteY5" fmla="*/ 1802954 h 3095860"/>
                  <a:gd name="connsiteX6" fmla="*/ 2999627 w 3740354"/>
                  <a:gd name="connsiteY6" fmla="*/ 2662763 h 3095860"/>
                  <a:gd name="connsiteX7" fmla="*/ 3108809 w 3740354"/>
                  <a:gd name="connsiteY7" fmla="*/ 3017605 h 3095860"/>
                  <a:gd name="connsiteX8" fmla="*/ 3654720 w 3740354"/>
                  <a:gd name="connsiteY8" fmla="*/ 2963014 h 3095860"/>
                  <a:gd name="connsiteX9" fmla="*/ 3722958 w 3740354"/>
                  <a:gd name="connsiteY9" fmla="*/ 1652829 h 3095860"/>
                  <a:gd name="connsiteX10" fmla="*/ 3490947 w 3740354"/>
                  <a:gd name="connsiteY10" fmla="*/ 465473 h 3095860"/>
                  <a:gd name="connsiteX11" fmla="*/ 2945036 w 3740354"/>
                  <a:gd name="connsiteY11" fmla="*/ 124279 h 3095860"/>
                  <a:gd name="connsiteX12" fmla="*/ 652212 w 3740354"/>
                  <a:gd name="connsiteY12" fmla="*/ 1450 h 3095860"/>
                  <a:gd name="connsiteX13" fmla="*/ 24415 w 3740354"/>
                  <a:gd name="connsiteY13" fmla="*/ 192518 h 3095860"/>
                  <a:gd name="connsiteX14" fmla="*/ 188188 w 3740354"/>
                  <a:gd name="connsiteY14" fmla="*/ 506417 h 3095860"/>
                  <a:gd name="connsiteX0" fmla="*/ 135429 w 3742186"/>
                  <a:gd name="connsiteY0" fmla="*/ 320777 h 2978459"/>
                  <a:gd name="connsiteX1" fmla="*/ 408384 w 3742186"/>
                  <a:gd name="connsiteY1" fmla="*/ 225243 h 2978459"/>
                  <a:gd name="connsiteX2" fmla="*/ 967943 w 3742186"/>
                  <a:gd name="connsiteY2" fmla="*/ 184299 h 2978459"/>
                  <a:gd name="connsiteX3" fmla="*/ 1254546 w 3742186"/>
                  <a:gd name="connsiteY3" fmla="*/ 238890 h 2978459"/>
                  <a:gd name="connsiteX4" fmla="*/ 1855047 w 3742186"/>
                  <a:gd name="connsiteY4" fmla="*/ 743857 h 2978459"/>
                  <a:gd name="connsiteX5" fmla="*/ 2510140 w 3742186"/>
                  <a:gd name="connsiteY5" fmla="*/ 1685553 h 2978459"/>
                  <a:gd name="connsiteX6" fmla="*/ 3001459 w 3742186"/>
                  <a:gd name="connsiteY6" fmla="*/ 2545362 h 2978459"/>
                  <a:gd name="connsiteX7" fmla="*/ 3110641 w 3742186"/>
                  <a:gd name="connsiteY7" fmla="*/ 2900204 h 2978459"/>
                  <a:gd name="connsiteX8" fmla="*/ 3656552 w 3742186"/>
                  <a:gd name="connsiteY8" fmla="*/ 2845613 h 2978459"/>
                  <a:gd name="connsiteX9" fmla="*/ 3724790 w 3742186"/>
                  <a:gd name="connsiteY9" fmla="*/ 1535428 h 2978459"/>
                  <a:gd name="connsiteX10" fmla="*/ 3492779 w 3742186"/>
                  <a:gd name="connsiteY10" fmla="*/ 348072 h 2978459"/>
                  <a:gd name="connsiteX11" fmla="*/ 2946868 w 3742186"/>
                  <a:gd name="connsiteY11" fmla="*/ 6878 h 2978459"/>
                  <a:gd name="connsiteX12" fmla="*/ 681339 w 3742186"/>
                  <a:gd name="connsiteY12" fmla="*/ 116061 h 2978459"/>
                  <a:gd name="connsiteX13" fmla="*/ 26247 w 3742186"/>
                  <a:gd name="connsiteY13" fmla="*/ 75117 h 2978459"/>
                  <a:gd name="connsiteX14" fmla="*/ 190020 w 3742186"/>
                  <a:gd name="connsiteY14" fmla="*/ 389016 h 297845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42186"/>
                  <a:gd name="connsiteY0" fmla="*/ 259627 h 2917309"/>
                  <a:gd name="connsiteX1" fmla="*/ 408384 w 3742186"/>
                  <a:gd name="connsiteY1" fmla="*/ 164093 h 2917309"/>
                  <a:gd name="connsiteX2" fmla="*/ 967943 w 3742186"/>
                  <a:gd name="connsiteY2" fmla="*/ 123149 h 2917309"/>
                  <a:gd name="connsiteX3" fmla="*/ 1254546 w 3742186"/>
                  <a:gd name="connsiteY3" fmla="*/ 177740 h 2917309"/>
                  <a:gd name="connsiteX4" fmla="*/ 1855047 w 3742186"/>
                  <a:gd name="connsiteY4" fmla="*/ 682707 h 2917309"/>
                  <a:gd name="connsiteX5" fmla="*/ 2510140 w 3742186"/>
                  <a:gd name="connsiteY5" fmla="*/ 1624403 h 2917309"/>
                  <a:gd name="connsiteX6" fmla="*/ 3001459 w 3742186"/>
                  <a:gd name="connsiteY6" fmla="*/ 2484212 h 2917309"/>
                  <a:gd name="connsiteX7" fmla="*/ 3110641 w 3742186"/>
                  <a:gd name="connsiteY7" fmla="*/ 2839054 h 2917309"/>
                  <a:gd name="connsiteX8" fmla="*/ 3656552 w 3742186"/>
                  <a:gd name="connsiteY8" fmla="*/ 2784463 h 2917309"/>
                  <a:gd name="connsiteX9" fmla="*/ 3724790 w 3742186"/>
                  <a:gd name="connsiteY9" fmla="*/ 1474278 h 2917309"/>
                  <a:gd name="connsiteX10" fmla="*/ 3492779 w 3742186"/>
                  <a:gd name="connsiteY10" fmla="*/ 286922 h 2917309"/>
                  <a:gd name="connsiteX11" fmla="*/ 2919572 w 3742186"/>
                  <a:gd name="connsiteY11" fmla="*/ 54910 h 2917309"/>
                  <a:gd name="connsiteX12" fmla="*/ 681339 w 3742186"/>
                  <a:gd name="connsiteY12" fmla="*/ 54911 h 2917309"/>
                  <a:gd name="connsiteX13" fmla="*/ 26247 w 3742186"/>
                  <a:gd name="connsiteY13" fmla="*/ 13967 h 2917309"/>
                  <a:gd name="connsiteX14" fmla="*/ 190020 w 3742186"/>
                  <a:gd name="connsiteY14"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3492779 w 3769368"/>
                  <a:gd name="connsiteY11" fmla="*/ 286922 h 2917309"/>
                  <a:gd name="connsiteX12" fmla="*/ 2919572 w 3769368"/>
                  <a:gd name="connsiteY12" fmla="*/ 54910 h 2917309"/>
                  <a:gd name="connsiteX13" fmla="*/ 681339 w 3769368"/>
                  <a:gd name="connsiteY13" fmla="*/ 54911 h 2917309"/>
                  <a:gd name="connsiteX14" fmla="*/ 26247 w 3769368"/>
                  <a:gd name="connsiteY14" fmla="*/ 13967 h 2917309"/>
                  <a:gd name="connsiteX15" fmla="*/ 190020 w 3769368"/>
                  <a:gd name="connsiteY15" fmla="*/ 327866 h 2917309"/>
                  <a:gd name="connsiteX0" fmla="*/ 135429 w 3769368"/>
                  <a:gd name="connsiteY0" fmla="*/ 259627 h 2917309"/>
                  <a:gd name="connsiteX1" fmla="*/ 408384 w 3769368"/>
                  <a:gd name="connsiteY1" fmla="*/ 164093 h 2917309"/>
                  <a:gd name="connsiteX2" fmla="*/ 967943 w 3769368"/>
                  <a:gd name="connsiteY2" fmla="*/ 123149 h 2917309"/>
                  <a:gd name="connsiteX3" fmla="*/ 1254546 w 3769368"/>
                  <a:gd name="connsiteY3" fmla="*/ 177740 h 2917309"/>
                  <a:gd name="connsiteX4" fmla="*/ 1855047 w 3769368"/>
                  <a:gd name="connsiteY4" fmla="*/ 682707 h 2917309"/>
                  <a:gd name="connsiteX5" fmla="*/ 2510140 w 3769368"/>
                  <a:gd name="connsiteY5" fmla="*/ 1624403 h 2917309"/>
                  <a:gd name="connsiteX6" fmla="*/ 3001459 w 3769368"/>
                  <a:gd name="connsiteY6" fmla="*/ 2484212 h 2917309"/>
                  <a:gd name="connsiteX7" fmla="*/ 3110641 w 3769368"/>
                  <a:gd name="connsiteY7" fmla="*/ 2839054 h 2917309"/>
                  <a:gd name="connsiteX8" fmla="*/ 3656552 w 3769368"/>
                  <a:gd name="connsiteY8" fmla="*/ 2784463 h 2917309"/>
                  <a:gd name="connsiteX9" fmla="*/ 3724790 w 3769368"/>
                  <a:gd name="connsiteY9" fmla="*/ 1474278 h 2917309"/>
                  <a:gd name="connsiteX10" fmla="*/ 3124289 w 3769368"/>
                  <a:gd name="connsiteY10" fmla="*/ 750946 h 2917309"/>
                  <a:gd name="connsiteX11" fmla="*/ 2919572 w 3769368"/>
                  <a:gd name="connsiteY11" fmla="*/ 54910 h 2917309"/>
                  <a:gd name="connsiteX12" fmla="*/ 681339 w 3769368"/>
                  <a:gd name="connsiteY12" fmla="*/ 54911 h 2917309"/>
                  <a:gd name="connsiteX13" fmla="*/ 26247 w 3769368"/>
                  <a:gd name="connsiteY13" fmla="*/ 13967 h 2917309"/>
                  <a:gd name="connsiteX14" fmla="*/ 190020 w 3769368"/>
                  <a:gd name="connsiteY14" fmla="*/ 327866 h 2917309"/>
                  <a:gd name="connsiteX0" fmla="*/ 135429 w 3656561"/>
                  <a:gd name="connsiteY0" fmla="*/ 259627 h 2968435"/>
                  <a:gd name="connsiteX1" fmla="*/ 408384 w 3656561"/>
                  <a:gd name="connsiteY1" fmla="*/ 164093 h 2968435"/>
                  <a:gd name="connsiteX2" fmla="*/ 967943 w 3656561"/>
                  <a:gd name="connsiteY2" fmla="*/ 123149 h 2968435"/>
                  <a:gd name="connsiteX3" fmla="*/ 1254546 w 3656561"/>
                  <a:gd name="connsiteY3" fmla="*/ 177740 h 2968435"/>
                  <a:gd name="connsiteX4" fmla="*/ 1855047 w 3656561"/>
                  <a:gd name="connsiteY4" fmla="*/ 682707 h 2968435"/>
                  <a:gd name="connsiteX5" fmla="*/ 2510140 w 3656561"/>
                  <a:gd name="connsiteY5" fmla="*/ 1624403 h 2968435"/>
                  <a:gd name="connsiteX6" fmla="*/ 3001459 w 3656561"/>
                  <a:gd name="connsiteY6" fmla="*/ 2484212 h 2968435"/>
                  <a:gd name="connsiteX7" fmla="*/ 3110641 w 3656561"/>
                  <a:gd name="connsiteY7" fmla="*/ 2839054 h 2968435"/>
                  <a:gd name="connsiteX8" fmla="*/ 3656552 w 3656561"/>
                  <a:gd name="connsiteY8" fmla="*/ 2784463 h 2968435"/>
                  <a:gd name="connsiteX9" fmla="*/ 3124289 w 3656561"/>
                  <a:gd name="connsiteY9" fmla="*/ 750946 h 2968435"/>
                  <a:gd name="connsiteX10" fmla="*/ 2919572 w 3656561"/>
                  <a:gd name="connsiteY10" fmla="*/ 54910 h 2968435"/>
                  <a:gd name="connsiteX11" fmla="*/ 681339 w 3656561"/>
                  <a:gd name="connsiteY11" fmla="*/ 54911 h 2968435"/>
                  <a:gd name="connsiteX12" fmla="*/ 26247 w 3656561"/>
                  <a:gd name="connsiteY12" fmla="*/ 13967 h 2968435"/>
                  <a:gd name="connsiteX13" fmla="*/ 190020 w 3656561"/>
                  <a:gd name="connsiteY13" fmla="*/ 327866 h 2968435"/>
                  <a:gd name="connsiteX0" fmla="*/ 135429 w 3139465"/>
                  <a:gd name="connsiteY0" fmla="*/ 259627 h 2934320"/>
                  <a:gd name="connsiteX1" fmla="*/ 408384 w 3139465"/>
                  <a:gd name="connsiteY1" fmla="*/ 164093 h 2934320"/>
                  <a:gd name="connsiteX2" fmla="*/ 967943 w 3139465"/>
                  <a:gd name="connsiteY2" fmla="*/ 123149 h 2934320"/>
                  <a:gd name="connsiteX3" fmla="*/ 1254546 w 3139465"/>
                  <a:gd name="connsiteY3" fmla="*/ 177740 h 2934320"/>
                  <a:gd name="connsiteX4" fmla="*/ 1855047 w 3139465"/>
                  <a:gd name="connsiteY4" fmla="*/ 682707 h 2934320"/>
                  <a:gd name="connsiteX5" fmla="*/ 2510140 w 3139465"/>
                  <a:gd name="connsiteY5" fmla="*/ 1624403 h 2934320"/>
                  <a:gd name="connsiteX6" fmla="*/ 3001459 w 3139465"/>
                  <a:gd name="connsiteY6" fmla="*/ 2484212 h 2934320"/>
                  <a:gd name="connsiteX7" fmla="*/ 3110641 w 3139465"/>
                  <a:gd name="connsiteY7" fmla="*/ 2839054 h 2934320"/>
                  <a:gd name="connsiteX8" fmla="*/ 3124289 w 3139465"/>
                  <a:gd name="connsiteY8" fmla="*/ 750946 h 2934320"/>
                  <a:gd name="connsiteX9" fmla="*/ 2919572 w 3139465"/>
                  <a:gd name="connsiteY9" fmla="*/ 54910 h 2934320"/>
                  <a:gd name="connsiteX10" fmla="*/ 681339 w 3139465"/>
                  <a:gd name="connsiteY10" fmla="*/ 54911 h 2934320"/>
                  <a:gd name="connsiteX11" fmla="*/ 26247 w 3139465"/>
                  <a:gd name="connsiteY11" fmla="*/ 13967 h 2934320"/>
                  <a:gd name="connsiteX12" fmla="*/ 190020 w 3139465"/>
                  <a:gd name="connsiteY12" fmla="*/ 327866 h 2934320"/>
                  <a:gd name="connsiteX0" fmla="*/ 135429 w 3225978"/>
                  <a:gd name="connsiteY0" fmla="*/ 259627 h 2973940"/>
                  <a:gd name="connsiteX1" fmla="*/ 408384 w 3225978"/>
                  <a:gd name="connsiteY1" fmla="*/ 164093 h 2973940"/>
                  <a:gd name="connsiteX2" fmla="*/ 967943 w 3225978"/>
                  <a:gd name="connsiteY2" fmla="*/ 123149 h 2973940"/>
                  <a:gd name="connsiteX3" fmla="*/ 1254546 w 3225978"/>
                  <a:gd name="connsiteY3" fmla="*/ 177740 h 2973940"/>
                  <a:gd name="connsiteX4" fmla="*/ 1855047 w 3225978"/>
                  <a:gd name="connsiteY4" fmla="*/ 682707 h 2973940"/>
                  <a:gd name="connsiteX5" fmla="*/ 2510140 w 3225978"/>
                  <a:gd name="connsiteY5" fmla="*/ 1624403 h 2973940"/>
                  <a:gd name="connsiteX6" fmla="*/ 3001459 w 3225978"/>
                  <a:gd name="connsiteY6" fmla="*/ 2484212 h 2973940"/>
                  <a:gd name="connsiteX7" fmla="*/ 3110641 w 3225978"/>
                  <a:gd name="connsiteY7" fmla="*/ 2839054 h 2973940"/>
                  <a:gd name="connsiteX8" fmla="*/ 3220038 w 3225978"/>
                  <a:gd name="connsiteY8" fmla="*/ 182259 h 2973940"/>
                  <a:gd name="connsiteX9" fmla="*/ 2919572 w 3225978"/>
                  <a:gd name="connsiteY9" fmla="*/ 54910 h 2973940"/>
                  <a:gd name="connsiteX10" fmla="*/ 681339 w 3225978"/>
                  <a:gd name="connsiteY10" fmla="*/ 54911 h 2973940"/>
                  <a:gd name="connsiteX11" fmla="*/ 26247 w 3225978"/>
                  <a:gd name="connsiteY11" fmla="*/ 13967 h 2973940"/>
                  <a:gd name="connsiteX12" fmla="*/ 190020 w 3225978"/>
                  <a:gd name="connsiteY12" fmla="*/ 327866 h 2973940"/>
                  <a:gd name="connsiteX0" fmla="*/ 169571 w 3260120"/>
                  <a:gd name="connsiteY0" fmla="*/ 356919 h 3071232"/>
                  <a:gd name="connsiteX1" fmla="*/ 442526 w 3260120"/>
                  <a:gd name="connsiteY1" fmla="*/ 261385 h 3071232"/>
                  <a:gd name="connsiteX2" fmla="*/ 1002085 w 3260120"/>
                  <a:gd name="connsiteY2" fmla="*/ 220441 h 3071232"/>
                  <a:gd name="connsiteX3" fmla="*/ 1288688 w 3260120"/>
                  <a:gd name="connsiteY3" fmla="*/ 275032 h 3071232"/>
                  <a:gd name="connsiteX4" fmla="*/ 1889189 w 3260120"/>
                  <a:gd name="connsiteY4" fmla="*/ 779999 h 3071232"/>
                  <a:gd name="connsiteX5" fmla="*/ 2544282 w 3260120"/>
                  <a:gd name="connsiteY5" fmla="*/ 1721695 h 3071232"/>
                  <a:gd name="connsiteX6" fmla="*/ 3035601 w 3260120"/>
                  <a:gd name="connsiteY6" fmla="*/ 2581504 h 3071232"/>
                  <a:gd name="connsiteX7" fmla="*/ 3144783 w 3260120"/>
                  <a:gd name="connsiteY7" fmla="*/ 2936346 h 3071232"/>
                  <a:gd name="connsiteX8" fmla="*/ 3254180 w 3260120"/>
                  <a:gd name="connsiteY8" fmla="*/ 279551 h 3071232"/>
                  <a:gd name="connsiteX9" fmla="*/ 2953714 w 3260120"/>
                  <a:gd name="connsiteY9" fmla="*/ 152202 h 3071232"/>
                  <a:gd name="connsiteX10" fmla="*/ 715481 w 3260120"/>
                  <a:gd name="connsiteY10" fmla="*/ 152203 h 3071232"/>
                  <a:gd name="connsiteX11" fmla="*/ 22090 w 3260120"/>
                  <a:gd name="connsiteY11" fmla="*/ 7860 h 3071232"/>
                  <a:gd name="connsiteX12" fmla="*/ 224162 w 3260120"/>
                  <a:gd name="connsiteY12" fmla="*/ 425158 h 307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60120" h="3071232">
                    <a:moveTo>
                      <a:pt x="169571" y="356919"/>
                    </a:moveTo>
                    <a:cubicBezTo>
                      <a:pt x="236672" y="320525"/>
                      <a:pt x="303774" y="284131"/>
                      <a:pt x="442526" y="261385"/>
                    </a:cubicBezTo>
                    <a:cubicBezTo>
                      <a:pt x="581278" y="238639"/>
                      <a:pt x="861058" y="218166"/>
                      <a:pt x="1002085" y="220441"/>
                    </a:cubicBezTo>
                    <a:cubicBezTo>
                      <a:pt x="1143112" y="222715"/>
                      <a:pt x="1140837" y="181772"/>
                      <a:pt x="1288688" y="275032"/>
                    </a:cubicBezTo>
                    <a:cubicBezTo>
                      <a:pt x="1436539" y="368292"/>
                      <a:pt x="1679923" y="538889"/>
                      <a:pt x="1889189" y="779999"/>
                    </a:cubicBezTo>
                    <a:cubicBezTo>
                      <a:pt x="2098455" y="1021110"/>
                      <a:pt x="2353213" y="1421444"/>
                      <a:pt x="2544282" y="1721695"/>
                    </a:cubicBezTo>
                    <a:cubicBezTo>
                      <a:pt x="2735351" y="2021946"/>
                      <a:pt x="2935518" y="2379062"/>
                      <a:pt x="3035601" y="2581504"/>
                    </a:cubicBezTo>
                    <a:cubicBezTo>
                      <a:pt x="3135684" y="2783946"/>
                      <a:pt x="3108353" y="3320005"/>
                      <a:pt x="3144783" y="2936346"/>
                    </a:cubicBezTo>
                    <a:cubicBezTo>
                      <a:pt x="3181213" y="2552687"/>
                      <a:pt x="3286025" y="743575"/>
                      <a:pt x="3254180" y="279551"/>
                    </a:cubicBezTo>
                    <a:cubicBezTo>
                      <a:pt x="3119977" y="42990"/>
                      <a:pt x="3376831" y="173427"/>
                      <a:pt x="2953714" y="152202"/>
                    </a:cubicBezTo>
                    <a:cubicBezTo>
                      <a:pt x="2530598" y="130977"/>
                      <a:pt x="1204085" y="176260"/>
                      <a:pt x="715481" y="152203"/>
                    </a:cubicBezTo>
                    <a:cubicBezTo>
                      <a:pt x="226877" y="128146"/>
                      <a:pt x="103976" y="-37632"/>
                      <a:pt x="22090" y="7860"/>
                    </a:cubicBezTo>
                    <a:cubicBezTo>
                      <a:pt x="-59796" y="53352"/>
                      <a:pt x="103607" y="276169"/>
                      <a:pt x="224162" y="425158"/>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orme libre 145"/>
              <p:cNvSpPr/>
              <p:nvPr/>
            </p:nvSpPr>
            <p:spPr>
              <a:xfrm>
                <a:off x="-26857" y="3425321"/>
                <a:ext cx="3906437" cy="3038145"/>
              </a:xfrm>
              <a:custGeom>
                <a:avLst/>
                <a:gdLst>
                  <a:gd name="connsiteX0" fmla="*/ 269255 w 3467399"/>
                  <a:gd name="connsiteY0" fmla="*/ 54193 h 2581819"/>
                  <a:gd name="connsiteX1" fmla="*/ 460324 w 3467399"/>
                  <a:gd name="connsiteY1" fmla="*/ 327149 h 2581819"/>
                  <a:gd name="connsiteX2" fmla="*/ 760575 w 3467399"/>
                  <a:gd name="connsiteY2" fmla="*/ 559161 h 2581819"/>
                  <a:gd name="connsiteX3" fmla="*/ 1047178 w 3467399"/>
                  <a:gd name="connsiteY3" fmla="*/ 859411 h 2581819"/>
                  <a:gd name="connsiteX4" fmla="*/ 1552145 w 3467399"/>
                  <a:gd name="connsiteY4" fmla="*/ 1378026 h 2581819"/>
                  <a:gd name="connsiteX5" fmla="*/ 2043464 w 3467399"/>
                  <a:gd name="connsiteY5" fmla="*/ 1855698 h 2581819"/>
                  <a:gd name="connsiteX6" fmla="*/ 2766796 w 3467399"/>
                  <a:gd name="connsiteY6" fmla="*/ 2210540 h 2581819"/>
                  <a:gd name="connsiteX7" fmla="*/ 3285411 w 3467399"/>
                  <a:gd name="connsiteY7" fmla="*/ 2306074 h 2581819"/>
                  <a:gd name="connsiteX8" fmla="*/ 3258115 w 3467399"/>
                  <a:gd name="connsiteY8" fmla="*/ 2524438 h 2581819"/>
                  <a:gd name="connsiteX9" fmla="*/ 842461 w 3467399"/>
                  <a:gd name="connsiteY9" fmla="*/ 2415256 h 2581819"/>
                  <a:gd name="connsiteX10" fmla="*/ 132778 w 3467399"/>
                  <a:gd name="connsiteY10" fmla="*/ 2428904 h 2581819"/>
                  <a:gd name="connsiteX11" fmla="*/ 9948 w 3467399"/>
                  <a:gd name="connsiteY11" fmla="*/ 258910 h 2581819"/>
                  <a:gd name="connsiteX12" fmla="*/ 269255 w 3467399"/>
                  <a:gd name="connsiteY12" fmla="*/ 122432 h 2581819"/>
                  <a:gd name="connsiteX0" fmla="*/ 161795 w 3359939"/>
                  <a:gd name="connsiteY0" fmla="*/ 0 h 2537720"/>
                  <a:gd name="connsiteX1" fmla="*/ 352864 w 3359939"/>
                  <a:gd name="connsiteY1" fmla="*/ 272956 h 2537720"/>
                  <a:gd name="connsiteX2" fmla="*/ 653115 w 3359939"/>
                  <a:gd name="connsiteY2" fmla="*/ 504968 h 2537720"/>
                  <a:gd name="connsiteX3" fmla="*/ 939718 w 3359939"/>
                  <a:gd name="connsiteY3" fmla="*/ 805218 h 2537720"/>
                  <a:gd name="connsiteX4" fmla="*/ 1444685 w 3359939"/>
                  <a:gd name="connsiteY4" fmla="*/ 1323833 h 2537720"/>
                  <a:gd name="connsiteX5" fmla="*/ 1936004 w 3359939"/>
                  <a:gd name="connsiteY5" fmla="*/ 1801505 h 2537720"/>
                  <a:gd name="connsiteX6" fmla="*/ 2659336 w 3359939"/>
                  <a:gd name="connsiteY6" fmla="*/ 2156347 h 2537720"/>
                  <a:gd name="connsiteX7" fmla="*/ 3177951 w 3359939"/>
                  <a:gd name="connsiteY7" fmla="*/ 2251881 h 2537720"/>
                  <a:gd name="connsiteX8" fmla="*/ 3150655 w 3359939"/>
                  <a:gd name="connsiteY8" fmla="*/ 2470245 h 2537720"/>
                  <a:gd name="connsiteX9" fmla="*/ 735001 w 3359939"/>
                  <a:gd name="connsiteY9" fmla="*/ 2361063 h 2537720"/>
                  <a:gd name="connsiteX10" fmla="*/ 25318 w 3359939"/>
                  <a:gd name="connsiteY10" fmla="*/ 2374711 h 2537720"/>
                  <a:gd name="connsiteX11" fmla="*/ 161795 w 3359939"/>
                  <a:gd name="connsiteY11" fmla="*/ 68239 h 2537720"/>
                  <a:gd name="connsiteX0" fmla="*/ 186308 w 3384452"/>
                  <a:gd name="connsiteY0" fmla="*/ 0 h 2538729"/>
                  <a:gd name="connsiteX1" fmla="*/ 377377 w 3384452"/>
                  <a:gd name="connsiteY1" fmla="*/ 272956 h 2538729"/>
                  <a:gd name="connsiteX2" fmla="*/ 677628 w 3384452"/>
                  <a:gd name="connsiteY2" fmla="*/ 504968 h 2538729"/>
                  <a:gd name="connsiteX3" fmla="*/ 964231 w 3384452"/>
                  <a:gd name="connsiteY3" fmla="*/ 805218 h 2538729"/>
                  <a:gd name="connsiteX4" fmla="*/ 1469198 w 3384452"/>
                  <a:gd name="connsiteY4" fmla="*/ 1323833 h 2538729"/>
                  <a:gd name="connsiteX5" fmla="*/ 1960517 w 3384452"/>
                  <a:gd name="connsiteY5" fmla="*/ 1801505 h 2538729"/>
                  <a:gd name="connsiteX6" fmla="*/ 2683849 w 3384452"/>
                  <a:gd name="connsiteY6" fmla="*/ 2156347 h 2538729"/>
                  <a:gd name="connsiteX7" fmla="*/ 3202464 w 3384452"/>
                  <a:gd name="connsiteY7" fmla="*/ 2251881 h 2538729"/>
                  <a:gd name="connsiteX8" fmla="*/ 3175168 w 3384452"/>
                  <a:gd name="connsiteY8" fmla="*/ 2470245 h 2538729"/>
                  <a:gd name="connsiteX9" fmla="*/ 759514 w 3384452"/>
                  <a:gd name="connsiteY9" fmla="*/ 2361063 h 2538729"/>
                  <a:gd name="connsiteX10" fmla="*/ 49831 w 3384452"/>
                  <a:gd name="connsiteY10" fmla="*/ 2374711 h 2538729"/>
                  <a:gd name="connsiteX11" fmla="*/ 77126 w 3384452"/>
                  <a:gd name="connsiteY11" fmla="*/ 54592 h 2538729"/>
                  <a:gd name="connsiteX0" fmla="*/ 157691 w 3355835"/>
                  <a:gd name="connsiteY0" fmla="*/ 0 h 2517254"/>
                  <a:gd name="connsiteX1" fmla="*/ 348760 w 3355835"/>
                  <a:gd name="connsiteY1" fmla="*/ 272956 h 2517254"/>
                  <a:gd name="connsiteX2" fmla="*/ 649011 w 3355835"/>
                  <a:gd name="connsiteY2" fmla="*/ 504968 h 2517254"/>
                  <a:gd name="connsiteX3" fmla="*/ 935614 w 3355835"/>
                  <a:gd name="connsiteY3" fmla="*/ 805218 h 2517254"/>
                  <a:gd name="connsiteX4" fmla="*/ 1440581 w 3355835"/>
                  <a:gd name="connsiteY4" fmla="*/ 1323833 h 2517254"/>
                  <a:gd name="connsiteX5" fmla="*/ 1931900 w 3355835"/>
                  <a:gd name="connsiteY5" fmla="*/ 1801505 h 2517254"/>
                  <a:gd name="connsiteX6" fmla="*/ 2655232 w 3355835"/>
                  <a:gd name="connsiteY6" fmla="*/ 2156347 h 2517254"/>
                  <a:gd name="connsiteX7" fmla="*/ 3173847 w 3355835"/>
                  <a:gd name="connsiteY7" fmla="*/ 2251881 h 2517254"/>
                  <a:gd name="connsiteX8" fmla="*/ 3146551 w 3355835"/>
                  <a:gd name="connsiteY8" fmla="*/ 2470245 h 2517254"/>
                  <a:gd name="connsiteX9" fmla="*/ 730897 w 3355835"/>
                  <a:gd name="connsiteY9" fmla="*/ 2361063 h 2517254"/>
                  <a:gd name="connsiteX10" fmla="*/ 62157 w 3355835"/>
                  <a:gd name="connsiteY10" fmla="*/ 2347415 h 2517254"/>
                  <a:gd name="connsiteX11" fmla="*/ 48509 w 3355835"/>
                  <a:gd name="connsiteY11" fmla="*/ 54592 h 2517254"/>
                  <a:gd name="connsiteX0" fmla="*/ 157691 w 3355835"/>
                  <a:gd name="connsiteY0" fmla="*/ 0 h 2470245"/>
                  <a:gd name="connsiteX1" fmla="*/ 348760 w 3355835"/>
                  <a:gd name="connsiteY1" fmla="*/ 272956 h 2470245"/>
                  <a:gd name="connsiteX2" fmla="*/ 649011 w 3355835"/>
                  <a:gd name="connsiteY2" fmla="*/ 504968 h 2470245"/>
                  <a:gd name="connsiteX3" fmla="*/ 935614 w 3355835"/>
                  <a:gd name="connsiteY3" fmla="*/ 805218 h 2470245"/>
                  <a:gd name="connsiteX4" fmla="*/ 1440581 w 3355835"/>
                  <a:gd name="connsiteY4" fmla="*/ 1323833 h 2470245"/>
                  <a:gd name="connsiteX5" fmla="*/ 1931900 w 3355835"/>
                  <a:gd name="connsiteY5" fmla="*/ 1801505 h 2470245"/>
                  <a:gd name="connsiteX6" fmla="*/ 2655232 w 3355835"/>
                  <a:gd name="connsiteY6" fmla="*/ 2156347 h 2470245"/>
                  <a:gd name="connsiteX7" fmla="*/ 3173847 w 3355835"/>
                  <a:gd name="connsiteY7" fmla="*/ 2251881 h 2470245"/>
                  <a:gd name="connsiteX8" fmla="*/ 3146551 w 3355835"/>
                  <a:gd name="connsiteY8" fmla="*/ 2470245 h 2470245"/>
                  <a:gd name="connsiteX9" fmla="*/ 62157 w 3355835"/>
                  <a:gd name="connsiteY9" fmla="*/ 2347415 h 2470245"/>
                  <a:gd name="connsiteX10" fmla="*/ 48509 w 3355835"/>
                  <a:gd name="connsiteY10" fmla="*/ 54592 h 2470245"/>
                  <a:gd name="connsiteX0" fmla="*/ 157691 w 3306575"/>
                  <a:gd name="connsiteY0" fmla="*/ 0 h 2494326"/>
                  <a:gd name="connsiteX1" fmla="*/ 348760 w 3306575"/>
                  <a:gd name="connsiteY1" fmla="*/ 272956 h 2494326"/>
                  <a:gd name="connsiteX2" fmla="*/ 649011 w 3306575"/>
                  <a:gd name="connsiteY2" fmla="*/ 504968 h 2494326"/>
                  <a:gd name="connsiteX3" fmla="*/ 935614 w 3306575"/>
                  <a:gd name="connsiteY3" fmla="*/ 805218 h 2494326"/>
                  <a:gd name="connsiteX4" fmla="*/ 1440581 w 3306575"/>
                  <a:gd name="connsiteY4" fmla="*/ 1323833 h 2494326"/>
                  <a:gd name="connsiteX5" fmla="*/ 1931900 w 3306575"/>
                  <a:gd name="connsiteY5" fmla="*/ 1801505 h 2494326"/>
                  <a:gd name="connsiteX6" fmla="*/ 2655232 w 3306575"/>
                  <a:gd name="connsiteY6" fmla="*/ 2156347 h 2494326"/>
                  <a:gd name="connsiteX7" fmla="*/ 3173847 w 3306575"/>
                  <a:gd name="connsiteY7" fmla="*/ 2251881 h 2494326"/>
                  <a:gd name="connsiteX8" fmla="*/ 62157 w 3306575"/>
                  <a:gd name="connsiteY8" fmla="*/ 2347415 h 2494326"/>
                  <a:gd name="connsiteX9" fmla="*/ 48509 w 3306575"/>
                  <a:gd name="connsiteY9" fmla="*/ 54592 h 2494326"/>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495259"/>
                  <a:gd name="connsiteX1" fmla="*/ 419471 w 3276836"/>
                  <a:gd name="connsiteY1" fmla="*/ 272956 h 2495259"/>
                  <a:gd name="connsiteX2" fmla="*/ 719722 w 3276836"/>
                  <a:gd name="connsiteY2" fmla="*/ 504968 h 2495259"/>
                  <a:gd name="connsiteX3" fmla="*/ 1006325 w 3276836"/>
                  <a:gd name="connsiteY3" fmla="*/ 805218 h 2495259"/>
                  <a:gd name="connsiteX4" fmla="*/ 1511292 w 3276836"/>
                  <a:gd name="connsiteY4" fmla="*/ 1323833 h 2495259"/>
                  <a:gd name="connsiteX5" fmla="*/ 2002611 w 3276836"/>
                  <a:gd name="connsiteY5" fmla="*/ 1801505 h 2495259"/>
                  <a:gd name="connsiteX6" fmla="*/ 2725943 w 3276836"/>
                  <a:gd name="connsiteY6" fmla="*/ 2156347 h 2495259"/>
                  <a:gd name="connsiteX7" fmla="*/ 3244558 w 3276836"/>
                  <a:gd name="connsiteY7" fmla="*/ 2251881 h 2495259"/>
                  <a:gd name="connsiteX8" fmla="*/ 1770599 w 3276836"/>
                  <a:gd name="connsiteY8" fmla="*/ 2265528 h 2495259"/>
                  <a:gd name="connsiteX9" fmla="*/ 132868 w 3276836"/>
                  <a:gd name="connsiteY9" fmla="*/ 2347415 h 2495259"/>
                  <a:gd name="connsiteX10" fmla="*/ 119220 w 3276836"/>
                  <a:gd name="connsiteY10" fmla="*/ 54592 h 2495259"/>
                  <a:gd name="connsiteX0" fmla="*/ 228402 w 3276836"/>
                  <a:gd name="connsiteY0" fmla="*/ 0 h 2347415"/>
                  <a:gd name="connsiteX1" fmla="*/ 419471 w 3276836"/>
                  <a:gd name="connsiteY1" fmla="*/ 272956 h 2347415"/>
                  <a:gd name="connsiteX2" fmla="*/ 719722 w 3276836"/>
                  <a:gd name="connsiteY2" fmla="*/ 504968 h 2347415"/>
                  <a:gd name="connsiteX3" fmla="*/ 1006325 w 3276836"/>
                  <a:gd name="connsiteY3" fmla="*/ 805218 h 2347415"/>
                  <a:gd name="connsiteX4" fmla="*/ 1511292 w 3276836"/>
                  <a:gd name="connsiteY4" fmla="*/ 1323833 h 2347415"/>
                  <a:gd name="connsiteX5" fmla="*/ 2002611 w 3276836"/>
                  <a:gd name="connsiteY5" fmla="*/ 1801505 h 2347415"/>
                  <a:gd name="connsiteX6" fmla="*/ 2725943 w 3276836"/>
                  <a:gd name="connsiteY6" fmla="*/ 2156347 h 2347415"/>
                  <a:gd name="connsiteX7" fmla="*/ 3244558 w 3276836"/>
                  <a:gd name="connsiteY7" fmla="*/ 2251881 h 2347415"/>
                  <a:gd name="connsiteX8" fmla="*/ 1770599 w 3276836"/>
                  <a:gd name="connsiteY8" fmla="*/ 2265528 h 2347415"/>
                  <a:gd name="connsiteX9" fmla="*/ 132868 w 3276836"/>
                  <a:gd name="connsiteY9" fmla="*/ 2347415 h 2347415"/>
                  <a:gd name="connsiteX10" fmla="*/ 119220 w 3276836"/>
                  <a:gd name="connsiteY10" fmla="*/ 54592 h 2347415"/>
                  <a:gd name="connsiteX0" fmla="*/ 218972 w 3267406"/>
                  <a:gd name="connsiteY0" fmla="*/ 0 h 2279288"/>
                  <a:gd name="connsiteX1" fmla="*/ 410041 w 3267406"/>
                  <a:gd name="connsiteY1" fmla="*/ 272956 h 2279288"/>
                  <a:gd name="connsiteX2" fmla="*/ 710292 w 3267406"/>
                  <a:gd name="connsiteY2" fmla="*/ 504968 h 2279288"/>
                  <a:gd name="connsiteX3" fmla="*/ 996895 w 3267406"/>
                  <a:gd name="connsiteY3" fmla="*/ 805218 h 2279288"/>
                  <a:gd name="connsiteX4" fmla="*/ 1501862 w 3267406"/>
                  <a:gd name="connsiteY4" fmla="*/ 1323833 h 2279288"/>
                  <a:gd name="connsiteX5" fmla="*/ 1993181 w 3267406"/>
                  <a:gd name="connsiteY5" fmla="*/ 1801505 h 2279288"/>
                  <a:gd name="connsiteX6" fmla="*/ 2716513 w 3267406"/>
                  <a:gd name="connsiteY6" fmla="*/ 2156347 h 2279288"/>
                  <a:gd name="connsiteX7" fmla="*/ 3235128 w 3267406"/>
                  <a:gd name="connsiteY7" fmla="*/ 2251881 h 2279288"/>
                  <a:gd name="connsiteX8" fmla="*/ 1761169 w 3267406"/>
                  <a:gd name="connsiteY8" fmla="*/ 2265528 h 2279288"/>
                  <a:gd name="connsiteX9" fmla="*/ 137086 w 3267406"/>
                  <a:gd name="connsiteY9" fmla="*/ 2279176 h 2279288"/>
                  <a:gd name="connsiteX10" fmla="*/ 109790 w 326740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392072 w 3157616"/>
                  <a:gd name="connsiteY4" fmla="*/ 1323833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616"/>
                  <a:gd name="connsiteY0" fmla="*/ 0 h 2279288"/>
                  <a:gd name="connsiteX1" fmla="*/ 300251 w 3157616"/>
                  <a:gd name="connsiteY1" fmla="*/ 272956 h 2279288"/>
                  <a:gd name="connsiteX2" fmla="*/ 600502 w 3157616"/>
                  <a:gd name="connsiteY2" fmla="*/ 504968 h 2279288"/>
                  <a:gd name="connsiteX3" fmla="*/ 887105 w 3157616"/>
                  <a:gd name="connsiteY3" fmla="*/ 805218 h 2279288"/>
                  <a:gd name="connsiteX4" fmla="*/ 1426507 w 3157616"/>
                  <a:gd name="connsiteY4" fmla="*/ 1279561 h 2279288"/>
                  <a:gd name="connsiteX5" fmla="*/ 1883391 w 3157616"/>
                  <a:gd name="connsiteY5" fmla="*/ 1801505 h 2279288"/>
                  <a:gd name="connsiteX6" fmla="*/ 2606723 w 3157616"/>
                  <a:gd name="connsiteY6" fmla="*/ 2156347 h 2279288"/>
                  <a:gd name="connsiteX7" fmla="*/ 3125338 w 3157616"/>
                  <a:gd name="connsiteY7" fmla="*/ 2251881 h 2279288"/>
                  <a:gd name="connsiteX8" fmla="*/ 1651379 w 3157616"/>
                  <a:gd name="connsiteY8" fmla="*/ 2265528 h 2279288"/>
                  <a:gd name="connsiteX9" fmla="*/ 27296 w 3157616"/>
                  <a:gd name="connsiteY9" fmla="*/ 2279176 h 2279288"/>
                  <a:gd name="connsiteX10" fmla="*/ 0 w 3157616"/>
                  <a:gd name="connsiteY10" fmla="*/ 54592 h 2279288"/>
                  <a:gd name="connsiteX0" fmla="*/ 109182 w 3157764"/>
                  <a:gd name="connsiteY0" fmla="*/ 0 h 2279288"/>
                  <a:gd name="connsiteX1" fmla="*/ 300251 w 3157764"/>
                  <a:gd name="connsiteY1" fmla="*/ 272956 h 2279288"/>
                  <a:gd name="connsiteX2" fmla="*/ 600502 w 3157764"/>
                  <a:gd name="connsiteY2" fmla="*/ 504968 h 2279288"/>
                  <a:gd name="connsiteX3" fmla="*/ 887105 w 3157764"/>
                  <a:gd name="connsiteY3" fmla="*/ 805218 h 2279288"/>
                  <a:gd name="connsiteX4" fmla="*/ 1426507 w 3157764"/>
                  <a:gd name="connsiteY4" fmla="*/ 1279561 h 2279288"/>
                  <a:gd name="connsiteX5" fmla="*/ 1866173 w 3157764"/>
                  <a:gd name="connsiteY5" fmla="*/ 1712962 h 2279288"/>
                  <a:gd name="connsiteX6" fmla="*/ 2606723 w 3157764"/>
                  <a:gd name="connsiteY6" fmla="*/ 2156347 h 2279288"/>
                  <a:gd name="connsiteX7" fmla="*/ 3125338 w 3157764"/>
                  <a:gd name="connsiteY7" fmla="*/ 2251881 h 2279288"/>
                  <a:gd name="connsiteX8" fmla="*/ 1651379 w 3157764"/>
                  <a:gd name="connsiteY8" fmla="*/ 2265528 h 2279288"/>
                  <a:gd name="connsiteX9" fmla="*/ 27296 w 3157764"/>
                  <a:gd name="connsiteY9" fmla="*/ 2279176 h 2279288"/>
                  <a:gd name="connsiteX10" fmla="*/ 0 w 3157764"/>
                  <a:gd name="connsiteY10" fmla="*/ 54592 h 2279288"/>
                  <a:gd name="connsiteX0" fmla="*/ 109182 w 3163046"/>
                  <a:gd name="connsiteY0" fmla="*/ 0 h 2279288"/>
                  <a:gd name="connsiteX1" fmla="*/ 300251 w 3163046"/>
                  <a:gd name="connsiteY1" fmla="*/ 272956 h 2279288"/>
                  <a:gd name="connsiteX2" fmla="*/ 600502 w 3163046"/>
                  <a:gd name="connsiteY2" fmla="*/ 504968 h 2279288"/>
                  <a:gd name="connsiteX3" fmla="*/ 887105 w 3163046"/>
                  <a:gd name="connsiteY3" fmla="*/ 805218 h 2279288"/>
                  <a:gd name="connsiteX4" fmla="*/ 1426507 w 3163046"/>
                  <a:gd name="connsiteY4" fmla="*/ 1279561 h 2279288"/>
                  <a:gd name="connsiteX5" fmla="*/ 1866173 w 3163046"/>
                  <a:gd name="connsiteY5" fmla="*/ 1712962 h 2279288"/>
                  <a:gd name="connsiteX6" fmla="*/ 2653190 w 3163046"/>
                  <a:gd name="connsiteY6" fmla="*/ 1923633 h 2279288"/>
                  <a:gd name="connsiteX7" fmla="*/ 3125338 w 3163046"/>
                  <a:gd name="connsiteY7" fmla="*/ 2251881 h 2279288"/>
                  <a:gd name="connsiteX8" fmla="*/ 1651379 w 3163046"/>
                  <a:gd name="connsiteY8" fmla="*/ 2265528 h 2279288"/>
                  <a:gd name="connsiteX9" fmla="*/ 27296 w 3163046"/>
                  <a:gd name="connsiteY9" fmla="*/ 2279176 h 2279288"/>
                  <a:gd name="connsiteX10" fmla="*/ 0 w 3163046"/>
                  <a:gd name="connsiteY10" fmla="*/ 54592 h 2279288"/>
                  <a:gd name="connsiteX0" fmla="*/ 109182 w 3163534"/>
                  <a:gd name="connsiteY0" fmla="*/ 0 h 2279288"/>
                  <a:gd name="connsiteX1" fmla="*/ 300251 w 3163534"/>
                  <a:gd name="connsiteY1" fmla="*/ 272956 h 2279288"/>
                  <a:gd name="connsiteX2" fmla="*/ 600502 w 3163534"/>
                  <a:gd name="connsiteY2" fmla="*/ 504968 h 2279288"/>
                  <a:gd name="connsiteX3" fmla="*/ 887105 w 3163534"/>
                  <a:gd name="connsiteY3" fmla="*/ 805218 h 2279288"/>
                  <a:gd name="connsiteX4" fmla="*/ 1426507 w 3163534"/>
                  <a:gd name="connsiteY4" fmla="*/ 1279561 h 2279288"/>
                  <a:gd name="connsiteX5" fmla="*/ 1819706 w 3163534"/>
                  <a:gd name="connsiteY5" fmla="*/ 1577213 h 2279288"/>
                  <a:gd name="connsiteX6" fmla="*/ 2653190 w 3163534"/>
                  <a:gd name="connsiteY6" fmla="*/ 1923633 h 2279288"/>
                  <a:gd name="connsiteX7" fmla="*/ 3125338 w 3163534"/>
                  <a:gd name="connsiteY7" fmla="*/ 2251881 h 2279288"/>
                  <a:gd name="connsiteX8" fmla="*/ 1651379 w 3163534"/>
                  <a:gd name="connsiteY8" fmla="*/ 2265528 h 2279288"/>
                  <a:gd name="connsiteX9" fmla="*/ 27296 w 3163534"/>
                  <a:gd name="connsiteY9" fmla="*/ 2279176 h 2279288"/>
                  <a:gd name="connsiteX10" fmla="*/ 0 w 3163534"/>
                  <a:gd name="connsiteY10" fmla="*/ 54592 h 2279288"/>
                  <a:gd name="connsiteX0" fmla="*/ 109182 w 3159649"/>
                  <a:gd name="connsiteY0" fmla="*/ 0 h 2279288"/>
                  <a:gd name="connsiteX1" fmla="*/ 300251 w 3159649"/>
                  <a:gd name="connsiteY1" fmla="*/ 272956 h 2279288"/>
                  <a:gd name="connsiteX2" fmla="*/ 600502 w 3159649"/>
                  <a:gd name="connsiteY2" fmla="*/ 504968 h 2279288"/>
                  <a:gd name="connsiteX3" fmla="*/ 887105 w 3159649"/>
                  <a:gd name="connsiteY3" fmla="*/ 805218 h 2279288"/>
                  <a:gd name="connsiteX4" fmla="*/ 1426507 w 3159649"/>
                  <a:gd name="connsiteY4" fmla="*/ 1279561 h 2279288"/>
                  <a:gd name="connsiteX5" fmla="*/ 1819706 w 3159649"/>
                  <a:gd name="connsiteY5" fmla="*/ 1577213 h 2279288"/>
                  <a:gd name="connsiteX6" fmla="*/ 2223113 w 3159649"/>
                  <a:gd name="connsiteY6" fmla="*/ 1834267 h 2279288"/>
                  <a:gd name="connsiteX7" fmla="*/ 2653190 w 3159649"/>
                  <a:gd name="connsiteY7" fmla="*/ 1923633 h 2279288"/>
                  <a:gd name="connsiteX8" fmla="*/ 3125338 w 3159649"/>
                  <a:gd name="connsiteY8" fmla="*/ 2251881 h 2279288"/>
                  <a:gd name="connsiteX9" fmla="*/ 1651379 w 3159649"/>
                  <a:gd name="connsiteY9" fmla="*/ 2265528 h 2279288"/>
                  <a:gd name="connsiteX10" fmla="*/ 27296 w 3159649"/>
                  <a:gd name="connsiteY10" fmla="*/ 2279176 h 2279288"/>
                  <a:gd name="connsiteX11" fmla="*/ 0 w 3159649"/>
                  <a:gd name="connsiteY11" fmla="*/ 54592 h 227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649" h="2279288">
                    <a:moveTo>
                      <a:pt x="109182" y="0"/>
                    </a:moveTo>
                    <a:cubicBezTo>
                      <a:pt x="163773" y="94397"/>
                      <a:pt x="218364" y="188795"/>
                      <a:pt x="300251" y="272956"/>
                    </a:cubicBezTo>
                    <a:cubicBezTo>
                      <a:pt x="382138" y="357117"/>
                      <a:pt x="502693" y="416258"/>
                      <a:pt x="600502" y="504968"/>
                    </a:cubicBezTo>
                    <a:cubicBezTo>
                      <a:pt x="698311" y="593678"/>
                      <a:pt x="749438" y="676119"/>
                      <a:pt x="887105" y="805218"/>
                    </a:cubicBezTo>
                    <a:cubicBezTo>
                      <a:pt x="1024772" y="934317"/>
                      <a:pt x="1271074" y="1150895"/>
                      <a:pt x="1426507" y="1279561"/>
                    </a:cubicBezTo>
                    <a:cubicBezTo>
                      <a:pt x="1581940" y="1408227"/>
                      <a:pt x="1686939" y="1484762"/>
                      <a:pt x="1819706" y="1577213"/>
                    </a:cubicBezTo>
                    <a:cubicBezTo>
                      <a:pt x="1952473" y="1669664"/>
                      <a:pt x="2084199" y="1776530"/>
                      <a:pt x="2223113" y="1834267"/>
                    </a:cubicBezTo>
                    <a:cubicBezTo>
                      <a:pt x="2362027" y="1892004"/>
                      <a:pt x="2502819" y="1854031"/>
                      <a:pt x="2653190" y="1923633"/>
                    </a:cubicBezTo>
                    <a:cubicBezTo>
                      <a:pt x="2803561" y="1993235"/>
                      <a:pt x="3292307" y="2194899"/>
                      <a:pt x="3125338" y="2251881"/>
                    </a:cubicBezTo>
                    <a:cubicBezTo>
                      <a:pt x="2958370" y="2308864"/>
                      <a:pt x="2169994" y="2249606"/>
                      <a:pt x="1651379" y="2265528"/>
                    </a:cubicBezTo>
                    <a:cubicBezTo>
                      <a:pt x="1132764" y="2281450"/>
                      <a:pt x="520890" y="2279176"/>
                      <a:pt x="27296" y="2279176"/>
                    </a:cubicBezTo>
                    <a:lnTo>
                      <a:pt x="0" y="54592"/>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orme libre 146"/>
              <p:cNvSpPr/>
              <p:nvPr/>
            </p:nvSpPr>
            <p:spPr>
              <a:xfrm>
                <a:off x="3343701" y="3303555"/>
                <a:ext cx="2187545" cy="2810774"/>
              </a:xfrm>
              <a:custGeom>
                <a:avLst/>
                <a:gdLst>
                  <a:gd name="connsiteX0" fmla="*/ 0 w 2398480"/>
                  <a:gd name="connsiteY0" fmla="*/ 2789470 h 3047420"/>
                  <a:gd name="connsiteX1" fmla="*/ 627798 w 2398480"/>
                  <a:gd name="connsiteY1" fmla="*/ 2489220 h 3047420"/>
                  <a:gd name="connsiteX2" fmla="*/ 1446663 w 2398480"/>
                  <a:gd name="connsiteY2" fmla="*/ 1888718 h 3047420"/>
                  <a:gd name="connsiteX3" fmla="*/ 1733266 w 2398480"/>
                  <a:gd name="connsiteY3" fmla="*/ 1574820 h 3047420"/>
                  <a:gd name="connsiteX4" fmla="*/ 2006221 w 2398480"/>
                  <a:gd name="connsiteY4" fmla="*/ 1015261 h 3047420"/>
                  <a:gd name="connsiteX5" fmla="*/ 2074460 w 2398480"/>
                  <a:gd name="connsiteY5" fmla="*/ 510294 h 3047420"/>
                  <a:gd name="connsiteX6" fmla="*/ 2074460 w 2398480"/>
                  <a:gd name="connsiteY6" fmla="*/ 87214 h 3047420"/>
                  <a:gd name="connsiteX7" fmla="*/ 2347415 w 2398480"/>
                  <a:gd name="connsiteY7" fmla="*/ 87214 h 3047420"/>
                  <a:gd name="connsiteX8" fmla="*/ 2388359 w 2398480"/>
                  <a:gd name="connsiteY8" fmla="*/ 1015261 h 3047420"/>
                  <a:gd name="connsiteX9" fmla="*/ 2224586 w 2398480"/>
                  <a:gd name="connsiteY9" fmla="*/ 2803118 h 3047420"/>
                  <a:gd name="connsiteX10" fmla="*/ 1351129 w 2398480"/>
                  <a:gd name="connsiteY10" fmla="*/ 2980539 h 3047420"/>
                  <a:gd name="connsiteX11" fmla="*/ 163774 w 2398480"/>
                  <a:gd name="connsiteY11" fmla="*/ 3035130 h 3047420"/>
                  <a:gd name="connsiteX12" fmla="*/ 54592 w 2398480"/>
                  <a:gd name="connsiteY12" fmla="*/ 2762175 h 3047420"/>
                  <a:gd name="connsiteX0" fmla="*/ 0 w 2397714"/>
                  <a:gd name="connsiteY0" fmla="*/ 2715058 h 2973008"/>
                  <a:gd name="connsiteX1" fmla="*/ 627798 w 2397714"/>
                  <a:gd name="connsiteY1" fmla="*/ 2414808 h 2973008"/>
                  <a:gd name="connsiteX2" fmla="*/ 1446663 w 2397714"/>
                  <a:gd name="connsiteY2" fmla="*/ 1814306 h 2973008"/>
                  <a:gd name="connsiteX3" fmla="*/ 1733266 w 2397714"/>
                  <a:gd name="connsiteY3" fmla="*/ 1500408 h 2973008"/>
                  <a:gd name="connsiteX4" fmla="*/ 2006221 w 2397714"/>
                  <a:gd name="connsiteY4" fmla="*/ 940849 h 2973008"/>
                  <a:gd name="connsiteX5" fmla="*/ 2074460 w 2397714"/>
                  <a:gd name="connsiteY5" fmla="*/ 435882 h 2973008"/>
                  <a:gd name="connsiteX6" fmla="*/ 2074460 w 2397714"/>
                  <a:gd name="connsiteY6" fmla="*/ 12802 h 2973008"/>
                  <a:gd name="connsiteX7" fmla="*/ 2388359 w 2397714"/>
                  <a:gd name="connsiteY7" fmla="*/ 940849 h 2973008"/>
                  <a:gd name="connsiteX8" fmla="*/ 2224586 w 2397714"/>
                  <a:gd name="connsiteY8" fmla="*/ 2728706 h 2973008"/>
                  <a:gd name="connsiteX9" fmla="*/ 1351129 w 2397714"/>
                  <a:gd name="connsiteY9" fmla="*/ 2906127 h 2973008"/>
                  <a:gd name="connsiteX10" fmla="*/ 163774 w 2397714"/>
                  <a:gd name="connsiteY10" fmla="*/ 2960718 h 2973008"/>
                  <a:gd name="connsiteX11" fmla="*/ 54592 w 2397714"/>
                  <a:gd name="connsiteY11" fmla="*/ 2687763 h 2973008"/>
                  <a:gd name="connsiteX0" fmla="*/ 0 w 2257686"/>
                  <a:gd name="connsiteY0" fmla="*/ 2820800 h 3094583"/>
                  <a:gd name="connsiteX1" fmla="*/ 627798 w 2257686"/>
                  <a:gd name="connsiteY1" fmla="*/ 2520550 h 3094583"/>
                  <a:gd name="connsiteX2" fmla="*/ 1446663 w 2257686"/>
                  <a:gd name="connsiteY2" fmla="*/ 1920048 h 3094583"/>
                  <a:gd name="connsiteX3" fmla="*/ 1733266 w 2257686"/>
                  <a:gd name="connsiteY3" fmla="*/ 1606150 h 3094583"/>
                  <a:gd name="connsiteX4" fmla="*/ 2006221 w 2257686"/>
                  <a:gd name="connsiteY4" fmla="*/ 1046591 h 3094583"/>
                  <a:gd name="connsiteX5" fmla="*/ 2074460 w 2257686"/>
                  <a:gd name="connsiteY5" fmla="*/ 541624 h 3094583"/>
                  <a:gd name="connsiteX6" fmla="*/ 2074460 w 2257686"/>
                  <a:gd name="connsiteY6" fmla="*/ 118544 h 3094583"/>
                  <a:gd name="connsiteX7" fmla="*/ 2224586 w 2257686"/>
                  <a:gd name="connsiteY7" fmla="*/ 2834448 h 3094583"/>
                  <a:gd name="connsiteX8" fmla="*/ 1351129 w 2257686"/>
                  <a:gd name="connsiteY8" fmla="*/ 3011869 h 3094583"/>
                  <a:gd name="connsiteX9" fmla="*/ 163774 w 2257686"/>
                  <a:gd name="connsiteY9" fmla="*/ 3066460 h 3094583"/>
                  <a:gd name="connsiteX10" fmla="*/ 54592 w 2257686"/>
                  <a:gd name="connsiteY10" fmla="*/ 2793505 h 3094583"/>
                  <a:gd name="connsiteX0" fmla="*/ 0 w 2130658"/>
                  <a:gd name="connsiteY0" fmla="*/ 2832765 h 3090715"/>
                  <a:gd name="connsiteX1" fmla="*/ 627798 w 2130658"/>
                  <a:gd name="connsiteY1" fmla="*/ 2532515 h 3090715"/>
                  <a:gd name="connsiteX2" fmla="*/ 1446663 w 2130658"/>
                  <a:gd name="connsiteY2" fmla="*/ 1932013 h 3090715"/>
                  <a:gd name="connsiteX3" fmla="*/ 1733266 w 2130658"/>
                  <a:gd name="connsiteY3" fmla="*/ 1618115 h 3090715"/>
                  <a:gd name="connsiteX4" fmla="*/ 2006221 w 2130658"/>
                  <a:gd name="connsiteY4" fmla="*/ 1058556 h 3090715"/>
                  <a:gd name="connsiteX5" fmla="*/ 2074460 w 2130658"/>
                  <a:gd name="connsiteY5" fmla="*/ 553589 h 3090715"/>
                  <a:gd name="connsiteX6" fmla="*/ 2074460 w 2130658"/>
                  <a:gd name="connsiteY6" fmla="*/ 130509 h 3090715"/>
                  <a:gd name="connsiteX7" fmla="*/ 1351129 w 2130658"/>
                  <a:gd name="connsiteY7" fmla="*/ 3023834 h 3090715"/>
                  <a:gd name="connsiteX8" fmla="*/ 163774 w 2130658"/>
                  <a:gd name="connsiteY8" fmla="*/ 3078425 h 3090715"/>
                  <a:gd name="connsiteX9" fmla="*/ 54592 w 2130658"/>
                  <a:gd name="connsiteY9" fmla="*/ 2805470 h 3090715"/>
                  <a:gd name="connsiteX0" fmla="*/ 37159 w 2242605"/>
                  <a:gd name="connsiteY0" fmla="*/ 2823551 h 3070006"/>
                  <a:gd name="connsiteX1" fmla="*/ 664957 w 2242605"/>
                  <a:gd name="connsiteY1" fmla="*/ 2523301 h 3070006"/>
                  <a:gd name="connsiteX2" fmla="*/ 1483822 w 2242605"/>
                  <a:gd name="connsiteY2" fmla="*/ 1922799 h 3070006"/>
                  <a:gd name="connsiteX3" fmla="*/ 1770425 w 2242605"/>
                  <a:gd name="connsiteY3" fmla="*/ 1608901 h 3070006"/>
                  <a:gd name="connsiteX4" fmla="*/ 2043380 w 2242605"/>
                  <a:gd name="connsiteY4" fmla="*/ 1049342 h 3070006"/>
                  <a:gd name="connsiteX5" fmla="*/ 2111619 w 2242605"/>
                  <a:gd name="connsiteY5" fmla="*/ 544375 h 3070006"/>
                  <a:gd name="connsiteX6" fmla="*/ 2111619 w 2242605"/>
                  <a:gd name="connsiteY6" fmla="*/ 121295 h 3070006"/>
                  <a:gd name="connsiteX7" fmla="*/ 2097972 w 2242605"/>
                  <a:gd name="connsiteY7" fmla="*/ 2878142 h 3070006"/>
                  <a:gd name="connsiteX8" fmla="*/ 200933 w 2242605"/>
                  <a:gd name="connsiteY8" fmla="*/ 3069211 h 3070006"/>
                  <a:gd name="connsiteX9" fmla="*/ 91751 w 2242605"/>
                  <a:gd name="connsiteY9" fmla="*/ 2796256 h 3070006"/>
                  <a:gd name="connsiteX0" fmla="*/ 37159 w 2127696"/>
                  <a:gd name="connsiteY0" fmla="*/ 2823551 h 3204024"/>
                  <a:gd name="connsiteX1" fmla="*/ 664957 w 2127696"/>
                  <a:gd name="connsiteY1" fmla="*/ 2523301 h 3204024"/>
                  <a:gd name="connsiteX2" fmla="*/ 1483822 w 2127696"/>
                  <a:gd name="connsiteY2" fmla="*/ 1922799 h 3204024"/>
                  <a:gd name="connsiteX3" fmla="*/ 1770425 w 2127696"/>
                  <a:gd name="connsiteY3" fmla="*/ 1608901 h 3204024"/>
                  <a:gd name="connsiteX4" fmla="*/ 2043380 w 2127696"/>
                  <a:gd name="connsiteY4" fmla="*/ 1049342 h 3204024"/>
                  <a:gd name="connsiteX5" fmla="*/ 2111619 w 2127696"/>
                  <a:gd name="connsiteY5" fmla="*/ 544375 h 3204024"/>
                  <a:gd name="connsiteX6" fmla="*/ 2111619 w 2127696"/>
                  <a:gd name="connsiteY6" fmla="*/ 121295 h 3204024"/>
                  <a:gd name="connsiteX7" fmla="*/ 2097972 w 2127696"/>
                  <a:gd name="connsiteY7" fmla="*/ 2878142 h 3204024"/>
                  <a:gd name="connsiteX8" fmla="*/ 200933 w 2127696"/>
                  <a:gd name="connsiteY8" fmla="*/ 3069211 h 3204024"/>
                  <a:gd name="connsiteX9" fmla="*/ 91751 w 2127696"/>
                  <a:gd name="connsiteY9" fmla="*/ 2796256 h 3204024"/>
                  <a:gd name="connsiteX0" fmla="*/ 37159 w 2133677"/>
                  <a:gd name="connsiteY0" fmla="*/ 2823551 h 3159135"/>
                  <a:gd name="connsiteX1" fmla="*/ 664957 w 2133677"/>
                  <a:gd name="connsiteY1" fmla="*/ 2523301 h 3159135"/>
                  <a:gd name="connsiteX2" fmla="*/ 1483822 w 2133677"/>
                  <a:gd name="connsiteY2" fmla="*/ 1922799 h 3159135"/>
                  <a:gd name="connsiteX3" fmla="*/ 1770425 w 2133677"/>
                  <a:gd name="connsiteY3" fmla="*/ 1608901 h 3159135"/>
                  <a:gd name="connsiteX4" fmla="*/ 2043380 w 2133677"/>
                  <a:gd name="connsiteY4" fmla="*/ 1049342 h 3159135"/>
                  <a:gd name="connsiteX5" fmla="*/ 2111619 w 2133677"/>
                  <a:gd name="connsiteY5" fmla="*/ 544375 h 3159135"/>
                  <a:gd name="connsiteX6" fmla="*/ 2111619 w 2133677"/>
                  <a:gd name="connsiteY6" fmla="*/ 121295 h 3159135"/>
                  <a:gd name="connsiteX7" fmla="*/ 2097972 w 2133677"/>
                  <a:gd name="connsiteY7" fmla="*/ 2878142 h 3159135"/>
                  <a:gd name="connsiteX8" fmla="*/ 200933 w 2133677"/>
                  <a:gd name="connsiteY8" fmla="*/ 3069211 h 3159135"/>
                  <a:gd name="connsiteX9" fmla="*/ 91751 w 2133677"/>
                  <a:gd name="connsiteY9" fmla="*/ 2796256 h 3159135"/>
                  <a:gd name="connsiteX0" fmla="*/ 0 w 2213529"/>
                  <a:gd name="connsiteY0" fmla="*/ 2823551 h 3060297"/>
                  <a:gd name="connsiteX1" fmla="*/ 627798 w 2213529"/>
                  <a:gd name="connsiteY1" fmla="*/ 2523301 h 3060297"/>
                  <a:gd name="connsiteX2" fmla="*/ 1446663 w 2213529"/>
                  <a:gd name="connsiteY2" fmla="*/ 1922799 h 3060297"/>
                  <a:gd name="connsiteX3" fmla="*/ 1733266 w 2213529"/>
                  <a:gd name="connsiteY3" fmla="*/ 1608901 h 3060297"/>
                  <a:gd name="connsiteX4" fmla="*/ 2006221 w 2213529"/>
                  <a:gd name="connsiteY4" fmla="*/ 1049342 h 3060297"/>
                  <a:gd name="connsiteX5" fmla="*/ 2074460 w 2213529"/>
                  <a:gd name="connsiteY5" fmla="*/ 544375 h 3060297"/>
                  <a:gd name="connsiteX6" fmla="*/ 2074460 w 2213529"/>
                  <a:gd name="connsiteY6" fmla="*/ 121295 h 3060297"/>
                  <a:gd name="connsiteX7" fmla="*/ 2060813 w 2213529"/>
                  <a:gd name="connsiteY7" fmla="*/ 2878142 h 3060297"/>
                  <a:gd name="connsiteX8" fmla="*/ 54592 w 2213529"/>
                  <a:gd name="connsiteY8" fmla="*/ 2796256 h 3060297"/>
                  <a:gd name="connsiteX0" fmla="*/ 0 w 2213529"/>
                  <a:gd name="connsiteY0" fmla="*/ 2823551 h 3090922"/>
                  <a:gd name="connsiteX1" fmla="*/ 627798 w 2213529"/>
                  <a:gd name="connsiteY1" fmla="*/ 2523301 h 3090922"/>
                  <a:gd name="connsiteX2" fmla="*/ 1446663 w 2213529"/>
                  <a:gd name="connsiteY2" fmla="*/ 1922799 h 3090922"/>
                  <a:gd name="connsiteX3" fmla="*/ 1733266 w 2213529"/>
                  <a:gd name="connsiteY3" fmla="*/ 1608901 h 3090922"/>
                  <a:gd name="connsiteX4" fmla="*/ 2006221 w 2213529"/>
                  <a:gd name="connsiteY4" fmla="*/ 1049342 h 3090922"/>
                  <a:gd name="connsiteX5" fmla="*/ 2074460 w 2213529"/>
                  <a:gd name="connsiteY5" fmla="*/ 544375 h 3090922"/>
                  <a:gd name="connsiteX6" fmla="*/ 2074460 w 2213529"/>
                  <a:gd name="connsiteY6" fmla="*/ 121295 h 3090922"/>
                  <a:gd name="connsiteX7" fmla="*/ 2060813 w 2213529"/>
                  <a:gd name="connsiteY7" fmla="*/ 2878142 h 3090922"/>
                  <a:gd name="connsiteX8" fmla="*/ 54592 w 2213529"/>
                  <a:gd name="connsiteY8" fmla="*/ 2891790 h 3090922"/>
                  <a:gd name="connsiteX0" fmla="*/ 0 w 2117612"/>
                  <a:gd name="connsiteY0" fmla="*/ 2823551 h 3073013"/>
                  <a:gd name="connsiteX1" fmla="*/ 627798 w 2117612"/>
                  <a:gd name="connsiteY1" fmla="*/ 2523301 h 3073013"/>
                  <a:gd name="connsiteX2" fmla="*/ 1446663 w 2117612"/>
                  <a:gd name="connsiteY2" fmla="*/ 1922799 h 3073013"/>
                  <a:gd name="connsiteX3" fmla="*/ 1733266 w 2117612"/>
                  <a:gd name="connsiteY3" fmla="*/ 1608901 h 3073013"/>
                  <a:gd name="connsiteX4" fmla="*/ 2006221 w 2117612"/>
                  <a:gd name="connsiteY4" fmla="*/ 1049342 h 3073013"/>
                  <a:gd name="connsiteX5" fmla="*/ 2074460 w 2117612"/>
                  <a:gd name="connsiteY5" fmla="*/ 544375 h 3073013"/>
                  <a:gd name="connsiteX6" fmla="*/ 2074460 w 2117612"/>
                  <a:gd name="connsiteY6" fmla="*/ 121295 h 3073013"/>
                  <a:gd name="connsiteX7" fmla="*/ 2060813 w 2117612"/>
                  <a:gd name="connsiteY7" fmla="*/ 2878142 h 3073013"/>
                  <a:gd name="connsiteX8" fmla="*/ 1351129 w 2117612"/>
                  <a:gd name="connsiteY8" fmla="*/ 2850847 h 3073013"/>
                  <a:gd name="connsiteX9" fmla="*/ 54592 w 2117612"/>
                  <a:gd name="connsiteY9" fmla="*/ 2891790 h 3073013"/>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3081848"/>
                  <a:gd name="connsiteX1" fmla="*/ 627798 w 2168066"/>
                  <a:gd name="connsiteY1" fmla="*/ 2523301 h 3081848"/>
                  <a:gd name="connsiteX2" fmla="*/ 1446663 w 2168066"/>
                  <a:gd name="connsiteY2" fmla="*/ 1922799 h 3081848"/>
                  <a:gd name="connsiteX3" fmla="*/ 1733266 w 2168066"/>
                  <a:gd name="connsiteY3" fmla="*/ 1608901 h 3081848"/>
                  <a:gd name="connsiteX4" fmla="*/ 2006221 w 2168066"/>
                  <a:gd name="connsiteY4" fmla="*/ 1049342 h 3081848"/>
                  <a:gd name="connsiteX5" fmla="*/ 2074460 w 2168066"/>
                  <a:gd name="connsiteY5" fmla="*/ 544375 h 3081848"/>
                  <a:gd name="connsiteX6" fmla="*/ 2074460 w 2168066"/>
                  <a:gd name="connsiteY6" fmla="*/ 121295 h 3081848"/>
                  <a:gd name="connsiteX7" fmla="*/ 2060813 w 2168066"/>
                  <a:gd name="connsiteY7" fmla="*/ 2878142 h 3081848"/>
                  <a:gd name="connsiteX8" fmla="*/ 668741 w 2168066"/>
                  <a:gd name="connsiteY8" fmla="*/ 2878143 h 3081848"/>
                  <a:gd name="connsiteX9" fmla="*/ 54592 w 2168066"/>
                  <a:gd name="connsiteY9" fmla="*/ 2891790 h 3081848"/>
                  <a:gd name="connsiteX0" fmla="*/ 0 w 2168066"/>
                  <a:gd name="connsiteY0" fmla="*/ 2823551 h 2902475"/>
                  <a:gd name="connsiteX1" fmla="*/ 627798 w 2168066"/>
                  <a:gd name="connsiteY1" fmla="*/ 2523301 h 2902475"/>
                  <a:gd name="connsiteX2" fmla="*/ 1446663 w 2168066"/>
                  <a:gd name="connsiteY2" fmla="*/ 1922799 h 2902475"/>
                  <a:gd name="connsiteX3" fmla="*/ 1733266 w 2168066"/>
                  <a:gd name="connsiteY3" fmla="*/ 1608901 h 2902475"/>
                  <a:gd name="connsiteX4" fmla="*/ 2006221 w 2168066"/>
                  <a:gd name="connsiteY4" fmla="*/ 1049342 h 2902475"/>
                  <a:gd name="connsiteX5" fmla="*/ 2074460 w 2168066"/>
                  <a:gd name="connsiteY5" fmla="*/ 544375 h 2902475"/>
                  <a:gd name="connsiteX6" fmla="*/ 2074460 w 2168066"/>
                  <a:gd name="connsiteY6" fmla="*/ 121295 h 2902475"/>
                  <a:gd name="connsiteX7" fmla="*/ 2060813 w 2168066"/>
                  <a:gd name="connsiteY7" fmla="*/ 2878142 h 2902475"/>
                  <a:gd name="connsiteX8" fmla="*/ 668741 w 2168066"/>
                  <a:gd name="connsiteY8" fmla="*/ 2878143 h 2902475"/>
                  <a:gd name="connsiteX9" fmla="*/ 54592 w 2168066"/>
                  <a:gd name="connsiteY9" fmla="*/ 2891790 h 2902475"/>
                  <a:gd name="connsiteX0" fmla="*/ 0 w 2168066"/>
                  <a:gd name="connsiteY0" fmla="*/ 2823551 h 2878275"/>
                  <a:gd name="connsiteX1" fmla="*/ 627798 w 2168066"/>
                  <a:gd name="connsiteY1" fmla="*/ 2523301 h 2878275"/>
                  <a:gd name="connsiteX2" fmla="*/ 1446663 w 2168066"/>
                  <a:gd name="connsiteY2" fmla="*/ 1922799 h 2878275"/>
                  <a:gd name="connsiteX3" fmla="*/ 1733266 w 2168066"/>
                  <a:gd name="connsiteY3" fmla="*/ 1608901 h 2878275"/>
                  <a:gd name="connsiteX4" fmla="*/ 2006221 w 2168066"/>
                  <a:gd name="connsiteY4" fmla="*/ 1049342 h 2878275"/>
                  <a:gd name="connsiteX5" fmla="*/ 2074460 w 2168066"/>
                  <a:gd name="connsiteY5" fmla="*/ 544375 h 2878275"/>
                  <a:gd name="connsiteX6" fmla="*/ 2074460 w 2168066"/>
                  <a:gd name="connsiteY6" fmla="*/ 121295 h 2878275"/>
                  <a:gd name="connsiteX7" fmla="*/ 2060813 w 2168066"/>
                  <a:gd name="connsiteY7" fmla="*/ 2878142 h 2878275"/>
                  <a:gd name="connsiteX8" fmla="*/ 668741 w 2168066"/>
                  <a:gd name="connsiteY8" fmla="*/ 2878143 h 2878275"/>
                  <a:gd name="connsiteX9" fmla="*/ 40944 w 2168066"/>
                  <a:gd name="connsiteY9" fmla="*/ 2823551 h 2878275"/>
                  <a:gd name="connsiteX0" fmla="*/ 0 w 2187545"/>
                  <a:gd name="connsiteY0" fmla="*/ 2756050 h 2810774"/>
                  <a:gd name="connsiteX1" fmla="*/ 627798 w 2187545"/>
                  <a:gd name="connsiteY1" fmla="*/ 2455800 h 2810774"/>
                  <a:gd name="connsiteX2" fmla="*/ 1446663 w 2187545"/>
                  <a:gd name="connsiteY2" fmla="*/ 1855298 h 2810774"/>
                  <a:gd name="connsiteX3" fmla="*/ 1733266 w 2187545"/>
                  <a:gd name="connsiteY3" fmla="*/ 1541400 h 2810774"/>
                  <a:gd name="connsiteX4" fmla="*/ 2006221 w 2187545"/>
                  <a:gd name="connsiteY4" fmla="*/ 981841 h 2810774"/>
                  <a:gd name="connsiteX5" fmla="*/ 2074460 w 2187545"/>
                  <a:gd name="connsiteY5" fmla="*/ 476874 h 2810774"/>
                  <a:gd name="connsiteX6" fmla="*/ 2074460 w 2187545"/>
                  <a:gd name="connsiteY6" fmla="*/ 53794 h 2810774"/>
                  <a:gd name="connsiteX7" fmla="*/ 2115403 w 2187545"/>
                  <a:gd name="connsiteY7" fmla="*/ 1759765 h 2810774"/>
                  <a:gd name="connsiteX8" fmla="*/ 2060813 w 2187545"/>
                  <a:gd name="connsiteY8" fmla="*/ 2810641 h 2810774"/>
                  <a:gd name="connsiteX9" fmla="*/ 668741 w 2187545"/>
                  <a:gd name="connsiteY9" fmla="*/ 2810642 h 2810774"/>
                  <a:gd name="connsiteX10" fmla="*/ 40944 w 2187545"/>
                  <a:gd name="connsiteY10" fmla="*/ 2756050 h 281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7545" h="2810774">
                    <a:moveTo>
                      <a:pt x="0" y="2756050"/>
                    </a:moveTo>
                    <a:cubicBezTo>
                      <a:pt x="193344" y="2680987"/>
                      <a:pt x="386688" y="2605925"/>
                      <a:pt x="627798" y="2455800"/>
                    </a:cubicBezTo>
                    <a:cubicBezTo>
                      <a:pt x="868908" y="2305675"/>
                      <a:pt x="1262418" y="2007698"/>
                      <a:pt x="1446663" y="1855298"/>
                    </a:cubicBezTo>
                    <a:cubicBezTo>
                      <a:pt x="1630908" y="1702898"/>
                      <a:pt x="1640006" y="1686976"/>
                      <a:pt x="1733266" y="1541400"/>
                    </a:cubicBezTo>
                    <a:cubicBezTo>
                      <a:pt x="1826526" y="1395824"/>
                      <a:pt x="1949355" y="1159262"/>
                      <a:pt x="2006221" y="981841"/>
                    </a:cubicBezTo>
                    <a:cubicBezTo>
                      <a:pt x="2063087" y="804420"/>
                      <a:pt x="2063087" y="631548"/>
                      <a:pt x="2074460" y="476874"/>
                    </a:cubicBezTo>
                    <a:cubicBezTo>
                      <a:pt x="2085833" y="322199"/>
                      <a:pt x="2067636" y="-160021"/>
                      <a:pt x="2074460" y="53794"/>
                    </a:cubicBezTo>
                    <a:cubicBezTo>
                      <a:pt x="2081284" y="267609"/>
                      <a:pt x="2117678" y="1300291"/>
                      <a:pt x="2115403" y="1759765"/>
                    </a:cubicBezTo>
                    <a:cubicBezTo>
                      <a:pt x="2113129" y="2219240"/>
                      <a:pt x="2311022" y="2633220"/>
                      <a:pt x="2060813" y="2810641"/>
                    </a:cubicBezTo>
                    <a:cubicBezTo>
                      <a:pt x="1621811" y="2765149"/>
                      <a:pt x="1003111" y="2808367"/>
                      <a:pt x="668741" y="2810642"/>
                    </a:cubicBezTo>
                    <a:cubicBezTo>
                      <a:pt x="334371" y="2812917"/>
                      <a:pt x="277505" y="2785620"/>
                      <a:pt x="40944" y="275605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e 125"/>
            <p:cNvGrpSpPr/>
            <p:nvPr/>
          </p:nvGrpSpPr>
          <p:grpSpPr>
            <a:xfrm>
              <a:off x="812732" y="2810650"/>
              <a:ext cx="1386560" cy="3469940"/>
              <a:chOff x="4282514" y="323850"/>
              <a:chExt cx="1196428" cy="4143747"/>
            </a:xfrm>
            <a:noFill/>
            <a:scene3d>
              <a:camera prst="orthographicFront">
                <a:rot lat="0" lon="10800000" rev="0"/>
              </a:camera>
              <a:lightRig rig="threePt" dir="t"/>
            </a:scene3d>
          </p:grpSpPr>
          <p:sp>
            <p:nvSpPr>
              <p:cNvPr id="140" name="Forme libre 139"/>
              <p:cNvSpPr/>
              <p:nvPr/>
            </p:nvSpPr>
            <p:spPr>
              <a:xfrm>
                <a:off x="4282514" y="323850"/>
                <a:ext cx="213286" cy="809625"/>
              </a:xfrm>
              <a:custGeom>
                <a:avLst/>
                <a:gdLst>
                  <a:gd name="connsiteX0" fmla="*/ 98986 w 213286"/>
                  <a:gd name="connsiteY0" fmla="*/ 0 h 809625"/>
                  <a:gd name="connsiteX1" fmla="*/ 3736 w 213286"/>
                  <a:gd name="connsiteY1" fmla="*/ 533400 h 809625"/>
                  <a:gd name="connsiteX2" fmla="*/ 213286 w 213286"/>
                  <a:gd name="connsiteY2" fmla="*/ 809625 h 809625"/>
                </a:gdLst>
                <a:ahLst/>
                <a:cxnLst>
                  <a:cxn ang="0">
                    <a:pos x="connsiteX0" y="connsiteY0"/>
                  </a:cxn>
                  <a:cxn ang="0">
                    <a:pos x="connsiteX1" y="connsiteY1"/>
                  </a:cxn>
                  <a:cxn ang="0">
                    <a:pos x="connsiteX2" y="connsiteY2"/>
                  </a:cxn>
                </a:cxnLst>
                <a:rect l="l" t="t" r="r" b="b"/>
                <a:pathLst>
                  <a:path w="213286" h="809625">
                    <a:moveTo>
                      <a:pt x="98986" y="0"/>
                    </a:moveTo>
                    <a:cubicBezTo>
                      <a:pt x="41836" y="199231"/>
                      <a:pt x="-15314" y="398463"/>
                      <a:pt x="3736" y="533400"/>
                    </a:cubicBezTo>
                    <a:cubicBezTo>
                      <a:pt x="22786" y="668338"/>
                      <a:pt x="118036" y="738981"/>
                      <a:pt x="213286" y="809625"/>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Forme libre 140"/>
              <p:cNvSpPr/>
              <p:nvPr/>
            </p:nvSpPr>
            <p:spPr>
              <a:xfrm>
                <a:off x="4370951" y="567007"/>
                <a:ext cx="1107991" cy="3900590"/>
              </a:xfrm>
              <a:custGeom>
                <a:avLst/>
                <a:gdLst>
                  <a:gd name="connsiteX0" fmla="*/ 80733 w 1121025"/>
                  <a:gd name="connsiteY0" fmla="*/ 590550 h 3952986"/>
                  <a:gd name="connsiteX1" fmla="*/ 90258 w 1121025"/>
                  <a:gd name="connsiteY1" fmla="*/ 1190625 h 3952986"/>
                  <a:gd name="connsiteX2" fmla="*/ 195033 w 1121025"/>
                  <a:gd name="connsiteY2" fmla="*/ 1647825 h 3952986"/>
                  <a:gd name="connsiteX3" fmla="*/ 147408 w 1121025"/>
                  <a:gd name="connsiteY3" fmla="*/ 1800225 h 3952986"/>
                  <a:gd name="connsiteX4" fmla="*/ 147408 w 1121025"/>
                  <a:gd name="connsiteY4" fmla="*/ 1905000 h 3952986"/>
                  <a:gd name="connsiteX5" fmla="*/ 118833 w 1121025"/>
                  <a:gd name="connsiteY5" fmla="*/ 2038350 h 3952986"/>
                  <a:gd name="connsiteX6" fmla="*/ 4533 w 1121025"/>
                  <a:gd name="connsiteY6" fmla="*/ 2276475 h 3952986"/>
                  <a:gd name="connsiteX7" fmla="*/ 33108 w 1121025"/>
                  <a:gd name="connsiteY7" fmla="*/ 2657475 h 3952986"/>
                  <a:gd name="connsiteX8" fmla="*/ 128358 w 1121025"/>
                  <a:gd name="connsiteY8" fmla="*/ 3067050 h 3952986"/>
                  <a:gd name="connsiteX9" fmla="*/ 166458 w 1121025"/>
                  <a:gd name="connsiteY9" fmla="*/ 3533775 h 3952986"/>
                  <a:gd name="connsiteX10" fmla="*/ 52158 w 1121025"/>
                  <a:gd name="connsiteY10" fmla="*/ 3762375 h 3952986"/>
                  <a:gd name="connsiteX11" fmla="*/ 80733 w 1121025"/>
                  <a:gd name="connsiteY11" fmla="*/ 3905250 h 3952986"/>
                  <a:gd name="connsiteX12" fmla="*/ 204558 w 1121025"/>
                  <a:gd name="connsiteY12" fmla="*/ 3943350 h 3952986"/>
                  <a:gd name="connsiteX13" fmla="*/ 318858 w 1121025"/>
                  <a:gd name="connsiteY13" fmla="*/ 3924300 h 3952986"/>
                  <a:gd name="connsiteX14" fmla="*/ 404583 w 1121025"/>
                  <a:gd name="connsiteY14" fmla="*/ 3952875 h 3952986"/>
                  <a:gd name="connsiteX15" fmla="*/ 680808 w 1121025"/>
                  <a:gd name="connsiteY15" fmla="*/ 3933825 h 3952986"/>
                  <a:gd name="connsiteX16" fmla="*/ 880833 w 1121025"/>
                  <a:gd name="connsiteY16" fmla="*/ 3924300 h 3952986"/>
                  <a:gd name="connsiteX17" fmla="*/ 957033 w 1121025"/>
                  <a:gd name="connsiteY17" fmla="*/ 3914775 h 3952986"/>
                  <a:gd name="connsiteX18" fmla="*/ 1090383 w 1121025"/>
                  <a:gd name="connsiteY18" fmla="*/ 3905250 h 3952986"/>
                  <a:gd name="connsiteX19" fmla="*/ 1118958 w 1121025"/>
                  <a:gd name="connsiteY19" fmla="*/ 3848100 h 3952986"/>
                  <a:gd name="connsiteX20" fmla="*/ 1052283 w 1121025"/>
                  <a:gd name="connsiteY20" fmla="*/ 3810000 h 3952986"/>
                  <a:gd name="connsiteX21" fmla="*/ 995133 w 1121025"/>
                  <a:gd name="connsiteY21" fmla="*/ 3800475 h 3952986"/>
                  <a:gd name="connsiteX22" fmla="*/ 614133 w 1121025"/>
                  <a:gd name="connsiteY22" fmla="*/ 3619500 h 3952986"/>
                  <a:gd name="connsiteX23" fmla="*/ 547458 w 1121025"/>
                  <a:gd name="connsiteY23" fmla="*/ 3581400 h 3952986"/>
                  <a:gd name="connsiteX24" fmla="*/ 480783 w 1121025"/>
                  <a:gd name="connsiteY24" fmla="*/ 3438525 h 3952986"/>
                  <a:gd name="connsiteX25" fmla="*/ 499833 w 1121025"/>
                  <a:gd name="connsiteY25" fmla="*/ 3124200 h 3952986"/>
                  <a:gd name="connsiteX26" fmla="*/ 595083 w 1121025"/>
                  <a:gd name="connsiteY26" fmla="*/ 2295525 h 3952986"/>
                  <a:gd name="connsiteX27" fmla="*/ 595083 w 1121025"/>
                  <a:gd name="connsiteY27" fmla="*/ 2238375 h 3952986"/>
                  <a:gd name="connsiteX28" fmla="*/ 652233 w 1121025"/>
                  <a:gd name="connsiteY28" fmla="*/ 2028825 h 3952986"/>
                  <a:gd name="connsiteX29" fmla="*/ 642708 w 1121025"/>
                  <a:gd name="connsiteY29" fmla="*/ 1990725 h 3952986"/>
                  <a:gd name="connsiteX30" fmla="*/ 718908 w 1121025"/>
                  <a:gd name="connsiteY30" fmla="*/ 1714500 h 3952986"/>
                  <a:gd name="connsiteX31" fmla="*/ 680808 w 1121025"/>
                  <a:gd name="connsiteY31" fmla="*/ 1543050 h 3952986"/>
                  <a:gd name="connsiteX32" fmla="*/ 785583 w 1121025"/>
                  <a:gd name="connsiteY32" fmla="*/ 1257300 h 3952986"/>
                  <a:gd name="connsiteX33" fmla="*/ 871308 w 1121025"/>
                  <a:gd name="connsiteY33" fmla="*/ 762000 h 3952986"/>
                  <a:gd name="connsiteX34" fmla="*/ 871308 w 1121025"/>
                  <a:gd name="connsiteY34" fmla="*/ 552450 h 3952986"/>
                  <a:gd name="connsiteX35" fmla="*/ 871308 w 1121025"/>
                  <a:gd name="connsiteY35" fmla="*/ 361950 h 3952986"/>
                  <a:gd name="connsiteX36" fmla="*/ 776058 w 1121025"/>
                  <a:gd name="connsiteY36" fmla="*/ 0 h 3952986"/>
                  <a:gd name="connsiteX0" fmla="*/ 60487 w 1100779"/>
                  <a:gd name="connsiteY0" fmla="*/ 590550 h 3952986"/>
                  <a:gd name="connsiteX1" fmla="*/ 70012 w 1100779"/>
                  <a:gd name="connsiteY1" fmla="*/ 1190625 h 3952986"/>
                  <a:gd name="connsiteX2" fmla="*/ 174787 w 1100779"/>
                  <a:gd name="connsiteY2" fmla="*/ 1647825 h 3952986"/>
                  <a:gd name="connsiteX3" fmla="*/ 127162 w 1100779"/>
                  <a:gd name="connsiteY3" fmla="*/ 1800225 h 3952986"/>
                  <a:gd name="connsiteX4" fmla="*/ 127162 w 1100779"/>
                  <a:gd name="connsiteY4" fmla="*/ 1905000 h 3952986"/>
                  <a:gd name="connsiteX5" fmla="*/ 98587 w 1100779"/>
                  <a:gd name="connsiteY5" fmla="*/ 2038350 h 3952986"/>
                  <a:gd name="connsiteX6" fmla="*/ 10166 w 1100779"/>
                  <a:gd name="connsiteY6" fmla="*/ 2293728 h 3952986"/>
                  <a:gd name="connsiteX7" fmla="*/ 12862 w 1100779"/>
                  <a:gd name="connsiteY7" fmla="*/ 2657475 h 3952986"/>
                  <a:gd name="connsiteX8" fmla="*/ 108112 w 1100779"/>
                  <a:gd name="connsiteY8" fmla="*/ 3067050 h 3952986"/>
                  <a:gd name="connsiteX9" fmla="*/ 146212 w 1100779"/>
                  <a:gd name="connsiteY9" fmla="*/ 3533775 h 3952986"/>
                  <a:gd name="connsiteX10" fmla="*/ 31912 w 1100779"/>
                  <a:gd name="connsiteY10" fmla="*/ 3762375 h 3952986"/>
                  <a:gd name="connsiteX11" fmla="*/ 60487 w 1100779"/>
                  <a:gd name="connsiteY11" fmla="*/ 3905250 h 3952986"/>
                  <a:gd name="connsiteX12" fmla="*/ 184312 w 1100779"/>
                  <a:gd name="connsiteY12" fmla="*/ 3943350 h 3952986"/>
                  <a:gd name="connsiteX13" fmla="*/ 298612 w 1100779"/>
                  <a:gd name="connsiteY13" fmla="*/ 3924300 h 3952986"/>
                  <a:gd name="connsiteX14" fmla="*/ 384337 w 1100779"/>
                  <a:gd name="connsiteY14" fmla="*/ 3952875 h 3952986"/>
                  <a:gd name="connsiteX15" fmla="*/ 660562 w 1100779"/>
                  <a:gd name="connsiteY15" fmla="*/ 3933825 h 3952986"/>
                  <a:gd name="connsiteX16" fmla="*/ 860587 w 1100779"/>
                  <a:gd name="connsiteY16" fmla="*/ 3924300 h 3952986"/>
                  <a:gd name="connsiteX17" fmla="*/ 936787 w 1100779"/>
                  <a:gd name="connsiteY17" fmla="*/ 3914775 h 3952986"/>
                  <a:gd name="connsiteX18" fmla="*/ 1070137 w 1100779"/>
                  <a:gd name="connsiteY18" fmla="*/ 3905250 h 3952986"/>
                  <a:gd name="connsiteX19" fmla="*/ 1098712 w 1100779"/>
                  <a:gd name="connsiteY19" fmla="*/ 3848100 h 3952986"/>
                  <a:gd name="connsiteX20" fmla="*/ 1032037 w 1100779"/>
                  <a:gd name="connsiteY20" fmla="*/ 3810000 h 3952986"/>
                  <a:gd name="connsiteX21" fmla="*/ 974887 w 1100779"/>
                  <a:gd name="connsiteY21" fmla="*/ 3800475 h 3952986"/>
                  <a:gd name="connsiteX22" fmla="*/ 593887 w 1100779"/>
                  <a:gd name="connsiteY22" fmla="*/ 3619500 h 3952986"/>
                  <a:gd name="connsiteX23" fmla="*/ 527212 w 1100779"/>
                  <a:gd name="connsiteY23" fmla="*/ 3581400 h 3952986"/>
                  <a:gd name="connsiteX24" fmla="*/ 460537 w 1100779"/>
                  <a:gd name="connsiteY24" fmla="*/ 3438525 h 3952986"/>
                  <a:gd name="connsiteX25" fmla="*/ 479587 w 1100779"/>
                  <a:gd name="connsiteY25" fmla="*/ 3124200 h 3952986"/>
                  <a:gd name="connsiteX26" fmla="*/ 574837 w 1100779"/>
                  <a:gd name="connsiteY26" fmla="*/ 2295525 h 3952986"/>
                  <a:gd name="connsiteX27" fmla="*/ 574837 w 1100779"/>
                  <a:gd name="connsiteY27" fmla="*/ 2238375 h 3952986"/>
                  <a:gd name="connsiteX28" fmla="*/ 631987 w 1100779"/>
                  <a:gd name="connsiteY28" fmla="*/ 2028825 h 3952986"/>
                  <a:gd name="connsiteX29" fmla="*/ 622462 w 1100779"/>
                  <a:gd name="connsiteY29" fmla="*/ 1990725 h 3952986"/>
                  <a:gd name="connsiteX30" fmla="*/ 698662 w 1100779"/>
                  <a:gd name="connsiteY30" fmla="*/ 1714500 h 3952986"/>
                  <a:gd name="connsiteX31" fmla="*/ 660562 w 1100779"/>
                  <a:gd name="connsiteY31" fmla="*/ 1543050 h 3952986"/>
                  <a:gd name="connsiteX32" fmla="*/ 765337 w 1100779"/>
                  <a:gd name="connsiteY32" fmla="*/ 1257300 h 3952986"/>
                  <a:gd name="connsiteX33" fmla="*/ 851062 w 1100779"/>
                  <a:gd name="connsiteY33" fmla="*/ 762000 h 3952986"/>
                  <a:gd name="connsiteX34" fmla="*/ 851062 w 1100779"/>
                  <a:gd name="connsiteY34" fmla="*/ 552450 h 3952986"/>
                  <a:gd name="connsiteX35" fmla="*/ 851062 w 1100779"/>
                  <a:gd name="connsiteY35" fmla="*/ 361950 h 3952986"/>
                  <a:gd name="connsiteX36" fmla="*/ 755812 w 1100779"/>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72549 w 1107991"/>
                  <a:gd name="connsiteY32" fmla="*/ 1257300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53424 w 1107991"/>
                  <a:gd name="connsiteY9" fmla="*/ 3533775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52986"/>
                  <a:gd name="connsiteX1" fmla="*/ 77224 w 1107991"/>
                  <a:gd name="connsiteY1" fmla="*/ 1190625 h 3952986"/>
                  <a:gd name="connsiteX2" fmla="*/ 181999 w 1107991"/>
                  <a:gd name="connsiteY2" fmla="*/ 1647825 h 3952986"/>
                  <a:gd name="connsiteX3" fmla="*/ 134374 w 1107991"/>
                  <a:gd name="connsiteY3" fmla="*/ 1800225 h 3952986"/>
                  <a:gd name="connsiteX4" fmla="*/ 134374 w 1107991"/>
                  <a:gd name="connsiteY4" fmla="*/ 1905000 h 3952986"/>
                  <a:gd name="connsiteX5" fmla="*/ 105799 w 1107991"/>
                  <a:gd name="connsiteY5" fmla="*/ 2038350 h 3952986"/>
                  <a:gd name="connsiteX6" fmla="*/ 17378 w 1107991"/>
                  <a:gd name="connsiteY6" fmla="*/ 2293728 h 3952986"/>
                  <a:gd name="connsiteX7" fmla="*/ 20074 w 1107991"/>
                  <a:gd name="connsiteY7" fmla="*/ 2657475 h 3952986"/>
                  <a:gd name="connsiteX8" fmla="*/ 115324 w 1107991"/>
                  <a:gd name="connsiteY8" fmla="*/ 3067050 h 3952986"/>
                  <a:gd name="connsiteX9" fmla="*/ 127544 w 1107991"/>
                  <a:gd name="connsiteY9" fmla="*/ 3542401 h 3952986"/>
                  <a:gd name="connsiteX10" fmla="*/ 39124 w 1107991"/>
                  <a:gd name="connsiteY10" fmla="*/ 3762375 h 3952986"/>
                  <a:gd name="connsiteX11" fmla="*/ 67699 w 1107991"/>
                  <a:gd name="connsiteY11" fmla="*/ 3905250 h 3952986"/>
                  <a:gd name="connsiteX12" fmla="*/ 191524 w 1107991"/>
                  <a:gd name="connsiteY12" fmla="*/ 3943350 h 3952986"/>
                  <a:gd name="connsiteX13" fmla="*/ 305824 w 1107991"/>
                  <a:gd name="connsiteY13" fmla="*/ 3924300 h 3952986"/>
                  <a:gd name="connsiteX14" fmla="*/ 391549 w 1107991"/>
                  <a:gd name="connsiteY14" fmla="*/ 3952875 h 3952986"/>
                  <a:gd name="connsiteX15" fmla="*/ 667774 w 1107991"/>
                  <a:gd name="connsiteY15" fmla="*/ 3933825 h 3952986"/>
                  <a:gd name="connsiteX16" fmla="*/ 867799 w 1107991"/>
                  <a:gd name="connsiteY16" fmla="*/ 3924300 h 3952986"/>
                  <a:gd name="connsiteX17" fmla="*/ 943999 w 1107991"/>
                  <a:gd name="connsiteY17" fmla="*/ 3914775 h 3952986"/>
                  <a:gd name="connsiteX18" fmla="*/ 1077349 w 1107991"/>
                  <a:gd name="connsiteY18" fmla="*/ 3905250 h 3952986"/>
                  <a:gd name="connsiteX19" fmla="*/ 1105924 w 1107991"/>
                  <a:gd name="connsiteY19" fmla="*/ 3848100 h 3952986"/>
                  <a:gd name="connsiteX20" fmla="*/ 1039249 w 1107991"/>
                  <a:gd name="connsiteY20" fmla="*/ 3810000 h 3952986"/>
                  <a:gd name="connsiteX21" fmla="*/ 982099 w 1107991"/>
                  <a:gd name="connsiteY21" fmla="*/ 3800475 h 3952986"/>
                  <a:gd name="connsiteX22" fmla="*/ 601099 w 1107991"/>
                  <a:gd name="connsiteY22" fmla="*/ 3619500 h 3952986"/>
                  <a:gd name="connsiteX23" fmla="*/ 534424 w 1107991"/>
                  <a:gd name="connsiteY23" fmla="*/ 3581400 h 3952986"/>
                  <a:gd name="connsiteX24" fmla="*/ 467749 w 1107991"/>
                  <a:gd name="connsiteY24" fmla="*/ 3438525 h 3952986"/>
                  <a:gd name="connsiteX25" fmla="*/ 486799 w 1107991"/>
                  <a:gd name="connsiteY25" fmla="*/ 3124200 h 3952986"/>
                  <a:gd name="connsiteX26" fmla="*/ 582049 w 1107991"/>
                  <a:gd name="connsiteY26" fmla="*/ 2295525 h 3952986"/>
                  <a:gd name="connsiteX27" fmla="*/ 582049 w 1107991"/>
                  <a:gd name="connsiteY27" fmla="*/ 2238375 h 3952986"/>
                  <a:gd name="connsiteX28" fmla="*/ 639199 w 1107991"/>
                  <a:gd name="connsiteY28" fmla="*/ 2028825 h 3952986"/>
                  <a:gd name="connsiteX29" fmla="*/ 629674 w 1107991"/>
                  <a:gd name="connsiteY29" fmla="*/ 1990725 h 3952986"/>
                  <a:gd name="connsiteX30" fmla="*/ 705874 w 1107991"/>
                  <a:gd name="connsiteY30" fmla="*/ 1714500 h 3952986"/>
                  <a:gd name="connsiteX31" fmla="*/ 667774 w 1107991"/>
                  <a:gd name="connsiteY31" fmla="*/ 1543050 h 3952986"/>
                  <a:gd name="connsiteX32" fmla="*/ 746670 w 1107991"/>
                  <a:gd name="connsiteY32" fmla="*/ 1248674 h 3952986"/>
                  <a:gd name="connsiteX33" fmla="*/ 858274 w 1107991"/>
                  <a:gd name="connsiteY33" fmla="*/ 762000 h 3952986"/>
                  <a:gd name="connsiteX34" fmla="*/ 858274 w 1107991"/>
                  <a:gd name="connsiteY34" fmla="*/ 552450 h 3952986"/>
                  <a:gd name="connsiteX35" fmla="*/ 858274 w 1107991"/>
                  <a:gd name="connsiteY35" fmla="*/ 361950 h 3952986"/>
                  <a:gd name="connsiteX36" fmla="*/ 763024 w 1107991"/>
                  <a:gd name="connsiteY36" fmla="*/ 0 h 3952986"/>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705874 w 1107991"/>
                  <a:gd name="connsiteY30" fmla="*/ 1714500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58274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58274 w 1107991"/>
                  <a:gd name="connsiteY34" fmla="*/ 552450 h 3943722"/>
                  <a:gd name="connsiteX35" fmla="*/ 858274 w 1107991"/>
                  <a:gd name="connsiteY35" fmla="*/ 361950 h 3943722"/>
                  <a:gd name="connsiteX36" fmla="*/ 763024 w 1107991"/>
                  <a:gd name="connsiteY36" fmla="*/ 0 h 3943722"/>
                  <a:gd name="connsiteX0" fmla="*/ 67699 w 1107991"/>
                  <a:gd name="connsiteY0" fmla="*/ 590550 h 3943722"/>
                  <a:gd name="connsiteX1" fmla="*/ 77224 w 1107991"/>
                  <a:gd name="connsiteY1" fmla="*/ 1190625 h 3943722"/>
                  <a:gd name="connsiteX2" fmla="*/ 181999 w 1107991"/>
                  <a:gd name="connsiteY2" fmla="*/ 1647825 h 3943722"/>
                  <a:gd name="connsiteX3" fmla="*/ 134374 w 1107991"/>
                  <a:gd name="connsiteY3" fmla="*/ 1800225 h 3943722"/>
                  <a:gd name="connsiteX4" fmla="*/ 134374 w 1107991"/>
                  <a:gd name="connsiteY4" fmla="*/ 1905000 h 3943722"/>
                  <a:gd name="connsiteX5" fmla="*/ 105799 w 1107991"/>
                  <a:gd name="connsiteY5" fmla="*/ 2038350 h 3943722"/>
                  <a:gd name="connsiteX6" fmla="*/ 17378 w 1107991"/>
                  <a:gd name="connsiteY6" fmla="*/ 2293728 h 3943722"/>
                  <a:gd name="connsiteX7" fmla="*/ 20074 w 1107991"/>
                  <a:gd name="connsiteY7" fmla="*/ 2657475 h 3943722"/>
                  <a:gd name="connsiteX8" fmla="*/ 115324 w 1107991"/>
                  <a:gd name="connsiteY8" fmla="*/ 3067050 h 3943722"/>
                  <a:gd name="connsiteX9" fmla="*/ 127544 w 1107991"/>
                  <a:gd name="connsiteY9" fmla="*/ 3542401 h 3943722"/>
                  <a:gd name="connsiteX10" fmla="*/ 39124 w 1107991"/>
                  <a:gd name="connsiteY10" fmla="*/ 3762375 h 3943722"/>
                  <a:gd name="connsiteX11" fmla="*/ 67699 w 1107991"/>
                  <a:gd name="connsiteY11" fmla="*/ 3905250 h 3943722"/>
                  <a:gd name="connsiteX12" fmla="*/ 191524 w 1107991"/>
                  <a:gd name="connsiteY12" fmla="*/ 3943350 h 3943722"/>
                  <a:gd name="connsiteX13" fmla="*/ 305824 w 1107991"/>
                  <a:gd name="connsiteY13" fmla="*/ 3924300 h 3943722"/>
                  <a:gd name="connsiteX14" fmla="*/ 400176 w 1107991"/>
                  <a:gd name="connsiteY14" fmla="*/ 3918370 h 3943722"/>
                  <a:gd name="connsiteX15" fmla="*/ 667774 w 1107991"/>
                  <a:gd name="connsiteY15" fmla="*/ 3933825 h 3943722"/>
                  <a:gd name="connsiteX16" fmla="*/ 867799 w 1107991"/>
                  <a:gd name="connsiteY16" fmla="*/ 3924300 h 3943722"/>
                  <a:gd name="connsiteX17" fmla="*/ 943999 w 1107991"/>
                  <a:gd name="connsiteY17" fmla="*/ 3914775 h 3943722"/>
                  <a:gd name="connsiteX18" fmla="*/ 1077349 w 1107991"/>
                  <a:gd name="connsiteY18" fmla="*/ 3905250 h 3943722"/>
                  <a:gd name="connsiteX19" fmla="*/ 1105924 w 1107991"/>
                  <a:gd name="connsiteY19" fmla="*/ 3848100 h 3943722"/>
                  <a:gd name="connsiteX20" fmla="*/ 1039249 w 1107991"/>
                  <a:gd name="connsiteY20" fmla="*/ 3810000 h 3943722"/>
                  <a:gd name="connsiteX21" fmla="*/ 982099 w 1107991"/>
                  <a:gd name="connsiteY21" fmla="*/ 3800475 h 3943722"/>
                  <a:gd name="connsiteX22" fmla="*/ 601099 w 1107991"/>
                  <a:gd name="connsiteY22" fmla="*/ 3619500 h 3943722"/>
                  <a:gd name="connsiteX23" fmla="*/ 534424 w 1107991"/>
                  <a:gd name="connsiteY23" fmla="*/ 3581400 h 3943722"/>
                  <a:gd name="connsiteX24" fmla="*/ 467749 w 1107991"/>
                  <a:gd name="connsiteY24" fmla="*/ 3438525 h 3943722"/>
                  <a:gd name="connsiteX25" fmla="*/ 486799 w 1107991"/>
                  <a:gd name="connsiteY25" fmla="*/ 3124200 h 3943722"/>
                  <a:gd name="connsiteX26" fmla="*/ 582049 w 1107991"/>
                  <a:gd name="connsiteY26" fmla="*/ 2295525 h 3943722"/>
                  <a:gd name="connsiteX27" fmla="*/ 582049 w 1107991"/>
                  <a:gd name="connsiteY27" fmla="*/ 2238375 h 3943722"/>
                  <a:gd name="connsiteX28" fmla="*/ 639199 w 1107991"/>
                  <a:gd name="connsiteY28" fmla="*/ 2028825 h 3943722"/>
                  <a:gd name="connsiteX29" fmla="*/ 629674 w 1107991"/>
                  <a:gd name="connsiteY29" fmla="*/ 1990725 h 3943722"/>
                  <a:gd name="connsiteX30" fmla="*/ 688621 w 1107991"/>
                  <a:gd name="connsiteY30" fmla="*/ 1705873 h 3943722"/>
                  <a:gd name="connsiteX31" fmla="*/ 667774 w 1107991"/>
                  <a:gd name="connsiteY31" fmla="*/ 1543050 h 3943722"/>
                  <a:gd name="connsiteX32" fmla="*/ 746670 w 1107991"/>
                  <a:gd name="connsiteY32" fmla="*/ 1248674 h 3943722"/>
                  <a:gd name="connsiteX33" fmla="*/ 823768 w 1107991"/>
                  <a:gd name="connsiteY33" fmla="*/ 762000 h 3943722"/>
                  <a:gd name="connsiteX34" fmla="*/ 832395 w 1107991"/>
                  <a:gd name="connsiteY34" fmla="*/ 561076 h 3943722"/>
                  <a:gd name="connsiteX35" fmla="*/ 858274 w 1107991"/>
                  <a:gd name="connsiteY35" fmla="*/ 361950 h 3943722"/>
                  <a:gd name="connsiteX36" fmla="*/ 763024 w 1107991"/>
                  <a:gd name="connsiteY36" fmla="*/ 0 h 3943722"/>
                  <a:gd name="connsiteX0" fmla="*/ 67699 w 1107991"/>
                  <a:gd name="connsiteY0" fmla="*/ 487033 h 3840205"/>
                  <a:gd name="connsiteX1" fmla="*/ 77224 w 1107991"/>
                  <a:gd name="connsiteY1" fmla="*/ 1087108 h 3840205"/>
                  <a:gd name="connsiteX2" fmla="*/ 181999 w 1107991"/>
                  <a:gd name="connsiteY2" fmla="*/ 1544308 h 3840205"/>
                  <a:gd name="connsiteX3" fmla="*/ 134374 w 1107991"/>
                  <a:gd name="connsiteY3" fmla="*/ 1696708 h 3840205"/>
                  <a:gd name="connsiteX4" fmla="*/ 134374 w 1107991"/>
                  <a:gd name="connsiteY4" fmla="*/ 1801483 h 3840205"/>
                  <a:gd name="connsiteX5" fmla="*/ 105799 w 1107991"/>
                  <a:gd name="connsiteY5" fmla="*/ 1934833 h 3840205"/>
                  <a:gd name="connsiteX6" fmla="*/ 17378 w 1107991"/>
                  <a:gd name="connsiteY6" fmla="*/ 2190211 h 3840205"/>
                  <a:gd name="connsiteX7" fmla="*/ 20074 w 1107991"/>
                  <a:gd name="connsiteY7" fmla="*/ 2553958 h 3840205"/>
                  <a:gd name="connsiteX8" fmla="*/ 115324 w 1107991"/>
                  <a:gd name="connsiteY8" fmla="*/ 2963533 h 3840205"/>
                  <a:gd name="connsiteX9" fmla="*/ 127544 w 1107991"/>
                  <a:gd name="connsiteY9" fmla="*/ 3438884 h 3840205"/>
                  <a:gd name="connsiteX10" fmla="*/ 39124 w 1107991"/>
                  <a:gd name="connsiteY10" fmla="*/ 3658858 h 3840205"/>
                  <a:gd name="connsiteX11" fmla="*/ 67699 w 1107991"/>
                  <a:gd name="connsiteY11" fmla="*/ 3801733 h 3840205"/>
                  <a:gd name="connsiteX12" fmla="*/ 191524 w 1107991"/>
                  <a:gd name="connsiteY12" fmla="*/ 3839833 h 3840205"/>
                  <a:gd name="connsiteX13" fmla="*/ 305824 w 1107991"/>
                  <a:gd name="connsiteY13" fmla="*/ 3820783 h 3840205"/>
                  <a:gd name="connsiteX14" fmla="*/ 400176 w 1107991"/>
                  <a:gd name="connsiteY14" fmla="*/ 3814853 h 3840205"/>
                  <a:gd name="connsiteX15" fmla="*/ 667774 w 1107991"/>
                  <a:gd name="connsiteY15" fmla="*/ 3830308 h 3840205"/>
                  <a:gd name="connsiteX16" fmla="*/ 867799 w 1107991"/>
                  <a:gd name="connsiteY16" fmla="*/ 3820783 h 3840205"/>
                  <a:gd name="connsiteX17" fmla="*/ 943999 w 1107991"/>
                  <a:gd name="connsiteY17" fmla="*/ 3811258 h 3840205"/>
                  <a:gd name="connsiteX18" fmla="*/ 1077349 w 1107991"/>
                  <a:gd name="connsiteY18" fmla="*/ 3801733 h 3840205"/>
                  <a:gd name="connsiteX19" fmla="*/ 1105924 w 1107991"/>
                  <a:gd name="connsiteY19" fmla="*/ 3744583 h 3840205"/>
                  <a:gd name="connsiteX20" fmla="*/ 1039249 w 1107991"/>
                  <a:gd name="connsiteY20" fmla="*/ 3706483 h 3840205"/>
                  <a:gd name="connsiteX21" fmla="*/ 982099 w 1107991"/>
                  <a:gd name="connsiteY21" fmla="*/ 3696958 h 3840205"/>
                  <a:gd name="connsiteX22" fmla="*/ 601099 w 1107991"/>
                  <a:gd name="connsiteY22" fmla="*/ 3515983 h 3840205"/>
                  <a:gd name="connsiteX23" fmla="*/ 534424 w 1107991"/>
                  <a:gd name="connsiteY23" fmla="*/ 3477883 h 3840205"/>
                  <a:gd name="connsiteX24" fmla="*/ 467749 w 1107991"/>
                  <a:gd name="connsiteY24" fmla="*/ 3335008 h 3840205"/>
                  <a:gd name="connsiteX25" fmla="*/ 486799 w 1107991"/>
                  <a:gd name="connsiteY25" fmla="*/ 3020683 h 3840205"/>
                  <a:gd name="connsiteX26" fmla="*/ 582049 w 1107991"/>
                  <a:gd name="connsiteY26" fmla="*/ 2192008 h 3840205"/>
                  <a:gd name="connsiteX27" fmla="*/ 582049 w 1107991"/>
                  <a:gd name="connsiteY27" fmla="*/ 2134858 h 3840205"/>
                  <a:gd name="connsiteX28" fmla="*/ 639199 w 1107991"/>
                  <a:gd name="connsiteY28" fmla="*/ 1925308 h 3840205"/>
                  <a:gd name="connsiteX29" fmla="*/ 629674 w 1107991"/>
                  <a:gd name="connsiteY29" fmla="*/ 1887208 h 3840205"/>
                  <a:gd name="connsiteX30" fmla="*/ 688621 w 1107991"/>
                  <a:gd name="connsiteY30" fmla="*/ 1602356 h 3840205"/>
                  <a:gd name="connsiteX31" fmla="*/ 667774 w 1107991"/>
                  <a:gd name="connsiteY31" fmla="*/ 1439533 h 3840205"/>
                  <a:gd name="connsiteX32" fmla="*/ 746670 w 1107991"/>
                  <a:gd name="connsiteY32" fmla="*/ 1145157 h 3840205"/>
                  <a:gd name="connsiteX33" fmla="*/ 823768 w 1107991"/>
                  <a:gd name="connsiteY33" fmla="*/ 658483 h 3840205"/>
                  <a:gd name="connsiteX34" fmla="*/ 832395 w 1107991"/>
                  <a:gd name="connsiteY34" fmla="*/ 457559 h 3840205"/>
                  <a:gd name="connsiteX35" fmla="*/ 858274 w 1107991"/>
                  <a:gd name="connsiteY35" fmla="*/ 258433 h 3840205"/>
                  <a:gd name="connsiteX36" fmla="*/ 763024 w 1107991"/>
                  <a:gd name="connsiteY36" fmla="*/ 0 h 3840205"/>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82049 w 1107991"/>
                  <a:gd name="connsiteY26" fmla="*/ 2252393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67774 w 1107991"/>
                  <a:gd name="connsiteY31" fmla="*/ 1499918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639199 w 1107991"/>
                  <a:gd name="connsiteY28" fmla="*/ 1985693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34374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88621 w 1107991"/>
                  <a:gd name="connsiteY30" fmla="*/ 1662741 h 3900590"/>
                  <a:gd name="connsiteX31" fmla="*/ 699672 w 1107991"/>
                  <a:gd name="connsiteY31" fmla="*/ 1468021 h 3900590"/>
                  <a:gd name="connsiteX32" fmla="*/ 746670 w 1107991"/>
                  <a:gd name="connsiteY32" fmla="*/ 1205542 h 3900590"/>
                  <a:gd name="connsiteX33" fmla="*/ 823768 w 1107991"/>
                  <a:gd name="connsiteY33" fmla="*/ 718868 h 3900590"/>
                  <a:gd name="connsiteX34" fmla="*/ 832395 w 1107991"/>
                  <a:gd name="connsiteY34" fmla="*/ 517944 h 3900590"/>
                  <a:gd name="connsiteX35" fmla="*/ 858274 w 1107991"/>
                  <a:gd name="connsiteY35" fmla="*/ 318818 h 3900590"/>
                  <a:gd name="connsiteX36" fmla="*/ 745772 w 1107991"/>
                  <a:gd name="connsiteY36"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62225 w 1107991"/>
                  <a:gd name="connsiteY30" fmla="*/ 1866092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709933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688621 w 1107991"/>
                  <a:gd name="connsiteY31" fmla="*/ 1662741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34374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 name="connsiteX0" fmla="*/ 67699 w 1107991"/>
                  <a:gd name="connsiteY0" fmla="*/ 547418 h 3900590"/>
                  <a:gd name="connsiteX1" fmla="*/ 77224 w 1107991"/>
                  <a:gd name="connsiteY1" fmla="*/ 1147493 h 3900590"/>
                  <a:gd name="connsiteX2" fmla="*/ 181999 w 1107991"/>
                  <a:gd name="connsiteY2" fmla="*/ 1604693 h 3900590"/>
                  <a:gd name="connsiteX3" fmla="*/ 182081 w 1107991"/>
                  <a:gd name="connsiteY3" fmla="*/ 1757093 h 3900590"/>
                  <a:gd name="connsiteX4" fmla="*/ 158228 w 1107991"/>
                  <a:gd name="connsiteY4" fmla="*/ 1861868 h 3900590"/>
                  <a:gd name="connsiteX5" fmla="*/ 105799 w 1107991"/>
                  <a:gd name="connsiteY5" fmla="*/ 1995218 h 3900590"/>
                  <a:gd name="connsiteX6" fmla="*/ 17378 w 1107991"/>
                  <a:gd name="connsiteY6" fmla="*/ 2250596 h 3900590"/>
                  <a:gd name="connsiteX7" fmla="*/ 20074 w 1107991"/>
                  <a:gd name="connsiteY7" fmla="*/ 2614343 h 3900590"/>
                  <a:gd name="connsiteX8" fmla="*/ 115324 w 1107991"/>
                  <a:gd name="connsiteY8" fmla="*/ 3023918 h 3900590"/>
                  <a:gd name="connsiteX9" fmla="*/ 127544 w 1107991"/>
                  <a:gd name="connsiteY9" fmla="*/ 3499269 h 3900590"/>
                  <a:gd name="connsiteX10" fmla="*/ 39124 w 1107991"/>
                  <a:gd name="connsiteY10" fmla="*/ 3719243 h 3900590"/>
                  <a:gd name="connsiteX11" fmla="*/ 67699 w 1107991"/>
                  <a:gd name="connsiteY11" fmla="*/ 3862118 h 3900590"/>
                  <a:gd name="connsiteX12" fmla="*/ 191524 w 1107991"/>
                  <a:gd name="connsiteY12" fmla="*/ 3900218 h 3900590"/>
                  <a:gd name="connsiteX13" fmla="*/ 305824 w 1107991"/>
                  <a:gd name="connsiteY13" fmla="*/ 3881168 h 3900590"/>
                  <a:gd name="connsiteX14" fmla="*/ 400176 w 1107991"/>
                  <a:gd name="connsiteY14" fmla="*/ 3875238 h 3900590"/>
                  <a:gd name="connsiteX15" fmla="*/ 667774 w 1107991"/>
                  <a:gd name="connsiteY15" fmla="*/ 3890693 h 3900590"/>
                  <a:gd name="connsiteX16" fmla="*/ 867799 w 1107991"/>
                  <a:gd name="connsiteY16" fmla="*/ 3881168 h 3900590"/>
                  <a:gd name="connsiteX17" fmla="*/ 943999 w 1107991"/>
                  <a:gd name="connsiteY17" fmla="*/ 3871643 h 3900590"/>
                  <a:gd name="connsiteX18" fmla="*/ 1077349 w 1107991"/>
                  <a:gd name="connsiteY18" fmla="*/ 3862118 h 3900590"/>
                  <a:gd name="connsiteX19" fmla="*/ 1105924 w 1107991"/>
                  <a:gd name="connsiteY19" fmla="*/ 3804968 h 3900590"/>
                  <a:gd name="connsiteX20" fmla="*/ 1039249 w 1107991"/>
                  <a:gd name="connsiteY20" fmla="*/ 3766868 h 3900590"/>
                  <a:gd name="connsiteX21" fmla="*/ 982099 w 1107991"/>
                  <a:gd name="connsiteY21" fmla="*/ 3757343 h 3900590"/>
                  <a:gd name="connsiteX22" fmla="*/ 601099 w 1107991"/>
                  <a:gd name="connsiteY22" fmla="*/ 3576368 h 3900590"/>
                  <a:gd name="connsiteX23" fmla="*/ 534424 w 1107991"/>
                  <a:gd name="connsiteY23" fmla="*/ 3538268 h 3900590"/>
                  <a:gd name="connsiteX24" fmla="*/ 467749 w 1107991"/>
                  <a:gd name="connsiteY24" fmla="*/ 3395393 h 3900590"/>
                  <a:gd name="connsiteX25" fmla="*/ 486799 w 1107991"/>
                  <a:gd name="connsiteY25" fmla="*/ 3081068 h 3900590"/>
                  <a:gd name="connsiteX26" fmla="*/ 571416 w 1107991"/>
                  <a:gd name="connsiteY26" fmla="*/ 2326821 h 3900590"/>
                  <a:gd name="connsiteX27" fmla="*/ 582049 w 1107991"/>
                  <a:gd name="connsiteY27" fmla="*/ 2195243 h 3900590"/>
                  <a:gd name="connsiteX28" fmla="*/ 599442 w 1107991"/>
                  <a:gd name="connsiteY28" fmla="*/ 2065206 h 3900590"/>
                  <a:gd name="connsiteX29" fmla="*/ 629674 w 1107991"/>
                  <a:gd name="connsiteY29" fmla="*/ 1947593 h 3900590"/>
                  <a:gd name="connsiteX30" fmla="*/ 678128 w 1107991"/>
                  <a:gd name="connsiteY30" fmla="*/ 1850189 h 3900590"/>
                  <a:gd name="connsiteX31" fmla="*/ 720426 w 1107991"/>
                  <a:gd name="connsiteY31" fmla="*/ 1670692 h 3900590"/>
                  <a:gd name="connsiteX32" fmla="*/ 699672 w 1107991"/>
                  <a:gd name="connsiteY32" fmla="*/ 1468021 h 3900590"/>
                  <a:gd name="connsiteX33" fmla="*/ 746670 w 1107991"/>
                  <a:gd name="connsiteY33" fmla="*/ 1205542 h 3900590"/>
                  <a:gd name="connsiteX34" fmla="*/ 823768 w 1107991"/>
                  <a:gd name="connsiteY34" fmla="*/ 718868 h 3900590"/>
                  <a:gd name="connsiteX35" fmla="*/ 832395 w 1107991"/>
                  <a:gd name="connsiteY35" fmla="*/ 517944 h 3900590"/>
                  <a:gd name="connsiteX36" fmla="*/ 858274 w 1107991"/>
                  <a:gd name="connsiteY36" fmla="*/ 318818 h 3900590"/>
                  <a:gd name="connsiteX37" fmla="*/ 745772 w 1107991"/>
                  <a:gd name="connsiteY37" fmla="*/ 0 h 390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07991" h="3900590">
                    <a:moveTo>
                      <a:pt x="67699" y="547418"/>
                    </a:moveTo>
                    <a:cubicBezTo>
                      <a:pt x="62936" y="759349"/>
                      <a:pt x="58174" y="971281"/>
                      <a:pt x="77224" y="1147493"/>
                    </a:cubicBezTo>
                    <a:cubicBezTo>
                      <a:pt x="96274" y="1323706"/>
                      <a:pt x="164523" y="1503093"/>
                      <a:pt x="181999" y="1604693"/>
                    </a:cubicBezTo>
                    <a:cubicBezTo>
                      <a:pt x="199475" y="1706293"/>
                      <a:pt x="186043" y="1714231"/>
                      <a:pt x="182081" y="1757093"/>
                    </a:cubicBezTo>
                    <a:cubicBezTo>
                      <a:pt x="178119" y="1799956"/>
                      <a:pt x="170942" y="1822181"/>
                      <a:pt x="158228" y="1861868"/>
                    </a:cubicBezTo>
                    <a:cubicBezTo>
                      <a:pt x="145514" y="1901556"/>
                      <a:pt x="129274" y="1930430"/>
                      <a:pt x="105799" y="1995218"/>
                    </a:cubicBezTo>
                    <a:cubicBezTo>
                      <a:pt x="82324" y="2060006"/>
                      <a:pt x="48918" y="2104277"/>
                      <a:pt x="17378" y="2250596"/>
                    </a:cubicBezTo>
                    <a:cubicBezTo>
                      <a:pt x="-14162" y="2396915"/>
                      <a:pt x="3750" y="2485456"/>
                      <a:pt x="20074" y="2614343"/>
                    </a:cubicBezTo>
                    <a:cubicBezTo>
                      <a:pt x="36398" y="2743230"/>
                      <a:pt x="97412" y="2876430"/>
                      <a:pt x="115324" y="3023918"/>
                    </a:cubicBezTo>
                    <a:cubicBezTo>
                      <a:pt x="133236" y="3171406"/>
                      <a:pt x="140244" y="3383382"/>
                      <a:pt x="127544" y="3499269"/>
                    </a:cubicBezTo>
                    <a:cubicBezTo>
                      <a:pt x="114844" y="3615156"/>
                      <a:pt x="49098" y="3658768"/>
                      <a:pt x="39124" y="3719243"/>
                    </a:cubicBezTo>
                    <a:cubicBezTo>
                      <a:pt x="29150" y="3779718"/>
                      <a:pt x="42299" y="3831955"/>
                      <a:pt x="67699" y="3862118"/>
                    </a:cubicBezTo>
                    <a:cubicBezTo>
                      <a:pt x="93099" y="3892281"/>
                      <a:pt x="151837" y="3897043"/>
                      <a:pt x="191524" y="3900218"/>
                    </a:cubicBezTo>
                    <a:cubicBezTo>
                      <a:pt x="231211" y="3903393"/>
                      <a:pt x="271049" y="3885331"/>
                      <a:pt x="305824" y="3881168"/>
                    </a:cubicBezTo>
                    <a:cubicBezTo>
                      <a:pt x="340599" y="3877005"/>
                      <a:pt x="339851" y="3873651"/>
                      <a:pt x="400176" y="3875238"/>
                    </a:cubicBezTo>
                    <a:cubicBezTo>
                      <a:pt x="460501" y="3876825"/>
                      <a:pt x="589837" y="3889705"/>
                      <a:pt x="667774" y="3890693"/>
                    </a:cubicBezTo>
                    <a:cubicBezTo>
                      <a:pt x="745711" y="3891681"/>
                      <a:pt x="821762" y="3884343"/>
                      <a:pt x="867799" y="3881168"/>
                    </a:cubicBezTo>
                    <a:cubicBezTo>
                      <a:pt x="913836" y="3877993"/>
                      <a:pt x="909074" y="3874818"/>
                      <a:pt x="943999" y="3871643"/>
                    </a:cubicBezTo>
                    <a:cubicBezTo>
                      <a:pt x="978924" y="3868468"/>
                      <a:pt x="1050362" y="3873230"/>
                      <a:pt x="1077349" y="3862118"/>
                    </a:cubicBezTo>
                    <a:cubicBezTo>
                      <a:pt x="1104336" y="3851006"/>
                      <a:pt x="1112274" y="3820843"/>
                      <a:pt x="1105924" y="3804968"/>
                    </a:cubicBezTo>
                    <a:cubicBezTo>
                      <a:pt x="1099574" y="3789093"/>
                      <a:pt x="1059887" y="3774806"/>
                      <a:pt x="1039249" y="3766868"/>
                    </a:cubicBezTo>
                    <a:cubicBezTo>
                      <a:pt x="1018612" y="3758931"/>
                      <a:pt x="1055124" y="3789093"/>
                      <a:pt x="982099" y="3757343"/>
                    </a:cubicBezTo>
                    <a:cubicBezTo>
                      <a:pt x="909074" y="3725593"/>
                      <a:pt x="675711" y="3612880"/>
                      <a:pt x="601099" y="3576368"/>
                    </a:cubicBezTo>
                    <a:cubicBezTo>
                      <a:pt x="526487" y="3539856"/>
                      <a:pt x="556649" y="3568430"/>
                      <a:pt x="534424" y="3538268"/>
                    </a:cubicBezTo>
                    <a:cubicBezTo>
                      <a:pt x="512199" y="3508106"/>
                      <a:pt x="475686" y="3471593"/>
                      <a:pt x="467749" y="3395393"/>
                    </a:cubicBezTo>
                    <a:cubicBezTo>
                      <a:pt x="459812" y="3319193"/>
                      <a:pt x="469521" y="3259163"/>
                      <a:pt x="486799" y="3081068"/>
                    </a:cubicBezTo>
                    <a:cubicBezTo>
                      <a:pt x="504077" y="2902973"/>
                      <a:pt x="555541" y="2474458"/>
                      <a:pt x="571416" y="2326821"/>
                    </a:cubicBezTo>
                    <a:cubicBezTo>
                      <a:pt x="587291" y="2179184"/>
                      <a:pt x="577378" y="2238845"/>
                      <a:pt x="582049" y="2195243"/>
                    </a:cubicBezTo>
                    <a:cubicBezTo>
                      <a:pt x="586720" y="2151641"/>
                      <a:pt x="591505" y="2106481"/>
                      <a:pt x="599442" y="2065206"/>
                    </a:cubicBezTo>
                    <a:cubicBezTo>
                      <a:pt x="607379" y="2023931"/>
                      <a:pt x="616560" y="1983429"/>
                      <a:pt x="629674" y="1947593"/>
                    </a:cubicBezTo>
                    <a:cubicBezTo>
                      <a:pt x="642788" y="1911757"/>
                      <a:pt x="668304" y="1897664"/>
                      <a:pt x="678128" y="1850189"/>
                    </a:cubicBezTo>
                    <a:cubicBezTo>
                      <a:pt x="687952" y="1802714"/>
                      <a:pt x="716835" y="1734387"/>
                      <a:pt x="720426" y="1670692"/>
                    </a:cubicBezTo>
                    <a:cubicBezTo>
                      <a:pt x="724017" y="1606997"/>
                      <a:pt x="695298" y="1545546"/>
                      <a:pt x="699672" y="1468021"/>
                    </a:cubicBezTo>
                    <a:cubicBezTo>
                      <a:pt x="704046" y="1390496"/>
                      <a:pt x="725987" y="1330401"/>
                      <a:pt x="746670" y="1205542"/>
                    </a:cubicBezTo>
                    <a:cubicBezTo>
                      <a:pt x="767353" y="1080683"/>
                      <a:pt x="809481" y="833468"/>
                      <a:pt x="823768" y="718868"/>
                    </a:cubicBezTo>
                    <a:cubicBezTo>
                      <a:pt x="838055" y="604268"/>
                      <a:pt x="826644" y="584619"/>
                      <a:pt x="832395" y="517944"/>
                    </a:cubicBezTo>
                    <a:cubicBezTo>
                      <a:pt x="838146" y="451269"/>
                      <a:pt x="872711" y="405142"/>
                      <a:pt x="858274" y="318818"/>
                    </a:cubicBezTo>
                    <a:cubicBezTo>
                      <a:pt x="843837" y="232494"/>
                      <a:pt x="745772" y="0"/>
                      <a:pt x="745772" y="0"/>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Forme libre 141"/>
              <p:cNvSpPr/>
              <p:nvPr/>
            </p:nvSpPr>
            <p:spPr>
              <a:xfrm>
                <a:off x="5175849" y="623340"/>
                <a:ext cx="75651" cy="118532"/>
              </a:xfrm>
              <a:custGeom>
                <a:avLst/>
                <a:gdLst>
                  <a:gd name="connsiteX0" fmla="*/ 0 w 75651"/>
                  <a:gd name="connsiteY0" fmla="*/ 118532 h 118532"/>
                  <a:gd name="connsiteX1" fmla="*/ 69011 w 75651"/>
                  <a:gd name="connsiteY1" fmla="*/ 6388 h 118532"/>
                  <a:gd name="connsiteX2" fmla="*/ 69011 w 75651"/>
                  <a:gd name="connsiteY2" fmla="*/ 23641 h 118532"/>
                </a:gdLst>
                <a:ahLst/>
                <a:cxnLst>
                  <a:cxn ang="0">
                    <a:pos x="connsiteX0" y="connsiteY0"/>
                  </a:cxn>
                  <a:cxn ang="0">
                    <a:pos x="connsiteX1" y="connsiteY1"/>
                  </a:cxn>
                  <a:cxn ang="0">
                    <a:pos x="connsiteX2" y="connsiteY2"/>
                  </a:cxn>
                </a:cxnLst>
                <a:rect l="l" t="t" r="r" b="b"/>
                <a:pathLst>
                  <a:path w="75651" h="118532">
                    <a:moveTo>
                      <a:pt x="0" y="118532"/>
                    </a:moveTo>
                    <a:cubicBezTo>
                      <a:pt x="28754" y="70367"/>
                      <a:pt x="57509" y="22203"/>
                      <a:pt x="69011" y="6388"/>
                    </a:cubicBezTo>
                    <a:cubicBezTo>
                      <a:pt x="80513" y="-9427"/>
                      <a:pt x="74762" y="7107"/>
                      <a:pt x="69011" y="23641"/>
                    </a:cubicBezTo>
                  </a:path>
                </a:pathLst>
              </a:custGeom>
              <a:grpFill/>
              <a:ln>
                <a:solidFill>
                  <a:srgbClr val="FF0000"/>
                </a:solidFill>
              </a:ln>
              <a:sp3d contourW="12700">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7" name="Forme libre 126"/>
            <p:cNvSpPr/>
            <p:nvPr/>
          </p:nvSpPr>
          <p:spPr>
            <a:xfrm>
              <a:off x="549291" y="4072877"/>
              <a:ext cx="1992410" cy="2431718"/>
            </a:xfrm>
            <a:custGeom>
              <a:avLst/>
              <a:gdLst>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92630 w 2148606"/>
                <a:gd name="connsiteY5" fmla="*/ 1795976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75377 w 2148606"/>
                <a:gd name="connsiteY6" fmla="*/ 2149659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37848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345316 w 2148606"/>
                <a:gd name="connsiteY10" fmla="*/ 2313561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07626 w 2148606"/>
                <a:gd name="connsiteY14" fmla="*/ 338112 h 2847666"/>
                <a:gd name="connsiteX15" fmla="*/ 586856 w 2148606"/>
                <a:gd name="connsiteY15" fmla="*/ 338112 h 2847666"/>
                <a:gd name="connsiteX16" fmla="*/ 535097 w 2148606"/>
                <a:gd name="connsiteY16" fmla="*/ 614158 h 2847666"/>
                <a:gd name="connsiteX17" fmla="*/ 52018 w 2148606"/>
                <a:gd name="connsiteY17" fmla="*/ 2511969 h 2847666"/>
                <a:gd name="connsiteX18" fmla="*/ 1941203 w 2148606"/>
                <a:gd name="connsiteY18" fmla="*/ 2624112 h 2847666"/>
                <a:gd name="connsiteX19" fmla="*/ 2053347 w 2148606"/>
                <a:gd name="connsiteY19" fmla="*/ 200090 h 2847666"/>
                <a:gd name="connsiteX20" fmla="*/ 1518509 w 2148606"/>
                <a:gd name="connsiteY20" fmla="*/ 165584 h 2847666"/>
                <a:gd name="connsiteX0" fmla="*/ 1518509 w 2148606"/>
                <a:gd name="connsiteY0" fmla="*/ 165584 h 2847666"/>
                <a:gd name="connsiteX1" fmla="*/ 1458124 w 2148606"/>
                <a:gd name="connsiteY1" fmla="*/ 450256 h 2847666"/>
                <a:gd name="connsiteX2" fmla="*/ 1380486 w 2148606"/>
                <a:gd name="connsiteY2" fmla="*/ 596905 h 2847666"/>
                <a:gd name="connsiteX3" fmla="*/ 1492630 w 2148606"/>
                <a:gd name="connsiteY3" fmla="*/ 898829 h 2847666"/>
                <a:gd name="connsiteX4" fmla="*/ 1622026 w 2148606"/>
                <a:gd name="connsiteY4" fmla="*/ 1226633 h 2847666"/>
                <a:gd name="connsiteX5" fmla="*/ 1458124 w 2148606"/>
                <a:gd name="connsiteY5" fmla="*/ 1778723 h 2847666"/>
                <a:gd name="connsiteX6" fmla="*/ 1440872 w 2148606"/>
                <a:gd name="connsiteY6" fmla="*/ 2158286 h 2847666"/>
                <a:gd name="connsiteX7" fmla="*/ 1535762 w 2148606"/>
                <a:gd name="connsiteY7" fmla="*/ 2468837 h 2847666"/>
                <a:gd name="connsiteX8" fmla="*/ 1069935 w 2148606"/>
                <a:gd name="connsiteY8" fmla="*/ 2503342 h 2847666"/>
                <a:gd name="connsiteX9" fmla="*/ 250426 w 2148606"/>
                <a:gd name="connsiteY9" fmla="*/ 2468837 h 2847666"/>
                <a:gd name="connsiteX10" fmla="*/ 431580 w 2148606"/>
                <a:gd name="connsiteY10" fmla="*/ 2330814 h 2847666"/>
                <a:gd name="connsiteX11" fmla="*/ 983671 w 2148606"/>
                <a:gd name="connsiteY11" fmla="*/ 2115154 h 2847666"/>
                <a:gd name="connsiteX12" fmla="*/ 837022 w 2148606"/>
                <a:gd name="connsiteY12" fmla="*/ 907456 h 2847666"/>
                <a:gd name="connsiteX13" fmla="*/ 707626 w 2148606"/>
                <a:gd name="connsiteY13" fmla="*/ 657290 h 2847666"/>
                <a:gd name="connsiteX14" fmla="*/ 742131 w 2148606"/>
                <a:gd name="connsiteY14" fmla="*/ 467508 h 2847666"/>
                <a:gd name="connsiteX15" fmla="*/ 707626 w 2148606"/>
                <a:gd name="connsiteY15" fmla="*/ 338112 h 2847666"/>
                <a:gd name="connsiteX16" fmla="*/ 586856 w 2148606"/>
                <a:gd name="connsiteY16" fmla="*/ 338112 h 2847666"/>
                <a:gd name="connsiteX17" fmla="*/ 535097 w 2148606"/>
                <a:gd name="connsiteY17" fmla="*/ 614158 h 2847666"/>
                <a:gd name="connsiteX18" fmla="*/ 52018 w 2148606"/>
                <a:gd name="connsiteY18" fmla="*/ 2511969 h 2847666"/>
                <a:gd name="connsiteX19" fmla="*/ 1941203 w 2148606"/>
                <a:gd name="connsiteY19" fmla="*/ 2624112 h 2847666"/>
                <a:gd name="connsiteX20" fmla="*/ 2053347 w 2148606"/>
                <a:gd name="connsiteY20" fmla="*/ 200090 h 2847666"/>
                <a:gd name="connsiteX21" fmla="*/ 1518509 w 2148606"/>
                <a:gd name="connsiteY21" fmla="*/ 165584 h 2847666"/>
                <a:gd name="connsiteX0" fmla="*/ 1506884 w 2052903"/>
                <a:gd name="connsiteY0" fmla="*/ 157997 h 2757969"/>
                <a:gd name="connsiteX1" fmla="*/ 1446499 w 2052903"/>
                <a:gd name="connsiteY1" fmla="*/ 442669 h 2757969"/>
                <a:gd name="connsiteX2" fmla="*/ 1368861 w 2052903"/>
                <a:gd name="connsiteY2" fmla="*/ 589318 h 2757969"/>
                <a:gd name="connsiteX3" fmla="*/ 1481005 w 2052903"/>
                <a:gd name="connsiteY3" fmla="*/ 891242 h 2757969"/>
                <a:gd name="connsiteX4" fmla="*/ 1610401 w 2052903"/>
                <a:gd name="connsiteY4" fmla="*/ 1219046 h 2757969"/>
                <a:gd name="connsiteX5" fmla="*/ 1446499 w 2052903"/>
                <a:gd name="connsiteY5" fmla="*/ 1771136 h 2757969"/>
                <a:gd name="connsiteX6" fmla="*/ 1429247 w 2052903"/>
                <a:gd name="connsiteY6" fmla="*/ 2150699 h 2757969"/>
                <a:gd name="connsiteX7" fmla="*/ 1524137 w 2052903"/>
                <a:gd name="connsiteY7" fmla="*/ 2461250 h 2757969"/>
                <a:gd name="connsiteX8" fmla="*/ 1058310 w 2052903"/>
                <a:gd name="connsiteY8" fmla="*/ 2495755 h 2757969"/>
                <a:gd name="connsiteX9" fmla="*/ 238801 w 2052903"/>
                <a:gd name="connsiteY9" fmla="*/ 2461250 h 2757969"/>
                <a:gd name="connsiteX10" fmla="*/ 419955 w 2052903"/>
                <a:gd name="connsiteY10" fmla="*/ 2323227 h 2757969"/>
                <a:gd name="connsiteX11" fmla="*/ 972046 w 2052903"/>
                <a:gd name="connsiteY11" fmla="*/ 2107567 h 2757969"/>
                <a:gd name="connsiteX12" fmla="*/ 825397 w 2052903"/>
                <a:gd name="connsiteY12" fmla="*/ 899869 h 2757969"/>
                <a:gd name="connsiteX13" fmla="*/ 696001 w 2052903"/>
                <a:gd name="connsiteY13" fmla="*/ 649703 h 2757969"/>
                <a:gd name="connsiteX14" fmla="*/ 730506 w 2052903"/>
                <a:gd name="connsiteY14" fmla="*/ 459921 h 2757969"/>
                <a:gd name="connsiteX15" fmla="*/ 696001 w 2052903"/>
                <a:gd name="connsiteY15" fmla="*/ 330525 h 2757969"/>
                <a:gd name="connsiteX16" fmla="*/ 575231 w 2052903"/>
                <a:gd name="connsiteY16" fmla="*/ 330525 h 2757969"/>
                <a:gd name="connsiteX17" fmla="*/ 523472 w 2052903"/>
                <a:gd name="connsiteY17" fmla="*/ 606571 h 2757969"/>
                <a:gd name="connsiteX18" fmla="*/ 40393 w 2052903"/>
                <a:gd name="connsiteY18" fmla="*/ 2504382 h 2757969"/>
                <a:gd name="connsiteX19" fmla="*/ 1713918 w 2052903"/>
                <a:gd name="connsiteY19" fmla="*/ 2487129 h 2757969"/>
                <a:gd name="connsiteX20" fmla="*/ 2041722 w 2052903"/>
                <a:gd name="connsiteY20" fmla="*/ 192503 h 2757969"/>
                <a:gd name="connsiteX21" fmla="*/ 1506884 w 2052903"/>
                <a:gd name="connsiteY21" fmla="*/ 157997 h 2757969"/>
                <a:gd name="connsiteX0" fmla="*/ 1503796 w 2049815"/>
                <a:gd name="connsiteY0" fmla="*/ 157997 h 2694440"/>
                <a:gd name="connsiteX1" fmla="*/ 1443411 w 2049815"/>
                <a:gd name="connsiteY1" fmla="*/ 442669 h 2694440"/>
                <a:gd name="connsiteX2" fmla="*/ 1365773 w 2049815"/>
                <a:gd name="connsiteY2" fmla="*/ 589318 h 2694440"/>
                <a:gd name="connsiteX3" fmla="*/ 1477917 w 2049815"/>
                <a:gd name="connsiteY3" fmla="*/ 891242 h 2694440"/>
                <a:gd name="connsiteX4" fmla="*/ 1607313 w 2049815"/>
                <a:gd name="connsiteY4" fmla="*/ 1219046 h 2694440"/>
                <a:gd name="connsiteX5" fmla="*/ 1443411 w 2049815"/>
                <a:gd name="connsiteY5" fmla="*/ 1771136 h 2694440"/>
                <a:gd name="connsiteX6" fmla="*/ 1426159 w 2049815"/>
                <a:gd name="connsiteY6" fmla="*/ 2150699 h 2694440"/>
                <a:gd name="connsiteX7" fmla="*/ 1521049 w 2049815"/>
                <a:gd name="connsiteY7" fmla="*/ 2461250 h 2694440"/>
                <a:gd name="connsiteX8" fmla="*/ 1055222 w 2049815"/>
                <a:gd name="connsiteY8" fmla="*/ 2495755 h 2694440"/>
                <a:gd name="connsiteX9" fmla="*/ 235713 w 2049815"/>
                <a:gd name="connsiteY9" fmla="*/ 2461250 h 2694440"/>
                <a:gd name="connsiteX10" fmla="*/ 416867 w 2049815"/>
                <a:gd name="connsiteY10" fmla="*/ 2323227 h 2694440"/>
                <a:gd name="connsiteX11" fmla="*/ 968958 w 2049815"/>
                <a:gd name="connsiteY11" fmla="*/ 2107567 h 2694440"/>
                <a:gd name="connsiteX12" fmla="*/ 822309 w 2049815"/>
                <a:gd name="connsiteY12" fmla="*/ 899869 h 2694440"/>
                <a:gd name="connsiteX13" fmla="*/ 692913 w 2049815"/>
                <a:gd name="connsiteY13" fmla="*/ 649703 h 2694440"/>
                <a:gd name="connsiteX14" fmla="*/ 727418 w 2049815"/>
                <a:gd name="connsiteY14" fmla="*/ 459921 h 2694440"/>
                <a:gd name="connsiteX15" fmla="*/ 692913 w 2049815"/>
                <a:gd name="connsiteY15" fmla="*/ 330525 h 2694440"/>
                <a:gd name="connsiteX16" fmla="*/ 572143 w 2049815"/>
                <a:gd name="connsiteY16" fmla="*/ 330525 h 2694440"/>
                <a:gd name="connsiteX17" fmla="*/ 520384 w 2049815"/>
                <a:gd name="connsiteY17" fmla="*/ 606571 h 2694440"/>
                <a:gd name="connsiteX18" fmla="*/ 546264 w 2049815"/>
                <a:gd name="connsiteY18" fmla="*/ 1762510 h 2694440"/>
                <a:gd name="connsiteX19" fmla="*/ 37305 w 2049815"/>
                <a:gd name="connsiteY19" fmla="*/ 2504382 h 2694440"/>
                <a:gd name="connsiteX20" fmla="*/ 1710830 w 2049815"/>
                <a:gd name="connsiteY20" fmla="*/ 2487129 h 2694440"/>
                <a:gd name="connsiteX21" fmla="*/ 2038634 w 2049815"/>
                <a:gd name="connsiteY21" fmla="*/ 192503 h 2694440"/>
                <a:gd name="connsiteX22" fmla="*/ 1503796 w 2049815"/>
                <a:gd name="connsiteY22" fmla="*/ 157997 h 2694440"/>
                <a:gd name="connsiteX0" fmla="*/ 1503796 w 1998745"/>
                <a:gd name="connsiteY0" fmla="*/ 2155 h 2538598"/>
                <a:gd name="connsiteX1" fmla="*/ 1443411 w 1998745"/>
                <a:gd name="connsiteY1" fmla="*/ 286827 h 2538598"/>
                <a:gd name="connsiteX2" fmla="*/ 1365773 w 1998745"/>
                <a:gd name="connsiteY2" fmla="*/ 433476 h 2538598"/>
                <a:gd name="connsiteX3" fmla="*/ 1477917 w 1998745"/>
                <a:gd name="connsiteY3" fmla="*/ 735400 h 2538598"/>
                <a:gd name="connsiteX4" fmla="*/ 1607313 w 1998745"/>
                <a:gd name="connsiteY4" fmla="*/ 1063204 h 2538598"/>
                <a:gd name="connsiteX5" fmla="*/ 1443411 w 1998745"/>
                <a:gd name="connsiteY5" fmla="*/ 1615294 h 2538598"/>
                <a:gd name="connsiteX6" fmla="*/ 1426159 w 1998745"/>
                <a:gd name="connsiteY6" fmla="*/ 1994857 h 2538598"/>
                <a:gd name="connsiteX7" fmla="*/ 1521049 w 1998745"/>
                <a:gd name="connsiteY7" fmla="*/ 2305408 h 2538598"/>
                <a:gd name="connsiteX8" fmla="*/ 1055222 w 1998745"/>
                <a:gd name="connsiteY8" fmla="*/ 2339913 h 2538598"/>
                <a:gd name="connsiteX9" fmla="*/ 235713 w 1998745"/>
                <a:gd name="connsiteY9" fmla="*/ 2305408 h 2538598"/>
                <a:gd name="connsiteX10" fmla="*/ 416867 w 1998745"/>
                <a:gd name="connsiteY10" fmla="*/ 2167385 h 2538598"/>
                <a:gd name="connsiteX11" fmla="*/ 968958 w 1998745"/>
                <a:gd name="connsiteY11" fmla="*/ 1951725 h 2538598"/>
                <a:gd name="connsiteX12" fmla="*/ 822309 w 1998745"/>
                <a:gd name="connsiteY12" fmla="*/ 744027 h 2538598"/>
                <a:gd name="connsiteX13" fmla="*/ 692913 w 1998745"/>
                <a:gd name="connsiteY13" fmla="*/ 493861 h 2538598"/>
                <a:gd name="connsiteX14" fmla="*/ 727418 w 1998745"/>
                <a:gd name="connsiteY14" fmla="*/ 304079 h 2538598"/>
                <a:gd name="connsiteX15" fmla="*/ 692913 w 1998745"/>
                <a:gd name="connsiteY15" fmla="*/ 174683 h 2538598"/>
                <a:gd name="connsiteX16" fmla="*/ 572143 w 1998745"/>
                <a:gd name="connsiteY16" fmla="*/ 174683 h 2538598"/>
                <a:gd name="connsiteX17" fmla="*/ 520384 w 1998745"/>
                <a:gd name="connsiteY17" fmla="*/ 450729 h 2538598"/>
                <a:gd name="connsiteX18" fmla="*/ 546264 w 1998745"/>
                <a:gd name="connsiteY18" fmla="*/ 1606668 h 2538598"/>
                <a:gd name="connsiteX19" fmla="*/ 37305 w 1998745"/>
                <a:gd name="connsiteY19" fmla="*/ 2348540 h 2538598"/>
                <a:gd name="connsiteX20" fmla="*/ 1710830 w 1998745"/>
                <a:gd name="connsiteY20" fmla="*/ 2331287 h 2538598"/>
                <a:gd name="connsiteX21" fmla="*/ 1978249 w 1998745"/>
                <a:gd name="connsiteY21" fmla="*/ 450729 h 2538598"/>
                <a:gd name="connsiteX22" fmla="*/ 1503796 w 1998745"/>
                <a:gd name="connsiteY22" fmla="*/ 2155 h 2538598"/>
                <a:gd name="connsiteX0" fmla="*/ 1590061 w 1992410"/>
                <a:gd name="connsiteY0" fmla="*/ 3360 h 2427659"/>
                <a:gd name="connsiteX1" fmla="*/ 1443411 w 1992410"/>
                <a:gd name="connsiteY1" fmla="*/ 175888 h 2427659"/>
                <a:gd name="connsiteX2" fmla="*/ 1365773 w 1992410"/>
                <a:gd name="connsiteY2" fmla="*/ 322537 h 2427659"/>
                <a:gd name="connsiteX3" fmla="*/ 1477917 w 1992410"/>
                <a:gd name="connsiteY3" fmla="*/ 624461 h 2427659"/>
                <a:gd name="connsiteX4" fmla="*/ 1607313 w 1992410"/>
                <a:gd name="connsiteY4" fmla="*/ 952265 h 2427659"/>
                <a:gd name="connsiteX5" fmla="*/ 1443411 w 1992410"/>
                <a:gd name="connsiteY5" fmla="*/ 1504355 h 2427659"/>
                <a:gd name="connsiteX6" fmla="*/ 1426159 w 1992410"/>
                <a:gd name="connsiteY6" fmla="*/ 1883918 h 2427659"/>
                <a:gd name="connsiteX7" fmla="*/ 1521049 w 1992410"/>
                <a:gd name="connsiteY7" fmla="*/ 2194469 h 2427659"/>
                <a:gd name="connsiteX8" fmla="*/ 1055222 w 1992410"/>
                <a:gd name="connsiteY8" fmla="*/ 2228974 h 2427659"/>
                <a:gd name="connsiteX9" fmla="*/ 235713 w 1992410"/>
                <a:gd name="connsiteY9" fmla="*/ 2194469 h 2427659"/>
                <a:gd name="connsiteX10" fmla="*/ 416867 w 1992410"/>
                <a:gd name="connsiteY10" fmla="*/ 2056446 h 2427659"/>
                <a:gd name="connsiteX11" fmla="*/ 968958 w 1992410"/>
                <a:gd name="connsiteY11" fmla="*/ 1840786 h 2427659"/>
                <a:gd name="connsiteX12" fmla="*/ 822309 w 1992410"/>
                <a:gd name="connsiteY12" fmla="*/ 633088 h 2427659"/>
                <a:gd name="connsiteX13" fmla="*/ 692913 w 1992410"/>
                <a:gd name="connsiteY13" fmla="*/ 382922 h 2427659"/>
                <a:gd name="connsiteX14" fmla="*/ 727418 w 1992410"/>
                <a:gd name="connsiteY14" fmla="*/ 193140 h 2427659"/>
                <a:gd name="connsiteX15" fmla="*/ 692913 w 1992410"/>
                <a:gd name="connsiteY15" fmla="*/ 63744 h 2427659"/>
                <a:gd name="connsiteX16" fmla="*/ 572143 w 1992410"/>
                <a:gd name="connsiteY16" fmla="*/ 63744 h 2427659"/>
                <a:gd name="connsiteX17" fmla="*/ 520384 w 1992410"/>
                <a:gd name="connsiteY17" fmla="*/ 339790 h 2427659"/>
                <a:gd name="connsiteX18" fmla="*/ 546264 w 1992410"/>
                <a:gd name="connsiteY18" fmla="*/ 1495729 h 2427659"/>
                <a:gd name="connsiteX19" fmla="*/ 37305 w 1992410"/>
                <a:gd name="connsiteY19" fmla="*/ 2237601 h 2427659"/>
                <a:gd name="connsiteX20" fmla="*/ 1710830 w 1992410"/>
                <a:gd name="connsiteY20" fmla="*/ 2220348 h 2427659"/>
                <a:gd name="connsiteX21" fmla="*/ 1978249 w 1992410"/>
                <a:gd name="connsiteY21" fmla="*/ 339790 h 2427659"/>
                <a:gd name="connsiteX22" fmla="*/ 1590061 w 1992410"/>
                <a:gd name="connsiteY22" fmla="*/ 3360 h 2427659"/>
                <a:gd name="connsiteX0" fmla="*/ 1590061 w 1992410"/>
                <a:gd name="connsiteY0" fmla="*/ 2819 h 2427118"/>
                <a:gd name="connsiteX1" fmla="*/ 1443411 w 1992410"/>
                <a:gd name="connsiteY1" fmla="*/ 175347 h 2427118"/>
                <a:gd name="connsiteX2" fmla="*/ 1426158 w 1992410"/>
                <a:gd name="connsiteY2" fmla="*/ 123588 h 2427118"/>
                <a:gd name="connsiteX3" fmla="*/ 1365773 w 1992410"/>
                <a:gd name="connsiteY3" fmla="*/ 321996 h 2427118"/>
                <a:gd name="connsiteX4" fmla="*/ 1477917 w 1992410"/>
                <a:gd name="connsiteY4" fmla="*/ 623920 h 2427118"/>
                <a:gd name="connsiteX5" fmla="*/ 1607313 w 1992410"/>
                <a:gd name="connsiteY5" fmla="*/ 951724 h 2427118"/>
                <a:gd name="connsiteX6" fmla="*/ 1443411 w 1992410"/>
                <a:gd name="connsiteY6" fmla="*/ 1503814 h 2427118"/>
                <a:gd name="connsiteX7" fmla="*/ 1426159 w 1992410"/>
                <a:gd name="connsiteY7" fmla="*/ 1883377 h 2427118"/>
                <a:gd name="connsiteX8" fmla="*/ 1521049 w 1992410"/>
                <a:gd name="connsiteY8" fmla="*/ 2193928 h 2427118"/>
                <a:gd name="connsiteX9" fmla="*/ 1055222 w 1992410"/>
                <a:gd name="connsiteY9" fmla="*/ 2228433 h 2427118"/>
                <a:gd name="connsiteX10" fmla="*/ 235713 w 1992410"/>
                <a:gd name="connsiteY10" fmla="*/ 2193928 h 2427118"/>
                <a:gd name="connsiteX11" fmla="*/ 416867 w 1992410"/>
                <a:gd name="connsiteY11" fmla="*/ 2055905 h 2427118"/>
                <a:gd name="connsiteX12" fmla="*/ 968958 w 1992410"/>
                <a:gd name="connsiteY12" fmla="*/ 1840245 h 2427118"/>
                <a:gd name="connsiteX13" fmla="*/ 822309 w 1992410"/>
                <a:gd name="connsiteY13" fmla="*/ 632547 h 2427118"/>
                <a:gd name="connsiteX14" fmla="*/ 692913 w 1992410"/>
                <a:gd name="connsiteY14" fmla="*/ 382381 h 2427118"/>
                <a:gd name="connsiteX15" fmla="*/ 727418 w 1992410"/>
                <a:gd name="connsiteY15" fmla="*/ 192599 h 2427118"/>
                <a:gd name="connsiteX16" fmla="*/ 692913 w 1992410"/>
                <a:gd name="connsiteY16" fmla="*/ 63203 h 2427118"/>
                <a:gd name="connsiteX17" fmla="*/ 572143 w 1992410"/>
                <a:gd name="connsiteY17" fmla="*/ 63203 h 2427118"/>
                <a:gd name="connsiteX18" fmla="*/ 520384 w 1992410"/>
                <a:gd name="connsiteY18" fmla="*/ 339249 h 2427118"/>
                <a:gd name="connsiteX19" fmla="*/ 546264 w 1992410"/>
                <a:gd name="connsiteY19" fmla="*/ 1495188 h 2427118"/>
                <a:gd name="connsiteX20" fmla="*/ 37305 w 1992410"/>
                <a:gd name="connsiteY20" fmla="*/ 2237060 h 2427118"/>
                <a:gd name="connsiteX21" fmla="*/ 1710830 w 1992410"/>
                <a:gd name="connsiteY21" fmla="*/ 2219807 h 2427118"/>
                <a:gd name="connsiteX22" fmla="*/ 1978249 w 1992410"/>
                <a:gd name="connsiteY22" fmla="*/ 339249 h 2427118"/>
                <a:gd name="connsiteX23" fmla="*/ 1590061 w 1992410"/>
                <a:gd name="connsiteY23" fmla="*/ 2819 h 24271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72143 w 1992410"/>
                <a:gd name="connsiteY16" fmla="*/ 67803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692913 w 1992410"/>
                <a:gd name="connsiteY15" fmla="*/ 67803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10166 w 1992410"/>
                <a:gd name="connsiteY14" fmla="*/ 76429 h 2431718"/>
                <a:gd name="connsiteX15" fmla="*/ 727418 w 1992410"/>
                <a:gd name="connsiteY15" fmla="*/ 197199 h 2431718"/>
                <a:gd name="connsiteX16" fmla="*/ 563516 w 1992410"/>
                <a:gd name="connsiteY16" fmla="*/ 119561 h 2431718"/>
                <a:gd name="connsiteX17" fmla="*/ 520384 w 1992410"/>
                <a:gd name="connsiteY17" fmla="*/ 343849 h 2431718"/>
                <a:gd name="connsiteX18" fmla="*/ 546264 w 1992410"/>
                <a:gd name="connsiteY18" fmla="*/ 1499788 h 2431718"/>
                <a:gd name="connsiteX19" fmla="*/ 37305 w 1992410"/>
                <a:gd name="connsiteY19" fmla="*/ 2241660 h 2431718"/>
                <a:gd name="connsiteX20" fmla="*/ 1710830 w 1992410"/>
                <a:gd name="connsiteY20" fmla="*/ 2224407 h 2431718"/>
                <a:gd name="connsiteX21" fmla="*/ 1978249 w 1992410"/>
                <a:gd name="connsiteY21" fmla="*/ 343849 h 2431718"/>
                <a:gd name="connsiteX22" fmla="*/ 1590061 w 1992410"/>
                <a:gd name="connsiteY22"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727418 w 1992410"/>
                <a:gd name="connsiteY14" fmla="*/ 197199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63516 w 1992410"/>
                <a:gd name="connsiteY15" fmla="*/ 119561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 name="connsiteX0" fmla="*/ 1590061 w 1992410"/>
                <a:gd name="connsiteY0" fmla="*/ 7419 h 2431718"/>
                <a:gd name="connsiteX1" fmla="*/ 1426158 w 1992410"/>
                <a:gd name="connsiteY1" fmla="*/ 128188 h 2431718"/>
                <a:gd name="connsiteX2" fmla="*/ 1365773 w 1992410"/>
                <a:gd name="connsiteY2" fmla="*/ 326596 h 2431718"/>
                <a:gd name="connsiteX3" fmla="*/ 1477917 w 1992410"/>
                <a:gd name="connsiteY3" fmla="*/ 628520 h 2431718"/>
                <a:gd name="connsiteX4" fmla="*/ 1607313 w 1992410"/>
                <a:gd name="connsiteY4" fmla="*/ 956324 h 2431718"/>
                <a:gd name="connsiteX5" fmla="*/ 1443411 w 1992410"/>
                <a:gd name="connsiteY5" fmla="*/ 1508414 h 2431718"/>
                <a:gd name="connsiteX6" fmla="*/ 1426159 w 1992410"/>
                <a:gd name="connsiteY6" fmla="*/ 1887977 h 2431718"/>
                <a:gd name="connsiteX7" fmla="*/ 1521049 w 1992410"/>
                <a:gd name="connsiteY7" fmla="*/ 2198528 h 2431718"/>
                <a:gd name="connsiteX8" fmla="*/ 1055222 w 1992410"/>
                <a:gd name="connsiteY8" fmla="*/ 2233033 h 2431718"/>
                <a:gd name="connsiteX9" fmla="*/ 235713 w 1992410"/>
                <a:gd name="connsiteY9" fmla="*/ 2198528 h 2431718"/>
                <a:gd name="connsiteX10" fmla="*/ 416867 w 1992410"/>
                <a:gd name="connsiteY10" fmla="*/ 2060505 h 2431718"/>
                <a:gd name="connsiteX11" fmla="*/ 968958 w 1992410"/>
                <a:gd name="connsiteY11" fmla="*/ 1844845 h 2431718"/>
                <a:gd name="connsiteX12" fmla="*/ 822309 w 1992410"/>
                <a:gd name="connsiteY12" fmla="*/ 637147 h 2431718"/>
                <a:gd name="connsiteX13" fmla="*/ 692913 w 1992410"/>
                <a:gd name="connsiteY13" fmla="*/ 386981 h 2431718"/>
                <a:gd name="connsiteX14" fmla="*/ 684286 w 1992410"/>
                <a:gd name="connsiteY14" fmla="*/ 67803 h 2431718"/>
                <a:gd name="connsiteX15" fmla="*/ 537637 w 1992410"/>
                <a:gd name="connsiteY15" fmla="*/ 128187 h 2431718"/>
                <a:gd name="connsiteX16" fmla="*/ 520384 w 1992410"/>
                <a:gd name="connsiteY16" fmla="*/ 343849 h 2431718"/>
                <a:gd name="connsiteX17" fmla="*/ 546264 w 1992410"/>
                <a:gd name="connsiteY17" fmla="*/ 1499788 h 2431718"/>
                <a:gd name="connsiteX18" fmla="*/ 37305 w 1992410"/>
                <a:gd name="connsiteY18" fmla="*/ 2241660 h 2431718"/>
                <a:gd name="connsiteX19" fmla="*/ 1710830 w 1992410"/>
                <a:gd name="connsiteY19" fmla="*/ 2224407 h 2431718"/>
                <a:gd name="connsiteX20" fmla="*/ 1978249 w 1992410"/>
                <a:gd name="connsiteY20" fmla="*/ 343849 h 2431718"/>
                <a:gd name="connsiteX21" fmla="*/ 1590061 w 1992410"/>
                <a:gd name="connsiteY21" fmla="*/ 7419 h 243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92410" h="2431718">
                  <a:moveTo>
                    <a:pt x="1590061" y="7419"/>
                  </a:moveTo>
                  <a:cubicBezTo>
                    <a:pt x="1498046" y="-28524"/>
                    <a:pt x="1463539" y="74992"/>
                    <a:pt x="1426158" y="128188"/>
                  </a:cubicBezTo>
                  <a:cubicBezTo>
                    <a:pt x="1388777" y="181384"/>
                    <a:pt x="1357147" y="243207"/>
                    <a:pt x="1365773" y="326596"/>
                  </a:cubicBezTo>
                  <a:cubicBezTo>
                    <a:pt x="1374399" y="409985"/>
                    <a:pt x="1437660" y="523565"/>
                    <a:pt x="1477917" y="628520"/>
                  </a:cubicBezTo>
                  <a:cubicBezTo>
                    <a:pt x="1518174" y="733475"/>
                    <a:pt x="1613064" y="809675"/>
                    <a:pt x="1607313" y="956324"/>
                  </a:cubicBezTo>
                  <a:cubicBezTo>
                    <a:pt x="1601562" y="1102973"/>
                    <a:pt x="1473603" y="1353139"/>
                    <a:pt x="1443411" y="1508414"/>
                  </a:cubicBezTo>
                  <a:cubicBezTo>
                    <a:pt x="1413219" y="1663689"/>
                    <a:pt x="1413219" y="1772958"/>
                    <a:pt x="1426159" y="1887977"/>
                  </a:cubicBezTo>
                  <a:cubicBezTo>
                    <a:pt x="1439099" y="2002996"/>
                    <a:pt x="1582872" y="2141019"/>
                    <a:pt x="1521049" y="2198528"/>
                  </a:cubicBezTo>
                  <a:cubicBezTo>
                    <a:pt x="1459226" y="2256037"/>
                    <a:pt x="1269445" y="2233033"/>
                    <a:pt x="1055222" y="2233033"/>
                  </a:cubicBezTo>
                  <a:cubicBezTo>
                    <a:pt x="840999" y="2233033"/>
                    <a:pt x="342105" y="2227283"/>
                    <a:pt x="235713" y="2198528"/>
                  </a:cubicBezTo>
                  <a:cubicBezTo>
                    <a:pt x="129321" y="2169773"/>
                    <a:pt x="294660" y="2119452"/>
                    <a:pt x="416867" y="2060505"/>
                  </a:cubicBezTo>
                  <a:cubicBezTo>
                    <a:pt x="539074" y="2001558"/>
                    <a:pt x="901384" y="2082071"/>
                    <a:pt x="968958" y="1844845"/>
                  </a:cubicBezTo>
                  <a:cubicBezTo>
                    <a:pt x="1036532" y="1607619"/>
                    <a:pt x="868316" y="880124"/>
                    <a:pt x="822309" y="637147"/>
                  </a:cubicBezTo>
                  <a:cubicBezTo>
                    <a:pt x="776301" y="394170"/>
                    <a:pt x="715917" y="481872"/>
                    <a:pt x="692913" y="386981"/>
                  </a:cubicBezTo>
                  <a:cubicBezTo>
                    <a:pt x="669909" y="292090"/>
                    <a:pt x="731731" y="164132"/>
                    <a:pt x="684286" y="67803"/>
                  </a:cubicBezTo>
                  <a:cubicBezTo>
                    <a:pt x="662720" y="23233"/>
                    <a:pt x="564954" y="82179"/>
                    <a:pt x="537637" y="128187"/>
                  </a:cubicBezTo>
                  <a:cubicBezTo>
                    <a:pt x="510320" y="174195"/>
                    <a:pt x="518946" y="115249"/>
                    <a:pt x="520384" y="343849"/>
                  </a:cubicBezTo>
                  <a:cubicBezTo>
                    <a:pt x="521822" y="572449"/>
                    <a:pt x="626777" y="1183486"/>
                    <a:pt x="546264" y="1499788"/>
                  </a:cubicBezTo>
                  <a:cubicBezTo>
                    <a:pt x="465751" y="1816090"/>
                    <a:pt x="-156789" y="2120890"/>
                    <a:pt x="37305" y="2241660"/>
                  </a:cubicBezTo>
                  <a:cubicBezTo>
                    <a:pt x="231399" y="2362430"/>
                    <a:pt x="1377275" y="2609720"/>
                    <a:pt x="1710830" y="2224407"/>
                  </a:cubicBezTo>
                  <a:cubicBezTo>
                    <a:pt x="2044385" y="1839094"/>
                    <a:pt x="1998377" y="713347"/>
                    <a:pt x="1978249" y="343849"/>
                  </a:cubicBezTo>
                  <a:cubicBezTo>
                    <a:pt x="1958121" y="-25649"/>
                    <a:pt x="1679201" y="34736"/>
                    <a:pt x="1590061" y="7419"/>
                  </a:cubicBezTo>
                  <a:close/>
                </a:path>
              </a:pathLst>
            </a:cu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e 127"/>
            <p:cNvGrpSpPr/>
            <p:nvPr/>
          </p:nvGrpSpPr>
          <p:grpSpPr>
            <a:xfrm>
              <a:off x="890925" y="4647429"/>
              <a:ext cx="423048" cy="1251591"/>
              <a:chOff x="890925" y="4647429"/>
              <a:chExt cx="423048" cy="1251591"/>
            </a:xfrm>
          </p:grpSpPr>
          <p:cxnSp>
            <p:nvCxnSpPr>
              <p:cNvPr id="135" name="Connecteur droit avec flèche 134"/>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7" name="Connecteur droit avec flèche 136"/>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29" name="Groupe 128"/>
            <p:cNvGrpSpPr/>
            <p:nvPr/>
          </p:nvGrpSpPr>
          <p:grpSpPr>
            <a:xfrm flipH="1">
              <a:off x="2132728" y="4653136"/>
              <a:ext cx="423048" cy="1251591"/>
              <a:chOff x="890925" y="4647429"/>
              <a:chExt cx="423048" cy="1251591"/>
            </a:xfrm>
          </p:grpSpPr>
          <p:cxnSp>
            <p:nvCxnSpPr>
              <p:cNvPr id="130" name="Connecteur droit avec flèche 129"/>
              <p:cNvCxnSpPr/>
              <p:nvPr/>
            </p:nvCxnSpPr>
            <p:spPr>
              <a:xfrm>
                <a:off x="915223" y="4647429"/>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p:nvPr/>
            </p:nvCxnSpPr>
            <p:spPr>
              <a:xfrm>
                <a:off x="915222" y="501011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a:off x="910241" y="5301208"/>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890925" y="5876545"/>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p:nvPr/>
            </p:nvCxnSpPr>
            <p:spPr>
              <a:xfrm>
                <a:off x="936322" y="5592067"/>
                <a:ext cx="377651" cy="2247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sp>
        <p:nvSpPr>
          <p:cNvPr id="81" name="ZoneTexte 80"/>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val="4148254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8444" y="486189"/>
            <a:ext cx="7625448" cy="2800767"/>
          </a:xfrm>
          <a:prstGeom prst="rect">
            <a:avLst/>
          </a:prstGeom>
          <a:noFill/>
        </p:spPr>
        <p:txBody>
          <a:bodyPr wrap="square" rtlCol="0">
            <a:spAutoFit/>
          </a:bodyPr>
          <a:lstStyle/>
          <a:p>
            <a:r>
              <a:rPr lang="en-US" dirty="0" smtClean="0"/>
              <a:t>Pressure compression Pc exerted against the leg surface: </a:t>
            </a:r>
          </a:p>
          <a:p>
            <a:r>
              <a:rPr lang="en-US" dirty="0"/>
              <a:t>	</a:t>
            </a:r>
            <a:r>
              <a:rPr lang="en-US" dirty="0" smtClean="0"/>
              <a:t>Bandage  compression: LAPLACE’S LAW</a:t>
            </a:r>
          </a:p>
          <a:p>
            <a:r>
              <a:rPr lang="en-US" sz="3200" dirty="0" smtClean="0"/>
              <a:t>Pressure = F/</a:t>
            </a:r>
            <a:r>
              <a:rPr lang="en-US" sz="3200" dirty="0" err="1"/>
              <a:t>w</a:t>
            </a:r>
            <a:r>
              <a:rPr lang="en-US" sz="3200" dirty="0" err="1" smtClean="0"/>
              <a:t>R</a:t>
            </a:r>
            <a:r>
              <a:rPr lang="en-US" sz="3200" dirty="0" smtClean="0"/>
              <a:t>	= F/R when b=1cm</a:t>
            </a:r>
          </a:p>
          <a:p>
            <a:r>
              <a:rPr lang="en-US" dirty="0" smtClean="0"/>
              <a:t>P: </a:t>
            </a:r>
            <a:r>
              <a:rPr lang="en-US" dirty="0" err="1" smtClean="0"/>
              <a:t>hPascal</a:t>
            </a:r>
            <a:endParaRPr lang="en-US" dirty="0" smtClean="0"/>
          </a:p>
          <a:p>
            <a:r>
              <a:rPr lang="en-US" dirty="0" smtClean="0"/>
              <a:t>F: </a:t>
            </a:r>
            <a:r>
              <a:rPr lang="en-US" dirty="0" err="1" smtClean="0"/>
              <a:t>cNewton</a:t>
            </a:r>
            <a:endParaRPr lang="en-US" dirty="0" smtClean="0"/>
          </a:p>
          <a:p>
            <a:r>
              <a:rPr lang="en-US" dirty="0" smtClean="0"/>
              <a:t>w= bandage width</a:t>
            </a:r>
          </a:p>
          <a:p>
            <a:r>
              <a:rPr lang="en-US" dirty="0" smtClean="0"/>
              <a:t>R= cylinder radius</a:t>
            </a:r>
          </a:p>
          <a:p>
            <a:r>
              <a:rPr lang="en-US" dirty="0" smtClean="0"/>
              <a:t>1mmHg = 1,333 </a:t>
            </a:r>
            <a:r>
              <a:rPr lang="en-US" dirty="0" err="1" smtClean="0"/>
              <a:t>hPa</a:t>
            </a:r>
            <a:r>
              <a:rPr lang="en-US" dirty="0" smtClean="0"/>
              <a:t> = 1,359 cm water depth = 0,00131 </a:t>
            </a:r>
            <a:r>
              <a:rPr lang="en-US" dirty="0" err="1" smtClean="0"/>
              <a:t>atm</a:t>
            </a:r>
            <a:endParaRPr lang="en-US" dirty="0" smtClean="0"/>
          </a:p>
          <a:p>
            <a:r>
              <a:rPr lang="en-US" dirty="0" smtClean="0"/>
              <a:t>		</a:t>
            </a:r>
            <a:endParaRPr lang="en-US" dirty="0"/>
          </a:p>
        </p:txBody>
      </p:sp>
      <p:sp>
        <p:nvSpPr>
          <p:cNvPr id="7" name="Cylindre 6"/>
          <p:cNvSpPr/>
          <p:nvPr/>
        </p:nvSpPr>
        <p:spPr>
          <a:xfrm rot="3680959">
            <a:off x="2562963" y="4241480"/>
            <a:ext cx="1728192" cy="2354348"/>
          </a:xfrm>
          <a:prstGeom prst="can">
            <a:avLst>
              <a:gd name="adj" fmla="val 68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6149776">
            <a:off x="2903636" y="3513483"/>
            <a:ext cx="2831372" cy="2576832"/>
          </a:xfrm>
          <a:prstGeom prst="arc">
            <a:avLst>
              <a:gd name="adj1" fmla="val 18050079"/>
              <a:gd name="adj2" fmla="val 8857748"/>
            </a:avLst>
          </a:prstGeom>
          <a:ln w="4667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Connecteur droit avec flèche 13"/>
          <p:cNvCxnSpPr/>
          <p:nvPr/>
        </p:nvCxnSpPr>
        <p:spPr>
          <a:xfrm flipH="1" flipV="1">
            <a:off x="3536190" y="4383972"/>
            <a:ext cx="432048" cy="792088"/>
          </a:xfrm>
          <a:prstGeom prst="straightConnector1">
            <a:avLst/>
          </a:prstGeom>
          <a:ln w="762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894342" y="5730940"/>
            <a:ext cx="325730" cy="3986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4544302" y="5722507"/>
            <a:ext cx="514885" cy="646331"/>
          </a:xfrm>
          <a:prstGeom prst="rect">
            <a:avLst/>
          </a:prstGeom>
          <a:noFill/>
        </p:spPr>
        <p:txBody>
          <a:bodyPr wrap="none" rtlCol="0">
            <a:spAutoFit/>
          </a:bodyPr>
          <a:lstStyle/>
          <a:p>
            <a:r>
              <a:rPr lang="en-US" sz="3600" dirty="0" smtClean="0"/>
              <a:t>w</a:t>
            </a:r>
            <a:endParaRPr lang="en-US" sz="3600" dirty="0"/>
          </a:p>
        </p:txBody>
      </p:sp>
      <p:sp>
        <p:nvSpPr>
          <p:cNvPr id="81" name="ZoneTexte 80"/>
          <p:cNvSpPr txBox="1"/>
          <p:nvPr/>
        </p:nvSpPr>
        <p:spPr>
          <a:xfrm>
            <a:off x="3797166" y="4549183"/>
            <a:ext cx="351378" cy="461665"/>
          </a:xfrm>
          <a:prstGeom prst="rect">
            <a:avLst/>
          </a:prstGeom>
          <a:noFill/>
        </p:spPr>
        <p:txBody>
          <a:bodyPr wrap="none" rtlCol="0">
            <a:spAutoFit/>
          </a:bodyPr>
          <a:lstStyle/>
          <a:p>
            <a:r>
              <a:rPr lang="en-US" sz="2400" dirty="0" smtClean="0"/>
              <a:t>R</a:t>
            </a:r>
            <a:endParaRPr lang="en-US" sz="2400" dirty="0"/>
          </a:p>
        </p:txBody>
      </p:sp>
      <p:sp>
        <p:nvSpPr>
          <p:cNvPr id="85" name="ZoneTexte 84"/>
          <p:cNvSpPr txBox="1"/>
          <p:nvPr/>
        </p:nvSpPr>
        <p:spPr>
          <a:xfrm>
            <a:off x="5915370" y="4903491"/>
            <a:ext cx="325730" cy="461665"/>
          </a:xfrm>
          <a:prstGeom prst="rect">
            <a:avLst/>
          </a:prstGeom>
          <a:noFill/>
        </p:spPr>
        <p:txBody>
          <a:bodyPr wrap="none" rtlCol="0">
            <a:spAutoFit/>
          </a:bodyPr>
          <a:lstStyle/>
          <a:p>
            <a:r>
              <a:rPr lang="en-US" sz="2400" dirty="0" smtClean="0"/>
              <a:t>F</a:t>
            </a:r>
            <a:endParaRPr lang="en-US" sz="2400" dirty="0"/>
          </a:p>
        </p:txBody>
      </p:sp>
      <p:sp>
        <p:nvSpPr>
          <p:cNvPr id="87" name="ZoneTexte 86"/>
          <p:cNvSpPr txBox="1"/>
          <p:nvPr/>
        </p:nvSpPr>
        <p:spPr>
          <a:xfrm>
            <a:off x="4575061" y="2953107"/>
            <a:ext cx="325730" cy="461665"/>
          </a:xfrm>
          <a:prstGeom prst="rect">
            <a:avLst/>
          </a:prstGeom>
          <a:noFill/>
        </p:spPr>
        <p:txBody>
          <a:bodyPr wrap="none" rtlCol="0">
            <a:spAutoFit/>
          </a:bodyPr>
          <a:lstStyle/>
          <a:p>
            <a:r>
              <a:rPr lang="en-US" sz="2400" dirty="0" smtClean="0"/>
              <a:t>F</a:t>
            </a:r>
            <a:endParaRPr lang="en-US" sz="2400" dirty="0"/>
          </a:p>
        </p:txBody>
      </p:sp>
      <p:cxnSp>
        <p:nvCxnSpPr>
          <p:cNvPr id="90" name="Connecteur droit avec flèche 89"/>
          <p:cNvCxnSpPr/>
          <p:nvPr/>
        </p:nvCxnSpPr>
        <p:spPr>
          <a:xfrm flipV="1">
            <a:off x="3851920" y="2996952"/>
            <a:ext cx="826683" cy="50793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V="1">
            <a:off x="3495299" y="5293618"/>
            <a:ext cx="370107" cy="312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3739811" y="5320966"/>
            <a:ext cx="343364" cy="461665"/>
          </a:xfrm>
          <a:prstGeom prst="rect">
            <a:avLst/>
          </a:prstGeom>
          <a:noFill/>
        </p:spPr>
        <p:txBody>
          <a:bodyPr wrap="none" rtlCol="0">
            <a:spAutoFit/>
          </a:bodyPr>
          <a:lstStyle/>
          <a:p>
            <a:r>
              <a:rPr lang="en-US" sz="2400" dirty="0" smtClean="0"/>
              <a:t>P</a:t>
            </a:r>
            <a:endParaRPr lang="en-US" sz="2400" dirty="0"/>
          </a:p>
        </p:txBody>
      </p:sp>
      <p:cxnSp>
        <p:nvCxnSpPr>
          <p:cNvPr id="93" name="Connecteur droit avec flèche 92"/>
          <p:cNvCxnSpPr/>
          <p:nvPr/>
        </p:nvCxnSpPr>
        <p:spPr>
          <a:xfrm flipV="1">
            <a:off x="5243195" y="5010848"/>
            <a:ext cx="640342" cy="76339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5090952" y="5592170"/>
            <a:ext cx="372440" cy="3065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3739811" y="3302216"/>
            <a:ext cx="171682" cy="4053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val="3467158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
        <p:nvSpPr>
          <p:cNvPr id="2" name="Ellipse 1"/>
          <p:cNvSpPr/>
          <p:nvPr/>
        </p:nvSpPr>
        <p:spPr>
          <a:xfrm>
            <a:off x="1556565" y="4519582"/>
            <a:ext cx="1471366" cy="1382277"/>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rme libre 2"/>
          <p:cNvSpPr/>
          <p:nvPr/>
        </p:nvSpPr>
        <p:spPr>
          <a:xfrm>
            <a:off x="5486412"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Connecteur droit avec flèche 40"/>
          <p:cNvCxnSpPr/>
          <p:nvPr/>
        </p:nvCxnSpPr>
        <p:spPr>
          <a:xfrm flipV="1">
            <a:off x="5486412"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76886" y="6023029"/>
            <a:ext cx="3851098" cy="646331"/>
          </a:xfrm>
          <a:prstGeom prst="rect">
            <a:avLst/>
          </a:prstGeom>
          <a:noFill/>
          <a:ln>
            <a:solidFill>
              <a:schemeClr val="tx2">
                <a:lumMod val="60000"/>
                <a:lumOff val="40000"/>
              </a:schemeClr>
            </a:solidFill>
          </a:ln>
        </p:spPr>
        <p:txBody>
          <a:bodyPr wrap="square" rtlCol="0">
            <a:spAutoFit/>
          </a:bodyPr>
          <a:lstStyle/>
          <a:p>
            <a:r>
              <a:rPr lang="en-US" dirty="0" smtClean="0"/>
              <a:t>Circular :</a:t>
            </a:r>
          </a:p>
          <a:p>
            <a:r>
              <a:rPr lang="en-US" dirty="0" smtClean="0"/>
              <a:t> homogeneous transmitted pressure</a:t>
            </a:r>
            <a:endParaRPr lang="en-US" dirty="0"/>
          </a:p>
        </p:txBody>
      </p:sp>
      <p:sp>
        <p:nvSpPr>
          <p:cNvPr id="82" name="ZoneTexte 81"/>
          <p:cNvSpPr txBox="1"/>
          <p:nvPr/>
        </p:nvSpPr>
        <p:spPr>
          <a:xfrm>
            <a:off x="4692794" y="6023028"/>
            <a:ext cx="3851098" cy="646331"/>
          </a:xfrm>
          <a:prstGeom prst="rect">
            <a:avLst/>
          </a:prstGeom>
          <a:noFill/>
          <a:ln>
            <a:solidFill>
              <a:schemeClr val="tx2">
                <a:lumMod val="60000"/>
                <a:lumOff val="40000"/>
              </a:schemeClr>
            </a:solidFill>
          </a:ln>
        </p:spPr>
        <p:txBody>
          <a:bodyPr wrap="square" rtlCol="0">
            <a:spAutoFit/>
          </a:bodyPr>
          <a:lstStyle/>
          <a:p>
            <a:r>
              <a:rPr lang="en-US" dirty="0" smtClean="0"/>
              <a:t>Non Circular :</a:t>
            </a:r>
          </a:p>
          <a:p>
            <a:r>
              <a:rPr lang="en-US" dirty="0" smtClean="0"/>
              <a:t> heterogeneous transmitted pressure</a:t>
            </a:r>
            <a:endParaRPr lang="en-US" dirty="0"/>
          </a:p>
        </p:txBody>
      </p:sp>
      <p:sp>
        <p:nvSpPr>
          <p:cNvPr id="83" name="Ellipse 82"/>
          <p:cNvSpPr/>
          <p:nvPr/>
        </p:nvSpPr>
        <p:spPr>
          <a:xfrm>
            <a:off x="1523914" y="4489121"/>
            <a:ext cx="1553472" cy="1458848"/>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orme libre 83"/>
          <p:cNvSpPr/>
          <p:nvPr/>
        </p:nvSpPr>
        <p:spPr>
          <a:xfrm>
            <a:off x="5463091"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eur droit avec flèche 31"/>
          <p:cNvCxnSpPr/>
          <p:nvPr/>
        </p:nvCxnSpPr>
        <p:spPr>
          <a:xfrm flipV="1">
            <a:off x="6519160"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1556564" y="4489122"/>
            <a:ext cx="1466391" cy="1412738"/>
            <a:chOff x="1187624" y="3136207"/>
            <a:chExt cx="2207142" cy="2114894"/>
          </a:xfrm>
        </p:grpSpPr>
        <p:cxnSp>
          <p:nvCxnSpPr>
            <p:cNvPr id="18" name="Connecteur droit avec flèche 17"/>
            <p:cNvCxnSpPr/>
            <p:nvPr/>
          </p:nvCxnSpPr>
          <p:spPr>
            <a:xfrm>
              <a:off x="2290368" y="3136207"/>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10800000">
              <a:off x="2340890" y="488636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a:off x="3208861"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a:off x="1373529" y="3992519"/>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2589165">
              <a:off x="2903201" y="3338705"/>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3389165">
              <a:off x="1745198" y="4711082"/>
              <a:ext cx="0" cy="36473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18789165">
              <a:off x="1624107" y="3368922"/>
              <a:ext cx="0" cy="3718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30" name="Connecteur droit avec flèche 29"/>
          <p:cNvCxnSpPr/>
          <p:nvPr/>
        </p:nvCxnSpPr>
        <p:spPr>
          <a:xfrm flipH="1" flipV="1">
            <a:off x="2613048" y="5562775"/>
            <a:ext cx="213976" cy="18100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6156176"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5790366"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450990"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H="1">
            <a:off x="5978495"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flipV="1">
            <a:off x="6156176"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3" name="ZoneTexte 62"/>
          <p:cNvSpPr txBox="1"/>
          <p:nvPr/>
        </p:nvSpPr>
        <p:spPr>
          <a:xfrm>
            <a:off x="2818875" y="3337396"/>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64" name="ZoneTexte 63"/>
          <p:cNvSpPr txBox="1"/>
          <p:nvPr/>
        </p:nvSpPr>
        <p:spPr>
          <a:xfrm>
            <a:off x="2818874" y="3762968"/>
            <a:ext cx="6038341" cy="369332"/>
          </a:xfrm>
          <a:prstGeom prst="rect">
            <a:avLst/>
          </a:prstGeom>
          <a:noFill/>
        </p:spPr>
        <p:txBody>
          <a:bodyPr wrap="square" rtlCol="0">
            <a:spAutoFit/>
          </a:bodyPr>
          <a:lstStyle/>
          <a:p>
            <a:r>
              <a:rPr lang="en-US" dirty="0" smtClean="0"/>
              <a:t>Resulting compression ( Force) pressure: F5&gt;F4&gt;F3&gt;F2</a:t>
            </a:r>
            <a:endParaRPr lang="en-US" dirty="0"/>
          </a:p>
        </p:txBody>
      </p:sp>
      <p:cxnSp>
        <p:nvCxnSpPr>
          <p:cNvPr id="71" name="Connecteur droit 70"/>
          <p:cNvCxnSpPr/>
          <p:nvPr/>
        </p:nvCxnSpPr>
        <p:spPr>
          <a:xfrm>
            <a:off x="2322776" y="2542531"/>
            <a:ext cx="2162096" cy="17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2451576" y="2120307"/>
            <a:ext cx="536248" cy="369332"/>
          </a:xfrm>
          <a:prstGeom prst="rect">
            <a:avLst/>
          </a:prstGeom>
          <a:noFill/>
        </p:spPr>
        <p:txBody>
          <a:bodyPr wrap="square" rtlCol="0">
            <a:spAutoFit/>
          </a:bodyPr>
          <a:lstStyle/>
          <a:p>
            <a:r>
              <a:rPr lang="en-US" dirty="0" smtClean="0"/>
              <a:t>F1</a:t>
            </a:r>
            <a:endParaRPr lang="en-US" dirty="0"/>
          </a:p>
        </p:txBody>
      </p:sp>
      <p:grpSp>
        <p:nvGrpSpPr>
          <p:cNvPr id="55" name="Groupe 54"/>
          <p:cNvGrpSpPr/>
          <p:nvPr/>
        </p:nvGrpSpPr>
        <p:grpSpPr>
          <a:xfrm>
            <a:off x="6749922" y="2520037"/>
            <a:ext cx="1998542" cy="788641"/>
            <a:chOff x="4932040" y="2086248"/>
            <a:chExt cx="2808312" cy="788641"/>
          </a:xfrm>
        </p:grpSpPr>
        <p:sp>
          <p:nvSpPr>
            <p:cNvPr id="44" name="Arc 43"/>
            <p:cNvSpPr/>
            <p:nvPr/>
          </p:nvSpPr>
          <p:spPr>
            <a:xfrm>
              <a:off x="5801014" y="2136915"/>
              <a:ext cx="884248" cy="737974"/>
            </a:xfrm>
            <a:custGeom>
              <a:avLst/>
              <a:gdLst>
                <a:gd name="connsiteX0" fmla="*/ 2257 w 884245"/>
                <a:gd name="connsiteY0" fmla="*/ 714567 h 1298128"/>
                <a:gd name="connsiteX1" fmla="*/ 121554 w 884245"/>
                <a:gd name="connsiteY1" fmla="*/ 202068 h 1298128"/>
                <a:gd name="connsiteX2" fmla="*/ 708238 w 884245"/>
                <a:gd name="connsiteY2" fmla="*/ 130741 h 1298128"/>
                <a:gd name="connsiteX3" fmla="*/ 884246 w 884245"/>
                <a:gd name="connsiteY3" fmla="*/ 649064 h 1298128"/>
                <a:gd name="connsiteX4" fmla="*/ 442123 w 884245"/>
                <a:gd name="connsiteY4" fmla="*/ 649064 h 1298128"/>
                <a:gd name="connsiteX5" fmla="*/ 2257 w 884245"/>
                <a:gd name="connsiteY5" fmla="*/ 714567 h 1298128"/>
                <a:gd name="connsiteX0" fmla="*/ 2257 w 884245"/>
                <a:gd name="connsiteY0" fmla="*/ 714567 h 1298128"/>
                <a:gd name="connsiteX1" fmla="*/ 121554 w 884245"/>
                <a:gd name="connsiteY1" fmla="*/ 202068 h 1298128"/>
                <a:gd name="connsiteX2" fmla="*/ 708238 w 884245"/>
                <a:gd name="connsiteY2" fmla="*/ 130741 h 1298128"/>
                <a:gd name="connsiteX3" fmla="*/ 884246 w 884245"/>
                <a:gd name="connsiteY3" fmla="*/ 649064 h 1298128"/>
                <a:gd name="connsiteX0" fmla="*/ 2259 w 884248"/>
                <a:gd name="connsiteY0" fmla="*/ 714577 h 737974"/>
                <a:gd name="connsiteX1" fmla="*/ 121556 w 884248"/>
                <a:gd name="connsiteY1" fmla="*/ 202078 h 737974"/>
                <a:gd name="connsiteX2" fmla="*/ 708240 w 884248"/>
                <a:gd name="connsiteY2" fmla="*/ 130751 h 737974"/>
                <a:gd name="connsiteX3" fmla="*/ 884248 w 884248"/>
                <a:gd name="connsiteY3" fmla="*/ 649074 h 737974"/>
                <a:gd name="connsiteX4" fmla="*/ 442125 w 884248"/>
                <a:gd name="connsiteY4" fmla="*/ 649074 h 737974"/>
                <a:gd name="connsiteX5" fmla="*/ 2259 w 884248"/>
                <a:gd name="connsiteY5" fmla="*/ 714577 h 737974"/>
                <a:gd name="connsiteX0" fmla="*/ 2259 w 884248"/>
                <a:gd name="connsiteY0" fmla="*/ 714577 h 737974"/>
                <a:gd name="connsiteX1" fmla="*/ 121556 w 884248"/>
                <a:gd name="connsiteY1" fmla="*/ 202078 h 737974"/>
                <a:gd name="connsiteX2" fmla="*/ 708240 w 884248"/>
                <a:gd name="connsiteY2" fmla="*/ 130751 h 737974"/>
                <a:gd name="connsiteX3" fmla="*/ 884248 w 884248"/>
                <a:gd name="connsiteY3" fmla="*/ 737974 h 737974"/>
              </a:gdLst>
              <a:ahLst/>
              <a:cxnLst>
                <a:cxn ang="0">
                  <a:pos x="connsiteX0" y="connsiteY0"/>
                </a:cxn>
                <a:cxn ang="0">
                  <a:pos x="connsiteX1" y="connsiteY1"/>
                </a:cxn>
                <a:cxn ang="0">
                  <a:pos x="connsiteX2" y="connsiteY2"/>
                </a:cxn>
                <a:cxn ang="0">
                  <a:pos x="connsiteX3" y="connsiteY3"/>
                </a:cxn>
              </a:cxnLst>
              <a:rect l="l" t="t" r="r" b="b"/>
              <a:pathLst>
                <a:path w="884248" h="737974" stroke="0" extrusionOk="0">
                  <a:moveTo>
                    <a:pt x="2259" y="714577"/>
                  </a:moveTo>
                  <a:cubicBezTo>
                    <a:pt x="-10744" y="526385"/>
                    <a:pt x="32821" y="339230"/>
                    <a:pt x="121556" y="202078"/>
                  </a:cubicBezTo>
                  <a:cubicBezTo>
                    <a:pt x="276340" y="-37162"/>
                    <a:pt x="528757" y="-67850"/>
                    <a:pt x="708240" y="130751"/>
                  </a:cubicBezTo>
                  <a:cubicBezTo>
                    <a:pt x="819074" y="253391"/>
                    <a:pt x="884248" y="445320"/>
                    <a:pt x="884248" y="649074"/>
                  </a:cubicBezTo>
                  <a:lnTo>
                    <a:pt x="442125" y="649074"/>
                  </a:lnTo>
                  <a:lnTo>
                    <a:pt x="2259" y="714577"/>
                  </a:lnTo>
                  <a:close/>
                </a:path>
                <a:path w="884248" h="737974" fill="none">
                  <a:moveTo>
                    <a:pt x="2259" y="714577"/>
                  </a:moveTo>
                  <a:cubicBezTo>
                    <a:pt x="-10744" y="526385"/>
                    <a:pt x="32821" y="339230"/>
                    <a:pt x="121556" y="202078"/>
                  </a:cubicBezTo>
                  <a:cubicBezTo>
                    <a:pt x="276340" y="-37162"/>
                    <a:pt x="528757" y="-67850"/>
                    <a:pt x="708240" y="130751"/>
                  </a:cubicBezTo>
                  <a:cubicBezTo>
                    <a:pt x="819074" y="253391"/>
                    <a:pt x="884248" y="534220"/>
                    <a:pt x="884248" y="73797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orme libre 44"/>
            <p:cNvSpPr/>
            <p:nvPr/>
          </p:nvSpPr>
          <p:spPr>
            <a:xfrm>
              <a:off x="5304656" y="2086248"/>
              <a:ext cx="2068059" cy="55460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234516 w 1234516"/>
                <a:gd name="connsiteY0" fmla="*/ 165100 h 489958"/>
                <a:gd name="connsiteX1" fmla="*/ 523316 w 1234516"/>
                <a:gd name="connsiteY1" fmla="*/ 0 h 489958"/>
                <a:gd name="connsiteX2" fmla="*/ 0 w 1234516"/>
                <a:gd name="connsiteY2" fmla="*/ 489958 h 489958"/>
                <a:gd name="connsiteX0" fmla="*/ 1249494 w 1249494"/>
                <a:gd name="connsiteY0" fmla="*/ 165100 h 406236"/>
                <a:gd name="connsiteX1" fmla="*/ 538294 w 1249494"/>
                <a:gd name="connsiteY1" fmla="*/ 0 h 406236"/>
                <a:gd name="connsiteX2" fmla="*/ 0 w 1249494"/>
                <a:gd name="connsiteY2" fmla="*/ 406236 h 406236"/>
                <a:gd name="connsiteX0" fmla="*/ 1219537 w 1219537"/>
                <a:gd name="connsiteY0" fmla="*/ 369753 h 406236"/>
                <a:gd name="connsiteX1" fmla="*/ 538294 w 1219537"/>
                <a:gd name="connsiteY1" fmla="*/ 0 h 406236"/>
                <a:gd name="connsiteX2" fmla="*/ 0 w 1219537"/>
                <a:gd name="connsiteY2" fmla="*/ 406236 h 406236"/>
              </a:gdLst>
              <a:ahLst/>
              <a:cxnLst>
                <a:cxn ang="0">
                  <a:pos x="connsiteX0" y="connsiteY0"/>
                </a:cxn>
                <a:cxn ang="0">
                  <a:pos x="connsiteX1" y="connsiteY1"/>
                </a:cxn>
                <a:cxn ang="0">
                  <a:pos x="connsiteX2" y="connsiteY2"/>
                </a:cxn>
              </a:cxnLst>
              <a:rect l="l" t="t" r="r" b="b"/>
              <a:pathLst>
                <a:path w="1219537" h="406236">
                  <a:moveTo>
                    <a:pt x="1219537" y="369753"/>
                  </a:moveTo>
                  <a:lnTo>
                    <a:pt x="538294" y="0"/>
                  </a:lnTo>
                  <a:lnTo>
                    <a:pt x="0" y="40623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onnecteur droit avec flèche 45"/>
            <p:cNvCxnSpPr/>
            <p:nvPr/>
          </p:nvCxnSpPr>
          <p:spPr>
            <a:xfrm>
              <a:off x="6232596" y="2136925"/>
              <a:ext cx="0" cy="50264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flipV="1">
              <a:off x="4932040" y="2564904"/>
              <a:ext cx="2808312" cy="7466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a:xfrm>
              <a:off x="5148063" y="2278391"/>
              <a:ext cx="600660" cy="369332"/>
            </a:xfrm>
            <a:prstGeom prst="rect">
              <a:avLst/>
            </a:prstGeom>
            <a:noFill/>
          </p:spPr>
          <p:txBody>
            <a:bodyPr wrap="square" rtlCol="0">
              <a:spAutoFit/>
            </a:bodyPr>
            <a:lstStyle/>
            <a:p>
              <a:r>
                <a:rPr lang="en-US" dirty="0" smtClean="0"/>
                <a:t>F1</a:t>
              </a:r>
              <a:endParaRPr lang="en-US" dirty="0"/>
            </a:p>
          </p:txBody>
        </p:sp>
        <p:sp>
          <p:nvSpPr>
            <p:cNvPr id="60" name="ZoneTexte 59"/>
            <p:cNvSpPr txBox="1"/>
            <p:nvPr/>
          </p:nvSpPr>
          <p:spPr>
            <a:xfrm>
              <a:off x="7044866" y="2232902"/>
              <a:ext cx="695486" cy="369332"/>
            </a:xfrm>
            <a:prstGeom prst="rect">
              <a:avLst/>
            </a:prstGeom>
            <a:noFill/>
          </p:spPr>
          <p:txBody>
            <a:bodyPr wrap="square" rtlCol="0">
              <a:spAutoFit/>
            </a:bodyPr>
            <a:lstStyle/>
            <a:p>
              <a:r>
                <a:rPr lang="en-US" dirty="0" smtClean="0"/>
                <a:t>F1</a:t>
              </a:r>
              <a:endParaRPr lang="en-US" dirty="0"/>
            </a:p>
          </p:txBody>
        </p:sp>
      </p:grpSp>
      <p:sp>
        <p:nvSpPr>
          <p:cNvPr id="12" name="Arc 11"/>
          <p:cNvSpPr/>
          <p:nvPr/>
        </p:nvSpPr>
        <p:spPr>
          <a:xfrm>
            <a:off x="5086489" y="2536806"/>
            <a:ext cx="1187699" cy="770214"/>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Lst>
            <a:ahLst/>
            <a:cxnLst>
              <a:cxn ang="0">
                <a:pos x="connsiteX0" y="connsiteY0"/>
              </a:cxn>
              <a:cxn ang="0">
                <a:pos x="connsiteX1" y="connsiteY1"/>
              </a:cxn>
              <a:cxn ang="0">
                <a:pos x="connsiteX2" y="connsiteY2"/>
              </a:cxn>
              <a:cxn ang="0">
                <a:pos x="connsiteX3" y="connsiteY3"/>
              </a:cxn>
            </a:cxnLst>
            <a:rect l="l" t="t" r="r" b="b"/>
            <a:pathLst>
              <a:path w="1668931" h="770214" stroke="0" extrusionOk="0">
                <a:moveTo>
                  <a:pt x="14600" y="770214"/>
                </a:moveTo>
                <a:cubicBezTo>
                  <a:pt x="-51782" y="496356"/>
                  <a:pt x="112345" y="219857"/>
                  <a:pt x="422367" y="83264"/>
                </a:cubicBezTo>
                <a:cubicBezTo>
                  <a:pt x="641311" y="-13201"/>
                  <a:pt x="904280" y="-26567"/>
                  <a:pt x="1137285" y="46927"/>
                </a:cubicBezTo>
                <a:cubicBezTo>
                  <a:pt x="1450831" y="145825"/>
                  <a:pt x="1656231" y="384152"/>
                  <a:pt x="1656231" y="649064"/>
                </a:cubicBezTo>
                <a:lnTo>
                  <a:pt x="828139" y="649064"/>
                </a:lnTo>
                <a:lnTo>
                  <a:pt x="14600" y="770214"/>
                </a:lnTo>
                <a:close/>
              </a:path>
              <a:path w="1668931" h="770214" fill="none">
                <a:moveTo>
                  <a:pt x="14600" y="770214"/>
                </a:moveTo>
                <a:cubicBezTo>
                  <a:pt x="-51782" y="496356"/>
                  <a:pt x="112345" y="219857"/>
                  <a:pt x="422367" y="83264"/>
                </a:cubicBezTo>
                <a:cubicBezTo>
                  <a:pt x="641311" y="-13201"/>
                  <a:pt x="904280" y="-26567"/>
                  <a:pt x="1137285" y="46927"/>
                </a:cubicBezTo>
                <a:cubicBezTo>
                  <a:pt x="1450831" y="145825"/>
                  <a:pt x="1668931" y="473052"/>
                  <a:pt x="1668931" y="73796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orme libre 12"/>
          <p:cNvSpPr/>
          <p:nvPr/>
        </p:nvSpPr>
        <p:spPr>
          <a:xfrm>
            <a:off x="4779680" y="2494637"/>
            <a:ext cx="1865243" cy="36410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eur droit avec flèche 34"/>
          <p:cNvCxnSpPr/>
          <p:nvPr/>
        </p:nvCxnSpPr>
        <p:spPr>
          <a:xfrm>
            <a:off x="5663499" y="2542531"/>
            <a:ext cx="0" cy="35431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4484872" y="2864152"/>
            <a:ext cx="2418784" cy="326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3779912" y="2150705"/>
            <a:ext cx="513893" cy="369332"/>
          </a:xfrm>
          <a:prstGeom prst="rect">
            <a:avLst/>
          </a:prstGeom>
          <a:noFill/>
        </p:spPr>
        <p:txBody>
          <a:bodyPr wrap="square" rtlCol="0">
            <a:spAutoFit/>
          </a:bodyPr>
          <a:lstStyle/>
          <a:p>
            <a:r>
              <a:rPr lang="en-US" dirty="0" smtClean="0"/>
              <a:t>F1</a:t>
            </a:r>
            <a:endParaRPr lang="en-US" dirty="0"/>
          </a:p>
        </p:txBody>
      </p:sp>
      <p:sp>
        <p:nvSpPr>
          <p:cNvPr id="58" name="ZoneTexte 57"/>
          <p:cNvSpPr txBox="1"/>
          <p:nvPr/>
        </p:nvSpPr>
        <p:spPr>
          <a:xfrm>
            <a:off x="6411608" y="2510424"/>
            <a:ext cx="492047" cy="369332"/>
          </a:xfrm>
          <a:prstGeom prst="rect">
            <a:avLst/>
          </a:prstGeom>
          <a:noFill/>
        </p:spPr>
        <p:txBody>
          <a:bodyPr wrap="square" rtlCol="0">
            <a:spAutoFit/>
          </a:bodyPr>
          <a:lstStyle/>
          <a:p>
            <a:r>
              <a:rPr lang="en-US" dirty="0" smtClean="0"/>
              <a:t>F1</a:t>
            </a:r>
            <a:endParaRPr lang="en-US" dirty="0"/>
          </a:p>
        </p:txBody>
      </p:sp>
      <p:sp>
        <p:nvSpPr>
          <p:cNvPr id="61" name="ZoneTexte 60"/>
          <p:cNvSpPr txBox="1"/>
          <p:nvPr/>
        </p:nvSpPr>
        <p:spPr>
          <a:xfrm>
            <a:off x="5465866" y="2896846"/>
            <a:ext cx="808322" cy="369332"/>
          </a:xfrm>
          <a:prstGeom prst="rect">
            <a:avLst/>
          </a:prstGeom>
          <a:noFill/>
        </p:spPr>
        <p:txBody>
          <a:bodyPr wrap="square" rtlCol="0">
            <a:spAutoFit/>
          </a:bodyPr>
          <a:lstStyle/>
          <a:p>
            <a:r>
              <a:rPr lang="en-US" dirty="0" smtClean="0"/>
              <a:t>F4=+</a:t>
            </a:r>
            <a:endParaRPr lang="en-US" dirty="0"/>
          </a:p>
        </p:txBody>
      </p:sp>
      <p:sp>
        <p:nvSpPr>
          <p:cNvPr id="62" name="ZoneTexte 61"/>
          <p:cNvSpPr txBox="1"/>
          <p:nvPr/>
        </p:nvSpPr>
        <p:spPr>
          <a:xfrm>
            <a:off x="7308304" y="3081801"/>
            <a:ext cx="936104" cy="369332"/>
          </a:xfrm>
          <a:prstGeom prst="rect">
            <a:avLst/>
          </a:prstGeom>
          <a:noFill/>
        </p:spPr>
        <p:txBody>
          <a:bodyPr wrap="square" rtlCol="0">
            <a:spAutoFit/>
          </a:bodyPr>
          <a:lstStyle/>
          <a:p>
            <a:r>
              <a:rPr lang="en-US" dirty="0" smtClean="0"/>
              <a:t>F5=++</a:t>
            </a:r>
            <a:endParaRPr lang="en-US" dirty="0"/>
          </a:p>
        </p:txBody>
      </p:sp>
      <p:sp>
        <p:nvSpPr>
          <p:cNvPr id="68" name="Arc 11"/>
          <p:cNvSpPr/>
          <p:nvPr/>
        </p:nvSpPr>
        <p:spPr>
          <a:xfrm>
            <a:off x="2780479" y="2536806"/>
            <a:ext cx="1187699" cy="45719"/>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Lst>
            <a:ahLst/>
            <a:cxnLst>
              <a:cxn ang="0">
                <a:pos x="connsiteX0" y="connsiteY0"/>
              </a:cxn>
              <a:cxn ang="0">
                <a:pos x="connsiteX1" y="connsiteY1"/>
              </a:cxn>
              <a:cxn ang="0">
                <a:pos x="connsiteX2" y="connsiteY2"/>
              </a:cxn>
              <a:cxn ang="0">
                <a:pos x="connsiteX3" y="connsiteY3"/>
              </a:cxn>
            </a:cxnLst>
            <a:rect l="l" t="t" r="r" b="b"/>
            <a:pathLst>
              <a:path w="1668931" h="770214" stroke="0" extrusionOk="0">
                <a:moveTo>
                  <a:pt x="14600" y="770214"/>
                </a:moveTo>
                <a:cubicBezTo>
                  <a:pt x="-51782" y="496356"/>
                  <a:pt x="112345" y="219857"/>
                  <a:pt x="422367" y="83264"/>
                </a:cubicBezTo>
                <a:cubicBezTo>
                  <a:pt x="641311" y="-13201"/>
                  <a:pt x="904280" y="-26567"/>
                  <a:pt x="1137285" y="46927"/>
                </a:cubicBezTo>
                <a:cubicBezTo>
                  <a:pt x="1450831" y="145825"/>
                  <a:pt x="1656231" y="384152"/>
                  <a:pt x="1656231" y="649064"/>
                </a:cubicBezTo>
                <a:lnTo>
                  <a:pt x="828139" y="649064"/>
                </a:lnTo>
                <a:lnTo>
                  <a:pt x="14600" y="770214"/>
                </a:lnTo>
                <a:close/>
              </a:path>
              <a:path w="1668931" h="770214" fill="none">
                <a:moveTo>
                  <a:pt x="14600" y="770214"/>
                </a:moveTo>
                <a:cubicBezTo>
                  <a:pt x="-51782" y="496356"/>
                  <a:pt x="112345" y="219857"/>
                  <a:pt x="422367" y="83264"/>
                </a:cubicBezTo>
                <a:cubicBezTo>
                  <a:pt x="641311" y="-13201"/>
                  <a:pt x="904280" y="-26567"/>
                  <a:pt x="1137285" y="46927"/>
                </a:cubicBezTo>
                <a:cubicBezTo>
                  <a:pt x="1450831" y="145825"/>
                  <a:pt x="1668931" y="473052"/>
                  <a:pt x="1668931" y="737964"/>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Forme libre 68"/>
          <p:cNvSpPr/>
          <p:nvPr/>
        </p:nvSpPr>
        <p:spPr>
          <a:xfrm>
            <a:off x="2473670" y="2494637"/>
            <a:ext cx="1865243" cy="4571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Connecteur droit avec flèche 69"/>
          <p:cNvCxnSpPr/>
          <p:nvPr/>
        </p:nvCxnSpPr>
        <p:spPr>
          <a:xfrm>
            <a:off x="3357489" y="2542531"/>
            <a:ext cx="16839" cy="28173"/>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3" name="ZoneTexte 72"/>
          <p:cNvSpPr txBox="1"/>
          <p:nvPr/>
        </p:nvSpPr>
        <p:spPr>
          <a:xfrm>
            <a:off x="4728470" y="2510424"/>
            <a:ext cx="491602" cy="369332"/>
          </a:xfrm>
          <a:prstGeom prst="rect">
            <a:avLst/>
          </a:prstGeom>
          <a:noFill/>
        </p:spPr>
        <p:txBody>
          <a:bodyPr wrap="square" rtlCol="0">
            <a:spAutoFit/>
          </a:bodyPr>
          <a:lstStyle/>
          <a:p>
            <a:r>
              <a:rPr lang="en-US" dirty="0" smtClean="0"/>
              <a:t>F1</a:t>
            </a:r>
            <a:endParaRPr lang="en-US" dirty="0"/>
          </a:p>
        </p:txBody>
      </p:sp>
      <p:sp>
        <p:nvSpPr>
          <p:cNvPr id="77" name="ZoneTexte 76"/>
          <p:cNvSpPr txBox="1"/>
          <p:nvPr/>
        </p:nvSpPr>
        <p:spPr>
          <a:xfrm>
            <a:off x="2830059" y="4145915"/>
            <a:ext cx="6038341" cy="369332"/>
          </a:xfrm>
          <a:prstGeom prst="rect">
            <a:avLst/>
          </a:prstGeom>
          <a:noFill/>
        </p:spPr>
        <p:txBody>
          <a:bodyPr wrap="square" rtlCol="0">
            <a:spAutoFit/>
          </a:bodyPr>
          <a:lstStyle/>
          <a:p>
            <a:r>
              <a:rPr lang="en-US" dirty="0" smtClean="0"/>
              <a:t>Depends on the arc angle where applied </a:t>
            </a:r>
            <a:endParaRPr lang="en-US" dirty="0"/>
          </a:p>
        </p:txBody>
      </p:sp>
      <p:cxnSp>
        <p:nvCxnSpPr>
          <p:cNvPr id="56" name="Connecteur droit 55"/>
          <p:cNvCxnSpPr/>
          <p:nvPr/>
        </p:nvCxnSpPr>
        <p:spPr>
          <a:xfrm>
            <a:off x="251520" y="2533239"/>
            <a:ext cx="2162096" cy="1713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7" name="ZoneTexte 56"/>
          <p:cNvSpPr txBox="1"/>
          <p:nvPr/>
        </p:nvSpPr>
        <p:spPr>
          <a:xfrm>
            <a:off x="380320" y="2111015"/>
            <a:ext cx="536248" cy="369332"/>
          </a:xfrm>
          <a:prstGeom prst="rect">
            <a:avLst/>
          </a:prstGeom>
          <a:noFill/>
        </p:spPr>
        <p:txBody>
          <a:bodyPr wrap="square" rtlCol="0">
            <a:spAutoFit/>
          </a:bodyPr>
          <a:lstStyle/>
          <a:p>
            <a:r>
              <a:rPr lang="en-US" dirty="0" smtClean="0"/>
              <a:t>F1</a:t>
            </a:r>
            <a:endParaRPr lang="en-US" dirty="0"/>
          </a:p>
        </p:txBody>
      </p:sp>
      <p:sp>
        <p:nvSpPr>
          <p:cNvPr id="65" name="ZoneTexte 64"/>
          <p:cNvSpPr txBox="1"/>
          <p:nvPr/>
        </p:nvSpPr>
        <p:spPr>
          <a:xfrm>
            <a:off x="1708656" y="2141413"/>
            <a:ext cx="513893" cy="369332"/>
          </a:xfrm>
          <a:prstGeom prst="rect">
            <a:avLst/>
          </a:prstGeom>
          <a:noFill/>
        </p:spPr>
        <p:txBody>
          <a:bodyPr wrap="square" rtlCol="0">
            <a:spAutoFit/>
          </a:bodyPr>
          <a:lstStyle/>
          <a:p>
            <a:r>
              <a:rPr lang="en-US" dirty="0" smtClean="0"/>
              <a:t>F1</a:t>
            </a:r>
            <a:endParaRPr lang="en-US" dirty="0"/>
          </a:p>
        </p:txBody>
      </p:sp>
      <p:sp>
        <p:nvSpPr>
          <p:cNvPr id="67" name="Arc 11"/>
          <p:cNvSpPr/>
          <p:nvPr/>
        </p:nvSpPr>
        <p:spPr>
          <a:xfrm>
            <a:off x="566848" y="2525701"/>
            <a:ext cx="1333220" cy="412567"/>
          </a:xfrm>
          <a:custGeom>
            <a:avLst/>
            <a:gdLst>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4" fmla="*/ 828092 w 1656184"/>
              <a:gd name="connsiteY4" fmla="*/ 649064 h 1298128"/>
              <a:gd name="connsiteX5" fmla="*/ 14553 w 1656184"/>
              <a:gd name="connsiteY5" fmla="*/ 770214 h 1298128"/>
              <a:gd name="connsiteX0" fmla="*/ 14553 w 1656184"/>
              <a:gd name="connsiteY0" fmla="*/ 770214 h 1298128"/>
              <a:gd name="connsiteX1" fmla="*/ 422320 w 1656184"/>
              <a:gd name="connsiteY1" fmla="*/ 83264 h 1298128"/>
              <a:gd name="connsiteX2" fmla="*/ 1137238 w 1656184"/>
              <a:gd name="connsiteY2" fmla="*/ 46927 h 1298128"/>
              <a:gd name="connsiteX3" fmla="*/ 1656184 w 1656184"/>
              <a:gd name="connsiteY3" fmla="*/ 649064 h 1298128"/>
              <a:gd name="connsiteX0" fmla="*/ 14600 w 1668931"/>
              <a:gd name="connsiteY0" fmla="*/ 770214 h 770214"/>
              <a:gd name="connsiteX1" fmla="*/ 422367 w 1668931"/>
              <a:gd name="connsiteY1" fmla="*/ 83264 h 770214"/>
              <a:gd name="connsiteX2" fmla="*/ 1137285 w 1668931"/>
              <a:gd name="connsiteY2" fmla="*/ 46927 h 770214"/>
              <a:gd name="connsiteX3" fmla="*/ 1656231 w 1668931"/>
              <a:gd name="connsiteY3" fmla="*/ 649064 h 770214"/>
              <a:gd name="connsiteX4" fmla="*/ 828139 w 1668931"/>
              <a:gd name="connsiteY4" fmla="*/ 649064 h 770214"/>
              <a:gd name="connsiteX5" fmla="*/ 14600 w 1668931"/>
              <a:gd name="connsiteY5" fmla="*/ 770214 h 770214"/>
              <a:gd name="connsiteX0" fmla="*/ 14600 w 1668931"/>
              <a:gd name="connsiteY0" fmla="*/ 770214 h 770214"/>
              <a:gd name="connsiteX1" fmla="*/ 422367 w 1668931"/>
              <a:gd name="connsiteY1" fmla="*/ 83264 h 770214"/>
              <a:gd name="connsiteX2" fmla="*/ 1137285 w 1668931"/>
              <a:gd name="connsiteY2" fmla="*/ 46927 h 770214"/>
              <a:gd name="connsiteX3" fmla="*/ 1668931 w 1668931"/>
              <a:gd name="connsiteY3" fmla="*/ 737964 h 770214"/>
              <a:gd name="connsiteX0" fmla="*/ 14600 w 1668931"/>
              <a:gd name="connsiteY0" fmla="*/ 770214 h 5017552"/>
              <a:gd name="connsiteX1" fmla="*/ 422367 w 1668931"/>
              <a:gd name="connsiteY1" fmla="*/ 83264 h 5017552"/>
              <a:gd name="connsiteX2" fmla="*/ 1137285 w 1668931"/>
              <a:gd name="connsiteY2" fmla="*/ 46927 h 5017552"/>
              <a:gd name="connsiteX3" fmla="*/ 1656231 w 1668931"/>
              <a:gd name="connsiteY3" fmla="*/ 649064 h 5017552"/>
              <a:gd name="connsiteX4" fmla="*/ 808961 w 1668931"/>
              <a:gd name="connsiteY4" fmla="*/ 5017552 h 5017552"/>
              <a:gd name="connsiteX5" fmla="*/ 14600 w 1668931"/>
              <a:gd name="connsiteY5" fmla="*/ 770214 h 5017552"/>
              <a:gd name="connsiteX0" fmla="*/ 14600 w 1668931"/>
              <a:gd name="connsiteY0" fmla="*/ 770214 h 5017552"/>
              <a:gd name="connsiteX1" fmla="*/ 422367 w 1668931"/>
              <a:gd name="connsiteY1" fmla="*/ 83264 h 5017552"/>
              <a:gd name="connsiteX2" fmla="*/ 1137285 w 1668931"/>
              <a:gd name="connsiteY2" fmla="*/ 46927 h 5017552"/>
              <a:gd name="connsiteX3" fmla="*/ 1668931 w 1668931"/>
              <a:gd name="connsiteY3" fmla="*/ 737964 h 5017552"/>
              <a:gd name="connsiteX0" fmla="*/ 14600 w 1668931"/>
              <a:gd name="connsiteY0" fmla="*/ 7248644 h 7248644"/>
              <a:gd name="connsiteX1" fmla="*/ 422367 w 1668931"/>
              <a:gd name="connsiteY1" fmla="*/ 6561694 h 7248644"/>
              <a:gd name="connsiteX2" fmla="*/ 1137285 w 1668931"/>
              <a:gd name="connsiteY2" fmla="*/ 6525357 h 7248644"/>
              <a:gd name="connsiteX3" fmla="*/ 1656231 w 1668931"/>
              <a:gd name="connsiteY3" fmla="*/ 7127494 h 7248644"/>
              <a:gd name="connsiteX4" fmla="*/ 808961 w 1668931"/>
              <a:gd name="connsiteY4" fmla="*/ 0 h 7248644"/>
              <a:gd name="connsiteX5" fmla="*/ 14600 w 1668931"/>
              <a:gd name="connsiteY5" fmla="*/ 7248644 h 7248644"/>
              <a:gd name="connsiteX0" fmla="*/ 14600 w 1668931"/>
              <a:gd name="connsiteY0" fmla="*/ 7248644 h 7248644"/>
              <a:gd name="connsiteX1" fmla="*/ 422367 w 1668931"/>
              <a:gd name="connsiteY1" fmla="*/ 6561694 h 7248644"/>
              <a:gd name="connsiteX2" fmla="*/ 1137285 w 1668931"/>
              <a:gd name="connsiteY2" fmla="*/ 6525357 h 7248644"/>
              <a:gd name="connsiteX3" fmla="*/ 1668931 w 1668931"/>
              <a:gd name="connsiteY3" fmla="*/ 7216394 h 7248644"/>
              <a:gd name="connsiteX0" fmla="*/ 14600 w 1668931"/>
              <a:gd name="connsiteY0" fmla="*/ 770214 h 10535636"/>
              <a:gd name="connsiteX1" fmla="*/ 422367 w 1668931"/>
              <a:gd name="connsiteY1" fmla="*/ 83264 h 10535636"/>
              <a:gd name="connsiteX2" fmla="*/ 1137285 w 1668931"/>
              <a:gd name="connsiteY2" fmla="*/ 46927 h 10535636"/>
              <a:gd name="connsiteX3" fmla="*/ 1656231 w 1668931"/>
              <a:gd name="connsiteY3" fmla="*/ 649064 h 10535636"/>
              <a:gd name="connsiteX4" fmla="*/ 789783 w 1668931"/>
              <a:gd name="connsiteY4" fmla="*/ 10535636 h 10535636"/>
              <a:gd name="connsiteX5" fmla="*/ 14600 w 1668931"/>
              <a:gd name="connsiteY5" fmla="*/ 770214 h 10535636"/>
              <a:gd name="connsiteX0" fmla="*/ 14600 w 1668931"/>
              <a:gd name="connsiteY0" fmla="*/ 770214 h 10535636"/>
              <a:gd name="connsiteX1" fmla="*/ 422367 w 1668931"/>
              <a:gd name="connsiteY1" fmla="*/ 83264 h 10535636"/>
              <a:gd name="connsiteX2" fmla="*/ 1137285 w 1668931"/>
              <a:gd name="connsiteY2" fmla="*/ 46927 h 10535636"/>
              <a:gd name="connsiteX3" fmla="*/ 1668931 w 1668931"/>
              <a:gd name="connsiteY3" fmla="*/ 737964 h 10535636"/>
              <a:gd name="connsiteX0" fmla="*/ 14600 w 1668931"/>
              <a:gd name="connsiteY0" fmla="*/ 1052464 h 10817886"/>
              <a:gd name="connsiteX1" fmla="*/ 422367 w 1668931"/>
              <a:gd name="connsiteY1" fmla="*/ 365514 h 10817886"/>
              <a:gd name="connsiteX2" fmla="*/ 1137285 w 1668931"/>
              <a:gd name="connsiteY2" fmla="*/ 329177 h 10817886"/>
              <a:gd name="connsiteX3" fmla="*/ 1656231 w 1668931"/>
              <a:gd name="connsiteY3" fmla="*/ 931314 h 10817886"/>
              <a:gd name="connsiteX4" fmla="*/ 789783 w 1668931"/>
              <a:gd name="connsiteY4" fmla="*/ 10817886 h 10817886"/>
              <a:gd name="connsiteX5" fmla="*/ 14600 w 1668931"/>
              <a:gd name="connsiteY5" fmla="*/ 1052464 h 10817886"/>
              <a:gd name="connsiteX0" fmla="*/ 14600 w 1668931"/>
              <a:gd name="connsiteY0" fmla="*/ 1052464 h 10817886"/>
              <a:gd name="connsiteX1" fmla="*/ 422367 w 1668931"/>
              <a:gd name="connsiteY1" fmla="*/ 365514 h 10817886"/>
              <a:gd name="connsiteX2" fmla="*/ 907155 w 1668931"/>
              <a:gd name="connsiteY2" fmla="*/ 7226760 h 10817886"/>
              <a:gd name="connsiteX3" fmla="*/ 1668931 w 1668931"/>
              <a:gd name="connsiteY3" fmla="*/ 1020214 h 10817886"/>
              <a:gd name="connsiteX0" fmla="*/ 14600 w 1668931"/>
              <a:gd name="connsiteY0" fmla="*/ 1052464 h 7227872"/>
              <a:gd name="connsiteX1" fmla="*/ 422367 w 1668931"/>
              <a:gd name="connsiteY1" fmla="*/ 365514 h 7227872"/>
              <a:gd name="connsiteX2" fmla="*/ 1137285 w 1668931"/>
              <a:gd name="connsiteY2" fmla="*/ 329177 h 7227872"/>
              <a:gd name="connsiteX3" fmla="*/ 1656231 w 1668931"/>
              <a:gd name="connsiteY3" fmla="*/ 931314 h 7227872"/>
              <a:gd name="connsiteX4" fmla="*/ 14600 w 1668931"/>
              <a:gd name="connsiteY4" fmla="*/ 1052464 h 7227872"/>
              <a:gd name="connsiteX0" fmla="*/ 14600 w 1668931"/>
              <a:gd name="connsiteY0" fmla="*/ 1052464 h 7227872"/>
              <a:gd name="connsiteX1" fmla="*/ 422367 w 1668931"/>
              <a:gd name="connsiteY1" fmla="*/ 365514 h 7227872"/>
              <a:gd name="connsiteX2" fmla="*/ 907155 w 1668931"/>
              <a:gd name="connsiteY2" fmla="*/ 7226760 h 7227872"/>
              <a:gd name="connsiteX3" fmla="*/ 1668931 w 1668931"/>
              <a:gd name="connsiteY3" fmla="*/ 1020214 h 7227872"/>
              <a:gd name="connsiteX0" fmla="*/ 14600 w 1668931"/>
              <a:gd name="connsiteY0" fmla="*/ 1052464 h 7292260"/>
              <a:gd name="connsiteX1" fmla="*/ 422367 w 1668931"/>
              <a:gd name="connsiteY1" fmla="*/ 365514 h 7292260"/>
              <a:gd name="connsiteX2" fmla="*/ 1137285 w 1668931"/>
              <a:gd name="connsiteY2" fmla="*/ 329177 h 7292260"/>
              <a:gd name="connsiteX3" fmla="*/ 1656231 w 1668931"/>
              <a:gd name="connsiteY3" fmla="*/ 931314 h 7292260"/>
              <a:gd name="connsiteX4" fmla="*/ 14600 w 1668931"/>
              <a:gd name="connsiteY4" fmla="*/ 1052464 h 7292260"/>
              <a:gd name="connsiteX0" fmla="*/ 14600 w 1668931"/>
              <a:gd name="connsiteY0" fmla="*/ 1052464 h 7292260"/>
              <a:gd name="connsiteX1" fmla="*/ 422367 w 1668931"/>
              <a:gd name="connsiteY1" fmla="*/ 365514 h 7292260"/>
              <a:gd name="connsiteX2" fmla="*/ 907155 w 1668931"/>
              <a:gd name="connsiteY2" fmla="*/ 7226760 h 7292260"/>
              <a:gd name="connsiteX3" fmla="*/ 1323899 w 1668931"/>
              <a:gd name="connsiteY3" fmla="*/ 1796986 h 7292260"/>
              <a:gd name="connsiteX4" fmla="*/ 1668931 w 1668931"/>
              <a:gd name="connsiteY4" fmla="*/ 1020214 h 7292260"/>
              <a:gd name="connsiteX0" fmla="*/ 14600 w 1668931"/>
              <a:gd name="connsiteY0" fmla="*/ 1052464 h 7283028"/>
              <a:gd name="connsiteX1" fmla="*/ 422367 w 1668931"/>
              <a:gd name="connsiteY1" fmla="*/ 365514 h 7283028"/>
              <a:gd name="connsiteX2" fmla="*/ 1137285 w 1668931"/>
              <a:gd name="connsiteY2" fmla="*/ 329177 h 7283028"/>
              <a:gd name="connsiteX3" fmla="*/ 1656231 w 1668931"/>
              <a:gd name="connsiteY3" fmla="*/ 931314 h 7283028"/>
              <a:gd name="connsiteX4" fmla="*/ 14600 w 1668931"/>
              <a:gd name="connsiteY4" fmla="*/ 1052464 h 7283028"/>
              <a:gd name="connsiteX0" fmla="*/ 14600 w 1668931"/>
              <a:gd name="connsiteY0" fmla="*/ 1052464 h 7283028"/>
              <a:gd name="connsiteX1" fmla="*/ 422367 w 1668931"/>
              <a:gd name="connsiteY1" fmla="*/ 365514 h 7283028"/>
              <a:gd name="connsiteX2" fmla="*/ 907155 w 1668931"/>
              <a:gd name="connsiteY2" fmla="*/ 7226760 h 7283028"/>
              <a:gd name="connsiteX3" fmla="*/ 1323899 w 1668931"/>
              <a:gd name="connsiteY3" fmla="*/ 877308 h 7283028"/>
              <a:gd name="connsiteX4" fmla="*/ 1668931 w 1668931"/>
              <a:gd name="connsiteY4" fmla="*/ 1020214 h 7283028"/>
              <a:gd name="connsiteX0" fmla="*/ 14600 w 1841529"/>
              <a:gd name="connsiteY0" fmla="*/ 1052464 h 7283028"/>
              <a:gd name="connsiteX1" fmla="*/ 422367 w 1841529"/>
              <a:gd name="connsiteY1" fmla="*/ 365514 h 7283028"/>
              <a:gd name="connsiteX2" fmla="*/ 1137285 w 1841529"/>
              <a:gd name="connsiteY2" fmla="*/ 329177 h 7283028"/>
              <a:gd name="connsiteX3" fmla="*/ 1656231 w 1841529"/>
              <a:gd name="connsiteY3" fmla="*/ 931314 h 7283028"/>
              <a:gd name="connsiteX4" fmla="*/ 14600 w 1841529"/>
              <a:gd name="connsiteY4" fmla="*/ 1052464 h 7283028"/>
              <a:gd name="connsiteX0" fmla="*/ 14600 w 1841529"/>
              <a:gd name="connsiteY0" fmla="*/ 1052464 h 7283028"/>
              <a:gd name="connsiteX1" fmla="*/ 422367 w 1841529"/>
              <a:gd name="connsiteY1" fmla="*/ 365514 h 7283028"/>
              <a:gd name="connsiteX2" fmla="*/ 907155 w 1841529"/>
              <a:gd name="connsiteY2" fmla="*/ 7226760 h 7283028"/>
              <a:gd name="connsiteX3" fmla="*/ 1323899 w 1841529"/>
              <a:gd name="connsiteY3" fmla="*/ 877308 h 7283028"/>
              <a:gd name="connsiteX4" fmla="*/ 1841529 w 1841529"/>
              <a:gd name="connsiteY4" fmla="*/ 6308363 h 7283028"/>
              <a:gd name="connsiteX0" fmla="*/ 14600 w 1841529"/>
              <a:gd name="connsiteY0" fmla="*/ 1052464 h 7279574"/>
              <a:gd name="connsiteX1" fmla="*/ 422367 w 1841529"/>
              <a:gd name="connsiteY1" fmla="*/ 365514 h 7279574"/>
              <a:gd name="connsiteX2" fmla="*/ 1137285 w 1841529"/>
              <a:gd name="connsiteY2" fmla="*/ 329177 h 7279574"/>
              <a:gd name="connsiteX3" fmla="*/ 1656231 w 1841529"/>
              <a:gd name="connsiteY3" fmla="*/ 931314 h 7279574"/>
              <a:gd name="connsiteX4" fmla="*/ 14600 w 1841529"/>
              <a:gd name="connsiteY4" fmla="*/ 1052464 h 7279574"/>
              <a:gd name="connsiteX0" fmla="*/ 14600 w 1841529"/>
              <a:gd name="connsiteY0" fmla="*/ 1052464 h 7279574"/>
              <a:gd name="connsiteX1" fmla="*/ 422367 w 1841529"/>
              <a:gd name="connsiteY1" fmla="*/ 365514 h 7279574"/>
              <a:gd name="connsiteX2" fmla="*/ 907155 w 1841529"/>
              <a:gd name="connsiteY2" fmla="*/ 7226760 h 7279574"/>
              <a:gd name="connsiteX3" fmla="*/ 1323899 w 1841529"/>
              <a:gd name="connsiteY3" fmla="*/ 877308 h 7279574"/>
              <a:gd name="connsiteX4" fmla="*/ 1630739 w 1841529"/>
              <a:gd name="connsiteY4" fmla="*/ 2256834 h 7279574"/>
              <a:gd name="connsiteX5" fmla="*/ 1841529 w 1841529"/>
              <a:gd name="connsiteY5" fmla="*/ 6308363 h 7279574"/>
              <a:gd name="connsiteX0" fmla="*/ 46484 w 1873413"/>
              <a:gd name="connsiteY0" fmla="*/ 770215 h 6997325"/>
              <a:gd name="connsiteX1" fmla="*/ 454251 w 1873413"/>
              <a:gd name="connsiteY1" fmla="*/ 83265 h 6997325"/>
              <a:gd name="connsiteX2" fmla="*/ 1169169 w 1873413"/>
              <a:gd name="connsiteY2" fmla="*/ 46928 h 6997325"/>
              <a:gd name="connsiteX3" fmla="*/ 1688115 w 1873413"/>
              <a:gd name="connsiteY3" fmla="*/ 649065 h 6997325"/>
              <a:gd name="connsiteX4" fmla="*/ 46484 w 1873413"/>
              <a:gd name="connsiteY4" fmla="*/ 770215 h 6997325"/>
              <a:gd name="connsiteX0" fmla="*/ 8129 w 1873413"/>
              <a:gd name="connsiteY0" fmla="*/ 6058375 h 6997325"/>
              <a:gd name="connsiteX1" fmla="*/ 454251 w 1873413"/>
              <a:gd name="connsiteY1" fmla="*/ 83265 h 6997325"/>
              <a:gd name="connsiteX2" fmla="*/ 939039 w 1873413"/>
              <a:gd name="connsiteY2" fmla="*/ 6944511 h 6997325"/>
              <a:gd name="connsiteX3" fmla="*/ 1355783 w 1873413"/>
              <a:gd name="connsiteY3" fmla="*/ 595059 h 6997325"/>
              <a:gd name="connsiteX4" fmla="*/ 1662623 w 1873413"/>
              <a:gd name="connsiteY4" fmla="*/ 1974585 h 6997325"/>
              <a:gd name="connsiteX5" fmla="*/ 1873413 w 1873413"/>
              <a:gd name="connsiteY5" fmla="*/ 6026114 h 6997325"/>
              <a:gd name="connsiteX0" fmla="*/ 46484 w 1873413"/>
              <a:gd name="connsiteY0" fmla="*/ 787736 h 7014846"/>
              <a:gd name="connsiteX1" fmla="*/ 454251 w 1873413"/>
              <a:gd name="connsiteY1" fmla="*/ 100786 h 7014846"/>
              <a:gd name="connsiteX2" fmla="*/ 1169169 w 1873413"/>
              <a:gd name="connsiteY2" fmla="*/ 64449 h 7014846"/>
              <a:gd name="connsiteX3" fmla="*/ 46484 w 1873413"/>
              <a:gd name="connsiteY3" fmla="*/ 787736 h 7014846"/>
              <a:gd name="connsiteX0" fmla="*/ 8129 w 1873413"/>
              <a:gd name="connsiteY0" fmla="*/ 6075896 h 7014846"/>
              <a:gd name="connsiteX1" fmla="*/ 454251 w 1873413"/>
              <a:gd name="connsiteY1" fmla="*/ 100786 h 7014846"/>
              <a:gd name="connsiteX2" fmla="*/ 939039 w 1873413"/>
              <a:gd name="connsiteY2" fmla="*/ 6962032 h 7014846"/>
              <a:gd name="connsiteX3" fmla="*/ 1355783 w 1873413"/>
              <a:gd name="connsiteY3" fmla="*/ 612580 h 7014846"/>
              <a:gd name="connsiteX4" fmla="*/ 1662623 w 1873413"/>
              <a:gd name="connsiteY4" fmla="*/ 1992106 h 7014846"/>
              <a:gd name="connsiteX5" fmla="*/ 1873413 w 1873413"/>
              <a:gd name="connsiteY5" fmla="*/ 6043635 h 7014846"/>
              <a:gd name="connsiteX0" fmla="*/ 49946 w 1876875"/>
              <a:gd name="connsiteY0" fmla="*/ 787736 h 7014846"/>
              <a:gd name="connsiteX1" fmla="*/ 457713 w 1876875"/>
              <a:gd name="connsiteY1" fmla="*/ 100786 h 7014846"/>
              <a:gd name="connsiteX2" fmla="*/ 1172631 w 1876875"/>
              <a:gd name="connsiteY2" fmla="*/ 64449 h 7014846"/>
              <a:gd name="connsiteX3" fmla="*/ 131880 w 1876875"/>
              <a:gd name="connsiteY3" fmla="*/ 382673 h 7014846"/>
              <a:gd name="connsiteX4" fmla="*/ 49946 w 1876875"/>
              <a:gd name="connsiteY4" fmla="*/ 787736 h 7014846"/>
              <a:gd name="connsiteX0" fmla="*/ 11591 w 1876875"/>
              <a:gd name="connsiteY0" fmla="*/ 6075896 h 7014846"/>
              <a:gd name="connsiteX1" fmla="*/ 457713 w 1876875"/>
              <a:gd name="connsiteY1" fmla="*/ 100786 h 7014846"/>
              <a:gd name="connsiteX2" fmla="*/ 942501 w 1876875"/>
              <a:gd name="connsiteY2" fmla="*/ 6962032 h 7014846"/>
              <a:gd name="connsiteX3" fmla="*/ 1359245 w 1876875"/>
              <a:gd name="connsiteY3" fmla="*/ 612580 h 7014846"/>
              <a:gd name="connsiteX4" fmla="*/ 1666085 w 1876875"/>
              <a:gd name="connsiteY4" fmla="*/ 1992106 h 7014846"/>
              <a:gd name="connsiteX5" fmla="*/ 1876875 w 1876875"/>
              <a:gd name="connsiteY5" fmla="*/ 6043635 h 7014846"/>
              <a:gd name="connsiteX0" fmla="*/ 128419 w 1873414"/>
              <a:gd name="connsiteY0" fmla="*/ 371487 h 7003660"/>
              <a:gd name="connsiteX1" fmla="*/ 454252 w 1873414"/>
              <a:gd name="connsiteY1" fmla="*/ 89600 h 7003660"/>
              <a:gd name="connsiteX2" fmla="*/ 1169170 w 1873414"/>
              <a:gd name="connsiteY2" fmla="*/ 53263 h 7003660"/>
              <a:gd name="connsiteX3" fmla="*/ 128419 w 1873414"/>
              <a:gd name="connsiteY3" fmla="*/ 371487 h 7003660"/>
              <a:gd name="connsiteX0" fmla="*/ 8130 w 1873414"/>
              <a:gd name="connsiteY0" fmla="*/ 6064710 h 7003660"/>
              <a:gd name="connsiteX1" fmla="*/ 454252 w 1873414"/>
              <a:gd name="connsiteY1" fmla="*/ 89600 h 7003660"/>
              <a:gd name="connsiteX2" fmla="*/ 939040 w 1873414"/>
              <a:gd name="connsiteY2" fmla="*/ 6950846 h 7003660"/>
              <a:gd name="connsiteX3" fmla="*/ 1355784 w 1873414"/>
              <a:gd name="connsiteY3" fmla="*/ 601394 h 7003660"/>
              <a:gd name="connsiteX4" fmla="*/ 1662624 w 1873414"/>
              <a:gd name="connsiteY4" fmla="*/ 1980920 h 7003660"/>
              <a:gd name="connsiteX5" fmla="*/ 1873414 w 1873414"/>
              <a:gd name="connsiteY5" fmla="*/ 6032449 h 7003660"/>
              <a:gd name="connsiteX0" fmla="*/ 1169170 w 1873414"/>
              <a:gd name="connsiteY0" fmla="*/ -6 h 6950391"/>
              <a:gd name="connsiteX1" fmla="*/ 454252 w 1873414"/>
              <a:gd name="connsiteY1" fmla="*/ 36331 h 6950391"/>
              <a:gd name="connsiteX2" fmla="*/ 1169170 w 1873414"/>
              <a:gd name="connsiteY2" fmla="*/ -6 h 6950391"/>
              <a:gd name="connsiteX0" fmla="*/ 8130 w 1873414"/>
              <a:gd name="connsiteY0" fmla="*/ 6011441 h 6950391"/>
              <a:gd name="connsiteX1" fmla="*/ 454252 w 1873414"/>
              <a:gd name="connsiteY1" fmla="*/ 36331 h 6950391"/>
              <a:gd name="connsiteX2" fmla="*/ 939040 w 1873414"/>
              <a:gd name="connsiteY2" fmla="*/ 6897577 h 6950391"/>
              <a:gd name="connsiteX3" fmla="*/ 1355784 w 1873414"/>
              <a:gd name="connsiteY3" fmla="*/ 548125 h 6950391"/>
              <a:gd name="connsiteX4" fmla="*/ 1662624 w 1873414"/>
              <a:gd name="connsiteY4" fmla="*/ 1927651 h 6950391"/>
              <a:gd name="connsiteX5" fmla="*/ 1873414 w 1873414"/>
              <a:gd name="connsiteY5" fmla="*/ 5979180 h 695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414" h="6950391" stroke="0" extrusionOk="0">
                <a:moveTo>
                  <a:pt x="1169170" y="-6"/>
                </a:moveTo>
                <a:lnTo>
                  <a:pt x="454252" y="36331"/>
                </a:lnTo>
                <a:lnTo>
                  <a:pt x="1169170" y="-6"/>
                </a:lnTo>
                <a:close/>
              </a:path>
              <a:path w="1873414" h="6950391" fill="none">
                <a:moveTo>
                  <a:pt x="8130" y="6011441"/>
                </a:moveTo>
                <a:cubicBezTo>
                  <a:pt x="-58252" y="5737583"/>
                  <a:pt x="299100" y="-111358"/>
                  <a:pt x="454252" y="36331"/>
                </a:cubicBezTo>
                <a:cubicBezTo>
                  <a:pt x="609404" y="184020"/>
                  <a:pt x="782392" y="6199159"/>
                  <a:pt x="939040" y="6897577"/>
                </a:cubicBezTo>
                <a:cubicBezTo>
                  <a:pt x="1095688" y="7595995"/>
                  <a:pt x="1235187" y="1146528"/>
                  <a:pt x="1355784" y="548125"/>
                </a:cubicBezTo>
                <a:cubicBezTo>
                  <a:pt x="1476381" y="-50278"/>
                  <a:pt x="1576352" y="1022475"/>
                  <a:pt x="1662624" y="1927651"/>
                </a:cubicBezTo>
                <a:cubicBezTo>
                  <a:pt x="1748896" y="2832827"/>
                  <a:pt x="1838282" y="5533843"/>
                  <a:pt x="1873414" y="5979180"/>
                </a:cubicBezTo>
              </a:path>
            </a:pathLst>
          </a:cu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Forme libre 74"/>
          <p:cNvSpPr/>
          <p:nvPr/>
        </p:nvSpPr>
        <p:spPr>
          <a:xfrm flipV="1">
            <a:off x="402414" y="2507866"/>
            <a:ext cx="1865243" cy="4659"/>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 name="connsiteX0" fmla="*/ 1404720 w 1404720"/>
              <a:gd name="connsiteY0" fmla="*/ -3 h 27178"/>
              <a:gd name="connsiteX1" fmla="*/ 0 w 1404720"/>
              <a:gd name="connsiteY1" fmla="*/ 27178 h 27178"/>
            </a:gdLst>
            <a:ahLst/>
            <a:cxnLst>
              <a:cxn ang="0">
                <a:pos x="connsiteX0" y="connsiteY0"/>
              </a:cxn>
              <a:cxn ang="0">
                <a:pos x="connsiteX1" y="connsiteY1"/>
              </a:cxn>
            </a:cxnLst>
            <a:rect l="l" t="t" r="r" b="b"/>
            <a:pathLst>
              <a:path w="1404720" h="27178">
                <a:moveTo>
                  <a:pt x="1404720" y="-3"/>
                </a:moveTo>
                <a:lnTo>
                  <a:pt x="0" y="27178"/>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Connecteur droit avec flèche 75"/>
          <p:cNvCxnSpPr/>
          <p:nvPr/>
        </p:nvCxnSpPr>
        <p:spPr>
          <a:xfrm>
            <a:off x="1286233" y="2533239"/>
            <a:ext cx="16839" cy="28173"/>
          </a:xfrm>
          <a:prstGeom prst="straightConnector1">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9" name="ZoneTexte 78"/>
          <p:cNvSpPr txBox="1"/>
          <p:nvPr/>
        </p:nvSpPr>
        <p:spPr>
          <a:xfrm>
            <a:off x="955592" y="2926685"/>
            <a:ext cx="736088" cy="369332"/>
          </a:xfrm>
          <a:prstGeom prst="rect">
            <a:avLst/>
          </a:prstGeom>
          <a:noFill/>
        </p:spPr>
        <p:txBody>
          <a:bodyPr wrap="square" rtlCol="0">
            <a:spAutoFit/>
          </a:bodyPr>
          <a:lstStyle/>
          <a:p>
            <a:r>
              <a:rPr lang="en-US" dirty="0" smtClean="0"/>
              <a:t>F2=0</a:t>
            </a:r>
            <a:endParaRPr lang="en-US" dirty="0"/>
          </a:p>
        </p:txBody>
      </p:sp>
      <p:sp>
        <p:nvSpPr>
          <p:cNvPr id="80" name="ZoneTexte 79"/>
          <p:cNvSpPr txBox="1"/>
          <p:nvPr/>
        </p:nvSpPr>
        <p:spPr>
          <a:xfrm>
            <a:off x="3043824" y="2638653"/>
            <a:ext cx="736088" cy="369332"/>
          </a:xfrm>
          <a:prstGeom prst="rect">
            <a:avLst/>
          </a:prstGeom>
          <a:noFill/>
        </p:spPr>
        <p:txBody>
          <a:bodyPr wrap="square" rtlCol="0">
            <a:spAutoFit/>
          </a:bodyPr>
          <a:lstStyle/>
          <a:p>
            <a:r>
              <a:rPr lang="en-US" dirty="0" smtClean="0"/>
              <a:t>F3≈0</a:t>
            </a:r>
            <a:endParaRPr lang="en-US" dirty="0"/>
          </a:p>
        </p:txBody>
      </p:sp>
      <p:sp>
        <p:nvSpPr>
          <p:cNvPr id="66" name="ZoneTexte 65"/>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Tree>
    <p:extLst>
      <p:ext uri="{BB962C8B-B14F-4D97-AF65-F5344CB8AC3E}">
        <p14:creationId xmlns:p14="http://schemas.microsoft.com/office/powerpoint/2010/main" val="3266138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76886" y="5951021"/>
            <a:ext cx="3851098" cy="646331"/>
          </a:xfrm>
          <a:prstGeom prst="rect">
            <a:avLst/>
          </a:prstGeom>
          <a:noFill/>
          <a:ln>
            <a:solidFill>
              <a:schemeClr val="tx2">
                <a:lumMod val="60000"/>
                <a:lumOff val="40000"/>
              </a:schemeClr>
            </a:solidFill>
          </a:ln>
        </p:spPr>
        <p:txBody>
          <a:bodyPr wrap="square" rtlCol="0">
            <a:spAutoFit/>
          </a:bodyPr>
          <a:lstStyle/>
          <a:p>
            <a:r>
              <a:rPr lang="en-US" dirty="0" smtClean="0"/>
              <a:t>Circular :</a:t>
            </a:r>
          </a:p>
          <a:p>
            <a:r>
              <a:rPr lang="en-US" dirty="0" smtClean="0"/>
              <a:t> homogeneous transmitted pressure</a:t>
            </a:r>
            <a:endParaRPr lang="en-US" dirty="0"/>
          </a:p>
        </p:txBody>
      </p:sp>
      <p:grpSp>
        <p:nvGrpSpPr>
          <p:cNvPr id="99" name="Groupe 98"/>
          <p:cNvGrpSpPr/>
          <p:nvPr/>
        </p:nvGrpSpPr>
        <p:grpSpPr>
          <a:xfrm rot="2641633">
            <a:off x="1523914" y="4071424"/>
            <a:ext cx="1252016" cy="1263687"/>
            <a:chOff x="1523914" y="2184000"/>
            <a:chExt cx="1252016" cy="1263687"/>
          </a:xfrm>
        </p:grpSpPr>
        <p:sp>
          <p:nvSpPr>
            <p:cNvPr id="2" name="Ellipse 1"/>
            <p:cNvSpPr/>
            <p:nvPr/>
          </p:nvSpPr>
          <p:spPr>
            <a:xfrm>
              <a:off x="1550229" y="2210386"/>
              <a:ext cx="1185843" cy="1197359"/>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lipse 82"/>
            <p:cNvSpPr/>
            <p:nvPr/>
          </p:nvSpPr>
          <p:spPr>
            <a:xfrm>
              <a:off x="1523914" y="2184000"/>
              <a:ext cx="1252016" cy="1263687"/>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Connecteur droit avec flèche 27"/>
            <p:cNvCxnSpPr/>
            <p:nvPr/>
          </p:nvCxnSpPr>
          <p:spPr>
            <a:xfrm flipH="1">
              <a:off x="2140702" y="2329715"/>
              <a:ext cx="400319" cy="45734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 idx="3"/>
            </p:cNvCxnSpPr>
            <p:nvPr/>
          </p:nvCxnSpPr>
          <p:spPr>
            <a:xfrm rot="18958367" flipV="1">
              <a:off x="1638043" y="3020059"/>
              <a:ext cx="590955" cy="812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711328" y="2358144"/>
              <a:ext cx="429374" cy="45092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flipV="1">
              <a:off x="2167754" y="2815843"/>
              <a:ext cx="406398" cy="454976"/>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100" name="Groupe 99"/>
          <p:cNvGrpSpPr/>
          <p:nvPr/>
        </p:nvGrpSpPr>
        <p:grpSpPr>
          <a:xfrm rot="2703645">
            <a:off x="4789578" y="3753672"/>
            <a:ext cx="1972096" cy="1839751"/>
            <a:chOff x="1523914" y="2184000"/>
            <a:chExt cx="1252016" cy="1263687"/>
          </a:xfrm>
        </p:grpSpPr>
        <p:sp>
          <p:nvSpPr>
            <p:cNvPr id="101" name="Ellipse 100"/>
            <p:cNvSpPr/>
            <p:nvPr/>
          </p:nvSpPr>
          <p:spPr>
            <a:xfrm>
              <a:off x="1550229" y="2210386"/>
              <a:ext cx="1185843" cy="1197359"/>
            </a:xfrm>
            <a:prstGeom prst="ellipse">
              <a:avLst/>
            </a:pr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Ellipse 101"/>
            <p:cNvSpPr/>
            <p:nvPr/>
          </p:nvSpPr>
          <p:spPr>
            <a:xfrm>
              <a:off x="1523914" y="2184000"/>
              <a:ext cx="1252016" cy="1263687"/>
            </a:xfrm>
            <a:prstGeom prst="ellipse">
              <a:avLst/>
            </a:prstGeom>
            <a:no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Connecteur droit avec flèche 102"/>
            <p:cNvCxnSpPr/>
            <p:nvPr/>
          </p:nvCxnSpPr>
          <p:spPr>
            <a:xfrm rot="18896355" flipH="1">
              <a:off x="2370136" y="2403388"/>
              <a:ext cx="213007" cy="1455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a:xfrm rot="18896355" flipV="1">
              <a:off x="1741252" y="3204984"/>
              <a:ext cx="194989" cy="429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rot="18896355" flipH="1">
              <a:off x="1771257" y="2338306"/>
              <a:ext cx="1563" cy="172977"/>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p:nvPr/>
          </p:nvCxnSpPr>
          <p:spPr>
            <a:xfrm flipH="1" flipV="1">
              <a:off x="2455922" y="3096513"/>
              <a:ext cx="118230" cy="174307"/>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119" name="Forme libre 118"/>
          <p:cNvSpPr/>
          <p:nvPr/>
        </p:nvSpPr>
        <p:spPr>
          <a:xfrm>
            <a:off x="1296920" y="4020280"/>
            <a:ext cx="1762912" cy="526035"/>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234516 w 1234516"/>
              <a:gd name="connsiteY0" fmla="*/ 165100 h 489958"/>
              <a:gd name="connsiteX1" fmla="*/ 523316 w 1234516"/>
              <a:gd name="connsiteY1" fmla="*/ 0 h 489958"/>
              <a:gd name="connsiteX2" fmla="*/ 0 w 1234516"/>
              <a:gd name="connsiteY2" fmla="*/ 489958 h 489958"/>
              <a:gd name="connsiteX0" fmla="*/ 1249494 w 1249494"/>
              <a:gd name="connsiteY0" fmla="*/ 165100 h 406236"/>
              <a:gd name="connsiteX1" fmla="*/ 538294 w 1249494"/>
              <a:gd name="connsiteY1" fmla="*/ 0 h 406236"/>
              <a:gd name="connsiteX2" fmla="*/ 0 w 1249494"/>
              <a:gd name="connsiteY2" fmla="*/ 406236 h 406236"/>
              <a:gd name="connsiteX0" fmla="*/ 1219537 w 1219537"/>
              <a:gd name="connsiteY0" fmla="*/ 369753 h 406236"/>
              <a:gd name="connsiteX1" fmla="*/ 538294 w 1219537"/>
              <a:gd name="connsiteY1" fmla="*/ 0 h 406236"/>
              <a:gd name="connsiteX2" fmla="*/ 0 w 1219537"/>
              <a:gd name="connsiteY2" fmla="*/ 406236 h 406236"/>
              <a:gd name="connsiteX0" fmla="*/ 1274632 w 1274632"/>
              <a:gd name="connsiteY0" fmla="*/ 369753 h 385306"/>
              <a:gd name="connsiteX1" fmla="*/ 593389 w 1274632"/>
              <a:gd name="connsiteY1" fmla="*/ 0 h 385306"/>
              <a:gd name="connsiteX2" fmla="*/ 0 w 1274632"/>
              <a:gd name="connsiteY2" fmla="*/ 385306 h 385306"/>
            </a:gdLst>
            <a:ahLst/>
            <a:cxnLst>
              <a:cxn ang="0">
                <a:pos x="connsiteX0" y="connsiteY0"/>
              </a:cxn>
              <a:cxn ang="0">
                <a:pos x="connsiteX1" y="connsiteY1"/>
              </a:cxn>
              <a:cxn ang="0">
                <a:pos x="connsiteX2" y="connsiteY2"/>
              </a:cxn>
            </a:cxnLst>
            <a:rect l="l" t="t" r="r" b="b"/>
            <a:pathLst>
              <a:path w="1274632" h="385306">
                <a:moveTo>
                  <a:pt x="1274632" y="369753"/>
                </a:moveTo>
                <a:lnTo>
                  <a:pt x="593389" y="0"/>
                </a:lnTo>
                <a:lnTo>
                  <a:pt x="0" y="38530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Connecteur droit 120"/>
          <p:cNvCxnSpPr/>
          <p:nvPr/>
        </p:nvCxnSpPr>
        <p:spPr>
          <a:xfrm>
            <a:off x="1179256" y="4537559"/>
            <a:ext cx="20069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4684153" y="3628503"/>
            <a:ext cx="427461" cy="369332"/>
          </a:xfrm>
          <a:prstGeom prst="rect">
            <a:avLst/>
          </a:prstGeom>
          <a:noFill/>
        </p:spPr>
        <p:txBody>
          <a:bodyPr wrap="square" rtlCol="0">
            <a:spAutoFit/>
          </a:bodyPr>
          <a:lstStyle/>
          <a:p>
            <a:r>
              <a:rPr lang="en-US" dirty="0" smtClean="0"/>
              <a:t>F1</a:t>
            </a:r>
            <a:endParaRPr lang="en-US" dirty="0"/>
          </a:p>
        </p:txBody>
      </p:sp>
      <p:sp>
        <p:nvSpPr>
          <p:cNvPr id="123" name="ZoneTexte 122"/>
          <p:cNvSpPr txBox="1"/>
          <p:nvPr/>
        </p:nvSpPr>
        <p:spPr>
          <a:xfrm>
            <a:off x="931784" y="4297584"/>
            <a:ext cx="494944" cy="369332"/>
          </a:xfrm>
          <a:prstGeom prst="rect">
            <a:avLst/>
          </a:prstGeom>
          <a:noFill/>
        </p:spPr>
        <p:txBody>
          <a:bodyPr wrap="square" rtlCol="0">
            <a:spAutoFit/>
          </a:bodyPr>
          <a:lstStyle/>
          <a:p>
            <a:r>
              <a:rPr lang="en-US" dirty="0" smtClean="0"/>
              <a:t>F1</a:t>
            </a:r>
            <a:endParaRPr lang="en-US" dirty="0"/>
          </a:p>
        </p:txBody>
      </p:sp>
      <p:sp>
        <p:nvSpPr>
          <p:cNvPr id="124" name="Forme libre 123"/>
          <p:cNvSpPr/>
          <p:nvPr/>
        </p:nvSpPr>
        <p:spPr>
          <a:xfrm>
            <a:off x="4838071" y="3681613"/>
            <a:ext cx="1865243" cy="263112"/>
          </a:xfrm>
          <a:custGeom>
            <a:avLst/>
            <a:gdLst>
              <a:gd name="connsiteX0" fmla="*/ 1320800 w 1320800"/>
              <a:gd name="connsiteY0" fmla="*/ 165100 h 292100"/>
              <a:gd name="connsiteX1" fmla="*/ 609600 w 1320800"/>
              <a:gd name="connsiteY1" fmla="*/ 0 h 292100"/>
              <a:gd name="connsiteX2" fmla="*/ 0 w 1320800"/>
              <a:gd name="connsiteY2" fmla="*/ 292100 h 292100"/>
              <a:gd name="connsiteX0" fmla="*/ 1384300 w 1384300"/>
              <a:gd name="connsiteY0" fmla="*/ 165100 h 266700"/>
              <a:gd name="connsiteX1" fmla="*/ 673100 w 1384300"/>
              <a:gd name="connsiteY1" fmla="*/ 0 h 266700"/>
              <a:gd name="connsiteX2" fmla="*/ 0 w 1384300"/>
              <a:gd name="connsiteY2" fmla="*/ 266700 h 266700"/>
              <a:gd name="connsiteX0" fmla="*/ 1404720 w 1404720"/>
              <a:gd name="connsiteY0" fmla="*/ 239519 h 266700"/>
              <a:gd name="connsiteX1" fmla="*/ 673100 w 1404720"/>
              <a:gd name="connsiteY1" fmla="*/ 0 h 266700"/>
              <a:gd name="connsiteX2" fmla="*/ 0 w 1404720"/>
              <a:gd name="connsiteY2" fmla="*/ 266700 h 266700"/>
            </a:gdLst>
            <a:ahLst/>
            <a:cxnLst>
              <a:cxn ang="0">
                <a:pos x="connsiteX0" y="connsiteY0"/>
              </a:cxn>
              <a:cxn ang="0">
                <a:pos x="connsiteX1" y="connsiteY1"/>
              </a:cxn>
              <a:cxn ang="0">
                <a:pos x="connsiteX2" y="connsiteY2"/>
              </a:cxn>
            </a:cxnLst>
            <a:rect l="l" t="t" r="r" b="b"/>
            <a:pathLst>
              <a:path w="1404720" h="266700">
                <a:moveTo>
                  <a:pt x="1404720" y="239519"/>
                </a:moveTo>
                <a:lnTo>
                  <a:pt x="673100" y="0"/>
                </a:lnTo>
                <a:lnTo>
                  <a:pt x="0" y="266700"/>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Connecteur droit 131"/>
          <p:cNvCxnSpPr/>
          <p:nvPr/>
        </p:nvCxnSpPr>
        <p:spPr>
          <a:xfrm>
            <a:off x="4838071" y="3971516"/>
            <a:ext cx="200691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3" name="ZoneTexte 132"/>
          <p:cNvSpPr txBox="1"/>
          <p:nvPr/>
        </p:nvSpPr>
        <p:spPr>
          <a:xfrm>
            <a:off x="2895124" y="4139809"/>
            <a:ext cx="427461" cy="369332"/>
          </a:xfrm>
          <a:prstGeom prst="rect">
            <a:avLst/>
          </a:prstGeom>
          <a:noFill/>
        </p:spPr>
        <p:txBody>
          <a:bodyPr wrap="square" rtlCol="0">
            <a:spAutoFit/>
          </a:bodyPr>
          <a:lstStyle/>
          <a:p>
            <a:r>
              <a:rPr lang="en-US" dirty="0" smtClean="0"/>
              <a:t>F1</a:t>
            </a:r>
            <a:endParaRPr lang="en-US" dirty="0"/>
          </a:p>
        </p:txBody>
      </p:sp>
      <p:sp>
        <p:nvSpPr>
          <p:cNvPr id="134" name="ZoneTexte 133"/>
          <p:cNvSpPr txBox="1"/>
          <p:nvPr/>
        </p:nvSpPr>
        <p:spPr>
          <a:xfrm>
            <a:off x="6419869" y="3600312"/>
            <a:ext cx="427461" cy="369332"/>
          </a:xfrm>
          <a:prstGeom prst="rect">
            <a:avLst/>
          </a:prstGeom>
          <a:noFill/>
        </p:spPr>
        <p:txBody>
          <a:bodyPr wrap="square" rtlCol="0">
            <a:spAutoFit/>
          </a:bodyPr>
          <a:lstStyle/>
          <a:p>
            <a:r>
              <a:rPr lang="en-US" dirty="0" smtClean="0"/>
              <a:t>F1</a:t>
            </a:r>
            <a:endParaRPr lang="en-US" dirty="0"/>
          </a:p>
        </p:txBody>
      </p:sp>
      <p:sp>
        <p:nvSpPr>
          <p:cNvPr id="135" name="ZoneTexte 134"/>
          <p:cNvSpPr txBox="1"/>
          <p:nvPr/>
        </p:nvSpPr>
        <p:spPr>
          <a:xfrm>
            <a:off x="1763688" y="4299020"/>
            <a:ext cx="427461" cy="369332"/>
          </a:xfrm>
          <a:prstGeom prst="rect">
            <a:avLst/>
          </a:prstGeom>
          <a:noFill/>
        </p:spPr>
        <p:txBody>
          <a:bodyPr wrap="square" rtlCol="0">
            <a:spAutoFit/>
          </a:bodyPr>
          <a:lstStyle/>
          <a:p>
            <a:r>
              <a:rPr lang="en-US" dirty="0" smtClean="0"/>
              <a:t>F2</a:t>
            </a:r>
            <a:endParaRPr lang="en-US" dirty="0"/>
          </a:p>
        </p:txBody>
      </p:sp>
      <p:sp>
        <p:nvSpPr>
          <p:cNvPr id="136" name="ZoneTexte 135"/>
          <p:cNvSpPr txBox="1"/>
          <p:nvPr/>
        </p:nvSpPr>
        <p:spPr>
          <a:xfrm>
            <a:off x="5354633" y="3933056"/>
            <a:ext cx="427461" cy="369332"/>
          </a:xfrm>
          <a:prstGeom prst="rect">
            <a:avLst/>
          </a:prstGeom>
          <a:noFill/>
        </p:spPr>
        <p:txBody>
          <a:bodyPr wrap="square" rtlCol="0">
            <a:spAutoFit/>
          </a:bodyPr>
          <a:lstStyle/>
          <a:p>
            <a:r>
              <a:rPr lang="en-US" dirty="0" smtClean="0"/>
              <a:t>F3</a:t>
            </a:r>
            <a:endParaRPr lang="en-US" dirty="0"/>
          </a:p>
        </p:txBody>
      </p:sp>
      <p:sp>
        <p:nvSpPr>
          <p:cNvPr id="137" name="ZoneTexte 136"/>
          <p:cNvSpPr txBox="1"/>
          <p:nvPr/>
        </p:nvSpPr>
        <p:spPr>
          <a:xfrm>
            <a:off x="1259633" y="2195572"/>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138" name="ZoneTexte 137"/>
          <p:cNvSpPr txBox="1"/>
          <p:nvPr/>
        </p:nvSpPr>
        <p:spPr>
          <a:xfrm>
            <a:off x="1259632" y="2532705"/>
            <a:ext cx="6038341" cy="369332"/>
          </a:xfrm>
          <a:prstGeom prst="rect">
            <a:avLst/>
          </a:prstGeom>
          <a:noFill/>
        </p:spPr>
        <p:txBody>
          <a:bodyPr wrap="square" rtlCol="0">
            <a:spAutoFit/>
          </a:bodyPr>
          <a:lstStyle/>
          <a:p>
            <a:r>
              <a:rPr lang="en-US" dirty="0" smtClean="0"/>
              <a:t>Resulting compression ( Force) pressure: F2&gt;F3</a:t>
            </a:r>
            <a:endParaRPr lang="en-US" dirty="0"/>
          </a:p>
        </p:txBody>
      </p:sp>
      <mc:AlternateContent xmlns:mc="http://schemas.openxmlformats.org/markup-compatibility/2006" xmlns:a14="http://schemas.microsoft.com/office/drawing/2010/main">
        <mc:Choice Requires="a14">
          <p:sp>
            <p:nvSpPr>
              <p:cNvPr id="139" name="ZoneTexte 138"/>
              <p:cNvSpPr txBox="1"/>
              <p:nvPr/>
            </p:nvSpPr>
            <p:spPr>
              <a:xfrm>
                <a:off x="1179256" y="2780928"/>
                <a:ext cx="7273075" cy="852156"/>
              </a:xfrm>
              <a:prstGeom prst="rect">
                <a:avLst/>
              </a:prstGeom>
              <a:noFill/>
            </p:spPr>
            <p:txBody>
              <a:bodyPr wrap="square" rtlCol="0">
                <a:spAutoFit/>
              </a:bodyPr>
              <a:lstStyle/>
              <a:p>
                <a:r>
                  <a:rPr lang="en-US" dirty="0" smtClean="0"/>
                  <a:t>Depends on the mid diameter of the leg : </a:t>
                </a:r>
              </a:p>
              <a:p>
                <a:r>
                  <a:rPr lang="en-US" dirty="0"/>
                  <a:t>	</a:t>
                </a:r>
                <a:r>
                  <a:rPr lang="en-US" dirty="0" smtClean="0"/>
                  <a:t>	</a:t>
                </a:r>
                <a:r>
                  <a:rPr lang="en-US" dirty="0"/>
                  <a:t> Resulting P = </a:t>
                </a:r>
                <a14:m>
                  <m:oMath xmlns:m="http://schemas.openxmlformats.org/officeDocument/2006/math">
                    <m:f>
                      <m:fPr>
                        <m:ctrlPr>
                          <a:rPr lang="en-US" i="1">
                            <a:latin typeface="Cambria Math"/>
                          </a:rPr>
                        </m:ctrlPr>
                      </m:fPr>
                      <m:num>
                        <m:r>
                          <m:rPr>
                            <m:nor/>
                          </m:rPr>
                          <a:rPr lang="en-US" dirty="0"/>
                          <m:t>Bandaging</m:t>
                        </m:r>
                        <m:r>
                          <m:rPr>
                            <m:nor/>
                          </m:rPr>
                          <a:rPr lang="en-US" dirty="0"/>
                          <m:t> </m:t>
                        </m:r>
                        <m:r>
                          <m:rPr>
                            <m:nor/>
                          </m:rPr>
                          <a:rPr lang="en-US" dirty="0"/>
                          <m:t>Force</m:t>
                        </m:r>
                      </m:num>
                      <m:den>
                        <m:r>
                          <m:rPr>
                            <m:nor/>
                          </m:rPr>
                          <a:rPr lang="en-US" dirty="0"/>
                          <m:t>mid</m:t>
                        </m:r>
                        <m:r>
                          <m:rPr>
                            <m:nor/>
                          </m:rPr>
                          <a:rPr lang="en-US" dirty="0"/>
                          <m:t> </m:t>
                        </m:r>
                        <m:r>
                          <m:rPr>
                            <m:nor/>
                          </m:rPr>
                          <a:rPr lang="en-US" dirty="0"/>
                          <m:t>Leg</m:t>
                        </m:r>
                        <m:r>
                          <m:rPr>
                            <m:nor/>
                          </m:rPr>
                          <a:rPr lang="en-US" dirty="0"/>
                          <m:t> </m:t>
                        </m:r>
                        <m:r>
                          <m:rPr>
                            <m:nor/>
                          </m:rPr>
                          <a:rPr lang="en-US" dirty="0"/>
                          <m:t>Radius</m:t>
                        </m:r>
                      </m:den>
                    </m:f>
                  </m:oMath>
                </a14:m>
                <a:endParaRPr lang="en-US" dirty="0"/>
              </a:p>
            </p:txBody>
          </p:sp>
        </mc:Choice>
        <mc:Fallback xmlns="">
          <p:sp>
            <p:nvSpPr>
              <p:cNvPr id="139" name="ZoneTexte 138"/>
              <p:cNvSpPr txBox="1">
                <a:spLocks noRot="1" noChangeAspect="1" noMove="1" noResize="1" noEditPoints="1" noAdjustHandles="1" noChangeArrowheads="1" noChangeShapeType="1" noTextEdit="1"/>
              </p:cNvSpPr>
              <p:nvPr/>
            </p:nvSpPr>
            <p:spPr>
              <a:xfrm>
                <a:off x="1179256" y="2780928"/>
                <a:ext cx="7273075" cy="852156"/>
              </a:xfrm>
              <a:prstGeom prst="rect">
                <a:avLst/>
              </a:prstGeom>
              <a:blipFill rotWithShape="1">
                <a:blip r:embed="rId3"/>
                <a:stretch>
                  <a:fillRect l="-670" t="-3571"/>
                </a:stretch>
              </a:blipFill>
            </p:spPr>
            <p:txBody>
              <a:bodyPr/>
              <a:lstStyle/>
              <a:p>
                <a:r>
                  <a:rPr lang="en-US">
                    <a:noFill/>
                  </a:rPr>
                  <a:t> </a:t>
                </a:r>
              </a:p>
            </p:txBody>
          </p:sp>
        </mc:Fallback>
      </mc:AlternateContent>
      <p:pic>
        <p:nvPicPr>
          <p:cNvPr id="32" name="Picture 2" descr="C:\Users\darty\Dropbox\dossiers communs 2 ordinateurs\compression Vasculab\anatomie M Inf\molle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11" t="14300" r="39915" b="60434"/>
          <a:stretch/>
        </p:blipFill>
        <p:spPr bwMode="auto">
          <a:xfrm>
            <a:off x="6782139" y="3638206"/>
            <a:ext cx="2131570" cy="1951034"/>
          </a:xfrm>
          <a:prstGeom prst="rect">
            <a:avLst/>
          </a:prstGeom>
          <a:solidFill>
            <a:schemeClr val="tx2">
              <a:lumMod val="60000"/>
              <a:lumOff val="40000"/>
            </a:schemeClr>
          </a:solidFill>
          <a:ln>
            <a:noFill/>
          </a:ln>
          <a:extLst/>
        </p:spPr>
      </p:pic>
      <p:sp>
        <p:nvSpPr>
          <p:cNvPr id="34" name="ZoneTexte 33"/>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35" name="ZoneTexte 3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34681941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ZoneTexte 81"/>
          <p:cNvSpPr txBox="1"/>
          <p:nvPr/>
        </p:nvSpPr>
        <p:spPr>
          <a:xfrm>
            <a:off x="395536" y="6013746"/>
            <a:ext cx="3851098" cy="923330"/>
          </a:xfrm>
          <a:prstGeom prst="rect">
            <a:avLst/>
          </a:prstGeom>
          <a:noFill/>
          <a:ln>
            <a:solidFill>
              <a:schemeClr val="tx2">
                <a:lumMod val="60000"/>
                <a:lumOff val="40000"/>
              </a:schemeClr>
            </a:solidFill>
          </a:ln>
        </p:spPr>
        <p:txBody>
          <a:bodyPr wrap="square" rtlCol="0">
            <a:spAutoFit/>
          </a:bodyPr>
          <a:lstStyle/>
          <a:p>
            <a:r>
              <a:rPr lang="en-US" dirty="0" smtClean="0"/>
              <a:t>Non Circular :</a:t>
            </a:r>
          </a:p>
          <a:p>
            <a:r>
              <a:rPr lang="en-US" dirty="0" smtClean="0"/>
              <a:t> heterogeneous transmitted pressure 	</a:t>
            </a:r>
            <a:r>
              <a:rPr lang="en-US" dirty="0" err="1" smtClean="0"/>
              <a:t>eg</a:t>
            </a:r>
            <a:r>
              <a:rPr lang="en-US" dirty="0" smtClean="0"/>
              <a:t> ankle</a:t>
            </a:r>
            <a:endParaRPr lang="en-US" dirty="0"/>
          </a:p>
        </p:txBody>
      </p:sp>
      <p:grpSp>
        <p:nvGrpSpPr>
          <p:cNvPr id="16" name="Groupe 15"/>
          <p:cNvGrpSpPr/>
          <p:nvPr/>
        </p:nvGrpSpPr>
        <p:grpSpPr>
          <a:xfrm>
            <a:off x="1589663" y="4518677"/>
            <a:ext cx="732393" cy="1046507"/>
            <a:chOff x="5334079" y="4518677"/>
            <a:chExt cx="732393" cy="1046507"/>
          </a:xfrm>
        </p:grpSpPr>
        <p:sp>
          <p:nvSpPr>
            <p:cNvPr id="3" name="Forme libre 2"/>
            <p:cNvSpPr/>
            <p:nvPr/>
          </p:nvSpPr>
          <p:spPr>
            <a:xfrm>
              <a:off x="5349627" y="4529924"/>
              <a:ext cx="690765" cy="1003055"/>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avec flèche 37"/>
            <p:cNvCxnSpPr/>
            <p:nvPr/>
          </p:nvCxnSpPr>
          <p:spPr>
            <a:xfrm>
              <a:off x="5677682" y="4546208"/>
              <a:ext cx="0" cy="808264"/>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5844141" y="4725144"/>
              <a:ext cx="0" cy="833243"/>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V="1">
              <a:off x="5349627" y="5025443"/>
              <a:ext cx="4532"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Forme libre 83"/>
            <p:cNvSpPr/>
            <p:nvPr/>
          </p:nvSpPr>
          <p:spPr>
            <a:xfrm>
              <a:off x="5334079" y="4518677"/>
              <a:ext cx="732393" cy="1046507"/>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Connecteur droit avec flèche 31"/>
            <p:cNvCxnSpPr/>
            <p:nvPr/>
          </p:nvCxnSpPr>
          <p:spPr>
            <a:xfrm flipV="1">
              <a:off x="6038125" y="5219970"/>
              <a:ext cx="4532"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ZoneTexte 36"/>
          <p:cNvSpPr txBox="1"/>
          <p:nvPr/>
        </p:nvSpPr>
        <p:spPr>
          <a:xfrm>
            <a:off x="1259633" y="2107133"/>
            <a:ext cx="3799468" cy="369332"/>
          </a:xfrm>
          <a:prstGeom prst="rect">
            <a:avLst/>
          </a:prstGeom>
          <a:noFill/>
        </p:spPr>
        <p:txBody>
          <a:bodyPr wrap="square" rtlCol="0">
            <a:spAutoFit/>
          </a:bodyPr>
          <a:lstStyle/>
          <a:p>
            <a:r>
              <a:rPr lang="en-US" dirty="0" smtClean="0"/>
              <a:t>Bandaging  ( force) strength =F1</a:t>
            </a:r>
            <a:endParaRPr lang="en-US" dirty="0"/>
          </a:p>
        </p:txBody>
      </p:sp>
      <p:sp>
        <p:nvSpPr>
          <p:cNvPr id="42" name="ZoneTexte 41"/>
          <p:cNvSpPr txBox="1"/>
          <p:nvPr/>
        </p:nvSpPr>
        <p:spPr>
          <a:xfrm>
            <a:off x="1259632" y="2532705"/>
            <a:ext cx="6038341" cy="369332"/>
          </a:xfrm>
          <a:prstGeom prst="rect">
            <a:avLst/>
          </a:prstGeom>
          <a:noFill/>
        </p:spPr>
        <p:txBody>
          <a:bodyPr wrap="square" rtlCol="0">
            <a:spAutoFit/>
          </a:bodyPr>
          <a:lstStyle/>
          <a:p>
            <a:r>
              <a:rPr lang="en-US" dirty="0" smtClean="0"/>
              <a:t>Resulting compression ( Force) pressure: F2&gt;F3</a:t>
            </a:r>
            <a:endParaRPr lang="en-US" dirty="0"/>
          </a:p>
        </p:txBody>
      </p:sp>
      <mc:AlternateContent xmlns:mc="http://schemas.openxmlformats.org/markup-compatibility/2006" xmlns:a14="http://schemas.microsoft.com/office/drawing/2010/main">
        <mc:Choice Requires="a14">
          <p:sp>
            <p:nvSpPr>
              <p:cNvPr id="43" name="ZoneTexte 42"/>
              <p:cNvSpPr txBox="1"/>
              <p:nvPr/>
            </p:nvSpPr>
            <p:spPr>
              <a:xfrm>
                <a:off x="1179256" y="2967750"/>
                <a:ext cx="7273075" cy="852156"/>
              </a:xfrm>
              <a:prstGeom prst="rect">
                <a:avLst/>
              </a:prstGeom>
              <a:noFill/>
            </p:spPr>
            <p:txBody>
              <a:bodyPr wrap="square" rtlCol="0">
                <a:spAutoFit/>
              </a:bodyPr>
              <a:lstStyle/>
              <a:p>
                <a:r>
                  <a:rPr lang="en-US" dirty="0" smtClean="0"/>
                  <a:t>Depends on the mid diameter of the leg : </a:t>
                </a:r>
              </a:p>
              <a:p>
                <a:r>
                  <a:rPr lang="en-US" dirty="0"/>
                  <a:t>	</a:t>
                </a:r>
                <a:r>
                  <a:rPr lang="en-US" dirty="0" smtClean="0"/>
                  <a:t>	Resulting P =</a:t>
                </a:r>
                <a:r>
                  <a:rPr lang="en-US" dirty="0"/>
                  <a:t> </a:t>
                </a:r>
                <a14:m>
                  <m:oMath xmlns:m="http://schemas.openxmlformats.org/officeDocument/2006/math">
                    <m:f>
                      <m:fPr>
                        <m:ctrlPr>
                          <a:rPr lang="en-US" i="1">
                            <a:latin typeface="Cambria Math"/>
                          </a:rPr>
                        </m:ctrlPr>
                      </m:fPr>
                      <m:num>
                        <m:r>
                          <m:rPr>
                            <m:nor/>
                          </m:rPr>
                          <a:rPr lang="en-US" dirty="0"/>
                          <m:t>Bandaging</m:t>
                        </m:r>
                        <m:r>
                          <m:rPr>
                            <m:nor/>
                          </m:rPr>
                          <a:rPr lang="en-US" dirty="0"/>
                          <m:t> </m:t>
                        </m:r>
                        <m:r>
                          <m:rPr>
                            <m:nor/>
                          </m:rPr>
                          <a:rPr lang="en-US" dirty="0"/>
                          <m:t>Force</m:t>
                        </m:r>
                      </m:num>
                      <m:den>
                        <m:r>
                          <m:rPr>
                            <m:nor/>
                          </m:rPr>
                          <a:rPr lang="en-US" dirty="0"/>
                          <m:t>mid</m:t>
                        </m:r>
                        <m:r>
                          <m:rPr>
                            <m:nor/>
                          </m:rPr>
                          <a:rPr lang="en-US" dirty="0"/>
                          <m:t> </m:t>
                        </m:r>
                        <m:r>
                          <m:rPr>
                            <m:nor/>
                          </m:rPr>
                          <a:rPr lang="en-US" dirty="0"/>
                          <m:t>Leg</m:t>
                        </m:r>
                        <m:r>
                          <m:rPr>
                            <m:nor/>
                          </m:rPr>
                          <a:rPr lang="en-US" dirty="0"/>
                          <m:t> </m:t>
                        </m:r>
                        <m:r>
                          <m:rPr>
                            <m:nor/>
                          </m:rPr>
                          <a:rPr lang="en-US" dirty="0"/>
                          <m:t>Radius</m:t>
                        </m:r>
                      </m:den>
                    </m:f>
                  </m:oMath>
                </a14:m>
                <a:endParaRPr lang="en-US" dirty="0"/>
              </a:p>
            </p:txBody>
          </p:sp>
        </mc:Choice>
        <mc:Fallback xmlns="">
          <p:sp>
            <p:nvSpPr>
              <p:cNvPr id="43" name="ZoneTexte 42"/>
              <p:cNvSpPr txBox="1">
                <a:spLocks noRot="1" noChangeAspect="1" noMove="1" noResize="1" noEditPoints="1" noAdjustHandles="1" noChangeArrowheads="1" noChangeShapeType="1" noTextEdit="1"/>
              </p:cNvSpPr>
              <p:nvPr/>
            </p:nvSpPr>
            <p:spPr>
              <a:xfrm>
                <a:off x="1179256" y="2967750"/>
                <a:ext cx="7273075" cy="852156"/>
              </a:xfrm>
              <a:prstGeom prst="rect">
                <a:avLst/>
              </a:prstGeom>
              <a:blipFill rotWithShape="1">
                <a:blip r:embed="rId3"/>
                <a:stretch>
                  <a:fillRect l="-670" t="-3571"/>
                </a:stretch>
              </a:blipFill>
            </p:spPr>
            <p:txBody>
              <a:bodyPr/>
              <a:lstStyle/>
              <a:p>
                <a:r>
                  <a:rPr lang="en-US">
                    <a:noFill/>
                  </a:rPr>
                  <a:t> </a:t>
                </a:r>
              </a:p>
            </p:txBody>
          </p:sp>
        </mc:Fallback>
      </mc:AlternateContent>
      <p:grpSp>
        <p:nvGrpSpPr>
          <p:cNvPr id="45" name="Groupe 44"/>
          <p:cNvGrpSpPr/>
          <p:nvPr/>
        </p:nvGrpSpPr>
        <p:grpSpPr>
          <a:xfrm>
            <a:off x="5514436" y="4002825"/>
            <a:ext cx="1292466" cy="1849079"/>
            <a:chOff x="5463091" y="3864773"/>
            <a:chExt cx="1098590" cy="1501398"/>
          </a:xfrm>
        </p:grpSpPr>
        <p:sp>
          <p:nvSpPr>
            <p:cNvPr id="46" name="Forme libre 45"/>
            <p:cNvSpPr/>
            <p:nvPr/>
          </p:nvSpPr>
          <p:spPr>
            <a:xfrm>
              <a:off x="5486412" y="388090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cteur droit avec flèche 49"/>
            <p:cNvCxnSpPr/>
            <p:nvPr/>
          </p:nvCxnSpPr>
          <p:spPr>
            <a:xfrm flipH="1">
              <a:off x="5978495" y="3908629"/>
              <a:ext cx="25991" cy="308773"/>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6228184" y="4977491"/>
              <a:ext cx="0" cy="372555"/>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flipV="1">
              <a:off x="5486412" y="459181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Forme libre 52"/>
            <p:cNvSpPr/>
            <p:nvPr/>
          </p:nvSpPr>
          <p:spPr>
            <a:xfrm>
              <a:off x="5463091" y="386477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cteur droit avec flèche 53"/>
            <p:cNvCxnSpPr/>
            <p:nvPr/>
          </p:nvCxnSpPr>
          <p:spPr>
            <a:xfrm flipV="1">
              <a:off x="6519160" y="487090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6" name="ZoneTexte 55"/>
          <p:cNvSpPr txBox="1"/>
          <p:nvPr/>
        </p:nvSpPr>
        <p:spPr>
          <a:xfrm>
            <a:off x="1619672" y="4571836"/>
            <a:ext cx="494944" cy="369332"/>
          </a:xfrm>
          <a:prstGeom prst="rect">
            <a:avLst/>
          </a:prstGeom>
          <a:noFill/>
        </p:spPr>
        <p:txBody>
          <a:bodyPr wrap="square" rtlCol="0">
            <a:spAutoFit/>
          </a:bodyPr>
          <a:lstStyle/>
          <a:p>
            <a:r>
              <a:rPr lang="en-US" dirty="0" smtClean="0"/>
              <a:t>F2</a:t>
            </a:r>
            <a:endParaRPr lang="en-US" dirty="0"/>
          </a:p>
        </p:txBody>
      </p:sp>
      <p:sp>
        <p:nvSpPr>
          <p:cNvPr id="57" name="ZoneTexte 56"/>
          <p:cNvSpPr txBox="1"/>
          <p:nvPr/>
        </p:nvSpPr>
        <p:spPr>
          <a:xfrm>
            <a:off x="5873327" y="4051467"/>
            <a:ext cx="494944" cy="369332"/>
          </a:xfrm>
          <a:prstGeom prst="rect">
            <a:avLst/>
          </a:prstGeom>
          <a:noFill/>
        </p:spPr>
        <p:txBody>
          <a:bodyPr wrap="square" rtlCol="0">
            <a:spAutoFit/>
          </a:bodyPr>
          <a:lstStyle/>
          <a:p>
            <a:r>
              <a:rPr lang="en-US" dirty="0" smtClean="0"/>
              <a:t>F3</a:t>
            </a:r>
            <a:endParaRPr lang="en-US" dirty="0"/>
          </a:p>
        </p:txBody>
      </p:sp>
      <p:pic>
        <p:nvPicPr>
          <p:cNvPr id="2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124" t="13214" r="35767" b="56740"/>
          <a:stretch/>
        </p:blipFill>
        <p:spPr bwMode="auto">
          <a:xfrm>
            <a:off x="7164287" y="3685064"/>
            <a:ext cx="1288043" cy="2213419"/>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27" name="ZoneTexte 26"/>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4070261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homogenous compression:</a:t>
            </a:r>
          </a:p>
          <a:p>
            <a:r>
              <a:rPr lang="en-US" dirty="0"/>
              <a:t>	</a:t>
            </a:r>
            <a:r>
              <a:rPr lang="en-US" dirty="0" smtClean="0"/>
              <a:t>Circularization of the leg with additional dressing  </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7" name="Forme libre 26"/>
          <p:cNvSpPr/>
          <p:nvPr/>
        </p:nvSpPr>
        <p:spPr>
          <a:xfrm>
            <a:off x="5696078" y="4453248"/>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p:cNvSpPr/>
          <p:nvPr/>
        </p:nvSpPr>
        <p:spPr>
          <a:xfrm>
            <a:off x="6159538" y="4361645"/>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orme libre 25"/>
          <p:cNvSpPr/>
          <p:nvPr/>
        </p:nvSpPr>
        <p:spPr>
          <a:xfrm>
            <a:off x="5653238" y="4985389"/>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e 1"/>
          <p:cNvGrpSpPr/>
          <p:nvPr/>
        </p:nvGrpSpPr>
        <p:grpSpPr>
          <a:xfrm>
            <a:off x="5653237" y="4394246"/>
            <a:ext cx="1439043" cy="1528756"/>
            <a:chOff x="1523914" y="4489121"/>
            <a:chExt cx="1553472" cy="1458848"/>
          </a:xfrm>
          <a:noFill/>
        </p:grpSpPr>
        <p:sp>
          <p:nvSpPr>
            <p:cNvPr id="6" name="Ellipse 5"/>
            <p:cNvSpPr/>
            <p:nvPr/>
          </p:nvSpPr>
          <p:spPr>
            <a:xfrm>
              <a:off x="1556565" y="4519582"/>
              <a:ext cx="1471366" cy="1382277"/>
            </a:xfrm>
            <a:prstGeom prst="ellipse">
              <a:avLst/>
            </a:prstGeom>
            <a:grp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p:nvPr/>
          </p:nvSpPr>
          <p:spPr>
            <a:xfrm>
              <a:off x="1523914" y="4489121"/>
              <a:ext cx="1553472" cy="1458848"/>
            </a:xfrm>
            <a:prstGeom prst="ellipse">
              <a:avLst/>
            </a:prstGeom>
            <a:grpFill/>
            <a:ln w="5080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e 11"/>
            <p:cNvGrpSpPr/>
            <p:nvPr/>
          </p:nvGrpSpPr>
          <p:grpSpPr>
            <a:xfrm>
              <a:off x="1556564" y="4489122"/>
              <a:ext cx="1466391" cy="1412738"/>
              <a:chOff x="1187624" y="3136207"/>
              <a:chExt cx="2207142" cy="2114894"/>
            </a:xfrm>
            <a:grpFill/>
          </p:grpSpPr>
          <p:cxnSp>
            <p:nvCxnSpPr>
              <p:cNvPr id="13" name="Connecteur droit avec flèche 12"/>
              <p:cNvCxnSpPr/>
              <p:nvPr/>
            </p:nvCxnSpPr>
            <p:spPr>
              <a:xfrm>
                <a:off x="2290368" y="3136207"/>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a:off x="2340890" y="4886365"/>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3208861" y="399251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a:off x="1373529" y="399251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589165">
                <a:off x="2903201" y="3338705"/>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13389165">
                <a:off x="1745198" y="4711082"/>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789165">
                <a:off x="1624107" y="3368922"/>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cxnSp>
          <p:nvCxnSpPr>
            <p:cNvPr id="20" name="Connecteur droit avec flèche 19"/>
            <p:cNvCxnSpPr/>
            <p:nvPr/>
          </p:nvCxnSpPr>
          <p:spPr>
            <a:xfrm flipH="1" flipV="1">
              <a:off x="2613048" y="5562775"/>
              <a:ext cx="213976" cy="181008"/>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ZoneTexte 31"/>
          <p:cNvSpPr txBox="1"/>
          <p:nvPr/>
        </p:nvSpPr>
        <p:spPr>
          <a:xfrm>
            <a:off x="395536" y="188640"/>
            <a:ext cx="8461679" cy="369332"/>
          </a:xfrm>
          <a:prstGeom prst="rect">
            <a:avLst/>
          </a:prstGeom>
          <a:noFill/>
        </p:spPr>
        <p:txBody>
          <a:bodyPr wrap="square" rtlCol="0">
            <a:spAutoFit/>
          </a:bodyPr>
          <a:lstStyle/>
          <a:p>
            <a:r>
              <a:rPr lang="en-US" dirty="0" smtClean="0"/>
              <a:t>LEG COMPRESSION FEATURES ACCORDING TO THE PHYSICAL MEANS</a:t>
            </a:r>
            <a:endParaRPr lang="en-US" dirty="0"/>
          </a:p>
        </p:txBody>
      </p:sp>
      <p:sp>
        <p:nvSpPr>
          <p:cNvPr id="34" name="ZoneTexte 33"/>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3880484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5362203" y="4365104"/>
            <a:ext cx="1705279" cy="1561357"/>
            <a:chOff x="3173546" y="4392341"/>
            <a:chExt cx="1705279" cy="1561357"/>
          </a:xfrm>
        </p:grpSpPr>
        <p:sp>
          <p:nvSpPr>
            <p:cNvPr id="36" name="Forme libre 35"/>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rme libre 36"/>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rme libre 37"/>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Ellipse 41"/>
            <p:cNvSpPr/>
            <p:nvPr/>
          </p:nvSpPr>
          <p:spPr>
            <a:xfrm>
              <a:off x="4499992" y="5455752"/>
              <a:ext cx="378833" cy="29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HEMODYNAMIC EFFECTS AND PHYSIOLOGICAL CONSEQUENCES </a:t>
            </a:r>
            <a:endParaRPr lang="en-US" dirty="0"/>
          </a:p>
        </p:txBody>
      </p:sp>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wanted heterogeneous compression:</a:t>
            </a:r>
          </a:p>
          <a:p>
            <a:r>
              <a:rPr lang="en-US" dirty="0"/>
              <a:t>	</a:t>
            </a:r>
            <a:r>
              <a:rPr lang="en-US" dirty="0" smtClean="0"/>
              <a:t>Addition of small </a:t>
            </a:r>
            <a:r>
              <a:rPr lang="en-US" dirty="0"/>
              <a:t>angle </a:t>
            </a:r>
            <a:r>
              <a:rPr lang="en-US" dirty="0" smtClean="0"/>
              <a:t>arc material</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5350086" y="4560201"/>
            <a:ext cx="1200289" cy="1313996"/>
            <a:chOff x="1417424" y="5589460"/>
            <a:chExt cx="1950275" cy="1877124"/>
          </a:xfrm>
          <a:noFill/>
        </p:grpSpPr>
        <p:cxnSp>
          <p:nvCxnSpPr>
            <p:cNvPr id="14" name="Connecteur droit avec flèche 13"/>
            <p:cNvCxnSpPr/>
            <p:nvPr/>
          </p:nvCxnSpPr>
          <p:spPr>
            <a:xfrm rot="10800000">
              <a:off x="2555942" y="7101848"/>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endCxn id="36" idx="8"/>
            </p:cNvCxnSpPr>
            <p:nvPr/>
          </p:nvCxnSpPr>
          <p:spPr>
            <a:xfrm flipV="1">
              <a:off x="1417424" y="6487029"/>
              <a:ext cx="384812" cy="91284"/>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789165">
              <a:off x="1854712" y="5564669"/>
              <a:ext cx="0" cy="371810"/>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589165">
              <a:off x="3367699" y="5589460"/>
              <a:ext cx="0" cy="364736"/>
            </a:xfrm>
            <a:prstGeom prst="straightConnector1">
              <a:avLst/>
            </a:prstGeom>
            <a:grp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9" name="Groupe 28"/>
          <p:cNvGrpSpPr/>
          <p:nvPr/>
        </p:nvGrpSpPr>
        <p:grpSpPr>
          <a:xfrm>
            <a:off x="3173546" y="4392341"/>
            <a:ext cx="1658069" cy="1561357"/>
            <a:chOff x="3173546" y="4392341"/>
            <a:chExt cx="1658069" cy="1561357"/>
          </a:xfrm>
        </p:grpSpPr>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3679846" y="4392341"/>
              <a:ext cx="920571" cy="1509095"/>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571" h="1509095">
                  <a:moveTo>
                    <a:pt x="54591" y="73877"/>
                  </a:moveTo>
                  <a:cubicBezTo>
                    <a:pt x="317310" y="171686"/>
                    <a:pt x="474052" y="337990"/>
                    <a:pt x="565373" y="430973"/>
                  </a:cubicBezTo>
                  <a:cubicBezTo>
                    <a:pt x="656694" y="523956"/>
                    <a:pt x="621467" y="537763"/>
                    <a:pt x="602519" y="631774"/>
                  </a:cubicBezTo>
                  <a:cubicBezTo>
                    <a:pt x="583571" y="725785"/>
                    <a:pt x="486514" y="852036"/>
                    <a:pt x="451682" y="995041"/>
                  </a:cubicBezTo>
                  <a:cubicBezTo>
                    <a:pt x="416851" y="1138046"/>
                    <a:pt x="345011" y="1439979"/>
                    <a:pt x="393530" y="1489803"/>
                  </a:cubicBezTo>
                  <a:cubicBezTo>
                    <a:pt x="442049" y="1539627"/>
                    <a:pt x="567490" y="1499277"/>
                    <a:pt x="742794" y="1293987"/>
                  </a:cubicBezTo>
                  <a:cubicBezTo>
                    <a:pt x="918098" y="1088697"/>
                    <a:pt x="920571" y="853421"/>
                    <a:pt x="920571" y="735141"/>
                  </a:cubicBezTo>
                  <a:cubicBezTo>
                    <a:pt x="920571" y="616861"/>
                    <a:pt x="905796" y="504791"/>
                    <a:pt x="846161" y="401424"/>
                  </a:cubicBezTo>
                  <a:cubicBezTo>
                    <a:pt x="786526" y="298057"/>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p:cNvSpPr/>
            <p:nvPr/>
          </p:nvSpPr>
          <p:spPr>
            <a:xfrm>
              <a:off x="4499992" y="5455752"/>
              <a:ext cx="331623" cy="29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orme libre 29"/>
          <p:cNvSpPr/>
          <p:nvPr/>
        </p:nvSpPr>
        <p:spPr>
          <a:xfrm>
            <a:off x="5322123" y="4334826"/>
            <a:ext cx="1745359" cy="1646876"/>
          </a:xfrm>
          <a:custGeom>
            <a:avLst/>
            <a:gdLst>
              <a:gd name="connsiteX0" fmla="*/ 1480329 w 1774475"/>
              <a:gd name="connsiteY0" fmla="*/ 512604 h 1705365"/>
              <a:gd name="connsiteX1" fmla="*/ 1217936 w 1774475"/>
              <a:gd name="connsiteY1" fmla="*/ 130941 h 1705365"/>
              <a:gd name="connsiteX2" fmla="*/ 629539 w 1774475"/>
              <a:gd name="connsiteY2" fmla="*/ 3720 h 1705365"/>
              <a:gd name="connsiteX3" fmla="*/ 239925 w 1774475"/>
              <a:gd name="connsiteY3" fmla="*/ 250211 h 1705365"/>
              <a:gd name="connsiteX4" fmla="*/ 25240 w 1774475"/>
              <a:gd name="connsiteY4" fmla="*/ 679581 h 1705365"/>
              <a:gd name="connsiteX5" fmla="*/ 80899 w 1774475"/>
              <a:gd name="connsiteY5" fmla="*/ 1307734 h 1705365"/>
              <a:gd name="connsiteX6" fmla="*/ 709052 w 1774475"/>
              <a:gd name="connsiteY6" fmla="*/ 1705299 h 1705365"/>
              <a:gd name="connsiteX7" fmla="*/ 1742722 w 1774475"/>
              <a:gd name="connsiteY7" fmla="*/ 1331588 h 1705365"/>
              <a:gd name="connsiteX8" fmla="*/ 1480329 w 1774475"/>
              <a:gd name="connsiteY8" fmla="*/ 512604 h 1705365"/>
              <a:gd name="connsiteX0" fmla="*/ 1458651 w 1752797"/>
              <a:gd name="connsiteY0" fmla="*/ 512604 h 1705365"/>
              <a:gd name="connsiteX1" fmla="*/ 1196258 w 1752797"/>
              <a:gd name="connsiteY1" fmla="*/ 130941 h 1705365"/>
              <a:gd name="connsiteX2" fmla="*/ 607861 w 1752797"/>
              <a:gd name="connsiteY2" fmla="*/ 3720 h 1705365"/>
              <a:gd name="connsiteX3" fmla="*/ 218247 w 1752797"/>
              <a:gd name="connsiteY3" fmla="*/ 250211 h 1705365"/>
              <a:gd name="connsiteX4" fmla="*/ 3562 w 1752797"/>
              <a:gd name="connsiteY4" fmla="*/ 679581 h 1705365"/>
              <a:gd name="connsiteX5" fmla="*/ 130783 w 1752797"/>
              <a:gd name="connsiteY5" fmla="*/ 1323636 h 1705365"/>
              <a:gd name="connsiteX6" fmla="*/ 687374 w 1752797"/>
              <a:gd name="connsiteY6" fmla="*/ 1705299 h 1705365"/>
              <a:gd name="connsiteX7" fmla="*/ 1721044 w 1752797"/>
              <a:gd name="connsiteY7" fmla="*/ 1331588 h 1705365"/>
              <a:gd name="connsiteX8" fmla="*/ 1458651 w 1752797"/>
              <a:gd name="connsiteY8" fmla="*/ 512604 h 1705365"/>
              <a:gd name="connsiteX0" fmla="*/ 1460339 w 1747184"/>
              <a:gd name="connsiteY0" fmla="*/ 512604 h 1641780"/>
              <a:gd name="connsiteX1" fmla="*/ 1197946 w 1747184"/>
              <a:gd name="connsiteY1" fmla="*/ 130941 h 1641780"/>
              <a:gd name="connsiteX2" fmla="*/ 609549 w 1747184"/>
              <a:gd name="connsiteY2" fmla="*/ 3720 h 1641780"/>
              <a:gd name="connsiteX3" fmla="*/ 219935 w 1747184"/>
              <a:gd name="connsiteY3" fmla="*/ 250211 h 1641780"/>
              <a:gd name="connsiteX4" fmla="*/ 5250 w 1747184"/>
              <a:gd name="connsiteY4" fmla="*/ 679581 h 1641780"/>
              <a:gd name="connsiteX5" fmla="*/ 132471 w 1747184"/>
              <a:gd name="connsiteY5" fmla="*/ 1323636 h 1641780"/>
              <a:gd name="connsiteX6" fmla="*/ 808331 w 1747184"/>
              <a:gd name="connsiteY6" fmla="*/ 1641689 h 1641780"/>
              <a:gd name="connsiteX7" fmla="*/ 1722732 w 1747184"/>
              <a:gd name="connsiteY7" fmla="*/ 1331588 h 1641780"/>
              <a:gd name="connsiteX8" fmla="*/ 1460339 w 1747184"/>
              <a:gd name="connsiteY8" fmla="*/ 512604 h 1641780"/>
              <a:gd name="connsiteX0" fmla="*/ 1460339 w 1738949"/>
              <a:gd name="connsiteY0" fmla="*/ 512604 h 1644010"/>
              <a:gd name="connsiteX1" fmla="*/ 1197946 w 1738949"/>
              <a:gd name="connsiteY1" fmla="*/ 130941 h 1644010"/>
              <a:gd name="connsiteX2" fmla="*/ 609549 w 1738949"/>
              <a:gd name="connsiteY2" fmla="*/ 3720 h 1644010"/>
              <a:gd name="connsiteX3" fmla="*/ 219935 w 1738949"/>
              <a:gd name="connsiteY3" fmla="*/ 250211 h 1644010"/>
              <a:gd name="connsiteX4" fmla="*/ 5250 w 1738949"/>
              <a:gd name="connsiteY4" fmla="*/ 679581 h 1644010"/>
              <a:gd name="connsiteX5" fmla="*/ 132471 w 1738949"/>
              <a:gd name="connsiteY5" fmla="*/ 1323636 h 1644010"/>
              <a:gd name="connsiteX6" fmla="*/ 808331 w 1738949"/>
              <a:gd name="connsiteY6" fmla="*/ 1641689 h 1644010"/>
              <a:gd name="connsiteX7" fmla="*/ 1611413 w 1738949"/>
              <a:gd name="connsiteY7" fmla="*/ 1387247 h 1644010"/>
              <a:gd name="connsiteX8" fmla="*/ 1722732 w 1738949"/>
              <a:gd name="connsiteY8" fmla="*/ 1331588 h 1644010"/>
              <a:gd name="connsiteX9" fmla="*/ 1460339 w 1738949"/>
              <a:gd name="connsiteY9" fmla="*/ 512604 h 1644010"/>
              <a:gd name="connsiteX0" fmla="*/ 1460339 w 1728011"/>
              <a:gd name="connsiteY0" fmla="*/ 512604 h 1644010"/>
              <a:gd name="connsiteX1" fmla="*/ 1197946 w 1728011"/>
              <a:gd name="connsiteY1" fmla="*/ 130941 h 1644010"/>
              <a:gd name="connsiteX2" fmla="*/ 609549 w 1728011"/>
              <a:gd name="connsiteY2" fmla="*/ 3720 h 1644010"/>
              <a:gd name="connsiteX3" fmla="*/ 219935 w 1728011"/>
              <a:gd name="connsiteY3" fmla="*/ 250211 h 1644010"/>
              <a:gd name="connsiteX4" fmla="*/ 5250 w 1728011"/>
              <a:gd name="connsiteY4" fmla="*/ 679581 h 1644010"/>
              <a:gd name="connsiteX5" fmla="*/ 132471 w 1728011"/>
              <a:gd name="connsiteY5" fmla="*/ 1323636 h 1644010"/>
              <a:gd name="connsiteX6" fmla="*/ 808331 w 1728011"/>
              <a:gd name="connsiteY6" fmla="*/ 1641689 h 1644010"/>
              <a:gd name="connsiteX7" fmla="*/ 1611413 w 1728011"/>
              <a:gd name="connsiteY7" fmla="*/ 1387247 h 1644010"/>
              <a:gd name="connsiteX8" fmla="*/ 1706829 w 1728011"/>
              <a:gd name="connsiteY8" fmla="*/ 1116903 h 1644010"/>
              <a:gd name="connsiteX9" fmla="*/ 1460339 w 1728011"/>
              <a:gd name="connsiteY9" fmla="*/ 512604 h 1644010"/>
              <a:gd name="connsiteX0" fmla="*/ 1460339 w 1745359"/>
              <a:gd name="connsiteY0" fmla="*/ 512604 h 1644010"/>
              <a:gd name="connsiteX1" fmla="*/ 1197946 w 1745359"/>
              <a:gd name="connsiteY1" fmla="*/ 130941 h 1644010"/>
              <a:gd name="connsiteX2" fmla="*/ 609549 w 1745359"/>
              <a:gd name="connsiteY2" fmla="*/ 3720 h 1644010"/>
              <a:gd name="connsiteX3" fmla="*/ 219935 w 1745359"/>
              <a:gd name="connsiteY3" fmla="*/ 250211 h 1644010"/>
              <a:gd name="connsiteX4" fmla="*/ 5250 w 1745359"/>
              <a:gd name="connsiteY4" fmla="*/ 679581 h 1644010"/>
              <a:gd name="connsiteX5" fmla="*/ 132471 w 1745359"/>
              <a:gd name="connsiteY5" fmla="*/ 1323636 h 1644010"/>
              <a:gd name="connsiteX6" fmla="*/ 808331 w 1745359"/>
              <a:gd name="connsiteY6" fmla="*/ 1641689 h 1644010"/>
              <a:gd name="connsiteX7" fmla="*/ 1611413 w 1745359"/>
              <a:gd name="connsiteY7" fmla="*/ 1387247 h 1644010"/>
              <a:gd name="connsiteX8" fmla="*/ 1706829 w 1745359"/>
              <a:gd name="connsiteY8" fmla="*/ 1116903 h 1644010"/>
              <a:gd name="connsiteX9" fmla="*/ 1460339 w 1745359"/>
              <a:gd name="connsiteY9" fmla="*/ 512604 h 1644010"/>
              <a:gd name="connsiteX0" fmla="*/ 1460339 w 1745359"/>
              <a:gd name="connsiteY0" fmla="*/ 515470 h 1646876"/>
              <a:gd name="connsiteX1" fmla="*/ 1102530 w 1745359"/>
              <a:gd name="connsiteY1" fmla="*/ 109953 h 1646876"/>
              <a:gd name="connsiteX2" fmla="*/ 609549 w 1745359"/>
              <a:gd name="connsiteY2" fmla="*/ 6586 h 1646876"/>
              <a:gd name="connsiteX3" fmla="*/ 219935 w 1745359"/>
              <a:gd name="connsiteY3" fmla="*/ 253077 h 1646876"/>
              <a:gd name="connsiteX4" fmla="*/ 5250 w 1745359"/>
              <a:gd name="connsiteY4" fmla="*/ 682447 h 1646876"/>
              <a:gd name="connsiteX5" fmla="*/ 132471 w 1745359"/>
              <a:gd name="connsiteY5" fmla="*/ 1326502 h 1646876"/>
              <a:gd name="connsiteX6" fmla="*/ 808331 w 1745359"/>
              <a:gd name="connsiteY6" fmla="*/ 1644555 h 1646876"/>
              <a:gd name="connsiteX7" fmla="*/ 1611413 w 1745359"/>
              <a:gd name="connsiteY7" fmla="*/ 1390113 h 1646876"/>
              <a:gd name="connsiteX8" fmla="*/ 1706829 w 1745359"/>
              <a:gd name="connsiteY8" fmla="*/ 1119769 h 1646876"/>
              <a:gd name="connsiteX9" fmla="*/ 1460339 w 1745359"/>
              <a:gd name="connsiteY9" fmla="*/ 515470 h 164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359" h="1646876">
                <a:moveTo>
                  <a:pt x="1460339" y="515470"/>
                </a:moveTo>
                <a:cubicBezTo>
                  <a:pt x="1359623" y="347167"/>
                  <a:pt x="1244328" y="194767"/>
                  <a:pt x="1102530" y="109953"/>
                </a:cubicBezTo>
                <a:cubicBezTo>
                  <a:pt x="960732" y="25139"/>
                  <a:pt x="756648" y="-17268"/>
                  <a:pt x="609549" y="6586"/>
                </a:cubicBezTo>
                <a:cubicBezTo>
                  <a:pt x="462450" y="30440"/>
                  <a:pt x="320651" y="140433"/>
                  <a:pt x="219935" y="253077"/>
                </a:cubicBezTo>
                <a:cubicBezTo>
                  <a:pt x="119218" y="365720"/>
                  <a:pt x="19827" y="503543"/>
                  <a:pt x="5250" y="682447"/>
                </a:cubicBezTo>
                <a:cubicBezTo>
                  <a:pt x="-9327" y="861351"/>
                  <a:pt x="-1376" y="1166151"/>
                  <a:pt x="132471" y="1326502"/>
                </a:cubicBezTo>
                <a:cubicBezTo>
                  <a:pt x="266318" y="1486853"/>
                  <a:pt x="575093" y="1616725"/>
                  <a:pt x="808331" y="1644555"/>
                </a:cubicBezTo>
                <a:cubicBezTo>
                  <a:pt x="1041569" y="1672385"/>
                  <a:pt x="1459013" y="1441796"/>
                  <a:pt x="1611413" y="1390113"/>
                </a:cubicBezTo>
                <a:cubicBezTo>
                  <a:pt x="1763813" y="1338430"/>
                  <a:pt x="1771765" y="1289397"/>
                  <a:pt x="1706829" y="1119769"/>
                </a:cubicBezTo>
                <a:cubicBezTo>
                  <a:pt x="1641893" y="950141"/>
                  <a:pt x="1561055" y="683773"/>
                  <a:pt x="1460339" y="515470"/>
                </a:cubicBez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onnecteur droit avec flèche 52"/>
          <p:cNvCxnSpPr>
            <a:stCxn id="42" idx="6"/>
          </p:cNvCxnSpPr>
          <p:nvPr/>
        </p:nvCxnSpPr>
        <p:spPr>
          <a:xfrm flipH="1" flipV="1">
            <a:off x="6048123" y="5200322"/>
            <a:ext cx="1019359" cy="37383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2" name="Forme libre 1"/>
          <p:cNvSpPr/>
          <p:nvPr/>
        </p:nvSpPr>
        <p:spPr>
          <a:xfrm>
            <a:off x="5090613" y="4148919"/>
            <a:ext cx="1173709" cy="1187356"/>
          </a:xfrm>
          <a:custGeom>
            <a:avLst/>
            <a:gdLst>
              <a:gd name="connsiteX0" fmla="*/ 1187356 w 1187356"/>
              <a:gd name="connsiteY0" fmla="*/ 0 h 1078174"/>
              <a:gd name="connsiteX1" fmla="*/ 423081 w 1187356"/>
              <a:gd name="connsiteY1" fmla="*/ 423081 h 1078174"/>
              <a:gd name="connsiteX2" fmla="*/ 0 w 1187356"/>
              <a:gd name="connsiteY2" fmla="*/ 1078174 h 1078174"/>
              <a:gd name="connsiteX0" fmla="*/ 1173709 w 1173709"/>
              <a:gd name="connsiteY0" fmla="*/ 0 h 1187356"/>
              <a:gd name="connsiteX1" fmla="*/ 409434 w 1173709"/>
              <a:gd name="connsiteY1" fmla="*/ 423081 h 1187356"/>
              <a:gd name="connsiteX2" fmla="*/ 0 w 1173709"/>
              <a:gd name="connsiteY2" fmla="*/ 1187356 h 1187356"/>
            </a:gdLst>
            <a:ahLst/>
            <a:cxnLst>
              <a:cxn ang="0">
                <a:pos x="connsiteX0" y="connsiteY0"/>
              </a:cxn>
              <a:cxn ang="0">
                <a:pos x="connsiteX1" y="connsiteY1"/>
              </a:cxn>
              <a:cxn ang="0">
                <a:pos x="connsiteX2" y="connsiteY2"/>
              </a:cxn>
            </a:cxnLst>
            <a:rect l="l" t="t" r="r" b="b"/>
            <a:pathLst>
              <a:path w="1173709" h="1187356">
                <a:moveTo>
                  <a:pt x="1173709" y="0"/>
                </a:moveTo>
                <a:lnTo>
                  <a:pt x="409434" y="423081"/>
                </a:lnTo>
                <a:lnTo>
                  <a:pt x="0" y="1187356"/>
                </a:ln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rme libre 31"/>
          <p:cNvSpPr/>
          <p:nvPr/>
        </p:nvSpPr>
        <p:spPr>
          <a:xfrm rot="9699929">
            <a:off x="5615533" y="4405139"/>
            <a:ext cx="1341215" cy="1649440"/>
          </a:xfrm>
          <a:custGeom>
            <a:avLst/>
            <a:gdLst>
              <a:gd name="connsiteX0" fmla="*/ 1187356 w 1187356"/>
              <a:gd name="connsiteY0" fmla="*/ 0 h 1078174"/>
              <a:gd name="connsiteX1" fmla="*/ 423081 w 1187356"/>
              <a:gd name="connsiteY1" fmla="*/ 423081 h 1078174"/>
              <a:gd name="connsiteX2" fmla="*/ 0 w 1187356"/>
              <a:gd name="connsiteY2" fmla="*/ 1078174 h 1078174"/>
              <a:gd name="connsiteX0" fmla="*/ 1173709 w 1173709"/>
              <a:gd name="connsiteY0" fmla="*/ 0 h 1187356"/>
              <a:gd name="connsiteX1" fmla="*/ 409434 w 1173709"/>
              <a:gd name="connsiteY1" fmla="*/ 423081 h 1187356"/>
              <a:gd name="connsiteX2" fmla="*/ 0 w 1173709"/>
              <a:gd name="connsiteY2" fmla="*/ 1187356 h 1187356"/>
              <a:gd name="connsiteX0" fmla="*/ 797410 w 797410"/>
              <a:gd name="connsiteY0" fmla="*/ 0 h 1657119"/>
              <a:gd name="connsiteX1" fmla="*/ 33135 w 797410"/>
              <a:gd name="connsiteY1" fmla="*/ 423081 h 1657119"/>
              <a:gd name="connsiteX2" fmla="*/ 0 w 797410"/>
              <a:gd name="connsiteY2" fmla="*/ 1657119 h 1657119"/>
              <a:gd name="connsiteX0" fmla="*/ 1156007 w 1156007"/>
              <a:gd name="connsiteY0" fmla="*/ 0 h 1437641"/>
              <a:gd name="connsiteX1" fmla="*/ 33135 w 1156007"/>
              <a:gd name="connsiteY1" fmla="*/ 203603 h 1437641"/>
              <a:gd name="connsiteX2" fmla="*/ 0 w 1156007"/>
              <a:gd name="connsiteY2" fmla="*/ 1437641 h 1437641"/>
              <a:gd name="connsiteX0" fmla="*/ 1156007 w 1156007"/>
              <a:gd name="connsiteY0" fmla="*/ 0 h 1437641"/>
              <a:gd name="connsiteX1" fmla="*/ 7149 w 1156007"/>
              <a:gd name="connsiteY1" fmla="*/ 151858 h 1437641"/>
              <a:gd name="connsiteX2" fmla="*/ 0 w 1156007"/>
              <a:gd name="connsiteY2" fmla="*/ 1437641 h 1437641"/>
              <a:gd name="connsiteX0" fmla="*/ 1337224 w 1337224"/>
              <a:gd name="connsiteY0" fmla="*/ 0 h 1463853"/>
              <a:gd name="connsiteX1" fmla="*/ 7149 w 1337224"/>
              <a:gd name="connsiteY1" fmla="*/ 178070 h 1463853"/>
              <a:gd name="connsiteX2" fmla="*/ 0 w 1337224"/>
              <a:gd name="connsiteY2" fmla="*/ 1463853 h 1463853"/>
              <a:gd name="connsiteX0" fmla="*/ 1341215 w 1341215"/>
              <a:gd name="connsiteY0" fmla="*/ 0 h 1649440"/>
              <a:gd name="connsiteX1" fmla="*/ 11140 w 1341215"/>
              <a:gd name="connsiteY1" fmla="*/ 178070 h 1649440"/>
              <a:gd name="connsiteX2" fmla="*/ 0 w 1341215"/>
              <a:gd name="connsiteY2" fmla="*/ 1649440 h 1649440"/>
            </a:gdLst>
            <a:ahLst/>
            <a:cxnLst>
              <a:cxn ang="0">
                <a:pos x="connsiteX0" y="connsiteY0"/>
              </a:cxn>
              <a:cxn ang="0">
                <a:pos x="connsiteX1" y="connsiteY1"/>
              </a:cxn>
              <a:cxn ang="0">
                <a:pos x="connsiteX2" y="connsiteY2"/>
              </a:cxn>
            </a:cxnLst>
            <a:rect l="l" t="t" r="r" b="b"/>
            <a:pathLst>
              <a:path w="1341215" h="1649440">
                <a:moveTo>
                  <a:pt x="1341215" y="0"/>
                </a:moveTo>
                <a:lnTo>
                  <a:pt x="11140" y="178070"/>
                </a:lnTo>
                <a:cubicBezTo>
                  <a:pt x="7427" y="668527"/>
                  <a:pt x="3713" y="1158983"/>
                  <a:pt x="0" y="1649440"/>
                </a:cubicBezTo>
              </a:path>
            </a:pathLst>
          </a:custGeom>
          <a:noFill/>
          <a:ln>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ZoneTexte 32"/>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2565924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61679" cy="369332"/>
          </a:xfrm>
          <a:prstGeom prst="rect">
            <a:avLst/>
          </a:prstGeom>
          <a:noFill/>
        </p:spPr>
        <p:txBody>
          <a:bodyPr wrap="square" rtlCol="0">
            <a:spAutoFit/>
          </a:bodyPr>
          <a:lstStyle/>
          <a:p>
            <a:r>
              <a:rPr lang="en-US" dirty="0" smtClean="0"/>
              <a:t>LEG COMPRESSION HEMODYNAMIC EFFECTS AND PHYSIOLOGICAL CONSEQUENCES </a:t>
            </a:r>
            <a:endParaRPr lang="en-US" dirty="0"/>
          </a:p>
        </p:txBody>
      </p:sp>
      <p:sp>
        <p:nvSpPr>
          <p:cNvPr id="141" name="ZoneTexte 140"/>
          <p:cNvSpPr txBox="1"/>
          <p:nvPr/>
        </p:nvSpPr>
        <p:spPr>
          <a:xfrm>
            <a:off x="557756" y="2805851"/>
            <a:ext cx="8004340" cy="646331"/>
          </a:xfrm>
          <a:prstGeom prst="rect">
            <a:avLst/>
          </a:prstGeom>
          <a:noFill/>
        </p:spPr>
        <p:txBody>
          <a:bodyPr wrap="square" rtlCol="0">
            <a:spAutoFit/>
          </a:bodyPr>
          <a:lstStyle/>
          <a:p>
            <a:r>
              <a:rPr lang="en-US" dirty="0" smtClean="0"/>
              <a:t>For more wanted heterogeneous compression:</a:t>
            </a:r>
          </a:p>
          <a:p>
            <a:r>
              <a:rPr lang="en-US" dirty="0"/>
              <a:t>	</a:t>
            </a:r>
            <a:r>
              <a:rPr lang="en-US" dirty="0" smtClean="0"/>
              <a:t>Unwanted local compression </a:t>
            </a:r>
            <a:r>
              <a:rPr lang="en-US" dirty="0" err="1" smtClean="0"/>
              <a:t>ie</a:t>
            </a:r>
            <a:r>
              <a:rPr lang="en-US" dirty="0" smtClean="0"/>
              <a:t> pedal or </a:t>
            </a:r>
            <a:r>
              <a:rPr lang="en-US" dirty="0" err="1" smtClean="0"/>
              <a:t>tibial</a:t>
            </a:r>
            <a:r>
              <a:rPr lang="en-US" dirty="0" smtClean="0"/>
              <a:t> arteries pathway</a:t>
            </a:r>
            <a:endParaRPr lang="en-US" dirty="0"/>
          </a:p>
        </p:txBody>
      </p:sp>
      <p:sp>
        <p:nvSpPr>
          <p:cNvPr id="7" name="Forme libre 6"/>
          <p:cNvSpPr/>
          <p:nvPr/>
        </p:nvSpPr>
        <p:spPr>
          <a:xfrm>
            <a:off x="863006" y="4465759"/>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cteur droit avec flèche 7"/>
          <p:cNvCxnSpPr/>
          <p:nvPr/>
        </p:nvCxnSpPr>
        <p:spPr>
          <a:xfrm flipV="1">
            <a:off x="863006" y="5176667"/>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839685" y="4449623"/>
            <a:ext cx="1098590" cy="150139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14734 w 1376470"/>
              <a:gd name="connsiteY7" fmla="*/ 995622 h 1835453"/>
              <a:gd name="connsiteX8" fmla="*/ 120140 w 1376470"/>
              <a:gd name="connsiteY8" fmla="*/ 790670 h 1835453"/>
              <a:gd name="connsiteX9" fmla="*/ 9782 w 1376470"/>
              <a:gd name="connsiteY9" fmla="*/ 506891 h 1835453"/>
              <a:gd name="connsiteX0" fmla="*/ 14381 w 1381069"/>
              <a:gd name="connsiteY0" fmla="*/ 506891 h 1835453"/>
              <a:gd name="connsiteX1" fmla="*/ 392754 w 1381069"/>
              <a:gd name="connsiteY1" fmla="*/ 49691 h 1835453"/>
              <a:gd name="connsiteX2" fmla="*/ 834189 w 1381069"/>
              <a:gd name="connsiteY2" fmla="*/ 65456 h 1835453"/>
              <a:gd name="connsiteX3" fmla="*/ 1370216 w 1381069"/>
              <a:gd name="connsiteY3" fmla="*/ 522656 h 1835453"/>
              <a:gd name="connsiteX4" fmla="*/ 1181030 w 1381069"/>
              <a:gd name="connsiteY4" fmla="*/ 1121746 h 1835453"/>
              <a:gd name="connsiteX5" fmla="*/ 1023375 w 1381069"/>
              <a:gd name="connsiteY5" fmla="*/ 1815430 h 1835453"/>
              <a:gd name="connsiteX6" fmla="*/ 550408 w 1381069"/>
              <a:gd name="connsiteY6" fmla="*/ 1610478 h 1835453"/>
              <a:gd name="connsiteX7" fmla="*/ 124739 w 1381069"/>
              <a:gd name="connsiteY7" fmla="*/ 790670 h 1835453"/>
              <a:gd name="connsiteX8" fmla="*/ 14381 w 1381069"/>
              <a:gd name="connsiteY8" fmla="*/ 506891 h 1835453"/>
              <a:gd name="connsiteX0" fmla="*/ 12577 w 1379265"/>
              <a:gd name="connsiteY0" fmla="*/ 506891 h 1828115"/>
              <a:gd name="connsiteX1" fmla="*/ 390950 w 1379265"/>
              <a:gd name="connsiteY1" fmla="*/ 49691 h 1828115"/>
              <a:gd name="connsiteX2" fmla="*/ 832385 w 1379265"/>
              <a:gd name="connsiteY2" fmla="*/ 65456 h 1828115"/>
              <a:gd name="connsiteX3" fmla="*/ 1368412 w 1379265"/>
              <a:gd name="connsiteY3" fmla="*/ 522656 h 1828115"/>
              <a:gd name="connsiteX4" fmla="*/ 1179226 w 1379265"/>
              <a:gd name="connsiteY4" fmla="*/ 1121746 h 1828115"/>
              <a:gd name="connsiteX5" fmla="*/ 1021571 w 1379265"/>
              <a:gd name="connsiteY5" fmla="*/ 1815430 h 1828115"/>
              <a:gd name="connsiteX6" fmla="*/ 443542 w 1379265"/>
              <a:gd name="connsiteY6" fmla="*/ 1544667 h 1828115"/>
              <a:gd name="connsiteX7" fmla="*/ 122935 w 1379265"/>
              <a:gd name="connsiteY7" fmla="*/ 790670 h 1828115"/>
              <a:gd name="connsiteX8" fmla="*/ 12577 w 1379265"/>
              <a:gd name="connsiteY8" fmla="*/ 506891 h 1828115"/>
              <a:gd name="connsiteX0" fmla="*/ 22471 w 1389159"/>
              <a:gd name="connsiteY0" fmla="*/ 506891 h 1828114"/>
              <a:gd name="connsiteX1" fmla="*/ 400844 w 1389159"/>
              <a:gd name="connsiteY1" fmla="*/ 49691 h 1828114"/>
              <a:gd name="connsiteX2" fmla="*/ 842279 w 1389159"/>
              <a:gd name="connsiteY2" fmla="*/ 65456 h 1828114"/>
              <a:gd name="connsiteX3" fmla="*/ 1378306 w 1389159"/>
              <a:gd name="connsiteY3" fmla="*/ 522656 h 1828114"/>
              <a:gd name="connsiteX4" fmla="*/ 1189120 w 1389159"/>
              <a:gd name="connsiteY4" fmla="*/ 1121746 h 1828114"/>
              <a:gd name="connsiteX5" fmla="*/ 1031465 w 1389159"/>
              <a:gd name="connsiteY5" fmla="*/ 1815430 h 1828114"/>
              <a:gd name="connsiteX6" fmla="*/ 453436 w 1389159"/>
              <a:gd name="connsiteY6" fmla="*/ 1544667 h 1828114"/>
              <a:gd name="connsiteX7" fmla="*/ 87803 w 1389159"/>
              <a:gd name="connsiteY7" fmla="*/ 764346 h 1828114"/>
              <a:gd name="connsiteX8" fmla="*/ 22471 w 1389159"/>
              <a:gd name="connsiteY8" fmla="*/ 506891 h 1828114"/>
              <a:gd name="connsiteX0" fmla="*/ 31311 w 1397999"/>
              <a:gd name="connsiteY0" fmla="*/ 466926 h 1788149"/>
              <a:gd name="connsiteX1" fmla="*/ 529754 w 1397999"/>
              <a:gd name="connsiteY1" fmla="*/ 101861 h 1788149"/>
              <a:gd name="connsiteX2" fmla="*/ 851119 w 1397999"/>
              <a:gd name="connsiteY2" fmla="*/ 25491 h 1788149"/>
              <a:gd name="connsiteX3" fmla="*/ 1387146 w 1397999"/>
              <a:gd name="connsiteY3" fmla="*/ 482691 h 1788149"/>
              <a:gd name="connsiteX4" fmla="*/ 1197960 w 1397999"/>
              <a:gd name="connsiteY4" fmla="*/ 1081781 h 1788149"/>
              <a:gd name="connsiteX5" fmla="*/ 1040305 w 1397999"/>
              <a:gd name="connsiteY5" fmla="*/ 1775465 h 1788149"/>
              <a:gd name="connsiteX6" fmla="*/ 462276 w 1397999"/>
              <a:gd name="connsiteY6" fmla="*/ 1504702 h 1788149"/>
              <a:gd name="connsiteX7" fmla="*/ 96643 w 1397999"/>
              <a:gd name="connsiteY7" fmla="*/ 724381 h 1788149"/>
              <a:gd name="connsiteX8" fmla="*/ 31311 w 1397999"/>
              <a:gd name="connsiteY8" fmla="*/ 466926 h 1788149"/>
              <a:gd name="connsiteX0" fmla="*/ 61580 w 1338215"/>
              <a:gd name="connsiteY0" fmla="*/ 494018 h 1788916"/>
              <a:gd name="connsiteX1" fmla="*/ 469970 w 1338215"/>
              <a:gd name="connsiteY1" fmla="*/ 102628 h 1788916"/>
              <a:gd name="connsiteX2" fmla="*/ 791335 w 1338215"/>
              <a:gd name="connsiteY2" fmla="*/ 26258 h 1788916"/>
              <a:gd name="connsiteX3" fmla="*/ 1327362 w 1338215"/>
              <a:gd name="connsiteY3" fmla="*/ 483458 h 1788916"/>
              <a:gd name="connsiteX4" fmla="*/ 1138176 w 1338215"/>
              <a:gd name="connsiteY4" fmla="*/ 1082548 h 1788916"/>
              <a:gd name="connsiteX5" fmla="*/ 980521 w 1338215"/>
              <a:gd name="connsiteY5" fmla="*/ 1776232 h 1788916"/>
              <a:gd name="connsiteX6" fmla="*/ 402492 w 1338215"/>
              <a:gd name="connsiteY6" fmla="*/ 1505469 h 1788916"/>
              <a:gd name="connsiteX7" fmla="*/ 36859 w 1338215"/>
              <a:gd name="connsiteY7" fmla="*/ 725148 h 1788916"/>
              <a:gd name="connsiteX8" fmla="*/ 61580 w 1338215"/>
              <a:gd name="connsiteY8" fmla="*/ 494018 h 1788916"/>
              <a:gd name="connsiteX0" fmla="*/ 59242 w 1335877"/>
              <a:gd name="connsiteY0" fmla="*/ 497919 h 1792817"/>
              <a:gd name="connsiteX1" fmla="*/ 422605 w 1335877"/>
              <a:gd name="connsiteY1" fmla="*/ 93366 h 1792817"/>
              <a:gd name="connsiteX2" fmla="*/ 788997 w 1335877"/>
              <a:gd name="connsiteY2" fmla="*/ 30159 h 1792817"/>
              <a:gd name="connsiteX3" fmla="*/ 1325024 w 1335877"/>
              <a:gd name="connsiteY3" fmla="*/ 487359 h 1792817"/>
              <a:gd name="connsiteX4" fmla="*/ 1135838 w 1335877"/>
              <a:gd name="connsiteY4" fmla="*/ 1086449 h 1792817"/>
              <a:gd name="connsiteX5" fmla="*/ 978183 w 1335877"/>
              <a:gd name="connsiteY5" fmla="*/ 1780133 h 1792817"/>
              <a:gd name="connsiteX6" fmla="*/ 400154 w 1335877"/>
              <a:gd name="connsiteY6" fmla="*/ 1509370 h 1792817"/>
              <a:gd name="connsiteX7" fmla="*/ 34521 w 1335877"/>
              <a:gd name="connsiteY7" fmla="*/ 729049 h 1792817"/>
              <a:gd name="connsiteX8" fmla="*/ 59242 w 1335877"/>
              <a:gd name="connsiteY8" fmla="*/ 497919 h 1792817"/>
              <a:gd name="connsiteX0" fmla="*/ 34871 w 1371540"/>
              <a:gd name="connsiteY0" fmla="*/ 443500 h 1791047"/>
              <a:gd name="connsiteX1" fmla="*/ 458268 w 1371540"/>
              <a:gd name="connsiteY1" fmla="*/ 91596 h 1791047"/>
              <a:gd name="connsiteX2" fmla="*/ 824660 w 1371540"/>
              <a:gd name="connsiteY2" fmla="*/ 28389 h 1791047"/>
              <a:gd name="connsiteX3" fmla="*/ 1360687 w 1371540"/>
              <a:gd name="connsiteY3" fmla="*/ 485589 h 1791047"/>
              <a:gd name="connsiteX4" fmla="*/ 1171501 w 1371540"/>
              <a:gd name="connsiteY4" fmla="*/ 1084679 h 1791047"/>
              <a:gd name="connsiteX5" fmla="*/ 1013846 w 1371540"/>
              <a:gd name="connsiteY5" fmla="*/ 1778363 h 1791047"/>
              <a:gd name="connsiteX6" fmla="*/ 435817 w 1371540"/>
              <a:gd name="connsiteY6" fmla="*/ 1507600 h 1791047"/>
              <a:gd name="connsiteX7" fmla="*/ 70184 w 1371540"/>
              <a:gd name="connsiteY7" fmla="*/ 727279 h 1791047"/>
              <a:gd name="connsiteX8" fmla="*/ 34871 w 1371540"/>
              <a:gd name="connsiteY8" fmla="*/ 443500 h 1791047"/>
              <a:gd name="connsiteX0" fmla="*/ 59243 w 1335875"/>
              <a:gd name="connsiteY0" fmla="*/ 484302 h 1792362"/>
              <a:gd name="connsiteX1" fmla="*/ 422603 w 1335875"/>
              <a:gd name="connsiteY1" fmla="*/ 92911 h 1792362"/>
              <a:gd name="connsiteX2" fmla="*/ 788995 w 1335875"/>
              <a:gd name="connsiteY2" fmla="*/ 29704 h 1792362"/>
              <a:gd name="connsiteX3" fmla="*/ 1325022 w 1335875"/>
              <a:gd name="connsiteY3" fmla="*/ 486904 h 1792362"/>
              <a:gd name="connsiteX4" fmla="*/ 1135836 w 1335875"/>
              <a:gd name="connsiteY4" fmla="*/ 1085994 h 1792362"/>
              <a:gd name="connsiteX5" fmla="*/ 978181 w 1335875"/>
              <a:gd name="connsiteY5" fmla="*/ 1779678 h 1792362"/>
              <a:gd name="connsiteX6" fmla="*/ 400152 w 1335875"/>
              <a:gd name="connsiteY6" fmla="*/ 1508915 h 1792362"/>
              <a:gd name="connsiteX7" fmla="*/ 34519 w 1335875"/>
              <a:gd name="connsiteY7" fmla="*/ 728594 h 1792362"/>
              <a:gd name="connsiteX8" fmla="*/ 59243 w 1335875"/>
              <a:gd name="connsiteY8" fmla="*/ 484302 h 1792362"/>
              <a:gd name="connsiteX0" fmla="*/ 59243 w 1332366"/>
              <a:gd name="connsiteY0" fmla="*/ 412864 h 1720924"/>
              <a:gd name="connsiteX1" fmla="*/ 422603 w 1332366"/>
              <a:gd name="connsiteY1" fmla="*/ 21473 h 1720924"/>
              <a:gd name="connsiteX2" fmla="*/ 864040 w 1332366"/>
              <a:gd name="connsiteY2" fmla="*/ 89889 h 1720924"/>
              <a:gd name="connsiteX3" fmla="*/ 1325022 w 1332366"/>
              <a:gd name="connsiteY3" fmla="*/ 415466 h 1720924"/>
              <a:gd name="connsiteX4" fmla="*/ 1135836 w 1332366"/>
              <a:gd name="connsiteY4" fmla="*/ 1014556 h 1720924"/>
              <a:gd name="connsiteX5" fmla="*/ 978181 w 1332366"/>
              <a:gd name="connsiteY5" fmla="*/ 1708240 h 1720924"/>
              <a:gd name="connsiteX6" fmla="*/ 400152 w 1332366"/>
              <a:gd name="connsiteY6" fmla="*/ 1437477 h 1720924"/>
              <a:gd name="connsiteX7" fmla="*/ 34519 w 1332366"/>
              <a:gd name="connsiteY7" fmla="*/ 657156 h 1720924"/>
              <a:gd name="connsiteX8" fmla="*/ 59243 w 1332366"/>
              <a:gd name="connsiteY8" fmla="*/ 412864 h 1720924"/>
              <a:gd name="connsiteX0" fmla="*/ 59243 w 1354175"/>
              <a:gd name="connsiteY0" fmla="*/ 412864 h 1720924"/>
              <a:gd name="connsiteX1" fmla="*/ 422603 w 1354175"/>
              <a:gd name="connsiteY1" fmla="*/ 21473 h 1720924"/>
              <a:gd name="connsiteX2" fmla="*/ 864040 w 1354175"/>
              <a:gd name="connsiteY2" fmla="*/ 89889 h 1720924"/>
              <a:gd name="connsiteX3" fmla="*/ 1325022 w 1354175"/>
              <a:gd name="connsiteY3" fmla="*/ 415466 h 1720924"/>
              <a:gd name="connsiteX4" fmla="*/ 1270915 w 1354175"/>
              <a:gd name="connsiteY4" fmla="*/ 1014556 h 1720924"/>
              <a:gd name="connsiteX5" fmla="*/ 978181 w 1354175"/>
              <a:gd name="connsiteY5" fmla="*/ 1708240 h 1720924"/>
              <a:gd name="connsiteX6" fmla="*/ 400152 w 1354175"/>
              <a:gd name="connsiteY6" fmla="*/ 1437477 h 1720924"/>
              <a:gd name="connsiteX7" fmla="*/ 34519 w 1354175"/>
              <a:gd name="connsiteY7" fmla="*/ 657156 h 1720924"/>
              <a:gd name="connsiteX8" fmla="*/ 59243 w 1354175"/>
              <a:gd name="connsiteY8" fmla="*/ 412864 h 1720924"/>
              <a:gd name="connsiteX0" fmla="*/ 61387 w 1356319"/>
              <a:gd name="connsiteY0" fmla="*/ 412864 h 1718731"/>
              <a:gd name="connsiteX1" fmla="*/ 424747 w 1356319"/>
              <a:gd name="connsiteY1" fmla="*/ 21473 h 1718731"/>
              <a:gd name="connsiteX2" fmla="*/ 866184 w 1356319"/>
              <a:gd name="connsiteY2" fmla="*/ 89889 h 1718731"/>
              <a:gd name="connsiteX3" fmla="*/ 1327166 w 1356319"/>
              <a:gd name="connsiteY3" fmla="*/ 415466 h 1718731"/>
              <a:gd name="connsiteX4" fmla="*/ 1273059 w 1356319"/>
              <a:gd name="connsiteY4" fmla="*/ 1014556 h 1718731"/>
              <a:gd name="connsiteX5" fmla="*/ 980325 w 1356319"/>
              <a:gd name="connsiteY5" fmla="*/ 1708240 h 1718731"/>
              <a:gd name="connsiteX6" fmla="*/ 432445 w 1356319"/>
              <a:gd name="connsiteY6" fmla="*/ 1411038 h 1718731"/>
              <a:gd name="connsiteX7" fmla="*/ 36663 w 1356319"/>
              <a:gd name="connsiteY7" fmla="*/ 657156 h 1718731"/>
              <a:gd name="connsiteX8" fmla="*/ 61387 w 1356319"/>
              <a:gd name="connsiteY8" fmla="*/ 412864 h 1718731"/>
              <a:gd name="connsiteX0" fmla="*/ 63959 w 1358891"/>
              <a:gd name="connsiteY0" fmla="*/ 372911 h 1678777"/>
              <a:gd name="connsiteX1" fmla="*/ 477566 w 1358891"/>
              <a:gd name="connsiteY1" fmla="*/ 34398 h 1678777"/>
              <a:gd name="connsiteX2" fmla="*/ 868756 w 1358891"/>
              <a:gd name="connsiteY2" fmla="*/ 49936 h 1678777"/>
              <a:gd name="connsiteX3" fmla="*/ 1329738 w 1358891"/>
              <a:gd name="connsiteY3" fmla="*/ 375513 h 1678777"/>
              <a:gd name="connsiteX4" fmla="*/ 1275631 w 1358891"/>
              <a:gd name="connsiteY4" fmla="*/ 974603 h 1678777"/>
              <a:gd name="connsiteX5" fmla="*/ 982897 w 1358891"/>
              <a:gd name="connsiteY5" fmla="*/ 1668287 h 1678777"/>
              <a:gd name="connsiteX6" fmla="*/ 435017 w 1358891"/>
              <a:gd name="connsiteY6" fmla="*/ 1371085 h 1678777"/>
              <a:gd name="connsiteX7" fmla="*/ 39235 w 1358891"/>
              <a:gd name="connsiteY7" fmla="*/ 617203 h 1678777"/>
              <a:gd name="connsiteX8" fmla="*/ 63959 w 1358891"/>
              <a:gd name="connsiteY8" fmla="*/ 372911 h 1678777"/>
              <a:gd name="connsiteX0" fmla="*/ 63959 w 1358891"/>
              <a:gd name="connsiteY0" fmla="*/ 352899 h 1658765"/>
              <a:gd name="connsiteX1" fmla="*/ 477566 w 1358891"/>
              <a:gd name="connsiteY1" fmla="*/ 14386 h 1658765"/>
              <a:gd name="connsiteX2" fmla="*/ 868756 w 1358891"/>
              <a:gd name="connsiteY2" fmla="*/ 91616 h 1658765"/>
              <a:gd name="connsiteX3" fmla="*/ 1329738 w 1358891"/>
              <a:gd name="connsiteY3" fmla="*/ 355501 h 1658765"/>
              <a:gd name="connsiteX4" fmla="*/ 1275631 w 1358891"/>
              <a:gd name="connsiteY4" fmla="*/ 954591 h 1658765"/>
              <a:gd name="connsiteX5" fmla="*/ 982897 w 1358891"/>
              <a:gd name="connsiteY5" fmla="*/ 1648275 h 1658765"/>
              <a:gd name="connsiteX6" fmla="*/ 435017 w 1358891"/>
              <a:gd name="connsiteY6" fmla="*/ 1351073 h 1658765"/>
              <a:gd name="connsiteX7" fmla="*/ 39235 w 1358891"/>
              <a:gd name="connsiteY7" fmla="*/ 597191 h 1658765"/>
              <a:gd name="connsiteX8" fmla="*/ 63959 w 1358891"/>
              <a:gd name="connsiteY8" fmla="*/ 352899 h 1658765"/>
              <a:gd name="connsiteX0" fmla="*/ 54155 w 1369186"/>
              <a:gd name="connsiteY0" fmla="*/ 315259 h 1656376"/>
              <a:gd name="connsiteX1" fmla="*/ 487861 w 1369186"/>
              <a:gd name="connsiteY1" fmla="*/ 11997 h 1656376"/>
              <a:gd name="connsiteX2" fmla="*/ 879051 w 1369186"/>
              <a:gd name="connsiteY2" fmla="*/ 89227 h 1656376"/>
              <a:gd name="connsiteX3" fmla="*/ 1340033 w 1369186"/>
              <a:gd name="connsiteY3" fmla="*/ 353112 h 1656376"/>
              <a:gd name="connsiteX4" fmla="*/ 1285926 w 1369186"/>
              <a:gd name="connsiteY4" fmla="*/ 952202 h 1656376"/>
              <a:gd name="connsiteX5" fmla="*/ 993192 w 1369186"/>
              <a:gd name="connsiteY5" fmla="*/ 1645886 h 1656376"/>
              <a:gd name="connsiteX6" fmla="*/ 445312 w 1369186"/>
              <a:gd name="connsiteY6" fmla="*/ 1348684 h 1656376"/>
              <a:gd name="connsiteX7" fmla="*/ 49530 w 1369186"/>
              <a:gd name="connsiteY7" fmla="*/ 594802 h 1656376"/>
              <a:gd name="connsiteX8" fmla="*/ 54155 w 1369186"/>
              <a:gd name="connsiteY8" fmla="*/ 315259 h 1656376"/>
              <a:gd name="connsiteX0" fmla="*/ 63960 w 1358891"/>
              <a:gd name="connsiteY0" fmla="*/ 343486 h 1658164"/>
              <a:gd name="connsiteX1" fmla="*/ 477566 w 1358891"/>
              <a:gd name="connsiteY1" fmla="*/ 13785 h 1658164"/>
              <a:gd name="connsiteX2" fmla="*/ 868756 w 1358891"/>
              <a:gd name="connsiteY2" fmla="*/ 91015 h 1658164"/>
              <a:gd name="connsiteX3" fmla="*/ 1329738 w 1358891"/>
              <a:gd name="connsiteY3" fmla="*/ 354900 h 1658164"/>
              <a:gd name="connsiteX4" fmla="*/ 1275631 w 1358891"/>
              <a:gd name="connsiteY4" fmla="*/ 953990 h 1658164"/>
              <a:gd name="connsiteX5" fmla="*/ 982897 w 1358891"/>
              <a:gd name="connsiteY5" fmla="*/ 1647674 h 1658164"/>
              <a:gd name="connsiteX6" fmla="*/ 435017 w 1358891"/>
              <a:gd name="connsiteY6" fmla="*/ 1350472 h 1658164"/>
              <a:gd name="connsiteX7" fmla="*/ 39235 w 1358891"/>
              <a:gd name="connsiteY7" fmla="*/ 596590 h 1658164"/>
              <a:gd name="connsiteX8" fmla="*/ 63960 w 1358891"/>
              <a:gd name="connsiteY8" fmla="*/ 343486 h 1658164"/>
              <a:gd name="connsiteX0" fmla="*/ 62399 w 1357330"/>
              <a:gd name="connsiteY0" fmla="*/ 351366 h 1666044"/>
              <a:gd name="connsiteX1" fmla="*/ 445856 w 1357330"/>
              <a:gd name="connsiteY1" fmla="*/ 12852 h 1666044"/>
              <a:gd name="connsiteX2" fmla="*/ 867195 w 1357330"/>
              <a:gd name="connsiteY2" fmla="*/ 98895 h 1666044"/>
              <a:gd name="connsiteX3" fmla="*/ 1328177 w 1357330"/>
              <a:gd name="connsiteY3" fmla="*/ 362780 h 1666044"/>
              <a:gd name="connsiteX4" fmla="*/ 1274070 w 1357330"/>
              <a:gd name="connsiteY4" fmla="*/ 961870 h 1666044"/>
              <a:gd name="connsiteX5" fmla="*/ 981336 w 1357330"/>
              <a:gd name="connsiteY5" fmla="*/ 1655554 h 1666044"/>
              <a:gd name="connsiteX6" fmla="*/ 433456 w 1357330"/>
              <a:gd name="connsiteY6" fmla="*/ 1358352 h 1666044"/>
              <a:gd name="connsiteX7" fmla="*/ 37674 w 1357330"/>
              <a:gd name="connsiteY7" fmla="*/ 604470 h 1666044"/>
              <a:gd name="connsiteX8" fmla="*/ 62399 w 1357330"/>
              <a:gd name="connsiteY8" fmla="*/ 351366 h 1666044"/>
              <a:gd name="connsiteX0" fmla="*/ 62399 w 1409223"/>
              <a:gd name="connsiteY0" fmla="*/ 353112 h 1667790"/>
              <a:gd name="connsiteX1" fmla="*/ 445856 w 1409223"/>
              <a:gd name="connsiteY1" fmla="*/ 14598 h 1667790"/>
              <a:gd name="connsiteX2" fmla="*/ 867195 w 1409223"/>
              <a:gd name="connsiteY2" fmla="*/ 100641 h 1667790"/>
              <a:gd name="connsiteX3" fmla="*/ 1388474 w 1409223"/>
              <a:gd name="connsiteY3" fmla="*/ 452656 h 1667790"/>
              <a:gd name="connsiteX4" fmla="*/ 1274070 w 1409223"/>
              <a:gd name="connsiteY4" fmla="*/ 963616 h 1667790"/>
              <a:gd name="connsiteX5" fmla="*/ 981336 w 1409223"/>
              <a:gd name="connsiteY5" fmla="*/ 1657300 h 1667790"/>
              <a:gd name="connsiteX6" fmla="*/ 433456 w 1409223"/>
              <a:gd name="connsiteY6" fmla="*/ 1360098 h 1667790"/>
              <a:gd name="connsiteX7" fmla="*/ 37674 w 1409223"/>
              <a:gd name="connsiteY7" fmla="*/ 606216 h 1667790"/>
              <a:gd name="connsiteX8" fmla="*/ 62399 w 1409223"/>
              <a:gd name="connsiteY8" fmla="*/ 353112 h 1667790"/>
              <a:gd name="connsiteX0" fmla="*/ 62399 w 1409223"/>
              <a:gd name="connsiteY0" fmla="*/ 354786 h 1669464"/>
              <a:gd name="connsiteX1" fmla="*/ 445856 w 1409223"/>
              <a:gd name="connsiteY1" fmla="*/ 16272 h 1669464"/>
              <a:gd name="connsiteX2" fmla="*/ 867195 w 1409223"/>
              <a:gd name="connsiteY2" fmla="*/ 102315 h 1669464"/>
              <a:gd name="connsiteX3" fmla="*/ 1388474 w 1409223"/>
              <a:gd name="connsiteY3" fmla="*/ 524835 h 1669464"/>
              <a:gd name="connsiteX4" fmla="*/ 1274070 w 1409223"/>
              <a:gd name="connsiteY4" fmla="*/ 965290 h 1669464"/>
              <a:gd name="connsiteX5" fmla="*/ 981336 w 1409223"/>
              <a:gd name="connsiteY5" fmla="*/ 1658974 h 1669464"/>
              <a:gd name="connsiteX6" fmla="*/ 433456 w 1409223"/>
              <a:gd name="connsiteY6" fmla="*/ 1361772 h 1669464"/>
              <a:gd name="connsiteX7" fmla="*/ 37674 w 1409223"/>
              <a:gd name="connsiteY7" fmla="*/ 607890 h 1669464"/>
              <a:gd name="connsiteX8" fmla="*/ 62399 w 1409223"/>
              <a:gd name="connsiteY8" fmla="*/ 354786 h 1669464"/>
              <a:gd name="connsiteX0" fmla="*/ 62399 w 1402709"/>
              <a:gd name="connsiteY0" fmla="*/ 349420 h 1664098"/>
              <a:gd name="connsiteX1" fmla="*/ 445856 w 1402709"/>
              <a:gd name="connsiteY1" fmla="*/ 10906 h 1664098"/>
              <a:gd name="connsiteX2" fmla="*/ 967689 w 1402709"/>
              <a:gd name="connsiteY2" fmla="*/ 123388 h 1664098"/>
              <a:gd name="connsiteX3" fmla="*/ 1388474 w 1402709"/>
              <a:gd name="connsiteY3" fmla="*/ 519469 h 1664098"/>
              <a:gd name="connsiteX4" fmla="*/ 1274070 w 1402709"/>
              <a:gd name="connsiteY4" fmla="*/ 959924 h 1664098"/>
              <a:gd name="connsiteX5" fmla="*/ 981336 w 1402709"/>
              <a:gd name="connsiteY5" fmla="*/ 1653608 h 1664098"/>
              <a:gd name="connsiteX6" fmla="*/ 433456 w 1402709"/>
              <a:gd name="connsiteY6" fmla="*/ 1356406 h 1664098"/>
              <a:gd name="connsiteX7" fmla="*/ 37674 w 1402709"/>
              <a:gd name="connsiteY7" fmla="*/ 602524 h 1664098"/>
              <a:gd name="connsiteX8" fmla="*/ 62399 w 1402709"/>
              <a:gd name="connsiteY8" fmla="*/ 349420 h 1664098"/>
              <a:gd name="connsiteX0" fmla="*/ 62399 w 1388474"/>
              <a:gd name="connsiteY0" fmla="*/ 349420 h 1664098"/>
              <a:gd name="connsiteX1" fmla="*/ 445856 w 1388474"/>
              <a:gd name="connsiteY1" fmla="*/ 10906 h 1664098"/>
              <a:gd name="connsiteX2" fmla="*/ 967689 w 1388474"/>
              <a:gd name="connsiteY2" fmla="*/ 123388 h 1664098"/>
              <a:gd name="connsiteX3" fmla="*/ 1388474 w 1388474"/>
              <a:gd name="connsiteY3" fmla="*/ 519469 h 1664098"/>
              <a:gd name="connsiteX4" fmla="*/ 1274070 w 1388474"/>
              <a:gd name="connsiteY4" fmla="*/ 959924 h 1664098"/>
              <a:gd name="connsiteX5" fmla="*/ 981336 w 1388474"/>
              <a:gd name="connsiteY5" fmla="*/ 1653608 h 1664098"/>
              <a:gd name="connsiteX6" fmla="*/ 433456 w 1388474"/>
              <a:gd name="connsiteY6" fmla="*/ 1356406 h 1664098"/>
              <a:gd name="connsiteX7" fmla="*/ 37674 w 1388474"/>
              <a:gd name="connsiteY7" fmla="*/ 602524 h 1664098"/>
              <a:gd name="connsiteX8" fmla="*/ 62399 w 1388474"/>
              <a:gd name="connsiteY8" fmla="*/ 349420 h 166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474" h="1664098">
                <a:moveTo>
                  <a:pt x="62399" y="349420"/>
                </a:moveTo>
                <a:cubicBezTo>
                  <a:pt x="130429" y="250817"/>
                  <a:pt x="294974" y="48578"/>
                  <a:pt x="445856" y="10906"/>
                </a:cubicBezTo>
                <a:cubicBezTo>
                  <a:pt x="596738" y="-26766"/>
                  <a:pt x="810586" y="38627"/>
                  <a:pt x="967689" y="123388"/>
                </a:cubicBezTo>
                <a:cubicBezTo>
                  <a:pt x="1124792" y="208149"/>
                  <a:pt x="1337411" y="380046"/>
                  <a:pt x="1388474" y="519469"/>
                </a:cubicBezTo>
                <a:lnTo>
                  <a:pt x="1274070" y="959924"/>
                </a:lnTo>
                <a:cubicBezTo>
                  <a:pt x="1206214" y="1148947"/>
                  <a:pt x="1121438" y="1587528"/>
                  <a:pt x="981336" y="1653608"/>
                </a:cubicBezTo>
                <a:cubicBezTo>
                  <a:pt x="841234" y="1719688"/>
                  <a:pt x="558473" y="1455900"/>
                  <a:pt x="433456" y="1356406"/>
                </a:cubicBezTo>
                <a:cubicBezTo>
                  <a:pt x="283683" y="1185613"/>
                  <a:pt x="99517" y="770355"/>
                  <a:pt x="37674" y="602524"/>
                </a:cubicBezTo>
                <a:cubicBezTo>
                  <a:pt x="-24169" y="434693"/>
                  <a:pt x="-5631" y="448023"/>
                  <a:pt x="62399" y="349420"/>
                </a:cubicBezTo>
                <a:close/>
              </a:path>
            </a:pathLst>
          </a:custGeom>
          <a:noFill/>
          <a:ln w="57150">
            <a:solidFill>
              <a:schemeClr val="tx2">
                <a:lumMod val="75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avec flèche 10"/>
          <p:cNvCxnSpPr/>
          <p:nvPr/>
        </p:nvCxnSpPr>
        <p:spPr>
          <a:xfrm flipV="1">
            <a:off x="1895754" y="5455751"/>
            <a:ext cx="6798" cy="1"/>
          </a:xfrm>
          <a:prstGeom prst="straightConnector1">
            <a:avLst/>
          </a:prstGeom>
          <a:ln w="38100">
            <a:solidFill>
              <a:srgbClr val="FF0000"/>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32770" y="4805009"/>
            <a:ext cx="337898" cy="36271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166960" y="5455751"/>
            <a:ext cx="221794" cy="21404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827584" y="4879687"/>
            <a:ext cx="527505" cy="305601"/>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H="1">
            <a:off x="1355089" y="4449623"/>
            <a:ext cx="25990" cy="574080"/>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1532770" y="5218545"/>
            <a:ext cx="72008" cy="694288"/>
          </a:xfrm>
          <a:prstGeom prst="straightConnector1">
            <a:avLst/>
          </a:prstGeom>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173546" y="4387025"/>
            <a:ext cx="1436593" cy="1566673"/>
            <a:chOff x="3173546" y="4387025"/>
            <a:chExt cx="1436593" cy="1566673"/>
          </a:xfrm>
        </p:grpSpPr>
        <p:sp>
          <p:nvSpPr>
            <p:cNvPr id="39" name="Forme libre 38"/>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rme libre 39"/>
            <p:cNvSpPr/>
            <p:nvPr/>
          </p:nvSpPr>
          <p:spPr>
            <a:xfrm>
              <a:off x="4057065" y="5006329"/>
              <a:ext cx="553074" cy="895108"/>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0 w 920571"/>
                <a:gd name="connsiteY0" fmla="*/ 46582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0" fmla="*/ 1 w 661265"/>
                <a:gd name="connsiteY0" fmla="*/ 15192 h 1518648"/>
                <a:gd name="connsiteX1" fmla="*/ 306067 w 661265"/>
                <a:gd name="connsiteY1" fmla="*/ 440526 h 1518648"/>
                <a:gd name="connsiteX2" fmla="*/ 343213 w 661265"/>
                <a:gd name="connsiteY2" fmla="*/ 641327 h 1518648"/>
                <a:gd name="connsiteX3" fmla="*/ 192376 w 661265"/>
                <a:gd name="connsiteY3" fmla="*/ 1004594 h 1518648"/>
                <a:gd name="connsiteX4" fmla="*/ 134224 w 661265"/>
                <a:gd name="connsiteY4" fmla="*/ 1499356 h 1518648"/>
                <a:gd name="connsiteX5" fmla="*/ 483488 w 661265"/>
                <a:gd name="connsiteY5" fmla="*/ 1303540 h 1518648"/>
                <a:gd name="connsiteX6" fmla="*/ 661265 w 661265"/>
                <a:gd name="connsiteY6" fmla="*/ 744694 h 1518648"/>
                <a:gd name="connsiteX7" fmla="*/ 586855 w 661265"/>
                <a:gd name="connsiteY7" fmla="*/ 410977 h 1518648"/>
                <a:gd name="connsiteX8" fmla="*/ 303456 w 661265"/>
                <a:gd name="connsiteY8" fmla="*/ 124492 h 1518648"/>
                <a:gd name="connsiteX9" fmla="*/ 1 w 661265"/>
                <a:gd name="connsiteY9" fmla="*/ 15192 h 1518648"/>
                <a:gd name="connsiteX0" fmla="*/ 185544 w 543353"/>
                <a:gd name="connsiteY0" fmla="*/ 95 h 1394251"/>
                <a:gd name="connsiteX1" fmla="*/ 188155 w 543353"/>
                <a:gd name="connsiteY1" fmla="*/ 316129 h 1394251"/>
                <a:gd name="connsiteX2" fmla="*/ 225301 w 543353"/>
                <a:gd name="connsiteY2" fmla="*/ 516930 h 1394251"/>
                <a:gd name="connsiteX3" fmla="*/ 74464 w 543353"/>
                <a:gd name="connsiteY3" fmla="*/ 880197 h 1394251"/>
                <a:gd name="connsiteX4" fmla="*/ 16312 w 543353"/>
                <a:gd name="connsiteY4" fmla="*/ 1374959 h 1394251"/>
                <a:gd name="connsiteX5" fmla="*/ 365576 w 543353"/>
                <a:gd name="connsiteY5" fmla="*/ 1179143 h 1394251"/>
                <a:gd name="connsiteX6" fmla="*/ 543353 w 543353"/>
                <a:gd name="connsiteY6" fmla="*/ 620297 h 1394251"/>
                <a:gd name="connsiteX7" fmla="*/ 468943 w 543353"/>
                <a:gd name="connsiteY7" fmla="*/ 286580 h 1394251"/>
                <a:gd name="connsiteX8" fmla="*/ 185544 w 543353"/>
                <a:gd name="connsiteY8" fmla="*/ 95 h 1394251"/>
                <a:gd name="connsiteX0" fmla="*/ 468943 w 543353"/>
                <a:gd name="connsiteY0" fmla="*/ 23404 h 1131075"/>
                <a:gd name="connsiteX1" fmla="*/ 188155 w 543353"/>
                <a:gd name="connsiteY1" fmla="*/ 52953 h 1131075"/>
                <a:gd name="connsiteX2" fmla="*/ 225301 w 543353"/>
                <a:gd name="connsiteY2" fmla="*/ 253754 h 1131075"/>
                <a:gd name="connsiteX3" fmla="*/ 74464 w 543353"/>
                <a:gd name="connsiteY3" fmla="*/ 617021 h 1131075"/>
                <a:gd name="connsiteX4" fmla="*/ 16312 w 543353"/>
                <a:gd name="connsiteY4" fmla="*/ 1111783 h 1131075"/>
                <a:gd name="connsiteX5" fmla="*/ 365576 w 543353"/>
                <a:gd name="connsiteY5" fmla="*/ 915967 h 1131075"/>
                <a:gd name="connsiteX6" fmla="*/ 543353 w 543353"/>
                <a:gd name="connsiteY6" fmla="*/ 357121 h 1131075"/>
                <a:gd name="connsiteX7" fmla="*/ 468943 w 543353"/>
                <a:gd name="connsiteY7" fmla="*/ 23404 h 1131075"/>
                <a:gd name="connsiteX0" fmla="*/ 543353 w 553074"/>
                <a:gd name="connsiteY0" fmla="*/ 305786 h 1079740"/>
                <a:gd name="connsiteX1" fmla="*/ 188155 w 553074"/>
                <a:gd name="connsiteY1" fmla="*/ 1618 h 1079740"/>
                <a:gd name="connsiteX2" fmla="*/ 225301 w 553074"/>
                <a:gd name="connsiteY2" fmla="*/ 202419 h 1079740"/>
                <a:gd name="connsiteX3" fmla="*/ 74464 w 553074"/>
                <a:gd name="connsiteY3" fmla="*/ 565686 h 1079740"/>
                <a:gd name="connsiteX4" fmla="*/ 16312 w 553074"/>
                <a:gd name="connsiteY4" fmla="*/ 1060448 h 1079740"/>
                <a:gd name="connsiteX5" fmla="*/ 365576 w 553074"/>
                <a:gd name="connsiteY5" fmla="*/ 864632 h 1079740"/>
                <a:gd name="connsiteX6" fmla="*/ 543353 w 553074"/>
                <a:gd name="connsiteY6" fmla="*/ 305786 h 1079740"/>
                <a:gd name="connsiteX0" fmla="*/ 543353 w 553074"/>
                <a:gd name="connsiteY0" fmla="*/ 121154 h 895108"/>
                <a:gd name="connsiteX1" fmla="*/ 225301 w 553074"/>
                <a:gd name="connsiteY1" fmla="*/ 17787 h 895108"/>
                <a:gd name="connsiteX2" fmla="*/ 74464 w 553074"/>
                <a:gd name="connsiteY2" fmla="*/ 381054 h 895108"/>
                <a:gd name="connsiteX3" fmla="*/ 16312 w 553074"/>
                <a:gd name="connsiteY3" fmla="*/ 875816 h 895108"/>
                <a:gd name="connsiteX4" fmla="*/ 365576 w 553074"/>
                <a:gd name="connsiteY4" fmla="*/ 680000 h 895108"/>
                <a:gd name="connsiteX5" fmla="*/ 543353 w 553074"/>
                <a:gd name="connsiteY5" fmla="*/ 121154 h 8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74" h="895108">
                  <a:moveTo>
                    <a:pt x="543353" y="121154"/>
                  </a:moveTo>
                  <a:cubicBezTo>
                    <a:pt x="519974" y="10785"/>
                    <a:pt x="303449" y="-25530"/>
                    <a:pt x="225301" y="17787"/>
                  </a:cubicBezTo>
                  <a:cubicBezTo>
                    <a:pt x="147153" y="61104"/>
                    <a:pt x="109296" y="238049"/>
                    <a:pt x="74464" y="381054"/>
                  </a:cubicBezTo>
                  <a:cubicBezTo>
                    <a:pt x="39633" y="524059"/>
                    <a:pt x="-32207" y="825992"/>
                    <a:pt x="16312" y="875816"/>
                  </a:cubicBezTo>
                  <a:cubicBezTo>
                    <a:pt x="64831" y="925640"/>
                    <a:pt x="190272" y="885290"/>
                    <a:pt x="365576" y="680000"/>
                  </a:cubicBezTo>
                  <a:cubicBezTo>
                    <a:pt x="540880" y="474710"/>
                    <a:pt x="572923" y="264990"/>
                    <a:pt x="543353" y="12115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rme libre 40"/>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orme libre 30"/>
            <p:cNvSpPr/>
            <p:nvPr/>
          </p:nvSpPr>
          <p:spPr>
            <a:xfrm>
              <a:off x="3703464" y="4387025"/>
              <a:ext cx="846161" cy="459510"/>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54591 w 920571"/>
                <a:gd name="connsiteY0" fmla="*/ 73877 h 1299312"/>
                <a:gd name="connsiteX1" fmla="*/ 565373 w 920571"/>
                <a:gd name="connsiteY1" fmla="*/ 430973 h 1299312"/>
                <a:gd name="connsiteX2" fmla="*/ 602519 w 920571"/>
                <a:gd name="connsiteY2" fmla="*/ 631774 h 1299312"/>
                <a:gd name="connsiteX3" fmla="*/ 451682 w 920571"/>
                <a:gd name="connsiteY3" fmla="*/ 995041 h 1299312"/>
                <a:gd name="connsiteX4" fmla="*/ 742794 w 920571"/>
                <a:gd name="connsiteY4" fmla="*/ 1293987 h 1299312"/>
                <a:gd name="connsiteX5" fmla="*/ 920571 w 920571"/>
                <a:gd name="connsiteY5" fmla="*/ 735141 h 1299312"/>
                <a:gd name="connsiteX6" fmla="*/ 846161 w 920571"/>
                <a:gd name="connsiteY6" fmla="*/ 401424 h 1299312"/>
                <a:gd name="connsiteX7" fmla="*/ 562762 w 920571"/>
                <a:gd name="connsiteY7" fmla="*/ 114939 h 1299312"/>
                <a:gd name="connsiteX8" fmla="*/ 259307 w 920571"/>
                <a:gd name="connsiteY8" fmla="*/ 5639 h 1299312"/>
                <a:gd name="connsiteX9" fmla="*/ 0 w 920571"/>
                <a:gd name="connsiteY9" fmla="*/ 46582 h 1299312"/>
                <a:gd name="connsiteX10" fmla="*/ 54591 w 920571"/>
                <a:gd name="connsiteY10" fmla="*/ 73877 h 1299312"/>
                <a:gd name="connsiteX0" fmla="*/ 54591 w 945135"/>
                <a:gd name="connsiteY0" fmla="*/ 73877 h 996204"/>
                <a:gd name="connsiteX1" fmla="*/ 565373 w 945135"/>
                <a:gd name="connsiteY1" fmla="*/ 430973 h 996204"/>
                <a:gd name="connsiteX2" fmla="*/ 602519 w 945135"/>
                <a:gd name="connsiteY2" fmla="*/ 631774 h 996204"/>
                <a:gd name="connsiteX3" fmla="*/ 451682 w 945135"/>
                <a:gd name="connsiteY3" fmla="*/ 995041 h 996204"/>
                <a:gd name="connsiteX4" fmla="*/ 920571 w 945135"/>
                <a:gd name="connsiteY4" fmla="*/ 735141 h 996204"/>
                <a:gd name="connsiteX5" fmla="*/ 846161 w 945135"/>
                <a:gd name="connsiteY5" fmla="*/ 401424 h 996204"/>
                <a:gd name="connsiteX6" fmla="*/ 562762 w 945135"/>
                <a:gd name="connsiteY6" fmla="*/ 114939 h 996204"/>
                <a:gd name="connsiteX7" fmla="*/ 259307 w 945135"/>
                <a:gd name="connsiteY7" fmla="*/ 5639 h 996204"/>
                <a:gd name="connsiteX8" fmla="*/ 0 w 945135"/>
                <a:gd name="connsiteY8" fmla="*/ 46582 h 996204"/>
                <a:gd name="connsiteX9" fmla="*/ 54591 w 945135"/>
                <a:gd name="connsiteY9" fmla="*/ 73877 h 996204"/>
                <a:gd name="connsiteX0" fmla="*/ 54591 w 934489"/>
                <a:gd name="connsiteY0" fmla="*/ 73877 h 744335"/>
                <a:gd name="connsiteX1" fmla="*/ 565373 w 934489"/>
                <a:gd name="connsiteY1" fmla="*/ 430973 h 744335"/>
                <a:gd name="connsiteX2" fmla="*/ 602519 w 934489"/>
                <a:gd name="connsiteY2" fmla="*/ 631774 h 744335"/>
                <a:gd name="connsiteX3" fmla="*/ 920571 w 934489"/>
                <a:gd name="connsiteY3" fmla="*/ 735141 h 744335"/>
                <a:gd name="connsiteX4" fmla="*/ 846161 w 934489"/>
                <a:gd name="connsiteY4" fmla="*/ 401424 h 744335"/>
                <a:gd name="connsiteX5" fmla="*/ 562762 w 934489"/>
                <a:gd name="connsiteY5" fmla="*/ 114939 h 744335"/>
                <a:gd name="connsiteX6" fmla="*/ 259307 w 934489"/>
                <a:gd name="connsiteY6" fmla="*/ 5639 h 744335"/>
                <a:gd name="connsiteX7" fmla="*/ 0 w 934489"/>
                <a:gd name="connsiteY7" fmla="*/ 46582 h 744335"/>
                <a:gd name="connsiteX8" fmla="*/ 54591 w 934489"/>
                <a:gd name="connsiteY8" fmla="*/ 73877 h 744335"/>
                <a:gd name="connsiteX0" fmla="*/ 54591 w 846319"/>
                <a:gd name="connsiteY0" fmla="*/ 73877 h 631929"/>
                <a:gd name="connsiteX1" fmla="*/ 565373 w 846319"/>
                <a:gd name="connsiteY1" fmla="*/ 430973 h 631929"/>
                <a:gd name="connsiteX2" fmla="*/ 602519 w 846319"/>
                <a:gd name="connsiteY2" fmla="*/ 631774 h 631929"/>
                <a:gd name="connsiteX3" fmla="*/ 846161 w 846319"/>
                <a:gd name="connsiteY3" fmla="*/ 401424 h 631929"/>
                <a:gd name="connsiteX4" fmla="*/ 562762 w 846319"/>
                <a:gd name="connsiteY4" fmla="*/ 114939 h 631929"/>
                <a:gd name="connsiteX5" fmla="*/ 259307 w 846319"/>
                <a:gd name="connsiteY5" fmla="*/ 5639 h 631929"/>
                <a:gd name="connsiteX6" fmla="*/ 0 w 846319"/>
                <a:gd name="connsiteY6" fmla="*/ 46582 h 631929"/>
                <a:gd name="connsiteX7" fmla="*/ 54591 w 846319"/>
                <a:gd name="connsiteY7" fmla="*/ 73877 h 631929"/>
                <a:gd name="connsiteX0" fmla="*/ 54591 w 846161"/>
                <a:gd name="connsiteY0" fmla="*/ 73877 h 459510"/>
                <a:gd name="connsiteX1" fmla="*/ 565373 w 846161"/>
                <a:gd name="connsiteY1" fmla="*/ 430973 h 459510"/>
                <a:gd name="connsiteX2" fmla="*/ 846161 w 846161"/>
                <a:gd name="connsiteY2" fmla="*/ 401424 h 459510"/>
                <a:gd name="connsiteX3" fmla="*/ 562762 w 846161"/>
                <a:gd name="connsiteY3" fmla="*/ 114939 h 459510"/>
                <a:gd name="connsiteX4" fmla="*/ 259307 w 846161"/>
                <a:gd name="connsiteY4" fmla="*/ 5639 h 459510"/>
                <a:gd name="connsiteX5" fmla="*/ 0 w 846161"/>
                <a:gd name="connsiteY5" fmla="*/ 46582 h 459510"/>
                <a:gd name="connsiteX6" fmla="*/ 54591 w 846161"/>
                <a:gd name="connsiteY6" fmla="*/ 73877 h 4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161" h="459510">
                  <a:moveTo>
                    <a:pt x="54591" y="73877"/>
                  </a:moveTo>
                  <a:cubicBezTo>
                    <a:pt x="317310" y="171686"/>
                    <a:pt x="433445" y="376382"/>
                    <a:pt x="565373" y="430973"/>
                  </a:cubicBezTo>
                  <a:cubicBezTo>
                    <a:pt x="697301" y="485564"/>
                    <a:pt x="846596" y="454096"/>
                    <a:pt x="846161" y="401424"/>
                  </a:cubicBezTo>
                  <a:cubicBezTo>
                    <a:pt x="845726" y="348752"/>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e 33"/>
          <p:cNvGrpSpPr/>
          <p:nvPr/>
        </p:nvGrpSpPr>
        <p:grpSpPr>
          <a:xfrm>
            <a:off x="5439663" y="4365104"/>
            <a:ext cx="1436593" cy="1566673"/>
            <a:chOff x="3173546" y="4387025"/>
            <a:chExt cx="1436593" cy="1566673"/>
          </a:xfrm>
        </p:grpSpPr>
        <p:sp>
          <p:nvSpPr>
            <p:cNvPr id="43" name="Forme libre 42"/>
            <p:cNvSpPr/>
            <p:nvPr/>
          </p:nvSpPr>
          <p:spPr>
            <a:xfrm>
              <a:off x="3216386" y="4483944"/>
              <a:ext cx="1036147" cy="1439058"/>
            </a:xfrm>
            <a:custGeom>
              <a:avLst/>
              <a:gdLst>
                <a:gd name="connsiteX0" fmla="*/ 250515 w 1737541"/>
                <a:gd name="connsiteY0" fmla="*/ 457432 h 1642687"/>
                <a:gd name="connsiteX1" fmla="*/ 628888 w 1737541"/>
                <a:gd name="connsiteY1" fmla="*/ 232 h 1642687"/>
                <a:gd name="connsiteX2" fmla="*/ 928433 w 1737541"/>
                <a:gd name="connsiteY2" fmla="*/ 520494 h 1642687"/>
                <a:gd name="connsiteX3" fmla="*/ 1732474 w 1737541"/>
                <a:gd name="connsiteY3" fmla="*/ 473197 h 1642687"/>
                <a:gd name="connsiteX4" fmla="*/ 1275274 w 1737541"/>
                <a:gd name="connsiteY4" fmla="*/ 993460 h 1642687"/>
                <a:gd name="connsiteX5" fmla="*/ 1369867 w 1737541"/>
                <a:gd name="connsiteY5" fmla="*/ 1482191 h 1642687"/>
                <a:gd name="connsiteX6" fmla="*/ 660419 w 1737541"/>
                <a:gd name="connsiteY6" fmla="*/ 1624080 h 1642687"/>
                <a:gd name="connsiteX7" fmla="*/ 676184 w 1737541"/>
                <a:gd name="connsiteY7" fmla="*/ 1119584 h 1642687"/>
                <a:gd name="connsiteX8" fmla="*/ 45564 w 1737541"/>
                <a:gd name="connsiteY8" fmla="*/ 1198411 h 1642687"/>
                <a:gd name="connsiteX9" fmla="*/ 108626 w 1737541"/>
                <a:gd name="connsiteY9" fmla="*/ 851570 h 1642687"/>
                <a:gd name="connsiteX10" fmla="*/ 581591 w 1737541"/>
                <a:gd name="connsiteY10" fmla="*/ 709680 h 1642687"/>
                <a:gd name="connsiteX11" fmla="*/ 250515 w 1737541"/>
                <a:gd name="connsiteY11" fmla="*/ 457432 h 1642687"/>
                <a:gd name="connsiteX0" fmla="*/ 236510 w 1723536"/>
                <a:gd name="connsiteY0" fmla="*/ 457432 h 1633678"/>
                <a:gd name="connsiteX1" fmla="*/ 614883 w 1723536"/>
                <a:gd name="connsiteY1" fmla="*/ 232 h 1633678"/>
                <a:gd name="connsiteX2" fmla="*/ 914428 w 1723536"/>
                <a:gd name="connsiteY2" fmla="*/ 520494 h 1633678"/>
                <a:gd name="connsiteX3" fmla="*/ 1718469 w 1723536"/>
                <a:gd name="connsiteY3" fmla="*/ 473197 h 1633678"/>
                <a:gd name="connsiteX4" fmla="*/ 1261269 w 1723536"/>
                <a:gd name="connsiteY4" fmla="*/ 993460 h 1633678"/>
                <a:gd name="connsiteX5" fmla="*/ 1355862 w 1723536"/>
                <a:gd name="connsiteY5" fmla="*/ 1482191 h 1633678"/>
                <a:gd name="connsiteX6" fmla="*/ 646414 w 1723536"/>
                <a:gd name="connsiteY6" fmla="*/ 1624080 h 1633678"/>
                <a:gd name="connsiteX7" fmla="*/ 472993 w 1723536"/>
                <a:gd name="connsiteY7" fmla="*/ 1261474 h 1633678"/>
                <a:gd name="connsiteX8" fmla="*/ 31559 w 1723536"/>
                <a:gd name="connsiteY8" fmla="*/ 1198411 h 1633678"/>
                <a:gd name="connsiteX9" fmla="*/ 94621 w 1723536"/>
                <a:gd name="connsiteY9" fmla="*/ 851570 h 1633678"/>
                <a:gd name="connsiteX10" fmla="*/ 567586 w 1723536"/>
                <a:gd name="connsiteY10" fmla="*/ 709680 h 1633678"/>
                <a:gd name="connsiteX11" fmla="*/ 236510 w 1723536"/>
                <a:gd name="connsiteY11" fmla="*/ 457432 h 1633678"/>
                <a:gd name="connsiteX0" fmla="*/ 236510 w 1723536"/>
                <a:gd name="connsiteY0" fmla="*/ 457435 h 1633681"/>
                <a:gd name="connsiteX1" fmla="*/ 614883 w 1723536"/>
                <a:gd name="connsiteY1" fmla="*/ 235 h 1633681"/>
                <a:gd name="connsiteX2" fmla="*/ 914428 w 1723536"/>
                <a:gd name="connsiteY2" fmla="*/ 520497 h 1633681"/>
                <a:gd name="connsiteX3" fmla="*/ 1718469 w 1723536"/>
                <a:gd name="connsiteY3" fmla="*/ 473200 h 1633681"/>
                <a:gd name="connsiteX4" fmla="*/ 1261269 w 1723536"/>
                <a:gd name="connsiteY4" fmla="*/ 993463 h 1633681"/>
                <a:gd name="connsiteX5" fmla="*/ 1355862 w 1723536"/>
                <a:gd name="connsiteY5" fmla="*/ 1482194 h 1633681"/>
                <a:gd name="connsiteX6" fmla="*/ 646414 w 1723536"/>
                <a:gd name="connsiteY6" fmla="*/ 1624083 h 1633681"/>
                <a:gd name="connsiteX7" fmla="*/ 472993 w 1723536"/>
                <a:gd name="connsiteY7" fmla="*/ 1261477 h 1633681"/>
                <a:gd name="connsiteX8" fmla="*/ 31559 w 1723536"/>
                <a:gd name="connsiteY8" fmla="*/ 1198414 h 1633681"/>
                <a:gd name="connsiteX9" fmla="*/ 94621 w 1723536"/>
                <a:gd name="connsiteY9" fmla="*/ 851573 h 1633681"/>
                <a:gd name="connsiteX10" fmla="*/ 346868 w 1723536"/>
                <a:gd name="connsiteY10" fmla="*/ 741214 h 1633681"/>
                <a:gd name="connsiteX11" fmla="*/ 236510 w 1723536"/>
                <a:gd name="connsiteY11" fmla="*/ 457435 h 1633681"/>
                <a:gd name="connsiteX0" fmla="*/ 236510 w 1720394"/>
                <a:gd name="connsiteY0" fmla="*/ 506891 h 1683137"/>
                <a:gd name="connsiteX1" fmla="*/ 614883 w 1720394"/>
                <a:gd name="connsiteY1" fmla="*/ 49691 h 1683137"/>
                <a:gd name="connsiteX2" fmla="*/ 1056318 w 1720394"/>
                <a:gd name="connsiteY2" fmla="*/ 65456 h 1683137"/>
                <a:gd name="connsiteX3" fmla="*/ 1718469 w 1720394"/>
                <a:gd name="connsiteY3" fmla="*/ 522656 h 1683137"/>
                <a:gd name="connsiteX4" fmla="*/ 1261269 w 1720394"/>
                <a:gd name="connsiteY4" fmla="*/ 1042919 h 1683137"/>
                <a:gd name="connsiteX5" fmla="*/ 1355862 w 1720394"/>
                <a:gd name="connsiteY5" fmla="*/ 1531650 h 1683137"/>
                <a:gd name="connsiteX6" fmla="*/ 646414 w 1720394"/>
                <a:gd name="connsiteY6" fmla="*/ 1673539 h 1683137"/>
                <a:gd name="connsiteX7" fmla="*/ 472993 w 1720394"/>
                <a:gd name="connsiteY7" fmla="*/ 1310933 h 1683137"/>
                <a:gd name="connsiteX8" fmla="*/ 31559 w 1720394"/>
                <a:gd name="connsiteY8" fmla="*/ 1247870 h 1683137"/>
                <a:gd name="connsiteX9" fmla="*/ 94621 w 1720394"/>
                <a:gd name="connsiteY9" fmla="*/ 901029 h 1683137"/>
                <a:gd name="connsiteX10" fmla="*/ 346868 w 1720394"/>
                <a:gd name="connsiteY10" fmla="*/ 790670 h 1683137"/>
                <a:gd name="connsiteX11" fmla="*/ 236510 w 1720394"/>
                <a:gd name="connsiteY11" fmla="*/ 506891 h 1683137"/>
                <a:gd name="connsiteX0" fmla="*/ 236510 w 1725562"/>
                <a:gd name="connsiteY0" fmla="*/ 506891 h 1682196"/>
                <a:gd name="connsiteX1" fmla="*/ 614883 w 1725562"/>
                <a:gd name="connsiteY1" fmla="*/ 49691 h 1682196"/>
                <a:gd name="connsiteX2" fmla="*/ 1056318 w 1725562"/>
                <a:gd name="connsiteY2" fmla="*/ 65456 h 1682196"/>
                <a:gd name="connsiteX3" fmla="*/ 1718469 w 1725562"/>
                <a:gd name="connsiteY3" fmla="*/ 522656 h 1682196"/>
                <a:gd name="connsiteX4" fmla="*/ 1403159 w 1725562"/>
                <a:gd name="connsiteY4" fmla="*/ 1121746 h 1682196"/>
                <a:gd name="connsiteX5" fmla="*/ 1355862 w 1725562"/>
                <a:gd name="connsiteY5" fmla="*/ 1531650 h 1682196"/>
                <a:gd name="connsiteX6" fmla="*/ 646414 w 1725562"/>
                <a:gd name="connsiteY6" fmla="*/ 1673539 h 1682196"/>
                <a:gd name="connsiteX7" fmla="*/ 472993 w 1725562"/>
                <a:gd name="connsiteY7" fmla="*/ 1310933 h 1682196"/>
                <a:gd name="connsiteX8" fmla="*/ 31559 w 1725562"/>
                <a:gd name="connsiteY8" fmla="*/ 1247870 h 1682196"/>
                <a:gd name="connsiteX9" fmla="*/ 94621 w 1725562"/>
                <a:gd name="connsiteY9" fmla="*/ 901029 h 1682196"/>
                <a:gd name="connsiteX10" fmla="*/ 346868 w 1725562"/>
                <a:gd name="connsiteY10" fmla="*/ 790670 h 1682196"/>
                <a:gd name="connsiteX11" fmla="*/ 236510 w 1725562"/>
                <a:gd name="connsiteY11" fmla="*/ 506891 h 1682196"/>
                <a:gd name="connsiteX0" fmla="*/ 230676 w 1719728"/>
                <a:gd name="connsiteY0" fmla="*/ 506891 h 1677256"/>
                <a:gd name="connsiteX1" fmla="*/ 609049 w 1719728"/>
                <a:gd name="connsiteY1" fmla="*/ 49691 h 1677256"/>
                <a:gd name="connsiteX2" fmla="*/ 1050484 w 1719728"/>
                <a:gd name="connsiteY2" fmla="*/ 65456 h 1677256"/>
                <a:gd name="connsiteX3" fmla="*/ 1712635 w 1719728"/>
                <a:gd name="connsiteY3" fmla="*/ 522656 h 1677256"/>
                <a:gd name="connsiteX4" fmla="*/ 1397325 w 1719728"/>
                <a:gd name="connsiteY4" fmla="*/ 1121746 h 1677256"/>
                <a:gd name="connsiteX5" fmla="*/ 1350028 w 1719728"/>
                <a:gd name="connsiteY5" fmla="*/ 1531650 h 1677256"/>
                <a:gd name="connsiteX6" fmla="*/ 640580 w 1719728"/>
                <a:gd name="connsiteY6" fmla="*/ 1673539 h 1677256"/>
                <a:gd name="connsiteX7" fmla="*/ 388331 w 1719728"/>
                <a:gd name="connsiteY7" fmla="*/ 1405526 h 1677256"/>
                <a:gd name="connsiteX8" fmla="*/ 25725 w 1719728"/>
                <a:gd name="connsiteY8" fmla="*/ 1247870 h 1677256"/>
                <a:gd name="connsiteX9" fmla="*/ 88787 w 1719728"/>
                <a:gd name="connsiteY9" fmla="*/ 901029 h 1677256"/>
                <a:gd name="connsiteX10" fmla="*/ 341034 w 1719728"/>
                <a:gd name="connsiteY10" fmla="*/ 790670 h 1677256"/>
                <a:gd name="connsiteX11" fmla="*/ 230676 w 1719728"/>
                <a:gd name="connsiteY11" fmla="*/ 506891 h 1677256"/>
                <a:gd name="connsiteX0" fmla="*/ 205122 w 1694174"/>
                <a:gd name="connsiteY0" fmla="*/ 506891 h 1677256"/>
                <a:gd name="connsiteX1" fmla="*/ 583495 w 1694174"/>
                <a:gd name="connsiteY1" fmla="*/ 49691 h 1677256"/>
                <a:gd name="connsiteX2" fmla="*/ 1024930 w 1694174"/>
                <a:gd name="connsiteY2" fmla="*/ 65456 h 1677256"/>
                <a:gd name="connsiteX3" fmla="*/ 1687081 w 1694174"/>
                <a:gd name="connsiteY3" fmla="*/ 522656 h 1677256"/>
                <a:gd name="connsiteX4" fmla="*/ 1371771 w 1694174"/>
                <a:gd name="connsiteY4" fmla="*/ 1121746 h 1677256"/>
                <a:gd name="connsiteX5" fmla="*/ 1324474 w 1694174"/>
                <a:gd name="connsiteY5" fmla="*/ 1531650 h 1677256"/>
                <a:gd name="connsiteX6" fmla="*/ 615026 w 1694174"/>
                <a:gd name="connsiteY6" fmla="*/ 1673539 h 1677256"/>
                <a:gd name="connsiteX7" fmla="*/ 362777 w 1694174"/>
                <a:gd name="connsiteY7" fmla="*/ 1405526 h 1677256"/>
                <a:gd name="connsiteX8" fmla="*/ 171 w 1694174"/>
                <a:gd name="connsiteY8" fmla="*/ 1247870 h 1677256"/>
                <a:gd name="connsiteX9" fmla="*/ 410074 w 1694174"/>
                <a:gd name="connsiteY9" fmla="*/ 995622 h 1677256"/>
                <a:gd name="connsiteX10" fmla="*/ 315480 w 1694174"/>
                <a:gd name="connsiteY10" fmla="*/ 790670 h 1677256"/>
                <a:gd name="connsiteX11" fmla="*/ 205122 w 1694174"/>
                <a:gd name="connsiteY11" fmla="*/ 506891 h 1677256"/>
                <a:gd name="connsiteX0" fmla="*/ 205689 w 1694741"/>
                <a:gd name="connsiteY0" fmla="*/ 506891 h 1677256"/>
                <a:gd name="connsiteX1" fmla="*/ 584062 w 1694741"/>
                <a:gd name="connsiteY1" fmla="*/ 49691 h 1677256"/>
                <a:gd name="connsiteX2" fmla="*/ 1025497 w 1694741"/>
                <a:gd name="connsiteY2" fmla="*/ 65456 h 1677256"/>
                <a:gd name="connsiteX3" fmla="*/ 1687648 w 1694741"/>
                <a:gd name="connsiteY3" fmla="*/ 522656 h 1677256"/>
                <a:gd name="connsiteX4" fmla="*/ 1372338 w 1694741"/>
                <a:gd name="connsiteY4" fmla="*/ 1121746 h 1677256"/>
                <a:gd name="connsiteX5" fmla="*/ 1325041 w 1694741"/>
                <a:gd name="connsiteY5" fmla="*/ 1531650 h 1677256"/>
                <a:gd name="connsiteX6" fmla="*/ 615593 w 1694741"/>
                <a:gd name="connsiteY6" fmla="*/ 1673539 h 1677256"/>
                <a:gd name="connsiteX7" fmla="*/ 363344 w 1694741"/>
                <a:gd name="connsiteY7" fmla="*/ 1405526 h 1677256"/>
                <a:gd name="connsiteX8" fmla="*/ 738 w 1694741"/>
                <a:gd name="connsiteY8" fmla="*/ 1247870 h 1677256"/>
                <a:gd name="connsiteX9" fmla="*/ 464583 w 1694741"/>
                <a:gd name="connsiteY9" fmla="*/ 1218468 h 1677256"/>
                <a:gd name="connsiteX10" fmla="*/ 410641 w 1694741"/>
                <a:gd name="connsiteY10" fmla="*/ 995622 h 1677256"/>
                <a:gd name="connsiteX11" fmla="*/ 316047 w 1694741"/>
                <a:gd name="connsiteY11" fmla="*/ 790670 h 1677256"/>
                <a:gd name="connsiteX12" fmla="*/ 205689 w 1694741"/>
                <a:gd name="connsiteY12" fmla="*/ 506891 h 1677256"/>
                <a:gd name="connsiteX0" fmla="*/ 9782 w 1498834"/>
                <a:gd name="connsiteY0" fmla="*/ 506891 h 1677256"/>
                <a:gd name="connsiteX1" fmla="*/ 388155 w 1498834"/>
                <a:gd name="connsiteY1" fmla="*/ 49691 h 1677256"/>
                <a:gd name="connsiteX2" fmla="*/ 829590 w 1498834"/>
                <a:gd name="connsiteY2" fmla="*/ 65456 h 1677256"/>
                <a:gd name="connsiteX3" fmla="*/ 1491741 w 1498834"/>
                <a:gd name="connsiteY3" fmla="*/ 522656 h 1677256"/>
                <a:gd name="connsiteX4" fmla="*/ 1176431 w 1498834"/>
                <a:gd name="connsiteY4" fmla="*/ 1121746 h 1677256"/>
                <a:gd name="connsiteX5" fmla="*/ 1129134 w 1498834"/>
                <a:gd name="connsiteY5" fmla="*/ 1531650 h 1677256"/>
                <a:gd name="connsiteX6" fmla="*/ 419686 w 1498834"/>
                <a:gd name="connsiteY6" fmla="*/ 1673539 h 1677256"/>
                <a:gd name="connsiteX7" fmla="*/ 167437 w 1498834"/>
                <a:gd name="connsiteY7" fmla="*/ 1405526 h 1677256"/>
                <a:gd name="connsiteX8" fmla="*/ 268676 w 1498834"/>
                <a:gd name="connsiteY8" fmla="*/ 1218468 h 1677256"/>
                <a:gd name="connsiteX9" fmla="*/ 214734 w 1498834"/>
                <a:gd name="connsiteY9" fmla="*/ 995622 h 1677256"/>
                <a:gd name="connsiteX10" fmla="*/ 120140 w 1498834"/>
                <a:gd name="connsiteY10" fmla="*/ 790670 h 1677256"/>
                <a:gd name="connsiteX11" fmla="*/ 9782 w 1498834"/>
                <a:gd name="connsiteY11" fmla="*/ 506891 h 1677256"/>
                <a:gd name="connsiteX0" fmla="*/ 9782 w 1499209"/>
                <a:gd name="connsiteY0" fmla="*/ 506891 h 1842586"/>
                <a:gd name="connsiteX1" fmla="*/ 388155 w 1499209"/>
                <a:gd name="connsiteY1" fmla="*/ 49691 h 1842586"/>
                <a:gd name="connsiteX2" fmla="*/ 829590 w 1499209"/>
                <a:gd name="connsiteY2" fmla="*/ 65456 h 1842586"/>
                <a:gd name="connsiteX3" fmla="*/ 1491741 w 1499209"/>
                <a:gd name="connsiteY3" fmla="*/ 522656 h 1842586"/>
                <a:gd name="connsiteX4" fmla="*/ 1176431 w 1499209"/>
                <a:gd name="connsiteY4" fmla="*/ 1121746 h 1842586"/>
                <a:gd name="connsiteX5" fmla="*/ 1018776 w 1499209"/>
                <a:gd name="connsiteY5" fmla="*/ 1815430 h 1842586"/>
                <a:gd name="connsiteX6" fmla="*/ 419686 w 1499209"/>
                <a:gd name="connsiteY6" fmla="*/ 1673539 h 1842586"/>
                <a:gd name="connsiteX7" fmla="*/ 167437 w 1499209"/>
                <a:gd name="connsiteY7" fmla="*/ 1405526 h 1842586"/>
                <a:gd name="connsiteX8" fmla="*/ 268676 w 1499209"/>
                <a:gd name="connsiteY8" fmla="*/ 1218468 h 1842586"/>
                <a:gd name="connsiteX9" fmla="*/ 214734 w 1499209"/>
                <a:gd name="connsiteY9" fmla="*/ 995622 h 1842586"/>
                <a:gd name="connsiteX10" fmla="*/ 120140 w 1499209"/>
                <a:gd name="connsiteY10" fmla="*/ 790670 h 1842586"/>
                <a:gd name="connsiteX11" fmla="*/ 9782 w 1499209"/>
                <a:gd name="connsiteY11" fmla="*/ 506891 h 1842586"/>
                <a:gd name="connsiteX0" fmla="*/ 9782 w 1499209"/>
                <a:gd name="connsiteY0" fmla="*/ 506891 h 1839419"/>
                <a:gd name="connsiteX1" fmla="*/ 388155 w 1499209"/>
                <a:gd name="connsiteY1" fmla="*/ 49691 h 1839419"/>
                <a:gd name="connsiteX2" fmla="*/ 829590 w 1499209"/>
                <a:gd name="connsiteY2" fmla="*/ 65456 h 1839419"/>
                <a:gd name="connsiteX3" fmla="*/ 1491741 w 1499209"/>
                <a:gd name="connsiteY3" fmla="*/ 522656 h 1839419"/>
                <a:gd name="connsiteX4" fmla="*/ 1176431 w 1499209"/>
                <a:gd name="connsiteY4" fmla="*/ 1121746 h 1839419"/>
                <a:gd name="connsiteX5" fmla="*/ 1018776 w 1499209"/>
                <a:gd name="connsiteY5" fmla="*/ 1815430 h 1839419"/>
                <a:gd name="connsiteX6" fmla="*/ 419686 w 1499209"/>
                <a:gd name="connsiteY6" fmla="*/ 1673539 h 1839419"/>
                <a:gd name="connsiteX7" fmla="*/ 545809 w 1499209"/>
                <a:gd name="connsiteY7" fmla="*/ 1610478 h 1839419"/>
                <a:gd name="connsiteX8" fmla="*/ 268676 w 1499209"/>
                <a:gd name="connsiteY8" fmla="*/ 1218468 h 1839419"/>
                <a:gd name="connsiteX9" fmla="*/ 214734 w 1499209"/>
                <a:gd name="connsiteY9" fmla="*/ 995622 h 1839419"/>
                <a:gd name="connsiteX10" fmla="*/ 120140 w 1499209"/>
                <a:gd name="connsiteY10" fmla="*/ 790670 h 1839419"/>
                <a:gd name="connsiteX11" fmla="*/ 9782 w 1499209"/>
                <a:gd name="connsiteY11" fmla="*/ 506891 h 1839419"/>
                <a:gd name="connsiteX0" fmla="*/ 9782 w 1376470"/>
                <a:gd name="connsiteY0" fmla="*/ 506891 h 1839419"/>
                <a:gd name="connsiteX1" fmla="*/ 388155 w 1376470"/>
                <a:gd name="connsiteY1" fmla="*/ 49691 h 1839419"/>
                <a:gd name="connsiteX2" fmla="*/ 829590 w 1376470"/>
                <a:gd name="connsiteY2" fmla="*/ 65456 h 1839419"/>
                <a:gd name="connsiteX3" fmla="*/ 1365617 w 1376470"/>
                <a:gd name="connsiteY3" fmla="*/ 522656 h 1839419"/>
                <a:gd name="connsiteX4" fmla="*/ 1176431 w 1376470"/>
                <a:gd name="connsiteY4" fmla="*/ 1121746 h 1839419"/>
                <a:gd name="connsiteX5" fmla="*/ 1018776 w 1376470"/>
                <a:gd name="connsiteY5" fmla="*/ 1815430 h 1839419"/>
                <a:gd name="connsiteX6" fmla="*/ 419686 w 1376470"/>
                <a:gd name="connsiteY6" fmla="*/ 1673539 h 1839419"/>
                <a:gd name="connsiteX7" fmla="*/ 545809 w 1376470"/>
                <a:gd name="connsiteY7" fmla="*/ 1610478 h 1839419"/>
                <a:gd name="connsiteX8" fmla="*/ 268676 w 1376470"/>
                <a:gd name="connsiteY8" fmla="*/ 1218468 h 1839419"/>
                <a:gd name="connsiteX9" fmla="*/ 214734 w 1376470"/>
                <a:gd name="connsiteY9" fmla="*/ 995622 h 1839419"/>
                <a:gd name="connsiteX10" fmla="*/ 120140 w 1376470"/>
                <a:gd name="connsiteY10" fmla="*/ 790670 h 1839419"/>
                <a:gd name="connsiteX11" fmla="*/ 9782 w 1376470"/>
                <a:gd name="connsiteY11" fmla="*/ 506891 h 1839419"/>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18468 h 1835453"/>
                <a:gd name="connsiteX8" fmla="*/ 214734 w 1376470"/>
                <a:gd name="connsiteY8" fmla="*/ 995622 h 1835453"/>
                <a:gd name="connsiteX9" fmla="*/ 120140 w 1376470"/>
                <a:gd name="connsiteY9" fmla="*/ 790670 h 1835453"/>
                <a:gd name="connsiteX10" fmla="*/ 9782 w 1376470"/>
                <a:gd name="connsiteY10" fmla="*/ 506891 h 1835453"/>
                <a:gd name="connsiteX0" fmla="*/ 9782 w 1376470"/>
                <a:gd name="connsiteY0" fmla="*/ 506891 h 1835453"/>
                <a:gd name="connsiteX1" fmla="*/ 388155 w 1376470"/>
                <a:gd name="connsiteY1" fmla="*/ 49691 h 1835453"/>
                <a:gd name="connsiteX2" fmla="*/ 829590 w 1376470"/>
                <a:gd name="connsiteY2" fmla="*/ 65456 h 1835453"/>
                <a:gd name="connsiteX3" fmla="*/ 1365617 w 1376470"/>
                <a:gd name="connsiteY3" fmla="*/ 522656 h 1835453"/>
                <a:gd name="connsiteX4" fmla="*/ 1176431 w 1376470"/>
                <a:gd name="connsiteY4" fmla="*/ 1121746 h 1835453"/>
                <a:gd name="connsiteX5" fmla="*/ 1018776 w 1376470"/>
                <a:gd name="connsiteY5" fmla="*/ 1815430 h 1835453"/>
                <a:gd name="connsiteX6" fmla="*/ 545809 w 1376470"/>
                <a:gd name="connsiteY6" fmla="*/ 1610478 h 1835453"/>
                <a:gd name="connsiteX7" fmla="*/ 268676 w 1376470"/>
                <a:gd name="connsiteY7" fmla="*/ 1269175 h 1835453"/>
                <a:gd name="connsiteX8" fmla="*/ 214734 w 1376470"/>
                <a:gd name="connsiteY8" fmla="*/ 995622 h 1835453"/>
                <a:gd name="connsiteX9" fmla="*/ 120140 w 1376470"/>
                <a:gd name="connsiteY9" fmla="*/ 790670 h 1835453"/>
                <a:gd name="connsiteX10" fmla="*/ 9782 w 1376470"/>
                <a:gd name="connsiteY10" fmla="*/ 506891 h 183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6470" h="1835453">
                  <a:moveTo>
                    <a:pt x="9782" y="506891"/>
                  </a:moveTo>
                  <a:cubicBezTo>
                    <a:pt x="54451" y="383395"/>
                    <a:pt x="251520" y="123264"/>
                    <a:pt x="388155" y="49691"/>
                  </a:cubicBezTo>
                  <a:cubicBezTo>
                    <a:pt x="524790" y="-23882"/>
                    <a:pt x="666680" y="-13371"/>
                    <a:pt x="829590" y="65456"/>
                  </a:cubicBezTo>
                  <a:cubicBezTo>
                    <a:pt x="992500" y="144283"/>
                    <a:pt x="1307810" y="346608"/>
                    <a:pt x="1365617" y="522656"/>
                  </a:cubicBezTo>
                  <a:cubicBezTo>
                    <a:pt x="1423424" y="698704"/>
                    <a:pt x="1234238" y="906284"/>
                    <a:pt x="1176431" y="1121746"/>
                  </a:cubicBezTo>
                  <a:cubicBezTo>
                    <a:pt x="1118624" y="1337208"/>
                    <a:pt x="1123880" y="1733975"/>
                    <a:pt x="1018776" y="1815430"/>
                  </a:cubicBezTo>
                  <a:cubicBezTo>
                    <a:pt x="913672" y="1896885"/>
                    <a:pt x="670826" y="1709972"/>
                    <a:pt x="545809" y="1610478"/>
                  </a:cubicBezTo>
                  <a:cubicBezTo>
                    <a:pt x="520641" y="1534633"/>
                    <a:pt x="260793" y="1337492"/>
                    <a:pt x="268676" y="1269175"/>
                  </a:cubicBezTo>
                  <a:cubicBezTo>
                    <a:pt x="336993" y="1227134"/>
                    <a:pt x="171173" y="1064294"/>
                    <a:pt x="214734" y="995622"/>
                  </a:cubicBezTo>
                  <a:cubicBezTo>
                    <a:pt x="258295" y="926950"/>
                    <a:pt x="154299" y="872125"/>
                    <a:pt x="120140" y="790670"/>
                  </a:cubicBezTo>
                  <a:cubicBezTo>
                    <a:pt x="85981" y="709215"/>
                    <a:pt x="-34887" y="630387"/>
                    <a:pt x="9782" y="506891"/>
                  </a:cubicBezTo>
                  <a:close/>
                </a:path>
              </a:pathLst>
            </a:custGeom>
            <a:solidFill>
              <a:schemeClr val="bg1"/>
            </a:solidFill>
            <a:ln>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rme libre 43"/>
            <p:cNvSpPr/>
            <p:nvPr/>
          </p:nvSpPr>
          <p:spPr>
            <a:xfrm>
              <a:off x="4057065" y="5006329"/>
              <a:ext cx="553074" cy="895108"/>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0 w 920571"/>
                <a:gd name="connsiteY0" fmla="*/ 46582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0" fmla="*/ 1 w 661265"/>
                <a:gd name="connsiteY0" fmla="*/ 15192 h 1518648"/>
                <a:gd name="connsiteX1" fmla="*/ 306067 w 661265"/>
                <a:gd name="connsiteY1" fmla="*/ 440526 h 1518648"/>
                <a:gd name="connsiteX2" fmla="*/ 343213 w 661265"/>
                <a:gd name="connsiteY2" fmla="*/ 641327 h 1518648"/>
                <a:gd name="connsiteX3" fmla="*/ 192376 w 661265"/>
                <a:gd name="connsiteY3" fmla="*/ 1004594 h 1518648"/>
                <a:gd name="connsiteX4" fmla="*/ 134224 w 661265"/>
                <a:gd name="connsiteY4" fmla="*/ 1499356 h 1518648"/>
                <a:gd name="connsiteX5" fmla="*/ 483488 w 661265"/>
                <a:gd name="connsiteY5" fmla="*/ 1303540 h 1518648"/>
                <a:gd name="connsiteX6" fmla="*/ 661265 w 661265"/>
                <a:gd name="connsiteY6" fmla="*/ 744694 h 1518648"/>
                <a:gd name="connsiteX7" fmla="*/ 586855 w 661265"/>
                <a:gd name="connsiteY7" fmla="*/ 410977 h 1518648"/>
                <a:gd name="connsiteX8" fmla="*/ 303456 w 661265"/>
                <a:gd name="connsiteY8" fmla="*/ 124492 h 1518648"/>
                <a:gd name="connsiteX9" fmla="*/ 1 w 661265"/>
                <a:gd name="connsiteY9" fmla="*/ 15192 h 1518648"/>
                <a:gd name="connsiteX0" fmla="*/ 185544 w 543353"/>
                <a:gd name="connsiteY0" fmla="*/ 95 h 1394251"/>
                <a:gd name="connsiteX1" fmla="*/ 188155 w 543353"/>
                <a:gd name="connsiteY1" fmla="*/ 316129 h 1394251"/>
                <a:gd name="connsiteX2" fmla="*/ 225301 w 543353"/>
                <a:gd name="connsiteY2" fmla="*/ 516930 h 1394251"/>
                <a:gd name="connsiteX3" fmla="*/ 74464 w 543353"/>
                <a:gd name="connsiteY3" fmla="*/ 880197 h 1394251"/>
                <a:gd name="connsiteX4" fmla="*/ 16312 w 543353"/>
                <a:gd name="connsiteY4" fmla="*/ 1374959 h 1394251"/>
                <a:gd name="connsiteX5" fmla="*/ 365576 w 543353"/>
                <a:gd name="connsiteY5" fmla="*/ 1179143 h 1394251"/>
                <a:gd name="connsiteX6" fmla="*/ 543353 w 543353"/>
                <a:gd name="connsiteY6" fmla="*/ 620297 h 1394251"/>
                <a:gd name="connsiteX7" fmla="*/ 468943 w 543353"/>
                <a:gd name="connsiteY7" fmla="*/ 286580 h 1394251"/>
                <a:gd name="connsiteX8" fmla="*/ 185544 w 543353"/>
                <a:gd name="connsiteY8" fmla="*/ 95 h 1394251"/>
                <a:gd name="connsiteX0" fmla="*/ 468943 w 543353"/>
                <a:gd name="connsiteY0" fmla="*/ 23404 h 1131075"/>
                <a:gd name="connsiteX1" fmla="*/ 188155 w 543353"/>
                <a:gd name="connsiteY1" fmla="*/ 52953 h 1131075"/>
                <a:gd name="connsiteX2" fmla="*/ 225301 w 543353"/>
                <a:gd name="connsiteY2" fmla="*/ 253754 h 1131075"/>
                <a:gd name="connsiteX3" fmla="*/ 74464 w 543353"/>
                <a:gd name="connsiteY3" fmla="*/ 617021 h 1131075"/>
                <a:gd name="connsiteX4" fmla="*/ 16312 w 543353"/>
                <a:gd name="connsiteY4" fmla="*/ 1111783 h 1131075"/>
                <a:gd name="connsiteX5" fmla="*/ 365576 w 543353"/>
                <a:gd name="connsiteY5" fmla="*/ 915967 h 1131075"/>
                <a:gd name="connsiteX6" fmla="*/ 543353 w 543353"/>
                <a:gd name="connsiteY6" fmla="*/ 357121 h 1131075"/>
                <a:gd name="connsiteX7" fmla="*/ 468943 w 543353"/>
                <a:gd name="connsiteY7" fmla="*/ 23404 h 1131075"/>
                <a:gd name="connsiteX0" fmla="*/ 543353 w 553074"/>
                <a:gd name="connsiteY0" fmla="*/ 305786 h 1079740"/>
                <a:gd name="connsiteX1" fmla="*/ 188155 w 553074"/>
                <a:gd name="connsiteY1" fmla="*/ 1618 h 1079740"/>
                <a:gd name="connsiteX2" fmla="*/ 225301 w 553074"/>
                <a:gd name="connsiteY2" fmla="*/ 202419 h 1079740"/>
                <a:gd name="connsiteX3" fmla="*/ 74464 w 553074"/>
                <a:gd name="connsiteY3" fmla="*/ 565686 h 1079740"/>
                <a:gd name="connsiteX4" fmla="*/ 16312 w 553074"/>
                <a:gd name="connsiteY4" fmla="*/ 1060448 h 1079740"/>
                <a:gd name="connsiteX5" fmla="*/ 365576 w 553074"/>
                <a:gd name="connsiteY5" fmla="*/ 864632 h 1079740"/>
                <a:gd name="connsiteX6" fmla="*/ 543353 w 553074"/>
                <a:gd name="connsiteY6" fmla="*/ 305786 h 1079740"/>
                <a:gd name="connsiteX0" fmla="*/ 543353 w 553074"/>
                <a:gd name="connsiteY0" fmla="*/ 121154 h 895108"/>
                <a:gd name="connsiteX1" fmla="*/ 225301 w 553074"/>
                <a:gd name="connsiteY1" fmla="*/ 17787 h 895108"/>
                <a:gd name="connsiteX2" fmla="*/ 74464 w 553074"/>
                <a:gd name="connsiteY2" fmla="*/ 381054 h 895108"/>
                <a:gd name="connsiteX3" fmla="*/ 16312 w 553074"/>
                <a:gd name="connsiteY3" fmla="*/ 875816 h 895108"/>
                <a:gd name="connsiteX4" fmla="*/ 365576 w 553074"/>
                <a:gd name="connsiteY4" fmla="*/ 680000 h 895108"/>
                <a:gd name="connsiteX5" fmla="*/ 543353 w 553074"/>
                <a:gd name="connsiteY5" fmla="*/ 121154 h 89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074" h="895108">
                  <a:moveTo>
                    <a:pt x="543353" y="121154"/>
                  </a:moveTo>
                  <a:cubicBezTo>
                    <a:pt x="519974" y="10785"/>
                    <a:pt x="303449" y="-25530"/>
                    <a:pt x="225301" y="17787"/>
                  </a:cubicBezTo>
                  <a:cubicBezTo>
                    <a:pt x="147153" y="61104"/>
                    <a:pt x="109296" y="238049"/>
                    <a:pt x="74464" y="381054"/>
                  </a:cubicBezTo>
                  <a:cubicBezTo>
                    <a:pt x="39633" y="524059"/>
                    <a:pt x="-32207" y="825992"/>
                    <a:pt x="16312" y="875816"/>
                  </a:cubicBezTo>
                  <a:cubicBezTo>
                    <a:pt x="64831" y="925640"/>
                    <a:pt x="190272" y="885290"/>
                    <a:pt x="365576" y="680000"/>
                  </a:cubicBezTo>
                  <a:cubicBezTo>
                    <a:pt x="540880" y="474710"/>
                    <a:pt x="572923" y="264990"/>
                    <a:pt x="543353" y="121154"/>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rme libre 44"/>
            <p:cNvSpPr/>
            <p:nvPr/>
          </p:nvSpPr>
          <p:spPr>
            <a:xfrm>
              <a:off x="3173546" y="5016085"/>
              <a:ext cx="685920" cy="937613"/>
            </a:xfrm>
            <a:custGeom>
              <a:avLst/>
              <a:gdLst>
                <a:gd name="connsiteX0" fmla="*/ 87935 w 722559"/>
                <a:gd name="connsiteY0" fmla="*/ 11 h 937545"/>
                <a:gd name="connsiteX1" fmla="*/ 175400 w 722559"/>
                <a:gd name="connsiteY1" fmla="*/ 151086 h 937545"/>
                <a:gd name="connsiteX2" fmla="*/ 215156 w 722559"/>
                <a:gd name="connsiteY2" fmla="*/ 222647 h 937545"/>
                <a:gd name="connsiteX3" fmla="*/ 207205 w 722559"/>
                <a:gd name="connsiteY3" fmla="*/ 318063 h 937545"/>
                <a:gd name="connsiteX4" fmla="*/ 246962 w 722559"/>
                <a:gd name="connsiteY4" fmla="*/ 405527 h 937545"/>
                <a:gd name="connsiteX5" fmla="*/ 239010 w 722559"/>
                <a:gd name="connsiteY5" fmla="*/ 492992 h 937545"/>
                <a:gd name="connsiteX6" fmla="*/ 453695 w 722559"/>
                <a:gd name="connsiteY6" fmla="*/ 747433 h 937545"/>
                <a:gd name="connsiteX7" fmla="*/ 708137 w 722559"/>
                <a:gd name="connsiteY7" fmla="*/ 914411 h 937545"/>
                <a:gd name="connsiteX8" fmla="*/ 660429 w 722559"/>
                <a:gd name="connsiteY8" fmla="*/ 930313 h 937545"/>
                <a:gd name="connsiteX9" fmla="*/ 405988 w 722559"/>
                <a:gd name="connsiteY9" fmla="*/ 858752 h 937545"/>
                <a:gd name="connsiteX10" fmla="*/ 143595 w 722559"/>
                <a:gd name="connsiteY10" fmla="*/ 620213 h 937545"/>
                <a:gd name="connsiteX11" fmla="*/ 87935 w 722559"/>
                <a:gd name="connsiteY11" fmla="*/ 453235 h 937545"/>
                <a:gd name="connsiteX12" fmla="*/ 471 w 722559"/>
                <a:gd name="connsiteY12" fmla="*/ 159037 h 937545"/>
                <a:gd name="connsiteX13" fmla="*/ 87935 w 722559"/>
                <a:gd name="connsiteY13" fmla="*/ 11 h 937545"/>
                <a:gd name="connsiteX0" fmla="*/ 87975 w 722599"/>
                <a:gd name="connsiteY0" fmla="*/ 11 h 937545"/>
                <a:gd name="connsiteX1" fmla="*/ 175440 w 722599"/>
                <a:gd name="connsiteY1" fmla="*/ 151086 h 937545"/>
                <a:gd name="connsiteX2" fmla="*/ 215196 w 722599"/>
                <a:gd name="connsiteY2" fmla="*/ 222647 h 937545"/>
                <a:gd name="connsiteX3" fmla="*/ 207245 w 722599"/>
                <a:gd name="connsiteY3" fmla="*/ 318063 h 937545"/>
                <a:gd name="connsiteX4" fmla="*/ 247002 w 722599"/>
                <a:gd name="connsiteY4" fmla="*/ 405527 h 937545"/>
                <a:gd name="connsiteX5" fmla="*/ 239050 w 722599"/>
                <a:gd name="connsiteY5" fmla="*/ 492992 h 937545"/>
                <a:gd name="connsiteX6" fmla="*/ 453735 w 722599"/>
                <a:gd name="connsiteY6" fmla="*/ 747433 h 937545"/>
                <a:gd name="connsiteX7" fmla="*/ 708177 w 722599"/>
                <a:gd name="connsiteY7" fmla="*/ 914411 h 937545"/>
                <a:gd name="connsiteX8" fmla="*/ 660469 w 722599"/>
                <a:gd name="connsiteY8" fmla="*/ 930313 h 937545"/>
                <a:gd name="connsiteX9" fmla="*/ 406028 w 722599"/>
                <a:gd name="connsiteY9" fmla="*/ 858752 h 937545"/>
                <a:gd name="connsiteX10" fmla="*/ 143635 w 722599"/>
                <a:gd name="connsiteY10" fmla="*/ 620213 h 937545"/>
                <a:gd name="connsiteX11" fmla="*/ 56170 w 722599"/>
                <a:gd name="connsiteY11" fmla="*/ 445284 h 937545"/>
                <a:gd name="connsiteX12" fmla="*/ 511 w 722599"/>
                <a:gd name="connsiteY12" fmla="*/ 159037 h 937545"/>
                <a:gd name="connsiteX13" fmla="*/ 87975 w 722599"/>
                <a:gd name="connsiteY13" fmla="*/ 11 h 937545"/>
                <a:gd name="connsiteX0" fmla="*/ 51296 w 685920"/>
                <a:gd name="connsiteY0" fmla="*/ 79 h 937613"/>
                <a:gd name="connsiteX1" fmla="*/ 138761 w 685920"/>
                <a:gd name="connsiteY1" fmla="*/ 151154 h 937613"/>
                <a:gd name="connsiteX2" fmla="*/ 178517 w 685920"/>
                <a:gd name="connsiteY2" fmla="*/ 222715 h 937613"/>
                <a:gd name="connsiteX3" fmla="*/ 170566 w 685920"/>
                <a:gd name="connsiteY3" fmla="*/ 318131 h 937613"/>
                <a:gd name="connsiteX4" fmla="*/ 210323 w 685920"/>
                <a:gd name="connsiteY4" fmla="*/ 405595 h 937613"/>
                <a:gd name="connsiteX5" fmla="*/ 202371 w 685920"/>
                <a:gd name="connsiteY5" fmla="*/ 493060 h 937613"/>
                <a:gd name="connsiteX6" fmla="*/ 417056 w 685920"/>
                <a:gd name="connsiteY6" fmla="*/ 747501 h 937613"/>
                <a:gd name="connsiteX7" fmla="*/ 671498 w 685920"/>
                <a:gd name="connsiteY7" fmla="*/ 914479 h 937613"/>
                <a:gd name="connsiteX8" fmla="*/ 623790 w 685920"/>
                <a:gd name="connsiteY8" fmla="*/ 930381 h 937613"/>
                <a:gd name="connsiteX9" fmla="*/ 369349 w 685920"/>
                <a:gd name="connsiteY9" fmla="*/ 858820 h 937613"/>
                <a:gd name="connsiteX10" fmla="*/ 106956 w 685920"/>
                <a:gd name="connsiteY10" fmla="*/ 620281 h 937613"/>
                <a:gd name="connsiteX11" fmla="*/ 19491 w 685920"/>
                <a:gd name="connsiteY11" fmla="*/ 445352 h 937613"/>
                <a:gd name="connsiteX12" fmla="*/ 3588 w 685920"/>
                <a:gd name="connsiteY12" fmla="*/ 135251 h 937613"/>
                <a:gd name="connsiteX13" fmla="*/ 51296 w 685920"/>
                <a:gd name="connsiteY13" fmla="*/ 79 h 93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920" h="937613">
                  <a:moveTo>
                    <a:pt x="51296" y="79"/>
                  </a:moveTo>
                  <a:cubicBezTo>
                    <a:pt x="73825" y="2729"/>
                    <a:pt x="117558" y="114048"/>
                    <a:pt x="138761" y="151154"/>
                  </a:cubicBezTo>
                  <a:cubicBezTo>
                    <a:pt x="159964" y="188260"/>
                    <a:pt x="173216" y="194886"/>
                    <a:pt x="178517" y="222715"/>
                  </a:cubicBezTo>
                  <a:cubicBezTo>
                    <a:pt x="183818" y="250544"/>
                    <a:pt x="165265" y="287651"/>
                    <a:pt x="170566" y="318131"/>
                  </a:cubicBezTo>
                  <a:cubicBezTo>
                    <a:pt x="175867" y="348611"/>
                    <a:pt x="205022" y="376440"/>
                    <a:pt x="210323" y="405595"/>
                  </a:cubicBezTo>
                  <a:cubicBezTo>
                    <a:pt x="215624" y="434750"/>
                    <a:pt x="167916" y="436076"/>
                    <a:pt x="202371" y="493060"/>
                  </a:cubicBezTo>
                  <a:cubicBezTo>
                    <a:pt x="236826" y="550044"/>
                    <a:pt x="338868" y="677265"/>
                    <a:pt x="417056" y="747501"/>
                  </a:cubicBezTo>
                  <a:cubicBezTo>
                    <a:pt x="495244" y="817737"/>
                    <a:pt x="637042" y="883999"/>
                    <a:pt x="671498" y="914479"/>
                  </a:cubicBezTo>
                  <a:cubicBezTo>
                    <a:pt x="705954" y="944959"/>
                    <a:pt x="674148" y="939657"/>
                    <a:pt x="623790" y="930381"/>
                  </a:cubicBezTo>
                  <a:cubicBezTo>
                    <a:pt x="573432" y="921105"/>
                    <a:pt x="455488" y="910503"/>
                    <a:pt x="369349" y="858820"/>
                  </a:cubicBezTo>
                  <a:cubicBezTo>
                    <a:pt x="283210" y="807137"/>
                    <a:pt x="165266" y="689192"/>
                    <a:pt x="106956" y="620281"/>
                  </a:cubicBezTo>
                  <a:cubicBezTo>
                    <a:pt x="48646" y="551370"/>
                    <a:pt x="43345" y="522214"/>
                    <a:pt x="19491" y="445352"/>
                  </a:cubicBezTo>
                  <a:cubicBezTo>
                    <a:pt x="-4363" y="368490"/>
                    <a:pt x="-1713" y="209463"/>
                    <a:pt x="3588" y="135251"/>
                  </a:cubicBezTo>
                  <a:cubicBezTo>
                    <a:pt x="8889" y="61039"/>
                    <a:pt x="28767" y="-2571"/>
                    <a:pt x="51296" y="79"/>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orme libre 45"/>
            <p:cNvSpPr/>
            <p:nvPr/>
          </p:nvSpPr>
          <p:spPr>
            <a:xfrm>
              <a:off x="3703464" y="4387025"/>
              <a:ext cx="846161" cy="459510"/>
            </a:xfrm>
            <a:custGeom>
              <a:avLst/>
              <a:gdLst>
                <a:gd name="connsiteX0" fmla="*/ 54591 w 914495"/>
                <a:gd name="connsiteY0" fmla="*/ 95051 h 1550435"/>
                <a:gd name="connsiteX1" fmla="*/ 668740 w 914495"/>
                <a:gd name="connsiteY1" fmla="*/ 436245 h 1550435"/>
                <a:gd name="connsiteX2" fmla="*/ 586854 w 914495"/>
                <a:gd name="connsiteY2" fmla="*/ 968508 h 1550435"/>
                <a:gd name="connsiteX3" fmla="*/ 409433 w 914495"/>
                <a:gd name="connsiteY3" fmla="*/ 1487123 h 1550435"/>
                <a:gd name="connsiteX4" fmla="*/ 341194 w 914495"/>
                <a:gd name="connsiteY4" fmla="*/ 1541714 h 1550435"/>
                <a:gd name="connsiteX5" fmla="*/ 846161 w 914495"/>
                <a:gd name="connsiteY5" fmla="*/ 1132281 h 1550435"/>
                <a:gd name="connsiteX6" fmla="*/ 846161 w 914495"/>
                <a:gd name="connsiteY6" fmla="*/ 422598 h 1550435"/>
                <a:gd name="connsiteX7" fmla="*/ 259307 w 914495"/>
                <a:gd name="connsiteY7" fmla="*/ 26813 h 1550435"/>
                <a:gd name="connsiteX8" fmla="*/ 0 w 914495"/>
                <a:gd name="connsiteY8" fmla="*/ 67756 h 1550435"/>
                <a:gd name="connsiteX0" fmla="*/ 54591 w 910475"/>
                <a:gd name="connsiteY0" fmla="*/ 95051 h 1489586"/>
                <a:gd name="connsiteX1" fmla="*/ 668740 w 910475"/>
                <a:gd name="connsiteY1" fmla="*/ 436245 h 1489586"/>
                <a:gd name="connsiteX2" fmla="*/ 586854 w 910475"/>
                <a:gd name="connsiteY2" fmla="*/ 968508 h 1489586"/>
                <a:gd name="connsiteX3" fmla="*/ 409433 w 910475"/>
                <a:gd name="connsiteY3" fmla="*/ 1487123 h 1489586"/>
                <a:gd name="connsiteX4" fmla="*/ 846161 w 910475"/>
                <a:gd name="connsiteY4" fmla="*/ 1132281 h 1489586"/>
                <a:gd name="connsiteX5" fmla="*/ 846161 w 910475"/>
                <a:gd name="connsiteY5" fmla="*/ 422598 h 1489586"/>
                <a:gd name="connsiteX6" fmla="*/ 259307 w 910475"/>
                <a:gd name="connsiteY6" fmla="*/ 26813 h 1489586"/>
                <a:gd name="connsiteX7" fmla="*/ 0 w 910475"/>
                <a:gd name="connsiteY7" fmla="*/ 67756 h 1489586"/>
                <a:gd name="connsiteX0" fmla="*/ 54591 w 911397"/>
                <a:gd name="connsiteY0" fmla="*/ 95051 h 1513244"/>
                <a:gd name="connsiteX1" fmla="*/ 668740 w 911397"/>
                <a:gd name="connsiteY1" fmla="*/ 436245 h 1513244"/>
                <a:gd name="connsiteX2" fmla="*/ 586854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911397"/>
                <a:gd name="connsiteY0" fmla="*/ 95051 h 1513655"/>
                <a:gd name="connsiteX1" fmla="*/ 668740 w 911397"/>
                <a:gd name="connsiteY1" fmla="*/ 436245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655"/>
                <a:gd name="connsiteX1" fmla="*/ 605130 w 911397"/>
                <a:gd name="connsiteY1" fmla="*/ 444196 h 1513655"/>
                <a:gd name="connsiteX2" fmla="*/ 507341 w 911397"/>
                <a:gd name="connsiteY2" fmla="*/ 952605 h 1513655"/>
                <a:gd name="connsiteX3" fmla="*/ 393530 w 911397"/>
                <a:gd name="connsiteY3" fmla="*/ 1510977 h 1513655"/>
                <a:gd name="connsiteX4" fmla="*/ 846161 w 911397"/>
                <a:gd name="connsiteY4" fmla="*/ 1132281 h 1513655"/>
                <a:gd name="connsiteX5" fmla="*/ 846161 w 911397"/>
                <a:gd name="connsiteY5" fmla="*/ 422598 h 1513655"/>
                <a:gd name="connsiteX6" fmla="*/ 259307 w 911397"/>
                <a:gd name="connsiteY6" fmla="*/ 26813 h 1513655"/>
                <a:gd name="connsiteX7" fmla="*/ 0 w 911397"/>
                <a:gd name="connsiteY7" fmla="*/ 67756 h 1513655"/>
                <a:gd name="connsiteX0" fmla="*/ 54591 w 911397"/>
                <a:gd name="connsiteY0" fmla="*/ 95051 h 1513244"/>
                <a:gd name="connsiteX1" fmla="*/ 605130 w 911397"/>
                <a:gd name="connsiteY1" fmla="*/ 444196 h 1513244"/>
                <a:gd name="connsiteX2" fmla="*/ 483487 w 911397"/>
                <a:gd name="connsiteY2" fmla="*/ 968508 h 1513244"/>
                <a:gd name="connsiteX3" fmla="*/ 393530 w 911397"/>
                <a:gd name="connsiteY3" fmla="*/ 1510977 h 1513244"/>
                <a:gd name="connsiteX4" fmla="*/ 846161 w 911397"/>
                <a:gd name="connsiteY4" fmla="*/ 1132281 h 1513244"/>
                <a:gd name="connsiteX5" fmla="*/ 846161 w 911397"/>
                <a:gd name="connsiteY5" fmla="*/ 422598 h 1513244"/>
                <a:gd name="connsiteX6" fmla="*/ 259307 w 911397"/>
                <a:gd name="connsiteY6" fmla="*/ 26813 h 1513244"/>
                <a:gd name="connsiteX7" fmla="*/ 0 w 911397"/>
                <a:gd name="connsiteY7" fmla="*/ 67756 h 1513244"/>
                <a:gd name="connsiteX0" fmla="*/ 54591 w 892755"/>
                <a:gd name="connsiteY0" fmla="*/ 73877 h 1492070"/>
                <a:gd name="connsiteX1" fmla="*/ 605130 w 892755"/>
                <a:gd name="connsiteY1" fmla="*/ 423022 h 1492070"/>
                <a:gd name="connsiteX2" fmla="*/ 483487 w 892755"/>
                <a:gd name="connsiteY2" fmla="*/ 947334 h 1492070"/>
                <a:gd name="connsiteX3" fmla="*/ 393530 w 892755"/>
                <a:gd name="connsiteY3" fmla="*/ 1489803 h 1492070"/>
                <a:gd name="connsiteX4" fmla="*/ 846161 w 892755"/>
                <a:gd name="connsiteY4" fmla="*/ 1111107 h 1492070"/>
                <a:gd name="connsiteX5" fmla="*/ 846161 w 892755"/>
                <a:gd name="connsiteY5" fmla="*/ 401424 h 1492070"/>
                <a:gd name="connsiteX6" fmla="*/ 562762 w 892755"/>
                <a:gd name="connsiteY6" fmla="*/ 114939 h 1492070"/>
                <a:gd name="connsiteX7" fmla="*/ 259307 w 892755"/>
                <a:gd name="connsiteY7" fmla="*/ 5639 h 1492070"/>
                <a:gd name="connsiteX8" fmla="*/ 0 w 892755"/>
                <a:gd name="connsiteY8" fmla="*/ 46582 h 1492070"/>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0" fmla="*/ 54591 w 921307"/>
                <a:gd name="connsiteY0" fmla="*/ 73877 h 1491662"/>
                <a:gd name="connsiteX1" fmla="*/ 605130 w 921307"/>
                <a:gd name="connsiteY1" fmla="*/ 423022 h 1491662"/>
                <a:gd name="connsiteX2" fmla="*/ 483487 w 921307"/>
                <a:gd name="connsiteY2" fmla="*/ 947334 h 1491662"/>
                <a:gd name="connsiteX3" fmla="*/ 393530 w 921307"/>
                <a:gd name="connsiteY3" fmla="*/ 1489803 h 1491662"/>
                <a:gd name="connsiteX4" fmla="*/ 846161 w 921307"/>
                <a:gd name="connsiteY4" fmla="*/ 1111107 h 1491662"/>
                <a:gd name="connsiteX5" fmla="*/ 920571 w 921307"/>
                <a:gd name="connsiteY5" fmla="*/ 735141 h 1491662"/>
                <a:gd name="connsiteX6" fmla="*/ 846161 w 921307"/>
                <a:gd name="connsiteY6" fmla="*/ 401424 h 1491662"/>
                <a:gd name="connsiteX7" fmla="*/ 562762 w 921307"/>
                <a:gd name="connsiteY7" fmla="*/ 114939 h 1491662"/>
                <a:gd name="connsiteX8" fmla="*/ 259307 w 921307"/>
                <a:gd name="connsiteY8" fmla="*/ 5639 h 1491662"/>
                <a:gd name="connsiteX9" fmla="*/ 0 w 921307"/>
                <a:gd name="connsiteY9" fmla="*/ 46582 h 1491662"/>
                <a:gd name="connsiteX10" fmla="*/ 54591 w 921307"/>
                <a:gd name="connsiteY10" fmla="*/ 73877 h 1491662"/>
                <a:gd name="connsiteX0" fmla="*/ 54591 w 920571"/>
                <a:gd name="connsiteY0" fmla="*/ 73877 h 1504099"/>
                <a:gd name="connsiteX1" fmla="*/ 605130 w 920571"/>
                <a:gd name="connsiteY1" fmla="*/ 423022 h 1504099"/>
                <a:gd name="connsiteX2" fmla="*/ 483487 w 920571"/>
                <a:gd name="connsiteY2" fmla="*/ 947334 h 1504099"/>
                <a:gd name="connsiteX3" fmla="*/ 393530 w 920571"/>
                <a:gd name="connsiteY3" fmla="*/ 1489803 h 1504099"/>
                <a:gd name="connsiteX4" fmla="*/ 742794 w 920571"/>
                <a:gd name="connsiteY4" fmla="*/ 1293987 h 1504099"/>
                <a:gd name="connsiteX5" fmla="*/ 920571 w 920571"/>
                <a:gd name="connsiteY5" fmla="*/ 735141 h 1504099"/>
                <a:gd name="connsiteX6" fmla="*/ 846161 w 920571"/>
                <a:gd name="connsiteY6" fmla="*/ 401424 h 1504099"/>
                <a:gd name="connsiteX7" fmla="*/ 562762 w 920571"/>
                <a:gd name="connsiteY7" fmla="*/ 114939 h 1504099"/>
                <a:gd name="connsiteX8" fmla="*/ 259307 w 920571"/>
                <a:gd name="connsiteY8" fmla="*/ 5639 h 1504099"/>
                <a:gd name="connsiteX9" fmla="*/ 0 w 920571"/>
                <a:gd name="connsiteY9" fmla="*/ 46582 h 1504099"/>
                <a:gd name="connsiteX10" fmla="*/ 54591 w 920571"/>
                <a:gd name="connsiteY10" fmla="*/ 73877 h 1504099"/>
                <a:gd name="connsiteX0" fmla="*/ 54591 w 920571"/>
                <a:gd name="connsiteY0" fmla="*/ 73877 h 1512465"/>
                <a:gd name="connsiteX1" fmla="*/ 605130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5"/>
                <a:gd name="connsiteX1" fmla="*/ 557422 w 920571"/>
                <a:gd name="connsiteY1" fmla="*/ 423022 h 1512465"/>
                <a:gd name="connsiteX2" fmla="*/ 483487 w 920571"/>
                <a:gd name="connsiteY2" fmla="*/ 947334 h 1512465"/>
                <a:gd name="connsiteX3" fmla="*/ 393530 w 920571"/>
                <a:gd name="connsiteY3" fmla="*/ 1489803 h 1512465"/>
                <a:gd name="connsiteX4" fmla="*/ 742794 w 920571"/>
                <a:gd name="connsiteY4" fmla="*/ 1293987 h 1512465"/>
                <a:gd name="connsiteX5" fmla="*/ 920571 w 920571"/>
                <a:gd name="connsiteY5" fmla="*/ 735141 h 1512465"/>
                <a:gd name="connsiteX6" fmla="*/ 846161 w 920571"/>
                <a:gd name="connsiteY6" fmla="*/ 401424 h 1512465"/>
                <a:gd name="connsiteX7" fmla="*/ 562762 w 920571"/>
                <a:gd name="connsiteY7" fmla="*/ 114939 h 1512465"/>
                <a:gd name="connsiteX8" fmla="*/ 259307 w 920571"/>
                <a:gd name="connsiteY8" fmla="*/ 5639 h 1512465"/>
                <a:gd name="connsiteX9" fmla="*/ 0 w 920571"/>
                <a:gd name="connsiteY9" fmla="*/ 46582 h 1512465"/>
                <a:gd name="connsiteX10" fmla="*/ 54591 w 920571"/>
                <a:gd name="connsiteY10" fmla="*/ 73877 h 1512465"/>
                <a:gd name="connsiteX0" fmla="*/ 54591 w 920571"/>
                <a:gd name="connsiteY0" fmla="*/ 73877 h 1512464"/>
                <a:gd name="connsiteX1" fmla="*/ 557422 w 920571"/>
                <a:gd name="connsiteY1" fmla="*/ 423022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2464"/>
                <a:gd name="connsiteX1" fmla="*/ 565373 w 920571"/>
                <a:gd name="connsiteY1" fmla="*/ 430973 h 1512464"/>
                <a:gd name="connsiteX2" fmla="*/ 443731 w 920571"/>
                <a:gd name="connsiteY2" fmla="*/ 947334 h 1512464"/>
                <a:gd name="connsiteX3" fmla="*/ 393530 w 920571"/>
                <a:gd name="connsiteY3" fmla="*/ 1489803 h 1512464"/>
                <a:gd name="connsiteX4" fmla="*/ 742794 w 920571"/>
                <a:gd name="connsiteY4" fmla="*/ 1293987 h 1512464"/>
                <a:gd name="connsiteX5" fmla="*/ 920571 w 920571"/>
                <a:gd name="connsiteY5" fmla="*/ 735141 h 1512464"/>
                <a:gd name="connsiteX6" fmla="*/ 846161 w 920571"/>
                <a:gd name="connsiteY6" fmla="*/ 401424 h 1512464"/>
                <a:gd name="connsiteX7" fmla="*/ 562762 w 920571"/>
                <a:gd name="connsiteY7" fmla="*/ 114939 h 1512464"/>
                <a:gd name="connsiteX8" fmla="*/ 259307 w 920571"/>
                <a:gd name="connsiteY8" fmla="*/ 5639 h 1512464"/>
                <a:gd name="connsiteX9" fmla="*/ 0 w 920571"/>
                <a:gd name="connsiteY9" fmla="*/ 46582 h 1512464"/>
                <a:gd name="connsiteX10" fmla="*/ 54591 w 920571"/>
                <a:gd name="connsiteY10" fmla="*/ 73877 h 1512464"/>
                <a:gd name="connsiteX0" fmla="*/ 54591 w 920571"/>
                <a:gd name="connsiteY0" fmla="*/ 73877 h 1513029"/>
                <a:gd name="connsiteX1" fmla="*/ 565373 w 920571"/>
                <a:gd name="connsiteY1" fmla="*/ 430973 h 1513029"/>
                <a:gd name="connsiteX2" fmla="*/ 475536 w 920571"/>
                <a:gd name="connsiteY2" fmla="*/ 939382 h 1513029"/>
                <a:gd name="connsiteX3" fmla="*/ 393530 w 920571"/>
                <a:gd name="connsiteY3" fmla="*/ 1489803 h 1513029"/>
                <a:gd name="connsiteX4" fmla="*/ 742794 w 920571"/>
                <a:gd name="connsiteY4" fmla="*/ 1293987 h 1513029"/>
                <a:gd name="connsiteX5" fmla="*/ 920571 w 920571"/>
                <a:gd name="connsiteY5" fmla="*/ 735141 h 1513029"/>
                <a:gd name="connsiteX6" fmla="*/ 846161 w 920571"/>
                <a:gd name="connsiteY6" fmla="*/ 401424 h 1513029"/>
                <a:gd name="connsiteX7" fmla="*/ 562762 w 920571"/>
                <a:gd name="connsiteY7" fmla="*/ 114939 h 1513029"/>
                <a:gd name="connsiteX8" fmla="*/ 259307 w 920571"/>
                <a:gd name="connsiteY8" fmla="*/ 5639 h 1513029"/>
                <a:gd name="connsiteX9" fmla="*/ 0 w 920571"/>
                <a:gd name="connsiteY9" fmla="*/ 46582 h 1513029"/>
                <a:gd name="connsiteX10" fmla="*/ 54591 w 920571"/>
                <a:gd name="connsiteY10" fmla="*/ 73877 h 1513029"/>
                <a:gd name="connsiteX0" fmla="*/ 54591 w 920571"/>
                <a:gd name="connsiteY0" fmla="*/ 73877 h 1509095"/>
                <a:gd name="connsiteX1" fmla="*/ 565373 w 920571"/>
                <a:gd name="connsiteY1" fmla="*/ 430973 h 1509095"/>
                <a:gd name="connsiteX2" fmla="*/ 451682 w 920571"/>
                <a:gd name="connsiteY2" fmla="*/ 995041 h 1509095"/>
                <a:gd name="connsiteX3" fmla="*/ 393530 w 920571"/>
                <a:gd name="connsiteY3" fmla="*/ 1489803 h 1509095"/>
                <a:gd name="connsiteX4" fmla="*/ 742794 w 920571"/>
                <a:gd name="connsiteY4" fmla="*/ 1293987 h 1509095"/>
                <a:gd name="connsiteX5" fmla="*/ 920571 w 920571"/>
                <a:gd name="connsiteY5" fmla="*/ 735141 h 1509095"/>
                <a:gd name="connsiteX6" fmla="*/ 846161 w 920571"/>
                <a:gd name="connsiteY6" fmla="*/ 401424 h 1509095"/>
                <a:gd name="connsiteX7" fmla="*/ 562762 w 920571"/>
                <a:gd name="connsiteY7" fmla="*/ 114939 h 1509095"/>
                <a:gd name="connsiteX8" fmla="*/ 259307 w 920571"/>
                <a:gd name="connsiteY8" fmla="*/ 5639 h 1509095"/>
                <a:gd name="connsiteX9" fmla="*/ 0 w 920571"/>
                <a:gd name="connsiteY9" fmla="*/ 46582 h 1509095"/>
                <a:gd name="connsiteX10" fmla="*/ 54591 w 920571"/>
                <a:gd name="connsiteY10" fmla="*/ 73877 h 1509095"/>
                <a:gd name="connsiteX0" fmla="*/ 54591 w 920571"/>
                <a:gd name="connsiteY0" fmla="*/ 73877 h 1509095"/>
                <a:gd name="connsiteX1" fmla="*/ 565373 w 920571"/>
                <a:gd name="connsiteY1" fmla="*/ 430973 h 1509095"/>
                <a:gd name="connsiteX2" fmla="*/ 602519 w 920571"/>
                <a:gd name="connsiteY2" fmla="*/ 631774 h 1509095"/>
                <a:gd name="connsiteX3" fmla="*/ 451682 w 920571"/>
                <a:gd name="connsiteY3" fmla="*/ 995041 h 1509095"/>
                <a:gd name="connsiteX4" fmla="*/ 393530 w 920571"/>
                <a:gd name="connsiteY4" fmla="*/ 1489803 h 1509095"/>
                <a:gd name="connsiteX5" fmla="*/ 742794 w 920571"/>
                <a:gd name="connsiteY5" fmla="*/ 1293987 h 1509095"/>
                <a:gd name="connsiteX6" fmla="*/ 920571 w 920571"/>
                <a:gd name="connsiteY6" fmla="*/ 735141 h 1509095"/>
                <a:gd name="connsiteX7" fmla="*/ 846161 w 920571"/>
                <a:gd name="connsiteY7" fmla="*/ 401424 h 1509095"/>
                <a:gd name="connsiteX8" fmla="*/ 562762 w 920571"/>
                <a:gd name="connsiteY8" fmla="*/ 114939 h 1509095"/>
                <a:gd name="connsiteX9" fmla="*/ 259307 w 920571"/>
                <a:gd name="connsiteY9" fmla="*/ 5639 h 1509095"/>
                <a:gd name="connsiteX10" fmla="*/ 0 w 920571"/>
                <a:gd name="connsiteY10" fmla="*/ 46582 h 1509095"/>
                <a:gd name="connsiteX11" fmla="*/ 54591 w 920571"/>
                <a:gd name="connsiteY11" fmla="*/ 73877 h 1509095"/>
                <a:gd name="connsiteX0" fmla="*/ 54591 w 920571"/>
                <a:gd name="connsiteY0" fmla="*/ 73877 h 1299312"/>
                <a:gd name="connsiteX1" fmla="*/ 565373 w 920571"/>
                <a:gd name="connsiteY1" fmla="*/ 430973 h 1299312"/>
                <a:gd name="connsiteX2" fmla="*/ 602519 w 920571"/>
                <a:gd name="connsiteY2" fmla="*/ 631774 h 1299312"/>
                <a:gd name="connsiteX3" fmla="*/ 451682 w 920571"/>
                <a:gd name="connsiteY3" fmla="*/ 995041 h 1299312"/>
                <a:gd name="connsiteX4" fmla="*/ 742794 w 920571"/>
                <a:gd name="connsiteY4" fmla="*/ 1293987 h 1299312"/>
                <a:gd name="connsiteX5" fmla="*/ 920571 w 920571"/>
                <a:gd name="connsiteY5" fmla="*/ 735141 h 1299312"/>
                <a:gd name="connsiteX6" fmla="*/ 846161 w 920571"/>
                <a:gd name="connsiteY6" fmla="*/ 401424 h 1299312"/>
                <a:gd name="connsiteX7" fmla="*/ 562762 w 920571"/>
                <a:gd name="connsiteY7" fmla="*/ 114939 h 1299312"/>
                <a:gd name="connsiteX8" fmla="*/ 259307 w 920571"/>
                <a:gd name="connsiteY8" fmla="*/ 5639 h 1299312"/>
                <a:gd name="connsiteX9" fmla="*/ 0 w 920571"/>
                <a:gd name="connsiteY9" fmla="*/ 46582 h 1299312"/>
                <a:gd name="connsiteX10" fmla="*/ 54591 w 920571"/>
                <a:gd name="connsiteY10" fmla="*/ 73877 h 1299312"/>
                <a:gd name="connsiteX0" fmla="*/ 54591 w 945135"/>
                <a:gd name="connsiteY0" fmla="*/ 73877 h 996204"/>
                <a:gd name="connsiteX1" fmla="*/ 565373 w 945135"/>
                <a:gd name="connsiteY1" fmla="*/ 430973 h 996204"/>
                <a:gd name="connsiteX2" fmla="*/ 602519 w 945135"/>
                <a:gd name="connsiteY2" fmla="*/ 631774 h 996204"/>
                <a:gd name="connsiteX3" fmla="*/ 451682 w 945135"/>
                <a:gd name="connsiteY3" fmla="*/ 995041 h 996204"/>
                <a:gd name="connsiteX4" fmla="*/ 920571 w 945135"/>
                <a:gd name="connsiteY4" fmla="*/ 735141 h 996204"/>
                <a:gd name="connsiteX5" fmla="*/ 846161 w 945135"/>
                <a:gd name="connsiteY5" fmla="*/ 401424 h 996204"/>
                <a:gd name="connsiteX6" fmla="*/ 562762 w 945135"/>
                <a:gd name="connsiteY6" fmla="*/ 114939 h 996204"/>
                <a:gd name="connsiteX7" fmla="*/ 259307 w 945135"/>
                <a:gd name="connsiteY7" fmla="*/ 5639 h 996204"/>
                <a:gd name="connsiteX8" fmla="*/ 0 w 945135"/>
                <a:gd name="connsiteY8" fmla="*/ 46582 h 996204"/>
                <a:gd name="connsiteX9" fmla="*/ 54591 w 945135"/>
                <a:gd name="connsiteY9" fmla="*/ 73877 h 996204"/>
                <a:gd name="connsiteX0" fmla="*/ 54591 w 934489"/>
                <a:gd name="connsiteY0" fmla="*/ 73877 h 744335"/>
                <a:gd name="connsiteX1" fmla="*/ 565373 w 934489"/>
                <a:gd name="connsiteY1" fmla="*/ 430973 h 744335"/>
                <a:gd name="connsiteX2" fmla="*/ 602519 w 934489"/>
                <a:gd name="connsiteY2" fmla="*/ 631774 h 744335"/>
                <a:gd name="connsiteX3" fmla="*/ 920571 w 934489"/>
                <a:gd name="connsiteY3" fmla="*/ 735141 h 744335"/>
                <a:gd name="connsiteX4" fmla="*/ 846161 w 934489"/>
                <a:gd name="connsiteY4" fmla="*/ 401424 h 744335"/>
                <a:gd name="connsiteX5" fmla="*/ 562762 w 934489"/>
                <a:gd name="connsiteY5" fmla="*/ 114939 h 744335"/>
                <a:gd name="connsiteX6" fmla="*/ 259307 w 934489"/>
                <a:gd name="connsiteY6" fmla="*/ 5639 h 744335"/>
                <a:gd name="connsiteX7" fmla="*/ 0 w 934489"/>
                <a:gd name="connsiteY7" fmla="*/ 46582 h 744335"/>
                <a:gd name="connsiteX8" fmla="*/ 54591 w 934489"/>
                <a:gd name="connsiteY8" fmla="*/ 73877 h 744335"/>
                <a:gd name="connsiteX0" fmla="*/ 54591 w 846319"/>
                <a:gd name="connsiteY0" fmla="*/ 73877 h 631929"/>
                <a:gd name="connsiteX1" fmla="*/ 565373 w 846319"/>
                <a:gd name="connsiteY1" fmla="*/ 430973 h 631929"/>
                <a:gd name="connsiteX2" fmla="*/ 602519 w 846319"/>
                <a:gd name="connsiteY2" fmla="*/ 631774 h 631929"/>
                <a:gd name="connsiteX3" fmla="*/ 846161 w 846319"/>
                <a:gd name="connsiteY3" fmla="*/ 401424 h 631929"/>
                <a:gd name="connsiteX4" fmla="*/ 562762 w 846319"/>
                <a:gd name="connsiteY4" fmla="*/ 114939 h 631929"/>
                <a:gd name="connsiteX5" fmla="*/ 259307 w 846319"/>
                <a:gd name="connsiteY5" fmla="*/ 5639 h 631929"/>
                <a:gd name="connsiteX6" fmla="*/ 0 w 846319"/>
                <a:gd name="connsiteY6" fmla="*/ 46582 h 631929"/>
                <a:gd name="connsiteX7" fmla="*/ 54591 w 846319"/>
                <a:gd name="connsiteY7" fmla="*/ 73877 h 631929"/>
                <a:gd name="connsiteX0" fmla="*/ 54591 w 846161"/>
                <a:gd name="connsiteY0" fmla="*/ 73877 h 459510"/>
                <a:gd name="connsiteX1" fmla="*/ 565373 w 846161"/>
                <a:gd name="connsiteY1" fmla="*/ 430973 h 459510"/>
                <a:gd name="connsiteX2" fmla="*/ 846161 w 846161"/>
                <a:gd name="connsiteY2" fmla="*/ 401424 h 459510"/>
                <a:gd name="connsiteX3" fmla="*/ 562762 w 846161"/>
                <a:gd name="connsiteY3" fmla="*/ 114939 h 459510"/>
                <a:gd name="connsiteX4" fmla="*/ 259307 w 846161"/>
                <a:gd name="connsiteY4" fmla="*/ 5639 h 459510"/>
                <a:gd name="connsiteX5" fmla="*/ 0 w 846161"/>
                <a:gd name="connsiteY5" fmla="*/ 46582 h 459510"/>
                <a:gd name="connsiteX6" fmla="*/ 54591 w 846161"/>
                <a:gd name="connsiteY6" fmla="*/ 73877 h 45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161" h="459510">
                  <a:moveTo>
                    <a:pt x="54591" y="73877"/>
                  </a:moveTo>
                  <a:cubicBezTo>
                    <a:pt x="317310" y="171686"/>
                    <a:pt x="433445" y="376382"/>
                    <a:pt x="565373" y="430973"/>
                  </a:cubicBezTo>
                  <a:cubicBezTo>
                    <a:pt x="697301" y="485564"/>
                    <a:pt x="846596" y="454096"/>
                    <a:pt x="846161" y="401424"/>
                  </a:cubicBezTo>
                  <a:cubicBezTo>
                    <a:pt x="845726" y="348752"/>
                    <a:pt x="660571" y="180903"/>
                    <a:pt x="562762" y="114939"/>
                  </a:cubicBezTo>
                  <a:cubicBezTo>
                    <a:pt x="464953" y="48975"/>
                    <a:pt x="353101" y="17032"/>
                    <a:pt x="259307" y="5639"/>
                  </a:cubicBezTo>
                  <a:cubicBezTo>
                    <a:pt x="165513" y="-5754"/>
                    <a:pt x="59140" y="-3460"/>
                    <a:pt x="0" y="46582"/>
                  </a:cubicBezTo>
                  <a:lnTo>
                    <a:pt x="54591" y="73877"/>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orme libre 29"/>
          <p:cNvSpPr/>
          <p:nvPr/>
        </p:nvSpPr>
        <p:spPr>
          <a:xfrm>
            <a:off x="5436239" y="4375719"/>
            <a:ext cx="1489349" cy="1595581"/>
          </a:xfrm>
          <a:custGeom>
            <a:avLst/>
            <a:gdLst>
              <a:gd name="connsiteX0" fmla="*/ 1480329 w 1774475"/>
              <a:gd name="connsiteY0" fmla="*/ 512604 h 1705365"/>
              <a:gd name="connsiteX1" fmla="*/ 1217936 w 1774475"/>
              <a:gd name="connsiteY1" fmla="*/ 130941 h 1705365"/>
              <a:gd name="connsiteX2" fmla="*/ 629539 w 1774475"/>
              <a:gd name="connsiteY2" fmla="*/ 3720 h 1705365"/>
              <a:gd name="connsiteX3" fmla="*/ 239925 w 1774475"/>
              <a:gd name="connsiteY3" fmla="*/ 250211 h 1705365"/>
              <a:gd name="connsiteX4" fmla="*/ 25240 w 1774475"/>
              <a:gd name="connsiteY4" fmla="*/ 679581 h 1705365"/>
              <a:gd name="connsiteX5" fmla="*/ 80899 w 1774475"/>
              <a:gd name="connsiteY5" fmla="*/ 1307734 h 1705365"/>
              <a:gd name="connsiteX6" fmla="*/ 709052 w 1774475"/>
              <a:gd name="connsiteY6" fmla="*/ 1705299 h 1705365"/>
              <a:gd name="connsiteX7" fmla="*/ 1742722 w 1774475"/>
              <a:gd name="connsiteY7" fmla="*/ 1331588 h 1705365"/>
              <a:gd name="connsiteX8" fmla="*/ 1480329 w 1774475"/>
              <a:gd name="connsiteY8" fmla="*/ 512604 h 1705365"/>
              <a:gd name="connsiteX0" fmla="*/ 1458651 w 1752797"/>
              <a:gd name="connsiteY0" fmla="*/ 512604 h 1705365"/>
              <a:gd name="connsiteX1" fmla="*/ 1196258 w 1752797"/>
              <a:gd name="connsiteY1" fmla="*/ 130941 h 1705365"/>
              <a:gd name="connsiteX2" fmla="*/ 607861 w 1752797"/>
              <a:gd name="connsiteY2" fmla="*/ 3720 h 1705365"/>
              <a:gd name="connsiteX3" fmla="*/ 218247 w 1752797"/>
              <a:gd name="connsiteY3" fmla="*/ 250211 h 1705365"/>
              <a:gd name="connsiteX4" fmla="*/ 3562 w 1752797"/>
              <a:gd name="connsiteY4" fmla="*/ 679581 h 1705365"/>
              <a:gd name="connsiteX5" fmla="*/ 130783 w 1752797"/>
              <a:gd name="connsiteY5" fmla="*/ 1323636 h 1705365"/>
              <a:gd name="connsiteX6" fmla="*/ 687374 w 1752797"/>
              <a:gd name="connsiteY6" fmla="*/ 1705299 h 1705365"/>
              <a:gd name="connsiteX7" fmla="*/ 1721044 w 1752797"/>
              <a:gd name="connsiteY7" fmla="*/ 1331588 h 1705365"/>
              <a:gd name="connsiteX8" fmla="*/ 1458651 w 1752797"/>
              <a:gd name="connsiteY8" fmla="*/ 512604 h 1705365"/>
              <a:gd name="connsiteX0" fmla="*/ 1460339 w 1747184"/>
              <a:gd name="connsiteY0" fmla="*/ 512604 h 1641780"/>
              <a:gd name="connsiteX1" fmla="*/ 1197946 w 1747184"/>
              <a:gd name="connsiteY1" fmla="*/ 130941 h 1641780"/>
              <a:gd name="connsiteX2" fmla="*/ 609549 w 1747184"/>
              <a:gd name="connsiteY2" fmla="*/ 3720 h 1641780"/>
              <a:gd name="connsiteX3" fmla="*/ 219935 w 1747184"/>
              <a:gd name="connsiteY3" fmla="*/ 250211 h 1641780"/>
              <a:gd name="connsiteX4" fmla="*/ 5250 w 1747184"/>
              <a:gd name="connsiteY4" fmla="*/ 679581 h 1641780"/>
              <a:gd name="connsiteX5" fmla="*/ 132471 w 1747184"/>
              <a:gd name="connsiteY5" fmla="*/ 1323636 h 1641780"/>
              <a:gd name="connsiteX6" fmla="*/ 808331 w 1747184"/>
              <a:gd name="connsiteY6" fmla="*/ 1641689 h 1641780"/>
              <a:gd name="connsiteX7" fmla="*/ 1722732 w 1747184"/>
              <a:gd name="connsiteY7" fmla="*/ 1331588 h 1641780"/>
              <a:gd name="connsiteX8" fmla="*/ 1460339 w 1747184"/>
              <a:gd name="connsiteY8" fmla="*/ 512604 h 1641780"/>
              <a:gd name="connsiteX0" fmla="*/ 1460339 w 1738949"/>
              <a:gd name="connsiteY0" fmla="*/ 512604 h 1644010"/>
              <a:gd name="connsiteX1" fmla="*/ 1197946 w 1738949"/>
              <a:gd name="connsiteY1" fmla="*/ 130941 h 1644010"/>
              <a:gd name="connsiteX2" fmla="*/ 609549 w 1738949"/>
              <a:gd name="connsiteY2" fmla="*/ 3720 h 1644010"/>
              <a:gd name="connsiteX3" fmla="*/ 219935 w 1738949"/>
              <a:gd name="connsiteY3" fmla="*/ 250211 h 1644010"/>
              <a:gd name="connsiteX4" fmla="*/ 5250 w 1738949"/>
              <a:gd name="connsiteY4" fmla="*/ 679581 h 1644010"/>
              <a:gd name="connsiteX5" fmla="*/ 132471 w 1738949"/>
              <a:gd name="connsiteY5" fmla="*/ 1323636 h 1644010"/>
              <a:gd name="connsiteX6" fmla="*/ 808331 w 1738949"/>
              <a:gd name="connsiteY6" fmla="*/ 1641689 h 1644010"/>
              <a:gd name="connsiteX7" fmla="*/ 1611413 w 1738949"/>
              <a:gd name="connsiteY7" fmla="*/ 1387247 h 1644010"/>
              <a:gd name="connsiteX8" fmla="*/ 1722732 w 1738949"/>
              <a:gd name="connsiteY8" fmla="*/ 1331588 h 1644010"/>
              <a:gd name="connsiteX9" fmla="*/ 1460339 w 1738949"/>
              <a:gd name="connsiteY9" fmla="*/ 512604 h 1644010"/>
              <a:gd name="connsiteX0" fmla="*/ 1460339 w 1728011"/>
              <a:gd name="connsiteY0" fmla="*/ 512604 h 1644010"/>
              <a:gd name="connsiteX1" fmla="*/ 1197946 w 1728011"/>
              <a:gd name="connsiteY1" fmla="*/ 130941 h 1644010"/>
              <a:gd name="connsiteX2" fmla="*/ 609549 w 1728011"/>
              <a:gd name="connsiteY2" fmla="*/ 3720 h 1644010"/>
              <a:gd name="connsiteX3" fmla="*/ 219935 w 1728011"/>
              <a:gd name="connsiteY3" fmla="*/ 250211 h 1644010"/>
              <a:gd name="connsiteX4" fmla="*/ 5250 w 1728011"/>
              <a:gd name="connsiteY4" fmla="*/ 679581 h 1644010"/>
              <a:gd name="connsiteX5" fmla="*/ 132471 w 1728011"/>
              <a:gd name="connsiteY5" fmla="*/ 1323636 h 1644010"/>
              <a:gd name="connsiteX6" fmla="*/ 808331 w 1728011"/>
              <a:gd name="connsiteY6" fmla="*/ 1641689 h 1644010"/>
              <a:gd name="connsiteX7" fmla="*/ 1611413 w 1728011"/>
              <a:gd name="connsiteY7" fmla="*/ 1387247 h 1644010"/>
              <a:gd name="connsiteX8" fmla="*/ 1706829 w 1728011"/>
              <a:gd name="connsiteY8" fmla="*/ 1116903 h 1644010"/>
              <a:gd name="connsiteX9" fmla="*/ 1460339 w 1728011"/>
              <a:gd name="connsiteY9" fmla="*/ 512604 h 1644010"/>
              <a:gd name="connsiteX0" fmla="*/ 1460339 w 1745359"/>
              <a:gd name="connsiteY0" fmla="*/ 512604 h 1644010"/>
              <a:gd name="connsiteX1" fmla="*/ 1197946 w 1745359"/>
              <a:gd name="connsiteY1" fmla="*/ 130941 h 1644010"/>
              <a:gd name="connsiteX2" fmla="*/ 609549 w 1745359"/>
              <a:gd name="connsiteY2" fmla="*/ 3720 h 1644010"/>
              <a:gd name="connsiteX3" fmla="*/ 219935 w 1745359"/>
              <a:gd name="connsiteY3" fmla="*/ 250211 h 1644010"/>
              <a:gd name="connsiteX4" fmla="*/ 5250 w 1745359"/>
              <a:gd name="connsiteY4" fmla="*/ 679581 h 1644010"/>
              <a:gd name="connsiteX5" fmla="*/ 132471 w 1745359"/>
              <a:gd name="connsiteY5" fmla="*/ 1323636 h 1644010"/>
              <a:gd name="connsiteX6" fmla="*/ 808331 w 1745359"/>
              <a:gd name="connsiteY6" fmla="*/ 1641689 h 1644010"/>
              <a:gd name="connsiteX7" fmla="*/ 1611413 w 1745359"/>
              <a:gd name="connsiteY7" fmla="*/ 1387247 h 1644010"/>
              <a:gd name="connsiteX8" fmla="*/ 1706829 w 1745359"/>
              <a:gd name="connsiteY8" fmla="*/ 1116903 h 1644010"/>
              <a:gd name="connsiteX9" fmla="*/ 1460339 w 1745359"/>
              <a:gd name="connsiteY9" fmla="*/ 512604 h 1644010"/>
              <a:gd name="connsiteX0" fmla="*/ 1460339 w 1745359"/>
              <a:gd name="connsiteY0" fmla="*/ 515470 h 1646876"/>
              <a:gd name="connsiteX1" fmla="*/ 1102530 w 1745359"/>
              <a:gd name="connsiteY1" fmla="*/ 109953 h 1646876"/>
              <a:gd name="connsiteX2" fmla="*/ 609549 w 1745359"/>
              <a:gd name="connsiteY2" fmla="*/ 6586 h 1646876"/>
              <a:gd name="connsiteX3" fmla="*/ 219935 w 1745359"/>
              <a:gd name="connsiteY3" fmla="*/ 253077 h 1646876"/>
              <a:gd name="connsiteX4" fmla="*/ 5250 w 1745359"/>
              <a:gd name="connsiteY4" fmla="*/ 682447 h 1646876"/>
              <a:gd name="connsiteX5" fmla="*/ 132471 w 1745359"/>
              <a:gd name="connsiteY5" fmla="*/ 1326502 h 1646876"/>
              <a:gd name="connsiteX6" fmla="*/ 808331 w 1745359"/>
              <a:gd name="connsiteY6" fmla="*/ 1644555 h 1646876"/>
              <a:gd name="connsiteX7" fmla="*/ 1611413 w 1745359"/>
              <a:gd name="connsiteY7" fmla="*/ 1390113 h 1646876"/>
              <a:gd name="connsiteX8" fmla="*/ 1706829 w 1745359"/>
              <a:gd name="connsiteY8" fmla="*/ 1119769 h 1646876"/>
              <a:gd name="connsiteX9" fmla="*/ 1460339 w 1745359"/>
              <a:gd name="connsiteY9" fmla="*/ 515470 h 1646876"/>
              <a:gd name="connsiteX0" fmla="*/ 1460339 w 1733307"/>
              <a:gd name="connsiteY0" fmla="*/ 515470 h 1648605"/>
              <a:gd name="connsiteX1" fmla="*/ 1102530 w 1733307"/>
              <a:gd name="connsiteY1" fmla="*/ 109953 h 1648605"/>
              <a:gd name="connsiteX2" fmla="*/ 609549 w 1733307"/>
              <a:gd name="connsiteY2" fmla="*/ 6586 h 1648605"/>
              <a:gd name="connsiteX3" fmla="*/ 219935 w 1733307"/>
              <a:gd name="connsiteY3" fmla="*/ 253077 h 1648605"/>
              <a:gd name="connsiteX4" fmla="*/ 5250 w 1733307"/>
              <a:gd name="connsiteY4" fmla="*/ 682447 h 1648605"/>
              <a:gd name="connsiteX5" fmla="*/ 132471 w 1733307"/>
              <a:gd name="connsiteY5" fmla="*/ 1326502 h 1648605"/>
              <a:gd name="connsiteX6" fmla="*/ 808331 w 1733307"/>
              <a:gd name="connsiteY6" fmla="*/ 1644555 h 1648605"/>
              <a:gd name="connsiteX7" fmla="*/ 1706829 w 1733307"/>
              <a:gd name="connsiteY7" fmla="*/ 1119769 h 1648605"/>
              <a:gd name="connsiteX8" fmla="*/ 1460339 w 1733307"/>
              <a:gd name="connsiteY8" fmla="*/ 515470 h 1648605"/>
              <a:gd name="connsiteX0" fmla="*/ 1460339 w 1466307"/>
              <a:gd name="connsiteY0" fmla="*/ 515470 h 1648605"/>
              <a:gd name="connsiteX1" fmla="*/ 1102530 w 1466307"/>
              <a:gd name="connsiteY1" fmla="*/ 109953 h 1648605"/>
              <a:gd name="connsiteX2" fmla="*/ 609549 w 1466307"/>
              <a:gd name="connsiteY2" fmla="*/ 6586 h 1648605"/>
              <a:gd name="connsiteX3" fmla="*/ 219935 w 1466307"/>
              <a:gd name="connsiteY3" fmla="*/ 253077 h 1648605"/>
              <a:gd name="connsiteX4" fmla="*/ 5250 w 1466307"/>
              <a:gd name="connsiteY4" fmla="*/ 682447 h 1648605"/>
              <a:gd name="connsiteX5" fmla="*/ 132471 w 1466307"/>
              <a:gd name="connsiteY5" fmla="*/ 1326502 h 1648605"/>
              <a:gd name="connsiteX6" fmla="*/ 808331 w 1466307"/>
              <a:gd name="connsiteY6" fmla="*/ 1644555 h 1648605"/>
              <a:gd name="connsiteX7" fmla="*/ 1460339 w 1466307"/>
              <a:gd name="connsiteY7" fmla="*/ 515470 h 1648605"/>
              <a:gd name="connsiteX0" fmla="*/ 1460339 w 1517969"/>
              <a:gd name="connsiteY0" fmla="*/ 515470 h 1657243"/>
              <a:gd name="connsiteX1" fmla="*/ 1102530 w 1517969"/>
              <a:gd name="connsiteY1" fmla="*/ 109953 h 1657243"/>
              <a:gd name="connsiteX2" fmla="*/ 609549 w 1517969"/>
              <a:gd name="connsiteY2" fmla="*/ 6586 h 1657243"/>
              <a:gd name="connsiteX3" fmla="*/ 219935 w 1517969"/>
              <a:gd name="connsiteY3" fmla="*/ 253077 h 1657243"/>
              <a:gd name="connsiteX4" fmla="*/ 5250 w 1517969"/>
              <a:gd name="connsiteY4" fmla="*/ 682447 h 1657243"/>
              <a:gd name="connsiteX5" fmla="*/ 132471 w 1517969"/>
              <a:gd name="connsiteY5" fmla="*/ 1326502 h 1657243"/>
              <a:gd name="connsiteX6" fmla="*/ 808331 w 1517969"/>
              <a:gd name="connsiteY6" fmla="*/ 1644555 h 1657243"/>
              <a:gd name="connsiteX7" fmla="*/ 1449734 w 1517969"/>
              <a:gd name="connsiteY7" fmla="*/ 1104037 h 1657243"/>
              <a:gd name="connsiteX8" fmla="*/ 1460339 w 1517969"/>
              <a:gd name="connsiteY8" fmla="*/ 515470 h 1657243"/>
              <a:gd name="connsiteX0" fmla="*/ 1460339 w 1539278"/>
              <a:gd name="connsiteY0" fmla="*/ 515470 h 1657243"/>
              <a:gd name="connsiteX1" fmla="*/ 1102530 w 1539278"/>
              <a:gd name="connsiteY1" fmla="*/ 109953 h 1657243"/>
              <a:gd name="connsiteX2" fmla="*/ 609549 w 1539278"/>
              <a:gd name="connsiteY2" fmla="*/ 6586 h 1657243"/>
              <a:gd name="connsiteX3" fmla="*/ 219935 w 1539278"/>
              <a:gd name="connsiteY3" fmla="*/ 253077 h 1657243"/>
              <a:gd name="connsiteX4" fmla="*/ 5250 w 1539278"/>
              <a:gd name="connsiteY4" fmla="*/ 682447 h 1657243"/>
              <a:gd name="connsiteX5" fmla="*/ 132471 w 1539278"/>
              <a:gd name="connsiteY5" fmla="*/ 1326502 h 1657243"/>
              <a:gd name="connsiteX6" fmla="*/ 808331 w 1539278"/>
              <a:gd name="connsiteY6" fmla="*/ 1644555 h 1657243"/>
              <a:gd name="connsiteX7" fmla="*/ 1481539 w 1539278"/>
              <a:gd name="connsiteY7" fmla="*/ 992719 h 1657243"/>
              <a:gd name="connsiteX8" fmla="*/ 1460339 w 1539278"/>
              <a:gd name="connsiteY8" fmla="*/ 515470 h 1657243"/>
              <a:gd name="connsiteX0" fmla="*/ 1460197 w 1539136"/>
              <a:gd name="connsiteY0" fmla="*/ 515470 h 1611569"/>
              <a:gd name="connsiteX1" fmla="*/ 1102388 w 1539136"/>
              <a:gd name="connsiteY1" fmla="*/ 109953 h 1611569"/>
              <a:gd name="connsiteX2" fmla="*/ 609407 w 1539136"/>
              <a:gd name="connsiteY2" fmla="*/ 6586 h 1611569"/>
              <a:gd name="connsiteX3" fmla="*/ 219793 w 1539136"/>
              <a:gd name="connsiteY3" fmla="*/ 253077 h 1611569"/>
              <a:gd name="connsiteX4" fmla="*/ 5108 w 1539136"/>
              <a:gd name="connsiteY4" fmla="*/ 682447 h 1611569"/>
              <a:gd name="connsiteX5" fmla="*/ 132329 w 1539136"/>
              <a:gd name="connsiteY5" fmla="*/ 1326502 h 1611569"/>
              <a:gd name="connsiteX6" fmla="*/ 800237 w 1539136"/>
              <a:gd name="connsiteY6" fmla="*/ 1596847 h 1611569"/>
              <a:gd name="connsiteX7" fmla="*/ 1481397 w 1539136"/>
              <a:gd name="connsiteY7" fmla="*/ 992719 h 1611569"/>
              <a:gd name="connsiteX8" fmla="*/ 1460197 w 1539136"/>
              <a:gd name="connsiteY8" fmla="*/ 515470 h 1611569"/>
              <a:gd name="connsiteX0" fmla="*/ 1460197 w 1539136"/>
              <a:gd name="connsiteY0" fmla="*/ 515470 h 1596888"/>
              <a:gd name="connsiteX1" fmla="*/ 1102388 w 1539136"/>
              <a:gd name="connsiteY1" fmla="*/ 109953 h 1596888"/>
              <a:gd name="connsiteX2" fmla="*/ 609407 w 1539136"/>
              <a:gd name="connsiteY2" fmla="*/ 6586 h 1596888"/>
              <a:gd name="connsiteX3" fmla="*/ 219793 w 1539136"/>
              <a:gd name="connsiteY3" fmla="*/ 253077 h 1596888"/>
              <a:gd name="connsiteX4" fmla="*/ 5108 w 1539136"/>
              <a:gd name="connsiteY4" fmla="*/ 682447 h 1596888"/>
              <a:gd name="connsiteX5" fmla="*/ 132329 w 1539136"/>
              <a:gd name="connsiteY5" fmla="*/ 1326502 h 1596888"/>
              <a:gd name="connsiteX6" fmla="*/ 800237 w 1539136"/>
              <a:gd name="connsiteY6" fmla="*/ 1596847 h 1596888"/>
              <a:gd name="connsiteX7" fmla="*/ 1250808 w 1539136"/>
              <a:gd name="connsiteY7" fmla="*/ 1342576 h 1596888"/>
              <a:gd name="connsiteX8" fmla="*/ 1481397 w 1539136"/>
              <a:gd name="connsiteY8" fmla="*/ 992719 h 1596888"/>
              <a:gd name="connsiteX9" fmla="*/ 1460197 w 1539136"/>
              <a:gd name="connsiteY9" fmla="*/ 515470 h 1596888"/>
              <a:gd name="connsiteX0" fmla="*/ 1404538 w 1524732"/>
              <a:gd name="connsiteY0" fmla="*/ 402845 h 1595581"/>
              <a:gd name="connsiteX1" fmla="*/ 1102388 w 1524732"/>
              <a:gd name="connsiteY1" fmla="*/ 108646 h 1595581"/>
              <a:gd name="connsiteX2" fmla="*/ 609407 w 1524732"/>
              <a:gd name="connsiteY2" fmla="*/ 5279 h 1595581"/>
              <a:gd name="connsiteX3" fmla="*/ 219793 w 1524732"/>
              <a:gd name="connsiteY3" fmla="*/ 251770 h 1595581"/>
              <a:gd name="connsiteX4" fmla="*/ 5108 w 1524732"/>
              <a:gd name="connsiteY4" fmla="*/ 681140 h 1595581"/>
              <a:gd name="connsiteX5" fmla="*/ 132329 w 1524732"/>
              <a:gd name="connsiteY5" fmla="*/ 1325195 h 1595581"/>
              <a:gd name="connsiteX6" fmla="*/ 800237 w 1524732"/>
              <a:gd name="connsiteY6" fmla="*/ 1595540 h 1595581"/>
              <a:gd name="connsiteX7" fmla="*/ 1250808 w 1524732"/>
              <a:gd name="connsiteY7" fmla="*/ 1341269 h 1595581"/>
              <a:gd name="connsiteX8" fmla="*/ 1481397 w 1524732"/>
              <a:gd name="connsiteY8" fmla="*/ 991412 h 1595581"/>
              <a:gd name="connsiteX9" fmla="*/ 1404538 w 1524732"/>
              <a:gd name="connsiteY9" fmla="*/ 402845 h 1595581"/>
              <a:gd name="connsiteX0" fmla="*/ 1404538 w 1499070"/>
              <a:gd name="connsiteY0" fmla="*/ 402845 h 1595581"/>
              <a:gd name="connsiteX1" fmla="*/ 1102388 w 1499070"/>
              <a:gd name="connsiteY1" fmla="*/ 108646 h 1595581"/>
              <a:gd name="connsiteX2" fmla="*/ 609407 w 1499070"/>
              <a:gd name="connsiteY2" fmla="*/ 5279 h 1595581"/>
              <a:gd name="connsiteX3" fmla="*/ 219793 w 1499070"/>
              <a:gd name="connsiteY3" fmla="*/ 251770 h 1595581"/>
              <a:gd name="connsiteX4" fmla="*/ 5108 w 1499070"/>
              <a:gd name="connsiteY4" fmla="*/ 681140 h 1595581"/>
              <a:gd name="connsiteX5" fmla="*/ 132329 w 1499070"/>
              <a:gd name="connsiteY5" fmla="*/ 1325195 h 1595581"/>
              <a:gd name="connsiteX6" fmla="*/ 800237 w 1499070"/>
              <a:gd name="connsiteY6" fmla="*/ 1595540 h 1595581"/>
              <a:gd name="connsiteX7" fmla="*/ 1250808 w 1499070"/>
              <a:gd name="connsiteY7" fmla="*/ 1341269 h 1595581"/>
              <a:gd name="connsiteX8" fmla="*/ 1449592 w 1499070"/>
              <a:gd name="connsiteY8" fmla="*/ 856240 h 1595581"/>
              <a:gd name="connsiteX9" fmla="*/ 1404538 w 1499070"/>
              <a:gd name="connsiteY9" fmla="*/ 402845 h 1595581"/>
              <a:gd name="connsiteX0" fmla="*/ 1404538 w 1531369"/>
              <a:gd name="connsiteY0" fmla="*/ 402845 h 1595581"/>
              <a:gd name="connsiteX1" fmla="*/ 1102388 w 1531369"/>
              <a:gd name="connsiteY1" fmla="*/ 108646 h 1595581"/>
              <a:gd name="connsiteX2" fmla="*/ 609407 w 1531369"/>
              <a:gd name="connsiteY2" fmla="*/ 5279 h 1595581"/>
              <a:gd name="connsiteX3" fmla="*/ 219793 w 1531369"/>
              <a:gd name="connsiteY3" fmla="*/ 251770 h 1595581"/>
              <a:gd name="connsiteX4" fmla="*/ 5108 w 1531369"/>
              <a:gd name="connsiteY4" fmla="*/ 681140 h 1595581"/>
              <a:gd name="connsiteX5" fmla="*/ 132329 w 1531369"/>
              <a:gd name="connsiteY5" fmla="*/ 1325195 h 1595581"/>
              <a:gd name="connsiteX6" fmla="*/ 800237 w 1531369"/>
              <a:gd name="connsiteY6" fmla="*/ 1595540 h 1595581"/>
              <a:gd name="connsiteX7" fmla="*/ 1250808 w 1531369"/>
              <a:gd name="connsiteY7" fmla="*/ 1341269 h 1595581"/>
              <a:gd name="connsiteX8" fmla="*/ 1489349 w 1531369"/>
              <a:gd name="connsiteY8" fmla="*/ 880093 h 1595581"/>
              <a:gd name="connsiteX9" fmla="*/ 1404538 w 1531369"/>
              <a:gd name="connsiteY9" fmla="*/ 402845 h 1595581"/>
              <a:gd name="connsiteX0" fmla="*/ 1404538 w 1489349"/>
              <a:gd name="connsiteY0" fmla="*/ 402845 h 1595581"/>
              <a:gd name="connsiteX1" fmla="*/ 1102388 w 1489349"/>
              <a:gd name="connsiteY1" fmla="*/ 108646 h 1595581"/>
              <a:gd name="connsiteX2" fmla="*/ 609407 w 1489349"/>
              <a:gd name="connsiteY2" fmla="*/ 5279 h 1595581"/>
              <a:gd name="connsiteX3" fmla="*/ 219793 w 1489349"/>
              <a:gd name="connsiteY3" fmla="*/ 251770 h 1595581"/>
              <a:gd name="connsiteX4" fmla="*/ 5108 w 1489349"/>
              <a:gd name="connsiteY4" fmla="*/ 681140 h 1595581"/>
              <a:gd name="connsiteX5" fmla="*/ 132329 w 1489349"/>
              <a:gd name="connsiteY5" fmla="*/ 1325195 h 1595581"/>
              <a:gd name="connsiteX6" fmla="*/ 800237 w 1489349"/>
              <a:gd name="connsiteY6" fmla="*/ 1595540 h 1595581"/>
              <a:gd name="connsiteX7" fmla="*/ 1250808 w 1489349"/>
              <a:gd name="connsiteY7" fmla="*/ 1341269 h 1595581"/>
              <a:gd name="connsiteX8" fmla="*/ 1489349 w 1489349"/>
              <a:gd name="connsiteY8" fmla="*/ 880093 h 1595581"/>
              <a:gd name="connsiteX9" fmla="*/ 1404538 w 1489349"/>
              <a:gd name="connsiteY9" fmla="*/ 402845 h 15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9349" h="1595581">
                <a:moveTo>
                  <a:pt x="1404538" y="402845"/>
                </a:moveTo>
                <a:cubicBezTo>
                  <a:pt x="1340044" y="274270"/>
                  <a:pt x="1234910" y="174907"/>
                  <a:pt x="1102388" y="108646"/>
                </a:cubicBezTo>
                <a:cubicBezTo>
                  <a:pt x="969866" y="42385"/>
                  <a:pt x="756506" y="-18575"/>
                  <a:pt x="609407" y="5279"/>
                </a:cubicBezTo>
                <a:cubicBezTo>
                  <a:pt x="462308" y="29133"/>
                  <a:pt x="320509" y="139126"/>
                  <a:pt x="219793" y="251770"/>
                </a:cubicBezTo>
                <a:cubicBezTo>
                  <a:pt x="119076" y="364413"/>
                  <a:pt x="19685" y="502236"/>
                  <a:pt x="5108" y="681140"/>
                </a:cubicBezTo>
                <a:cubicBezTo>
                  <a:pt x="-9469" y="860044"/>
                  <a:pt x="-192" y="1172795"/>
                  <a:pt x="132329" y="1325195"/>
                </a:cubicBezTo>
                <a:cubicBezTo>
                  <a:pt x="264850" y="1477595"/>
                  <a:pt x="620450" y="1598162"/>
                  <a:pt x="800237" y="1595540"/>
                </a:cubicBezTo>
                <a:cubicBezTo>
                  <a:pt x="980024" y="1592918"/>
                  <a:pt x="1137281" y="1441957"/>
                  <a:pt x="1250808" y="1341269"/>
                </a:cubicBezTo>
                <a:cubicBezTo>
                  <a:pt x="1364335" y="1240581"/>
                  <a:pt x="1447825" y="1012643"/>
                  <a:pt x="1489349" y="880093"/>
                </a:cubicBezTo>
                <a:lnTo>
                  <a:pt x="1404538" y="402845"/>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avec flèche 15"/>
          <p:cNvCxnSpPr/>
          <p:nvPr/>
        </p:nvCxnSpPr>
        <p:spPr>
          <a:xfrm rot="21311595" flipV="1">
            <a:off x="5618418" y="5686865"/>
            <a:ext cx="236831" cy="63899"/>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8500760">
            <a:off x="5733429" y="4633779"/>
            <a:ext cx="0" cy="228829"/>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2300760">
            <a:off x="6518650" y="4489122"/>
            <a:ext cx="0" cy="255317"/>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6599719" y="5431962"/>
            <a:ext cx="216023" cy="186646"/>
          </a:xfrm>
          <a:prstGeom prst="straightConnector1">
            <a:avLst/>
          </a:prstGeom>
          <a:noFill/>
          <a:ln w="3810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4057065" y="4819178"/>
            <a:ext cx="195468" cy="21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p:cNvSpPr/>
          <p:nvPr/>
        </p:nvSpPr>
        <p:spPr>
          <a:xfrm>
            <a:off x="6320748" y="4797152"/>
            <a:ext cx="195468" cy="213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rme libre 11"/>
          <p:cNvSpPr/>
          <p:nvPr/>
        </p:nvSpPr>
        <p:spPr>
          <a:xfrm>
            <a:off x="6732240" y="4149080"/>
            <a:ext cx="177421" cy="791570"/>
          </a:xfrm>
          <a:custGeom>
            <a:avLst/>
            <a:gdLst>
              <a:gd name="connsiteX0" fmla="*/ 177421 w 177421"/>
              <a:gd name="connsiteY0" fmla="*/ 791570 h 791570"/>
              <a:gd name="connsiteX1" fmla="*/ 0 w 177421"/>
              <a:gd name="connsiteY1" fmla="*/ 0 h 791570"/>
            </a:gdLst>
            <a:ahLst/>
            <a:cxnLst>
              <a:cxn ang="0">
                <a:pos x="connsiteX0" y="connsiteY0"/>
              </a:cxn>
              <a:cxn ang="0">
                <a:pos x="connsiteX1" y="connsiteY1"/>
              </a:cxn>
            </a:cxnLst>
            <a:rect l="l" t="t" r="r" b="b"/>
            <a:pathLst>
              <a:path w="177421" h="791570">
                <a:moveTo>
                  <a:pt x="177421" y="791570"/>
                </a:moveTo>
                <a:lnTo>
                  <a:pt x="0" y="0"/>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rme libre 35"/>
          <p:cNvSpPr/>
          <p:nvPr/>
        </p:nvSpPr>
        <p:spPr>
          <a:xfrm rot="10800000">
            <a:off x="6911936" y="4941685"/>
            <a:ext cx="177421" cy="791570"/>
          </a:xfrm>
          <a:custGeom>
            <a:avLst/>
            <a:gdLst>
              <a:gd name="connsiteX0" fmla="*/ 177421 w 177421"/>
              <a:gd name="connsiteY0" fmla="*/ 791570 h 791570"/>
              <a:gd name="connsiteX1" fmla="*/ 0 w 177421"/>
              <a:gd name="connsiteY1" fmla="*/ 0 h 791570"/>
            </a:gdLst>
            <a:ahLst/>
            <a:cxnLst>
              <a:cxn ang="0">
                <a:pos x="connsiteX0" y="connsiteY0"/>
              </a:cxn>
              <a:cxn ang="0">
                <a:pos x="connsiteX1" y="connsiteY1"/>
              </a:cxn>
            </a:cxnLst>
            <a:rect l="l" t="t" r="r" b="b"/>
            <a:pathLst>
              <a:path w="177421" h="791570">
                <a:moveTo>
                  <a:pt x="177421" y="791570"/>
                </a:moveTo>
                <a:lnTo>
                  <a:pt x="0" y="0"/>
                </a:lnTo>
              </a:path>
            </a:pathLst>
          </a:custGeom>
          <a:noFill/>
          <a:ln>
            <a:solidFill>
              <a:srgbClr val="FF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ZoneTexte 34"/>
          <p:cNvSpPr txBox="1"/>
          <p:nvPr/>
        </p:nvSpPr>
        <p:spPr>
          <a:xfrm>
            <a:off x="918444" y="486189"/>
            <a:ext cx="7625448" cy="1938992"/>
          </a:xfrm>
          <a:prstGeom prst="rect">
            <a:avLst/>
          </a:prstGeom>
          <a:noFill/>
        </p:spPr>
        <p:txBody>
          <a:bodyPr wrap="square" rtlCol="0">
            <a:spAutoFit/>
          </a:bodyPr>
          <a:lstStyle/>
          <a:p>
            <a:r>
              <a:rPr lang="en-US" sz="1600" dirty="0">
                <a:solidFill>
                  <a:schemeClr val="accent1">
                    <a:lumMod val="75000"/>
                  </a:schemeClr>
                </a:solidFill>
              </a:rPr>
              <a:t>	</a:t>
            </a:r>
            <a:r>
              <a:rPr lang="en-US" sz="2400" dirty="0" smtClean="0">
                <a:solidFill>
                  <a:schemeClr val="accent1">
                    <a:lumMod val="75000"/>
                  </a:schemeClr>
                </a:solidFill>
              </a:rPr>
              <a:t>Bandage  compression:</a:t>
            </a:r>
          </a:p>
          <a:p>
            <a:r>
              <a:rPr lang="en-US" sz="2400" dirty="0" smtClean="0">
                <a:solidFill>
                  <a:schemeClr val="accent1">
                    <a:lumMod val="75000"/>
                  </a:schemeClr>
                </a:solidFill>
              </a:rPr>
              <a:t>		</a:t>
            </a:r>
            <a:r>
              <a:rPr lang="en-US" sz="2400" dirty="0">
                <a:solidFill>
                  <a:schemeClr val="accent1">
                    <a:lumMod val="75000"/>
                  </a:schemeClr>
                </a:solidFill>
              </a:rPr>
              <a:t>D</a:t>
            </a:r>
            <a:r>
              <a:rPr lang="en-US" sz="2400" dirty="0" smtClean="0">
                <a:solidFill>
                  <a:schemeClr val="accent1">
                    <a:lumMod val="75000"/>
                  </a:schemeClr>
                </a:solidFill>
              </a:rPr>
              <a:t>ependent on the leg circularity  </a:t>
            </a:r>
          </a:p>
          <a:p>
            <a:r>
              <a:rPr lang="en-US" sz="2400" dirty="0">
                <a:solidFill>
                  <a:schemeClr val="accent1">
                    <a:lumMod val="75000"/>
                  </a:schemeClr>
                </a:solidFill>
              </a:rPr>
              <a:t>		</a:t>
            </a:r>
            <a:r>
              <a:rPr lang="en-US" sz="2400" dirty="0" smtClean="0">
                <a:solidFill>
                  <a:schemeClr val="accent1">
                    <a:lumMod val="75000"/>
                  </a:schemeClr>
                </a:solidFill>
              </a:rPr>
              <a:t>Dependent  of bandaging  strength</a:t>
            </a:r>
          </a:p>
          <a:p>
            <a:r>
              <a:rPr lang="en-US" sz="2400" dirty="0">
                <a:solidFill>
                  <a:schemeClr val="accent1">
                    <a:lumMod val="75000"/>
                  </a:schemeClr>
                </a:solidFill>
              </a:rPr>
              <a:t>	</a:t>
            </a:r>
            <a:r>
              <a:rPr lang="en-US" sz="2400" dirty="0" smtClean="0">
                <a:solidFill>
                  <a:schemeClr val="accent1">
                    <a:lumMod val="75000"/>
                  </a:schemeClr>
                </a:solidFill>
              </a:rPr>
              <a:t>	Dependent of leg mid diameter : Starling Law			</a:t>
            </a:r>
            <a:endParaRPr lang="en-US" sz="2400" dirty="0">
              <a:solidFill>
                <a:schemeClr val="accent1">
                  <a:lumMod val="75000"/>
                </a:schemeClr>
              </a:solidFill>
            </a:endParaRPr>
          </a:p>
        </p:txBody>
      </p:sp>
    </p:spTree>
    <p:extLst>
      <p:ext uri="{BB962C8B-B14F-4D97-AF65-F5344CB8AC3E}">
        <p14:creationId xmlns:p14="http://schemas.microsoft.com/office/powerpoint/2010/main" val="381932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2763" y="204271"/>
            <a:ext cx="8784976" cy="6001643"/>
          </a:xfrm>
          <a:prstGeom prst="rect">
            <a:avLst/>
          </a:prstGeom>
          <a:noFill/>
        </p:spPr>
        <p:txBody>
          <a:bodyPr wrap="square" rtlCol="0">
            <a:spAutoFit/>
          </a:bodyPr>
          <a:lstStyle/>
          <a:p>
            <a:pPr algn="ctr"/>
            <a:r>
              <a:rPr lang="en-US" sz="4400" dirty="0" smtClean="0">
                <a:solidFill>
                  <a:schemeClr val="tx2">
                    <a:lumMod val="75000"/>
                  </a:schemeClr>
                </a:solidFill>
              </a:rPr>
              <a:t>Leg COMPRESSION</a:t>
            </a:r>
          </a:p>
          <a:p>
            <a:pPr algn="ctr"/>
            <a:r>
              <a:rPr lang="en-US" sz="3200" dirty="0" smtClean="0">
                <a:solidFill>
                  <a:srgbClr val="FF0000"/>
                </a:solidFill>
              </a:rPr>
              <a:t>Positive clinical effects </a:t>
            </a:r>
            <a:endParaRPr lang="en-US" sz="3200" dirty="0" smtClean="0">
              <a:solidFill>
                <a:schemeClr val="tx2">
                  <a:lumMod val="75000"/>
                </a:schemeClr>
              </a:solidFill>
            </a:endParaRPr>
          </a:p>
          <a:p>
            <a:r>
              <a:rPr lang="en-US" sz="2800" dirty="0" smtClean="0">
                <a:solidFill>
                  <a:srgbClr val="FF0000"/>
                </a:solidFill>
                <a:latin typeface="Arial" pitchFamily="34" charset="0"/>
                <a:cs typeface="Arial" pitchFamily="34" charset="0"/>
              </a:rPr>
              <a:t>By the mean of drainage improvement in :</a:t>
            </a:r>
          </a:p>
          <a:p>
            <a:pPr lvl="2"/>
            <a:r>
              <a:rPr lang="en-US" sz="2800" dirty="0" smtClean="0">
                <a:solidFill>
                  <a:schemeClr val="tx2"/>
                </a:solidFill>
                <a:latin typeface="Arial" pitchFamily="34" charset="0"/>
                <a:cs typeface="Arial" pitchFamily="34" charset="0"/>
              </a:rPr>
              <a:t>Edema </a:t>
            </a:r>
            <a:r>
              <a:rPr lang="en-US" sz="2800" dirty="0">
                <a:solidFill>
                  <a:schemeClr val="tx2"/>
                </a:solidFill>
                <a:latin typeface="Arial" pitchFamily="34" charset="0"/>
                <a:cs typeface="Arial" pitchFamily="34" charset="0"/>
              </a:rPr>
              <a:t>Volume reduction</a:t>
            </a:r>
          </a:p>
          <a:p>
            <a:pPr lvl="2"/>
            <a:r>
              <a:rPr lang="en-US" sz="2800" dirty="0">
                <a:solidFill>
                  <a:schemeClr val="tx2"/>
                </a:solidFill>
                <a:latin typeface="Arial" pitchFamily="34" charset="0"/>
                <a:cs typeface="Arial" pitchFamily="34" charset="0"/>
              </a:rPr>
              <a:t>Ulcer and wounds healing</a:t>
            </a:r>
          </a:p>
          <a:p>
            <a:pPr lvl="2"/>
            <a:r>
              <a:rPr lang="en-US" sz="2800" dirty="0">
                <a:solidFill>
                  <a:schemeClr val="tx2"/>
                </a:solidFill>
                <a:latin typeface="Arial" pitchFamily="34" charset="0"/>
                <a:cs typeface="Arial" pitchFamily="34" charset="0"/>
              </a:rPr>
              <a:t>Pain </a:t>
            </a:r>
            <a:r>
              <a:rPr lang="en-US" sz="2800" dirty="0" smtClean="0">
                <a:solidFill>
                  <a:schemeClr val="tx2"/>
                </a:solidFill>
                <a:latin typeface="Arial" pitchFamily="34" charset="0"/>
                <a:cs typeface="Arial" pitchFamily="34" charset="0"/>
              </a:rPr>
              <a:t>relieve </a:t>
            </a:r>
          </a:p>
          <a:p>
            <a:pPr lvl="2"/>
            <a:r>
              <a:rPr lang="en-US" sz="2800" dirty="0" smtClean="0">
                <a:solidFill>
                  <a:srgbClr val="FF0000"/>
                </a:solidFill>
                <a:latin typeface="Arial" pitchFamily="34" charset="0"/>
                <a:cs typeface="Arial" pitchFamily="34" charset="0"/>
              </a:rPr>
              <a:t>in</a:t>
            </a:r>
            <a:r>
              <a:rPr lang="en-US" sz="2800" dirty="0" smtClean="0">
                <a:solidFill>
                  <a:schemeClr val="tx2"/>
                </a:solidFill>
                <a:latin typeface="Arial" pitchFamily="34" charset="0"/>
                <a:cs typeface="Arial" pitchFamily="34" charset="0"/>
              </a:rPr>
              <a:t> </a:t>
            </a:r>
            <a:endParaRPr lang="en-US" sz="2800" dirty="0">
              <a:solidFill>
                <a:schemeClr val="tx2"/>
              </a:solidFill>
              <a:latin typeface="Arial" pitchFamily="34" charset="0"/>
              <a:cs typeface="Arial" pitchFamily="34" charset="0"/>
            </a:endParaRPr>
          </a:p>
          <a:p>
            <a:r>
              <a:rPr lang="en-US" sz="2800" dirty="0" smtClean="0">
                <a:solidFill>
                  <a:schemeClr val="tx2"/>
                </a:solidFill>
                <a:latin typeface="Arial" pitchFamily="34" charset="0"/>
                <a:cs typeface="Arial" pitchFamily="34" charset="0"/>
              </a:rPr>
              <a:t>	Venous insufficiency</a:t>
            </a:r>
          </a:p>
          <a:p>
            <a:r>
              <a:rPr lang="en-US" sz="2800" dirty="0">
                <a:solidFill>
                  <a:schemeClr val="tx2"/>
                </a:solidFill>
                <a:latin typeface="Arial" pitchFamily="34" charset="0"/>
                <a:cs typeface="Arial" pitchFamily="34" charset="0"/>
              </a:rPr>
              <a:t>	</a:t>
            </a:r>
            <a:r>
              <a:rPr lang="en-US" sz="2800" dirty="0" smtClean="0">
                <a:solidFill>
                  <a:schemeClr val="tx2"/>
                </a:solidFill>
                <a:latin typeface="Arial" pitchFamily="34" charset="0"/>
                <a:cs typeface="Arial" pitchFamily="34" charset="0"/>
              </a:rPr>
              <a:t>Lymphatic insufficiency</a:t>
            </a:r>
          </a:p>
          <a:p>
            <a:r>
              <a:rPr lang="en-US" sz="2800" dirty="0" smtClean="0">
                <a:solidFill>
                  <a:srgbClr val="FF0000"/>
                </a:solidFill>
                <a:latin typeface="Arial" pitchFamily="34" charset="0"/>
                <a:cs typeface="Arial" pitchFamily="34" charset="0"/>
              </a:rPr>
              <a:t>By the mean of stasis reduction in:</a:t>
            </a:r>
          </a:p>
          <a:p>
            <a:r>
              <a:rPr lang="en-US" sz="2800" dirty="0">
                <a:solidFill>
                  <a:srgbClr val="FF0000"/>
                </a:solidFill>
                <a:latin typeface="Arial" pitchFamily="34" charset="0"/>
                <a:cs typeface="Arial" pitchFamily="34" charset="0"/>
              </a:rPr>
              <a:t>	</a:t>
            </a:r>
            <a:r>
              <a:rPr lang="en-US" sz="2800" dirty="0" smtClean="0">
                <a:solidFill>
                  <a:schemeClr val="tx2"/>
                </a:solidFill>
                <a:latin typeface="Arial" pitchFamily="34" charset="0"/>
                <a:cs typeface="Arial" pitchFamily="34" charset="0"/>
              </a:rPr>
              <a:t>Phlebitis treatment and prevention</a:t>
            </a:r>
          </a:p>
          <a:p>
            <a:r>
              <a:rPr lang="en-US" sz="2800" dirty="0">
                <a:solidFill>
                  <a:srgbClr val="FF0000"/>
                </a:solidFill>
                <a:latin typeface="Arial" pitchFamily="34" charset="0"/>
                <a:cs typeface="Arial" pitchFamily="34" charset="0"/>
              </a:rPr>
              <a:t>	</a:t>
            </a:r>
            <a:endParaRPr lang="en-US" sz="2800" dirty="0" smtClean="0">
              <a:solidFill>
                <a:srgbClr val="FF0000"/>
              </a:solidFill>
              <a:latin typeface="Arial" pitchFamily="34" charset="0"/>
              <a:cs typeface="Arial" pitchFamily="34" charset="0"/>
            </a:endParaRPr>
          </a:p>
          <a:p>
            <a:pPr algn="ct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07739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e 12"/>
          <p:cNvSpPr/>
          <p:nvPr/>
        </p:nvSpPr>
        <p:spPr>
          <a:xfrm>
            <a:off x="683568" y="548680"/>
            <a:ext cx="4865413" cy="5400600"/>
          </a:xfrm>
          <a:prstGeom prst="ellipse">
            <a:avLst/>
          </a:prstGeom>
          <a:pattFill prst="sphere">
            <a:fgClr>
              <a:schemeClr val="accent6">
                <a:lumMod val="75000"/>
              </a:schemeClr>
            </a:fgClr>
            <a:bgClr>
              <a:schemeClr val="bg1"/>
            </a:bgClr>
          </a:patt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ZoneTexte 13"/>
          <p:cNvSpPr txBox="1"/>
          <p:nvPr/>
        </p:nvSpPr>
        <p:spPr>
          <a:xfrm>
            <a:off x="3586227" y="2235364"/>
            <a:ext cx="1692188" cy="923330"/>
          </a:xfrm>
          <a:prstGeom prst="rect">
            <a:avLst/>
          </a:prstGeom>
          <a:solidFill>
            <a:schemeClr val="accent6">
              <a:lumMod val="60000"/>
              <a:lumOff val="40000"/>
            </a:schemeClr>
          </a:solidFill>
        </p:spPr>
        <p:txBody>
          <a:bodyPr wrap="square" rtlCol="0">
            <a:spAutoFit/>
          </a:bodyPr>
          <a:lstStyle/>
          <a:p>
            <a:pPr algn="ctr"/>
            <a:r>
              <a:rPr lang="en-US" dirty="0" smtClean="0"/>
              <a:t>Bulk modulus</a:t>
            </a:r>
          </a:p>
          <a:p>
            <a:pPr algn="ctr"/>
            <a:r>
              <a:rPr lang="en-US" b="1" dirty="0" smtClean="0"/>
              <a:t>Pressure transmission</a:t>
            </a:r>
            <a:endParaRPr lang="en-US" b="1" dirty="0"/>
          </a:p>
        </p:txBody>
      </p:sp>
      <p:cxnSp>
        <p:nvCxnSpPr>
          <p:cNvPr id="16" name="Connecteur droit avec flèche 15"/>
          <p:cNvCxnSpPr/>
          <p:nvPr/>
        </p:nvCxnSpPr>
        <p:spPr>
          <a:xfrm flipH="1">
            <a:off x="5548981" y="3326331"/>
            <a:ext cx="2287948" cy="0"/>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796136" y="2843168"/>
            <a:ext cx="2695427" cy="369332"/>
          </a:xfrm>
          <a:prstGeom prst="rect">
            <a:avLst/>
          </a:prstGeom>
          <a:noFill/>
        </p:spPr>
        <p:txBody>
          <a:bodyPr wrap="square" rtlCol="0">
            <a:spAutoFit/>
          </a:bodyPr>
          <a:lstStyle/>
          <a:p>
            <a:r>
              <a:rPr lang="en-US" dirty="0" smtClean="0"/>
              <a:t>External Compression</a:t>
            </a:r>
            <a:endParaRPr lang="en-US" dirty="0"/>
          </a:p>
        </p:txBody>
      </p:sp>
      <p:sp>
        <p:nvSpPr>
          <p:cNvPr id="18" name="Ellipse 17" title="V"/>
          <p:cNvSpPr/>
          <p:nvPr/>
        </p:nvSpPr>
        <p:spPr>
          <a:xfrm>
            <a:off x="2708793" y="2809008"/>
            <a:ext cx="810090" cy="10346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814551" y="2920520"/>
            <a:ext cx="704333" cy="769441"/>
          </a:xfrm>
          <a:prstGeom prst="rect">
            <a:avLst/>
          </a:prstGeom>
          <a:noFill/>
        </p:spPr>
        <p:txBody>
          <a:bodyPr wrap="square" rtlCol="0">
            <a:spAutoFit/>
          </a:bodyPr>
          <a:lstStyle/>
          <a:p>
            <a:r>
              <a:rPr lang="en-US" sz="4400" b="1" dirty="0" smtClean="0">
                <a:solidFill>
                  <a:schemeClr val="bg1"/>
                </a:solidFill>
              </a:rPr>
              <a:t>V</a:t>
            </a:r>
            <a:endParaRPr lang="en-US" sz="4400" b="1" dirty="0">
              <a:solidFill>
                <a:schemeClr val="bg1"/>
              </a:solidFill>
            </a:endParaRPr>
          </a:p>
        </p:txBody>
      </p:sp>
      <p:sp>
        <p:nvSpPr>
          <p:cNvPr id="20" name="ZoneTexte 19"/>
          <p:cNvSpPr txBox="1"/>
          <p:nvPr/>
        </p:nvSpPr>
        <p:spPr>
          <a:xfrm>
            <a:off x="3260728" y="4221088"/>
            <a:ext cx="2025225" cy="369332"/>
          </a:xfrm>
          <a:prstGeom prst="rect">
            <a:avLst/>
          </a:prstGeom>
          <a:noFill/>
        </p:spPr>
        <p:txBody>
          <a:bodyPr wrap="square" rtlCol="0">
            <a:spAutoFit/>
          </a:bodyPr>
          <a:lstStyle/>
          <a:p>
            <a:r>
              <a:rPr lang="en-US" b="1" dirty="0" smtClean="0"/>
              <a:t>Tissues</a:t>
            </a:r>
          </a:p>
        </p:txBody>
      </p:sp>
      <p:cxnSp>
        <p:nvCxnSpPr>
          <p:cNvPr id="21" name="Connecteur droit avec flèche 20"/>
          <p:cNvCxnSpPr>
            <a:endCxn id="19" idx="3"/>
          </p:cNvCxnSpPr>
          <p:nvPr/>
        </p:nvCxnSpPr>
        <p:spPr>
          <a:xfrm flipH="1" flipV="1">
            <a:off x="3518884" y="3305241"/>
            <a:ext cx="1940538" cy="21090"/>
          </a:xfrm>
          <a:prstGeom prst="straightConnector1">
            <a:avLst/>
          </a:prstGeom>
          <a:ln w="76200">
            <a:solidFill>
              <a:schemeClr val="tx1"/>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746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0" t="53699" r="43582" b="9504"/>
          <a:stretch/>
        </p:blipFill>
        <p:spPr bwMode="auto">
          <a:xfrm>
            <a:off x="6883985" y="4894522"/>
            <a:ext cx="640343" cy="117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6" t="10035" r="8497" b="46154"/>
          <a:stretch/>
        </p:blipFill>
        <p:spPr bwMode="auto">
          <a:xfrm>
            <a:off x="7524328" y="5025235"/>
            <a:ext cx="1461334" cy="1014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293" t="10035" r="10654" b="79021"/>
          <a:stretch/>
        </p:blipFill>
        <p:spPr bwMode="auto">
          <a:xfrm>
            <a:off x="8054053" y="4022124"/>
            <a:ext cx="668741" cy="7750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50000" r="83566" b="29365"/>
          <a:stretch/>
        </p:blipFill>
        <p:spPr bwMode="auto">
          <a:xfrm>
            <a:off x="6833876" y="3689834"/>
            <a:ext cx="740559" cy="12786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8" name="Image 15" descr="Description : K=-V\frac{\partial P}{\partial 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891" t="8606" r="85585" b="71133"/>
          <a:stretch/>
        </p:blipFill>
        <p:spPr bwMode="auto">
          <a:xfrm>
            <a:off x="5076056" y="3292259"/>
            <a:ext cx="488226" cy="1504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24" t="13214" r="35767" b="56740"/>
          <a:stretch/>
        </p:blipFill>
        <p:spPr bwMode="auto">
          <a:xfrm>
            <a:off x="4968315" y="4933982"/>
            <a:ext cx="827822" cy="123990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11560" y="356182"/>
            <a:ext cx="7776864" cy="2954655"/>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a:t>
            </a:r>
            <a:r>
              <a:rPr lang="en-US" sz="2400" dirty="0" smtClean="0"/>
              <a:t>the bulk modulus of the medium :</a:t>
            </a:r>
          </a:p>
          <a:p>
            <a:r>
              <a:rPr lang="en-US" sz="2400" dirty="0">
                <a:solidFill>
                  <a:schemeClr val="accent6"/>
                </a:solidFill>
              </a:rPr>
              <a:t>Leg components are basically  </a:t>
            </a:r>
            <a:r>
              <a:rPr lang="en-US" sz="2400" dirty="0" smtClean="0">
                <a:solidFill>
                  <a:schemeClr val="accent6"/>
                </a:solidFill>
              </a:rPr>
              <a:t>heterogonous</a:t>
            </a:r>
            <a:r>
              <a:rPr lang="en-US" dirty="0" smtClean="0">
                <a:solidFill>
                  <a:schemeClr val="accent6"/>
                </a:solidFill>
              </a:rPr>
              <a:t> </a:t>
            </a:r>
            <a:r>
              <a:rPr lang="en-US" dirty="0"/>
              <a:t>so that  Elastic and Inertia Properties varies according to:</a:t>
            </a:r>
          </a:p>
          <a:p>
            <a:r>
              <a:rPr lang="en-US" b="1" dirty="0"/>
              <a:t>Topography: </a:t>
            </a:r>
            <a:r>
              <a:rPr lang="en-US" dirty="0"/>
              <a:t>from thigh down to foot</a:t>
            </a:r>
          </a:p>
          <a:p>
            <a:r>
              <a:rPr lang="en-US" b="1" dirty="0"/>
              <a:t>Posture</a:t>
            </a:r>
            <a:r>
              <a:rPr lang="en-US" dirty="0"/>
              <a:t>: Gravitational hydrostatic pressure </a:t>
            </a:r>
          </a:p>
          <a:p>
            <a:r>
              <a:rPr lang="en-US" b="1" dirty="0"/>
              <a:t>Movement</a:t>
            </a:r>
            <a:r>
              <a:rPr lang="en-US" dirty="0"/>
              <a:t>: muscle volume and compressibility how much </a:t>
            </a:r>
            <a:r>
              <a:rPr lang="en-US" dirty="0" smtClean="0"/>
              <a:t>a material </a:t>
            </a:r>
            <a:r>
              <a:rPr lang="en-US" dirty="0"/>
              <a:t>will compress under a given amount of external </a:t>
            </a:r>
            <a:r>
              <a:rPr lang="en-US" dirty="0" smtClean="0"/>
              <a:t>pressure</a:t>
            </a:r>
          </a:p>
        </p:txBody>
      </p:sp>
    </p:spTree>
    <p:extLst>
      <p:ext uri="{BB962C8B-B14F-4D97-AF65-F5344CB8AC3E}">
        <p14:creationId xmlns:p14="http://schemas.microsoft.com/office/powerpoint/2010/main" val="3850979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0" t="53699" r="43582" b="9504"/>
          <a:stretch/>
        </p:blipFill>
        <p:spPr bwMode="auto">
          <a:xfrm>
            <a:off x="6883985" y="4894522"/>
            <a:ext cx="640343" cy="117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6" t="10035" r="8497" b="46154"/>
          <a:stretch/>
        </p:blipFill>
        <p:spPr bwMode="auto">
          <a:xfrm>
            <a:off x="7524328" y="5025235"/>
            <a:ext cx="1461334" cy="1014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293" t="10035" r="10654" b="79021"/>
          <a:stretch/>
        </p:blipFill>
        <p:spPr bwMode="auto">
          <a:xfrm>
            <a:off x="8054053" y="4022124"/>
            <a:ext cx="668741" cy="7750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50000" r="83566" b="29365"/>
          <a:stretch/>
        </p:blipFill>
        <p:spPr bwMode="auto">
          <a:xfrm>
            <a:off x="6833876" y="3689834"/>
            <a:ext cx="740559" cy="12786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8" name="Image 15" descr="Description : K=-V\frac{\partial P}{\partial 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891" t="8606" r="85585" b="71133"/>
          <a:stretch/>
        </p:blipFill>
        <p:spPr bwMode="auto">
          <a:xfrm>
            <a:off x="5076056" y="3292259"/>
            <a:ext cx="488226" cy="1504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24" t="13214" r="35767" b="56740"/>
          <a:stretch/>
        </p:blipFill>
        <p:spPr bwMode="auto">
          <a:xfrm>
            <a:off x="4968315" y="4933982"/>
            <a:ext cx="827822" cy="123990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11560" y="356182"/>
            <a:ext cx="7776864" cy="2954655"/>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a:t>
            </a:r>
            <a:r>
              <a:rPr lang="en-US" sz="2400" dirty="0" smtClean="0"/>
              <a:t>the bulk modulus of the medium :</a:t>
            </a:r>
          </a:p>
          <a:p>
            <a:r>
              <a:rPr lang="en-US" sz="2400" dirty="0">
                <a:solidFill>
                  <a:schemeClr val="accent6"/>
                </a:solidFill>
              </a:rPr>
              <a:t>Leg components are basically  </a:t>
            </a:r>
            <a:r>
              <a:rPr lang="en-US" sz="2400" dirty="0" smtClean="0">
                <a:solidFill>
                  <a:schemeClr val="accent6"/>
                </a:solidFill>
              </a:rPr>
              <a:t>heterogonous</a:t>
            </a:r>
            <a:r>
              <a:rPr lang="en-US" dirty="0" smtClean="0">
                <a:solidFill>
                  <a:schemeClr val="accent6"/>
                </a:solidFill>
              </a:rPr>
              <a:t> </a:t>
            </a:r>
            <a:r>
              <a:rPr lang="en-US" dirty="0"/>
              <a:t>so that  Elastic and Inertia Properties varies according to:</a:t>
            </a:r>
          </a:p>
          <a:p>
            <a:r>
              <a:rPr lang="en-US" b="1" dirty="0"/>
              <a:t>Topography: </a:t>
            </a:r>
            <a:r>
              <a:rPr lang="en-US" dirty="0"/>
              <a:t>from thigh down to foot</a:t>
            </a:r>
          </a:p>
          <a:p>
            <a:r>
              <a:rPr lang="en-US" b="1" dirty="0"/>
              <a:t>Posture</a:t>
            </a:r>
            <a:r>
              <a:rPr lang="en-US" dirty="0"/>
              <a:t>: Gravitational hydrostatic pressure </a:t>
            </a:r>
          </a:p>
          <a:p>
            <a:r>
              <a:rPr lang="en-US" b="1" dirty="0"/>
              <a:t>Movement</a:t>
            </a:r>
            <a:r>
              <a:rPr lang="en-US" dirty="0"/>
              <a:t>: muscle volume and compressibility how much </a:t>
            </a:r>
            <a:r>
              <a:rPr lang="en-US" dirty="0" smtClean="0"/>
              <a:t>a material </a:t>
            </a:r>
            <a:r>
              <a:rPr lang="en-US" dirty="0"/>
              <a:t>will compress under a given amount of external </a:t>
            </a:r>
            <a:r>
              <a:rPr lang="en-US" dirty="0" smtClean="0"/>
              <a:t>pressure</a:t>
            </a:r>
          </a:p>
        </p:txBody>
      </p:sp>
    </p:spTree>
    <p:extLst>
      <p:ext uri="{BB962C8B-B14F-4D97-AF65-F5344CB8AC3E}">
        <p14:creationId xmlns:p14="http://schemas.microsoft.com/office/powerpoint/2010/main" val="34152846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0" t="53699" r="43582" b="9504"/>
          <a:stretch/>
        </p:blipFill>
        <p:spPr bwMode="auto">
          <a:xfrm>
            <a:off x="6883985" y="4894522"/>
            <a:ext cx="640343" cy="117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6" t="10035" r="8497" b="46154"/>
          <a:stretch/>
        </p:blipFill>
        <p:spPr bwMode="auto">
          <a:xfrm>
            <a:off x="7524328" y="5025235"/>
            <a:ext cx="1461334" cy="1014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293" t="10035" r="10654" b="79021"/>
          <a:stretch/>
        </p:blipFill>
        <p:spPr bwMode="auto">
          <a:xfrm>
            <a:off x="8054053" y="4022124"/>
            <a:ext cx="668741" cy="7750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50000" r="83566" b="29365"/>
          <a:stretch/>
        </p:blipFill>
        <p:spPr bwMode="auto">
          <a:xfrm>
            <a:off x="6833876" y="3689834"/>
            <a:ext cx="740559" cy="12786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8" name="Image 15" descr="Description : K=-V\frac{\partial P}{\partial 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891" t="8606" r="85585" b="71133"/>
          <a:stretch/>
        </p:blipFill>
        <p:spPr bwMode="auto">
          <a:xfrm>
            <a:off x="5076056" y="3292259"/>
            <a:ext cx="488226" cy="1504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24" t="13214" r="35767" b="56740"/>
          <a:stretch/>
        </p:blipFill>
        <p:spPr bwMode="auto">
          <a:xfrm>
            <a:off x="4968315" y="4933982"/>
            <a:ext cx="827822" cy="123990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11560" y="356182"/>
            <a:ext cx="7776864" cy="2954655"/>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a:t>
            </a:r>
            <a:r>
              <a:rPr lang="en-US" sz="2400" dirty="0" smtClean="0"/>
              <a:t>the bulk modulus of the medium :</a:t>
            </a:r>
          </a:p>
          <a:p>
            <a:r>
              <a:rPr lang="en-US" sz="2400" dirty="0">
                <a:solidFill>
                  <a:schemeClr val="accent6"/>
                </a:solidFill>
              </a:rPr>
              <a:t>Leg components are basically  </a:t>
            </a:r>
            <a:r>
              <a:rPr lang="en-US" sz="2400" dirty="0" smtClean="0">
                <a:solidFill>
                  <a:schemeClr val="accent6"/>
                </a:solidFill>
              </a:rPr>
              <a:t>heterogonous</a:t>
            </a:r>
            <a:r>
              <a:rPr lang="en-US" dirty="0" smtClean="0">
                <a:solidFill>
                  <a:schemeClr val="accent6"/>
                </a:solidFill>
              </a:rPr>
              <a:t> </a:t>
            </a:r>
            <a:r>
              <a:rPr lang="en-US" dirty="0"/>
              <a:t>so that  Elastic and Inertia Properties varies according to:</a:t>
            </a:r>
          </a:p>
          <a:p>
            <a:r>
              <a:rPr lang="en-US" b="1" dirty="0"/>
              <a:t>Topography: </a:t>
            </a:r>
            <a:r>
              <a:rPr lang="en-US" dirty="0"/>
              <a:t>from thigh down to foot</a:t>
            </a:r>
          </a:p>
          <a:p>
            <a:r>
              <a:rPr lang="en-US" b="1" dirty="0"/>
              <a:t>Posture</a:t>
            </a:r>
            <a:r>
              <a:rPr lang="en-US" dirty="0"/>
              <a:t>: Gravitational hydrostatic pressure </a:t>
            </a:r>
          </a:p>
          <a:p>
            <a:r>
              <a:rPr lang="en-US" b="1" dirty="0"/>
              <a:t>Movement</a:t>
            </a:r>
            <a:r>
              <a:rPr lang="en-US" dirty="0"/>
              <a:t>: muscle volume and compressibility how much </a:t>
            </a:r>
            <a:r>
              <a:rPr lang="en-US" dirty="0" smtClean="0"/>
              <a:t>a material </a:t>
            </a:r>
            <a:r>
              <a:rPr lang="en-US" dirty="0"/>
              <a:t>will compress under a given amount of external </a:t>
            </a:r>
            <a:r>
              <a:rPr lang="en-US" dirty="0" smtClean="0"/>
              <a:t>pressure</a:t>
            </a:r>
          </a:p>
        </p:txBody>
      </p:sp>
    </p:spTree>
    <p:extLst>
      <p:ext uri="{BB962C8B-B14F-4D97-AF65-F5344CB8AC3E}">
        <p14:creationId xmlns:p14="http://schemas.microsoft.com/office/powerpoint/2010/main" val="3415284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356182"/>
            <a:ext cx="9036496" cy="3231654"/>
          </a:xfrm>
          <a:prstGeom prst="rect">
            <a:avLst/>
          </a:prstGeom>
          <a:noFill/>
        </p:spPr>
        <p:txBody>
          <a:bodyPr wrap="square" rtlCol="0">
            <a:spAutoFit/>
          </a:bodyPr>
          <a:lstStyle/>
          <a:p>
            <a:r>
              <a:rPr lang="en-US" sz="2400" dirty="0"/>
              <a:t>A </a:t>
            </a:r>
            <a:r>
              <a:rPr lang="en-US" sz="2400" dirty="0" smtClean="0"/>
              <a:t>venous pressure , mainly due to Residual Pressure supplied by the  microvasculature , higher in </a:t>
            </a:r>
            <a:r>
              <a:rPr lang="en-US" sz="2400" dirty="0"/>
              <a:t>N3 than in N2 and N2 than in N1 is </a:t>
            </a:r>
            <a:r>
              <a:rPr lang="en-US" sz="2400" dirty="0" smtClean="0"/>
              <a:t>the physical mandatory  reason for </a:t>
            </a:r>
            <a:r>
              <a:rPr lang="en-US" sz="2400" dirty="0"/>
              <a:t>the </a:t>
            </a:r>
            <a:r>
              <a:rPr lang="en-US" sz="2400" dirty="0" smtClean="0"/>
              <a:t>drainage ( tissues  to superficial then to </a:t>
            </a:r>
            <a:r>
              <a:rPr lang="en-US" sz="2400" dirty="0"/>
              <a:t>deep </a:t>
            </a:r>
            <a:r>
              <a:rPr lang="en-US" sz="2400" dirty="0" smtClean="0"/>
              <a:t>veins) according to an inwards  </a:t>
            </a:r>
            <a:r>
              <a:rPr lang="en-US" sz="2400" dirty="0"/>
              <a:t>pressure </a:t>
            </a:r>
            <a:r>
              <a:rPr lang="en-US" sz="2400" dirty="0" smtClean="0"/>
              <a:t>gradient. For that reason,  the N1 </a:t>
            </a:r>
            <a:r>
              <a:rPr lang="en-US" sz="2400" dirty="0"/>
              <a:t>caliber is reduced </a:t>
            </a:r>
            <a:r>
              <a:rPr lang="en-US" sz="2400" dirty="0" smtClean="0"/>
              <a:t>more  </a:t>
            </a:r>
            <a:r>
              <a:rPr lang="en-US" sz="2400" dirty="0"/>
              <a:t>than N2 and N3 under compressive bandaging. </a:t>
            </a:r>
            <a:r>
              <a:rPr lang="en-US" sz="2400" dirty="0" smtClean="0"/>
              <a:t>A study has shown it : MRI of lower limbs under </a:t>
            </a:r>
            <a:r>
              <a:rPr lang="fr-FR" sz="2400" dirty="0" err="1" smtClean="0"/>
              <a:t>elastic</a:t>
            </a:r>
            <a:r>
              <a:rPr lang="fr-FR" sz="2400" dirty="0" smtClean="0"/>
              <a:t> compression. </a:t>
            </a:r>
            <a:r>
              <a:rPr lang="en-US" dirty="0" err="1" smtClean="0">
                <a:hlinkClick r:id="rId3"/>
              </a:rPr>
              <a:t>Partsch</a:t>
            </a:r>
            <a:r>
              <a:rPr lang="en-US" dirty="0" smtClean="0"/>
              <a:t> </a:t>
            </a:r>
            <a:r>
              <a:rPr lang="en-US" dirty="0"/>
              <a:t>G. </a:t>
            </a:r>
            <a:r>
              <a:rPr lang="en-US" dirty="0" err="1"/>
              <a:t>Mosti</a:t>
            </a:r>
            <a:r>
              <a:rPr lang="en-US" dirty="0"/>
              <a:t> JF </a:t>
            </a:r>
            <a:r>
              <a:rPr lang="en-US" dirty="0" err="1"/>
              <a:t>Uhl</a:t>
            </a:r>
            <a:r>
              <a:rPr lang="en-US" dirty="0"/>
              <a:t>.  Unexpected venous diameter reduction by compression stocking of deep, but not of superficial veins. Veins and Lymphatics 06/2012; 1(1). DOI: </a:t>
            </a:r>
            <a:r>
              <a:rPr lang="en-US" dirty="0" smtClean="0"/>
              <a:t>10.4081/vl.2012.e3</a:t>
            </a:r>
          </a:p>
        </p:txBody>
      </p:sp>
    </p:spTree>
    <p:extLst>
      <p:ext uri="{BB962C8B-B14F-4D97-AF65-F5344CB8AC3E}">
        <p14:creationId xmlns:p14="http://schemas.microsoft.com/office/powerpoint/2010/main" val="25598417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ZoneTexte 22"/>
          <p:cNvSpPr txBox="1"/>
          <p:nvPr/>
        </p:nvSpPr>
        <p:spPr>
          <a:xfrm>
            <a:off x="0" y="44624"/>
            <a:ext cx="9036496" cy="6832640"/>
          </a:xfrm>
          <a:prstGeom prst="rect">
            <a:avLst/>
          </a:prstGeom>
          <a:noFill/>
        </p:spPr>
        <p:txBody>
          <a:bodyPr wrap="square" rtlCol="0">
            <a:spAutoFit/>
          </a:bodyPr>
          <a:lstStyle/>
          <a:p>
            <a:r>
              <a:rPr lang="en-US" sz="2800" dirty="0" err="1"/>
              <a:t>Partsch</a:t>
            </a:r>
            <a:r>
              <a:rPr lang="en-US" sz="2800" dirty="0"/>
              <a:t> and all assume that the compression must be &gt; 50 mmHg in order to collapse completely the superficial veins and ablate the reflux, thus the flow,. On the other hand, when the compression is partial, the caliber reduction would  increases the flow velocity and reduced stasis. In fact, the efficacy of compression on Ulcers, edema, heaviness is achieved even if the compression pressure is less than 50 mmHg. The reason is simple. The signs and symptoms are due to the excess of Trans Mural Pressure at the micro-vasculature level, that is reduced by compression while the Intra-Venous Pressure doesn't change. Conversely, a too strong compression will  produce a </a:t>
            </a:r>
            <a:r>
              <a:rPr lang="en-US" sz="2800" dirty="0" err="1"/>
              <a:t>stenotic</a:t>
            </a:r>
            <a:r>
              <a:rPr lang="en-US" sz="2800" dirty="0"/>
              <a:t> or block effect  that will be responsible for upstream drainage impairment ( edema and other  troubles) and furthermore ischemia if strong enough to block the arteries. </a:t>
            </a:r>
          </a:p>
          <a:p>
            <a:endParaRPr lang="fr-FR" dirty="0"/>
          </a:p>
        </p:txBody>
      </p:sp>
    </p:spTree>
    <p:extLst>
      <p:ext uri="{BB962C8B-B14F-4D97-AF65-F5344CB8AC3E}">
        <p14:creationId xmlns:p14="http://schemas.microsoft.com/office/powerpoint/2010/main" val="34152846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11" t="14300" r="39915" b="60434"/>
          <a:stretch/>
        </p:blipFill>
        <p:spPr bwMode="auto">
          <a:xfrm>
            <a:off x="2984516" y="4797152"/>
            <a:ext cx="1606692" cy="1470611"/>
          </a:xfrm>
          <a:prstGeom prst="rect">
            <a:avLst/>
          </a:prstGeom>
          <a:solidFill>
            <a:schemeClr val="tx2">
              <a:lumMod val="60000"/>
              <a:lumOff val="40000"/>
            </a:schemeClr>
          </a:solidFill>
          <a:ln>
            <a:noFill/>
          </a:ln>
          <a:extLst/>
        </p:spPr>
      </p:pic>
      <p:pic>
        <p:nvPicPr>
          <p:cNvPr id="6" name="Picture 2" descr="C:\Users\darty\Dropbox\dossiers communs 2 ordinateurs\compression Vasculab\anatomie M Inf\chevill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50" t="53699" r="43582" b="9504"/>
          <a:stretch/>
        </p:blipFill>
        <p:spPr bwMode="auto">
          <a:xfrm>
            <a:off x="6883985" y="4894522"/>
            <a:ext cx="640343" cy="1175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darty\Dropbox\dossiers communs 2 ordinateurs\compression Vasculab\anatomie M Inf\pi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266" t="10035" r="8497" b="46154"/>
          <a:stretch/>
        </p:blipFill>
        <p:spPr bwMode="auto">
          <a:xfrm>
            <a:off x="7524328" y="5025235"/>
            <a:ext cx="1461334" cy="1014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darty\Dropbox\dossiers communs 2 ordinateurs\compression Vasculab\anatomie M Inf\genou hau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1598" t="41969" r="9495" b="42350"/>
          <a:stretch/>
        </p:blipFill>
        <p:spPr bwMode="auto">
          <a:xfrm rot="10800000">
            <a:off x="485401" y="3503044"/>
            <a:ext cx="475038" cy="11500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rty\Dropbox\dossiers communs 2 ordinateurs\compression Vasculab\anatomie M Inf\genou hau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90" t="62472" r="34339" b="11233"/>
          <a:stretch/>
        </p:blipFill>
        <p:spPr bwMode="auto">
          <a:xfrm rot="10800000">
            <a:off x="611560" y="4680150"/>
            <a:ext cx="1592020" cy="1704614"/>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0" y="6211669"/>
            <a:ext cx="2558696" cy="646331"/>
          </a:xfrm>
          <a:prstGeom prst="rect">
            <a:avLst/>
          </a:prstGeom>
          <a:noFill/>
        </p:spPr>
        <p:txBody>
          <a:bodyPr wrap="square" rtlCol="0">
            <a:spAutoFit/>
          </a:bodyPr>
          <a:lstStyle/>
          <a:p>
            <a:r>
              <a:rPr lang="fr-FR" dirty="0" err="1" smtClean="0"/>
              <a:t>Circumference</a:t>
            </a:r>
            <a:r>
              <a:rPr lang="fr-FR" dirty="0" smtClean="0"/>
              <a:t> = 38 cm</a:t>
            </a:r>
          </a:p>
          <a:p>
            <a:r>
              <a:rPr lang="fr-FR" dirty="0" err="1" smtClean="0"/>
              <a:t>Diameter</a:t>
            </a:r>
            <a:r>
              <a:rPr lang="fr-FR" dirty="0" smtClean="0"/>
              <a:t> = 12 cm</a:t>
            </a:r>
            <a:endParaRPr lang="fr-FR" dirty="0"/>
          </a:p>
        </p:txBody>
      </p:sp>
      <p:sp>
        <p:nvSpPr>
          <p:cNvPr id="12" name="ZoneTexte 11"/>
          <p:cNvSpPr txBox="1"/>
          <p:nvPr/>
        </p:nvSpPr>
        <p:spPr>
          <a:xfrm>
            <a:off x="2558696" y="6173884"/>
            <a:ext cx="2736304" cy="646331"/>
          </a:xfrm>
          <a:prstGeom prst="rect">
            <a:avLst/>
          </a:prstGeom>
          <a:noFill/>
        </p:spPr>
        <p:txBody>
          <a:bodyPr wrap="square" rtlCol="0">
            <a:spAutoFit/>
          </a:bodyPr>
          <a:lstStyle/>
          <a:p>
            <a:r>
              <a:rPr lang="fr-FR" dirty="0" err="1" smtClean="0"/>
              <a:t>Circumference</a:t>
            </a:r>
            <a:r>
              <a:rPr lang="fr-FR" dirty="0" smtClean="0"/>
              <a:t> = 30 cm</a:t>
            </a:r>
          </a:p>
          <a:p>
            <a:r>
              <a:rPr lang="fr-FR" dirty="0" err="1" smtClean="0"/>
              <a:t>Diameter</a:t>
            </a:r>
            <a:r>
              <a:rPr lang="fr-FR" dirty="0" smtClean="0"/>
              <a:t> = 10 cm</a:t>
            </a:r>
            <a:endParaRPr lang="fr-FR" dirty="0"/>
          </a:p>
        </p:txBody>
      </p:sp>
      <p:pic>
        <p:nvPicPr>
          <p:cNvPr id="13" name="Picture 2" descr="C:\Users\darty\Dropbox\dossiers communs 2 ordinateurs\compression Vasculab\anatomie M Inf\mo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956" t="10163" r="10128" b="74099"/>
          <a:stretch/>
        </p:blipFill>
        <p:spPr bwMode="auto">
          <a:xfrm>
            <a:off x="3537459" y="3394684"/>
            <a:ext cx="500806" cy="121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arty\Dropbox\dossiers communs 2 ordinateurs\compression Vasculab\anatomie M Inf\pied.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6293" t="10035" r="10654" b="79021"/>
          <a:stretch/>
        </p:blipFill>
        <p:spPr bwMode="auto">
          <a:xfrm>
            <a:off x="8054053" y="4022124"/>
            <a:ext cx="668741" cy="7750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darty\Dropbox\dossiers communs 2 ordinateurs\compression Vasculab\anatomie M Inf\chevill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t="50000" r="83566" b="29365"/>
          <a:stretch/>
        </p:blipFill>
        <p:spPr bwMode="auto">
          <a:xfrm>
            <a:off x="6833876" y="3689834"/>
            <a:ext cx="740559" cy="1278681"/>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952519" y="6061598"/>
            <a:ext cx="2736304" cy="646331"/>
          </a:xfrm>
          <a:prstGeom prst="rect">
            <a:avLst/>
          </a:prstGeom>
          <a:noFill/>
        </p:spPr>
        <p:txBody>
          <a:bodyPr wrap="square" rtlCol="0">
            <a:spAutoFit/>
          </a:bodyPr>
          <a:lstStyle/>
          <a:p>
            <a:r>
              <a:rPr lang="fr-FR" dirty="0" err="1" smtClean="0"/>
              <a:t>Circumference</a:t>
            </a:r>
            <a:r>
              <a:rPr lang="fr-FR" dirty="0" smtClean="0"/>
              <a:t> = 19 cm</a:t>
            </a:r>
          </a:p>
          <a:p>
            <a:r>
              <a:rPr lang="fr-FR" dirty="0" err="1" smtClean="0"/>
              <a:t>Diameter</a:t>
            </a:r>
            <a:r>
              <a:rPr lang="fr-FR" dirty="0" smtClean="0"/>
              <a:t> = 6 cm</a:t>
            </a:r>
            <a:endParaRPr lang="fr-FR" dirty="0"/>
          </a:p>
        </p:txBody>
      </p:sp>
      <p:pic>
        <p:nvPicPr>
          <p:cNvPr id="18" name="Image 15" descr="Description : K=-V\frac{\partial P}{\partial 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486" y="4252318"/>
            <a:ext cx="633047" cy="2568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891" t="8606" r="85585" b="71133"/>
          <a:stretch/>
        </p:blipFill>
        <p:spPr bwMode="auto">
          <a:xfrm>
            <a:off x="5076056" y="3292259"/>
            <a:ext cx="488226" cy="15045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darty\Dropbox\dossiers communs 2 ordinateurs\compression Vasculab\anatomie M Inf\cheville.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2124" t="13214" r="35767" b="56740"/>
          <a:stretch/>
        </p:blipFill>
        <p:spPr bwMode="auto">
          <a:xfrm>
            <a:off x="4968315" y="4933982"/>
            <a:ext cx="827822" cy="1239902"/>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11560" y="356182"/>
            <a:ext cx="7776864" cy="2954655"/>
          </a:xfrm>
          <a:prstGeom prst="rect">
            <a:avLst/>
          </a:prstGeom>
          <a:noFill/>
        </p:spPr>
        <p:txBody>
          <a:bodyPr wrap="square" rtlCol="0">
            <a:spAutoFit/>
          </a:bodyPr>
          <a:lstStyle/>
          <a:p>
            <a:r>
              <a:rPr lang="en-US" sz="2400" dirty="0" smtClean="0">
                <a:solidFill>
                  <a:schemeClr val="accent6"/>
                </a:solidFill>
              </a:rPr>
              <a:t>Compressive  Pressure value  transmitted  from surface to  depth depends on </a:t>
            </a:r>
            <a:r>
              <a:rPr lang="en-US" sz="2400" dirty="0" smtClean="0"/>
              <a:t>the </a:t>
            </a:r>
            <a:r>
              <a:rPr lang="en-US" sz="2400" dirty="0"/>
              <a:t>elastic and </a:t>
            </a:r>
            <a:r>
              <a:rPr lang="en-US" sz="2400" dirty="0" smtClean="0"/>
              <a:t>the bulk modulus of the medium :</a:t>
            </a:r>
          </a:p>
          <a:p>
            <a:r>
              <a:rPr lang="en-US" sz="2400" dirty="0">
                <a:solidFill>
                  <a:schemeClr val="accent6"/>
                </a:solidFill>
              </a:rPr>
              <a:t>Leg components are basically  </a:t>
            </a:r>
            <a:r>
              <a:rPr lang="en-US" sz="2400" dirty="0" smtClean="0">
                <a:solidFill>
                  <a:schemeClr val="accent6"/>
                </a:solidFill>
              </a:rPr>
              <a:t>heterogonous</a:t>
            </a:r>
            <a:r>
              <a:rPr lang="en-US" dirty="0" smtClean="0">
                <a:solidFill>
                  <a:schemeClr val="accent6"/>
                </a:solidFill>
              </a:rPr>
              <a:t> </a:t>
            </a:r>
            <a:r>
              <a:rPr lang="en-US" dirty="0"/>
              <a:t>so that  Elastic and Inertia Properties varies according to:</a:t>
            </a:r>
          </a:p>
          <a:p>
            <a:r>
              <a:rPr lang="en-US" b="1" dirty="0"/>
              <a:t>Topography: </a:t>
            </a:r>
            <a:r>
              <a:rPr lang="en-US" dirty="0"/>
              <a:t>from thigh down to foot</a:t>
            </a:r>
          </a:p>
          <a:p>
            <a:r>
              <a:rPr lang="en-US" b="1" dirty="0"/>
              <a:t>Posture</a:t>
            </a:r>
            <a:r>
              <a:rPr lang="en-US" dirty="0"/>
              <a:t>: Gravitational hydrostatic pressure </a:t>
            </a:r>
          </a:p>
          <a:p>
            <a:r>
              <a:rPr lang="en-US" b="1" dirty="0"/>
              <a:t>Movement</a:t>
            </a:r>
            <a:r>
              <a:rPr lang="en-US" dirty="0"/>
              <a:t>: muscle volume and compressibility how much </a:t>
            </a:r>
            <a:r>
              <a:rPr lang="en-US" dirty="0" smtClean="0"/>
              <a:t>a material </a:t>
            </a:r>
            <a:r>
              <a:rPr lang="en-US" dirty="0"/>
              <a:t>will compress under a given amount of external </a:t>
            </a:r>
            <a:r>
              <a:rPr lang="en-US" dirty="0" smtClean="0"/>
              <a:t>pressure</a:t>
            </a:r>
          </a:p>
        </p:txBody>
      </p:sp>
    </p:spTree>
    <p:extLst>
      <p:ext uri="{BB962C8B-B14F-4D97-AF65-F5344CB8AC3E}">
        <p14:creationId xmlns:p14="http://schemas.microsoft.com/office/powerpoint/2010/main" val="3415284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700808"/>
            <a:ext cx="7848872" cy="4955203"/>
          </a:xfrm>
          <a:prstGeom prst="rect">
            <a:avLst/>
          </a:prstGeom>
          <a:noFill/>
        </p:spPr>
        <p:txBody>
          <a:bodyPr wrap="square" rtlCol="0">
            <a:spAutoFit/>
          </a:bodyPr>
          <a:lstStyle/>
          <a:p>
            <a:pPr algn="ctr"/>
            <a:r>
              <a:rPr lang="en-US" sz="3200" dirty="0" smtClean="0"/>
              <a:t>BANDAGE FEATURES</a:t>
            </a:r>
          </a:p>
          <a:p>
            <a:r>
              <a:rPr lang="en-US" sz="2000" dirty="0" smtClean="0">
                <a:solidFill>
                  <a:schemeClr val="accent6"/>
                </a:solidFill>
              </a:rPr>
              <a:t>Extensibility</a:t>
            </a:r>
            <a:r>
              <a:rPr lang="en-US" sz="1600" dirty="0"/>
              <a:t> </a:t>
            </a:r>
            <a:r>
              <a:rPr lang="en-US" sz="1600" dirty="0" smtClean="0"/>
              <a:t>: stretched </a:t>
            </a:r>
            <a:r>
              <a:rPr lang="en-US" sz="1600" dirty="0"/>
              <a:t>length/</a:t>
            </a:r>
            <a:r>
              <a:rPr lang="en-US" sz="1600" dirty="0" err="1"/>
              <a:t>unstretched</a:t>
            </a:r>
            <a:r>
              <a:rPr lang="en-US" sz="1600" dirty="0"/>
              <a:t> </a:t>
            </a:r>
            <a:r>
              <a:rPr lang="en-US" sz="1600" dirty="0" smtClean="0"/>
              <a:t>length percentage</a:t>
            </a:r>
            <a:r>
              <a:rPr lang="en-US" sz="1600" dirty="0"/>
              <a:t>. </a:t>
            </a:r>
            <a:r>
              <a:rPr lang="en-US" sz="1600" dirty="0" smtClean="0"/>
              <a:t>The stretching length limit is called  “lock out”</a:t>
            </a:r>
          </a:p>
          <a:p>
            <a:r>
              <a:rPr lang="en-US" sz="2000" dirty="0" smtClean="0">
                <a:solidFill>
                  <a:schemeClr val="accent6"/>
                </a:solidFill>
              </a:rPr>
              <a:t>Power</a:t>
            </a:r>
            <a:r>
              <a:rPr lang="en-US" sz="1600" dirty="0"/>
              <a:t> </a:t>
            </a:r>
            <a:r>
              <a:rPr lang="en-US" sz="1600" dirty="0" smtClean="0"/>
              <a:t>( strength): force </a:t>
            </a:r>
            <a:r>
              <a:rPr lang="en-US" sz="1600" dirty="0"/>
              <a:t> </a:t>
            </a:r>
            <a:r>
              <a:rPr lang="en-US" sz="1600" dirty="0" smtClean="0"/>
              <a:t>required to achieve a determinate  elongation although “power” is </a:t>
            </a:r>
            <a:r>
              <a:rPr lang="en-US" sz="1600" dirty="0"/>
              <a:t>an inadequate </a:t>
            </a:r>
            <a:r>
              <a:rPr lang="en-US" sz="1600" dirty="0" smtClean="0"/>
              <a:t>physical term. </a:t>
            </a:r>
          </a:p>
          <a:p>
            <a:r>
              <a:rPr lang="en-US" sz="2000" dirty="0" smtClean="0">
                <a:solidFill>
                  <a:schemeClr val="accent6"/>
                </a:solidFill>
              </a:rPr>
              <a:t>Elasticity: </a:t>
            </a:r>
            <a:r>
              <a:rPr lang="en-US" sz="1600" dirty="0"/>
              <a:t> </a:t>
            </a:r>
            <a:r>
              <a:rPr lang="en-US" sz="1600" dirty="0" smtClean="0"/>
              <a:t>ability </a:t>
            </a:r>
            <a:r>
              <a:rPr lang="en-US" sz="1600" dirty="0"/>
              <a:t>to resist </a:t>
            </a:r>
            <a:r>
              <a:rPr lang="en-US" sz="1600" dirty="0" smtClean="0"/>
              <a:t>elongation then </a:t>
            </a:r>
            <a:r>
              <a:rPr lang="en-US" sz="1600" dirty="0"/>
              <a:t>return to its original length once the applied force has been removed.</a:t>
            </a:r>
          </a:p>
          <a:p>
            <a:r>
              <a:rPr lang="en-US" sz="2000" dirty="0">
                <a:solidFill>
                  <a:schemeClr val="accent6"/>
                </a:solidFill>
              </a:rPr>
              <a:t>Compression</a:t>
            </a:r>
            <a:r>
              <a:rPr lang="en-US" sz="1600" dirty="0"/>
              <a:t> </a:t>
            </a:r>
            <a:r>
              <a:rPr lang="en-US" sz="1600" dirty="0" smtClean="0"/>
              <a:t>: leg superficial pressure resulting from  the bandage.  </a:t>
            </a:r>
            <a:endParaRPr lang="en-US" sz="1600" dirty="0"/>
          </a:p>
          <a:p>
            <a:r>
              <a:rPr lang="en-US" sz="2000" dirty="0">
                <a:solidFill>
                  <a:schemeClr val="accent6"/>
                </a:solidFill>
              </a:rPr>
              <a:t>Support</a:t>
            </a:r>
            <a:r>
              <a:rPr lang="en-US" sz="1600" dirty="0"/>
              <a:t> </a:t>
            </a:r>
            <a:r>
              <a:rPr lang="en-US" sz="1600" dirty="0" smtClean="0"/>
              <a:t>: no compressive bandage designed to  prevent change </a:t>
            </a:r>
            <a:r>
              <a:rPr lang="en-US" sz="1600" dirty="0"/>
              <a:t>in </a:t>
            </a:r>
            <a:r>
              <a:rPr lang="en-US" sz="1600" dirty="0" smtClean="0"/>
              <a:t>shape and volume  the leg. </a:t>
            </a:r>
            <a:r>
              <a:rPr lang="en-US" sz="1600" dirty="0"/>
              <a:t>Although </a:t>
            </a:r>
            <a:r>
              <a:rPr lang="en-US" sz="1600" dirty="0" smtClean="0"/>
              <a:t>support bandage is </a:t>
            </a:r>
            <a:r>
              <a:rPr lang="en-US" sz="1600" dirty="0"/>
              <a:t>theoretically   non </a:t>
            </a:r>
            <a:r>
              <a:rPr lang="en-US" sz="1600" dirty="0" smtClean="0"/>
              <a:t>extensible, a limited degree of extensibility   is </a:t>
            </a:r>
            <a:r>
              <a:rPr lang="en-US" sz="1600" dirty="0"/>
              <a:t>generally preferred as it is easier to apply.</a:t>
            </a:r>
          </a:p>
          <a:p>
            <a:r>
              <a:rPr lang="en-US" sz="2000" dirty="0">
                <a:solidFill>
                  <a:schemeClr val="accent6"/>
                </a:solidFill>
              </a:rPr>
              <a:t>Conformability</a:t>
            </a:r>
            <a:r>
              <a:rPr lang="en-US" sz="1600" dirty="0"/>
              <a:t> </a:t>
            </a:r>
            <a:r>
              <a:rPr lang="en-US" sz="1600" dirty="0" smtClean="0"/>
              <a:t>: ability </a:t>
            </a:r>
            <a:r>
              <a:rPr lang="en-US" sz="1600" dirty="0"/>
              <a:t>to follow the contours of a </a:t>
            </a:r>
            <a:r>
              <a:rPr lang="en-US" sz="1600" dirty="0" smtClean="0"/>
              <a:t>limb provided by multidimensional extensibility..</a:t>
            </a:r>
          </a:p>
          <a:p>
            <a:r>
              <a:rPr lang="en-US" sz="2000" dirty="0">
                <a:solidFill>
                  <a:schemeClr val="accent6">
                    <a:lumMod val="75000"/>
                  </a:schemeClr>
                </a:solidFill>
              </a:rPr>
              <a:t>Stiffness of </a:t>
            </a:r>
            <a:r>
              <a:rPr lang="en-US" sz="1600" dirty="0"/>
              <a:t>a compression device is defined as the pressure increase induced by an increase in leg circumference of 1 cm (8) and represents the relationship between its resting and working pressures. </a:t>
            </a:r>
            <a:r>
              <a:rPr lang="en-US" sz="1600" dirty="0">
                <a:solidFill>
                  <a:schemeClr val="accent6">
                    <a:lumMod val="75000"/>
                  </a:schemeClr>
                </a:solidFill>
              </a:rPr>
              <a:t>Based on stiffness compression materials are differentiated  in “elastic” and “inelastic”</a:t>
            </a:r>
          </a:p>
        </p:txBody>
      </p:sp>
    </p:spTree>
    <p:extLst>
      <p:ext uri="{BB962C8B-B14F-4D97-AF65-F5344CB8AC3E}">
        <p14:creationId xmlns:p14="http://schemas.microsoft.com/office/powerpoint/2010/main" val="1720170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1700808"/>
            <a:ext cx="7848872" cy="2554545"/>
          </a:xfrm>
          <a:prstGeom prst="rect">
            <a:avLst/>
          </a:prstGeom>
          <a:noFill/>
        </p:spPr>
        <p:txBody>
          <a:bodyPr wrap="square" rtlCol="0">
            <a:spAutoFit/>
          </a:bodyPr>
          <a:lstStyle/>
          <a:p>
            <a:pPr algn="ctr"/>
            <a:r>
              <a:rPr lang="en-US" sz="3200" dirty="0" smtClean="0"/>
              <a:t>BANDAGE EFFECTS</a:t>
            </a:r>
          </a:p>
          <a:p>
            <a:pPr algn="ctr"/>
            <a:r>
              <a:rPr lang="en-US" sz="3200" dirty="0" smtClean="0"/>
              <a:t>TMP REDUCTION</a:t>
            </a:r>
          </a:p>
          <a:p>
            <a:pPr algn="ctr"/>
            <a:r>
              <a:rPr lang="en-US" sz="3200" dirty="0" smtClean="0"/>
              <a:t>Venous blood flow is not increased but its velocity is increased and its volume (stasis)  is reduced , as prevention for phlebitis.</a:t>
            </a:r>
            <a:endParaRPr lang="en-US" sz="1600" dirty="0"/>
          </a:p>
        </p:txBody>
      </p:sp>
    </p:spTree>
    <p:extLst>
      <p:ext uri="{BB962C8B-B14F-4D97-AF65-F5344CB8AC3E}">
        <p14:creationId xmlns:p14="http://schemas.microsoft.com/office/powerpoint/2010/main" val="2761666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1700808"/>
            <a:ext cx="7848872" cy="1938992"/>
          </a:xfrm>
          <a:prstGeom prst="rect">
            <a:avLst/>
          </a:prstGeom>
          <a:noFill/>
        </p:spPr>
        <p:txBody>
          <a:bodyPr wrap="square" rtlCol="0">
            <a:spAutoFit/>
          </a:bodyPr>
          <a:lstStyle/>
          <a:p>
            <a:pPr algn="ctr"/>
            <a:r>
              <a:rPr lang="en-US" sz="3200" dirty="0" smtClean="0"/>
              <a:t>BANDAGE</a:t>
            </a:r>
            <a:r>
              <a:rPr lang="en-US" sz="3200" dirty="0" smtClean="0">
                <a:solidFill>
                  <a:schemeClr val="accent6"/>
                </a:solidFill>
              </a:rPr>
              <a:t> </a:t>
            </a:r>
            <a:r>
              <a:rPr lang="en-US" sz="3200" dirty="0" smtClean="0">
                <a:solidFill>
                  <a:srgbClr val="FF0000"/>
                </a:solidFill>
              </a:rPr>
              <a:t>Efficacy/SAFETY</a:t>
            </a:r>
          </a:p>
          <a:p>
            <a:r>
              <a:rPr lang="en-US" sz="2000" dirty="0" smtClean="0"/>
              <a:t>Compression effects on arterial circulation:</a:t>
            </a:r>
          </a:p>
          <a:p>
            <a:r>
              <a:rPr lang="en-US" sz="2000" dirty="0">
                <a:solidFill>
                  <a:schemeClr val="accent6"/>
                </a:solidFill>
              </a:rPr>
              <a:t>	</a:t>
            </a:r>
            <a:r>
              <a:rPr lang="en-US" sz="4800" dirty="0" smtClean="0">
                <a:solidFill>
                  <a:srgbClr val="FF0000"/>
                </a:solidFill>
              </a:rPr>
              <a:t>Doppler at the fore-foot</a:t>
            </a:r>
            <a:r>
              <a:rPr lang="en-US" sz="2000" dirty="0" smtClean="0">
                <a:solidFill>
                  <a:schemeClr val="accent6"/>
                </a:solidFill>
              </a:rPr>
              <a:t>: </a:t>
            </a:r>
          </a:p>
          <a:p>
            <a:r>
              <a:rPr lang="en-US" sz="2000" dirty="0">
                <a:solidFill>
                  <a:schemeClr val="accent6"/>
                </a:solidFill>
              </a:rPr>
              <a:t>	</a:t>
            </a:r>
            <a:r>
              <a:rPr lang="en-US" sz="2000" dirty="0" smtClean="0">
                <a:solidFill>
                  <a:schemeClr val="accent6"/>
                </a:solidFill>
              </a:rPr>
              <a:t>	</a:t>
            </a:r>
            <a:r>
              <a:rPr lang="en-US" sz="2000" dirty="0" smtClean="0"/>
              <a:t>1</a:t>
            </a:r>
            <a:r>
              <a:rPr lang="en-US" sz="2000" baseline="30000" dirty="0" smtClean="0"/>
              <a:t>st</a:t>
            </a:r>
            <a:r>
              <a:rPr lang="en-US" sz="2000" dirty="0" smtClean="0"/>
              <a:t> </a:t>
            </a:r>
            <a:r>
              <a:rPr lang="en-US" sz="2000" dirty="0" err="1" smtClean="0"/>
              <a:t>intermetarsal</a:t>
            </a:r>
            <a:r>
              <a:rPr lang="en-US" sz="2000" dirty="0" smtClean="0"/>
              <a:t> space in lying position</a:t>
            </a:r>
            <a:endParaRPr lang="en-US" sz="1600" dirty="0"/>
          </a:p>
        </p:txBody>
      </p:sp>
    </p:spTree>
    <p:extLst>
      <p:ext uri="{BB962C8B-B14F-4D97-AF65-F5344CB8AC3E}">
        <p14:creationId xmlns:p14="http://schemas.microsoft.com/office/powerpoint/2010/main" val="400690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9024" y="839614"/>
            <a:ext cx="8784976" cy="1877437"/>
          </a:xfrm>
          <a:prstGeom prst="rect">
            <a:avLst/>
          </a:prstGeom>
          <a:noFill/>
        </p:spPr>
        <p:txBody>
          <a:bodyPr wrap="square" rtlCol="0">
            <a:spAutoFit/>
          </a:bodyPr>
          <a:lstStyle/>
          <a:p>
            <a:pPr algn="ctr"/>
            <a:r>
              <a:rPr lang="en-US" sz="3600" dirty="0">
                <a:solidFill>
                  <a:schemeClr val="tx2"/>
                </a:solidFill>
                <a:latin typeface="Arial" pitchFamily="34" charset="0"/>
                <a:cs typeface="Arial" pitchFamily="34" charset="0"/>
              </a:rPr>
              <a:t>1-Hemodynamic concept of venous drainage</a:t>
            </a:r>
          </a:p>
          <a:p>
            <a:pPr algn="ctr"/>
            <a:endParaRPr lang="fr-FR" sz="4400" dirty="0">
              <a:solidFill>
                <a:schemeClr val="accent6"/>
              </a:solidFill>
            </a:endParaRPr>
          </a:p>
        </p:txBody>
      </p:sp>
      <p:sp>
        <p:nvSpPr>
          <p:cNvPr id="3" name="ZoneTexte 2"/>
          <p:cNvSpPr txBox="1"/>
          <p:nvPr/>
        </p:nvSpPr>
        <p:spPr>
          <a:xfrm>
            <a:off x="196535" y="2514892"/>
            <a:ext cx="8784976" cy="1815882"/>
          </a:xfrm>
          <a:prstGeom prst="rect">
            <a:avLst/>
          </a:prstGeom>
          <a:noFill/>
        </p:spPr>
        <p:txBody>
          <a:bodyPr wrap="square" rtlCol="0">
            <a:spAutoFit/>
          </a:bodyPr>
          <a:lstStyle/>
          <a:p>
            <a:pPr algn="ctr"/>
            <a:r>
              <a:rPr lang="en-US" sz="2800" dirty="0">
                <a:solidFill>
                  <a:schemeClr val="tx2">
                    <a:lumMod val="75000"/>
                  </a:schemeClr>
                </a:solidFill>
              </a:rPr>
              <a:t>Hemodynamics can be defined </a:t>
            </a:r>
            <a:r>
              <a:rPr lang="en-US" sz="2800" dirty="0" smtClean="0">
                <a:solidFill>
                  <a:schemeClr val="tx2">
                    <a:lumMod val="75000"/>
                  </a:schemeClr>
                </a:solidFill>
              </a:rPr>
              <a:t>as:</a:t>
            </a:r>
          </a:p>
          <a:p>
            <a:pPr lvl="1"/>
            <a:r>
              <a:rPr lang="en-US" sz="2800" dirty="0" smtClean="0">
                <a:solidFill>
                  <a:schemeClr val="tx2">
                    <a:lumMod val="75000"/>
                  </a:schemeClr>
                </a:solidFill>
              </a:rPr>
              <a:t>the </a:t>
            </a:r>
            <a:r>
              <a:rPr lang="en-US" sz="2800" dirty="0">
                <a:solidFill>
                  <a:schemeClr val="tx2">
                    <a:lumMod val="75000"/>
                  </a:schemeClr>
                </a:solidFill>
              </a:rPr>
              <a:t>physical factors that govern blood </a:t>
            </a:r>
            <a:r>
              <a:rPr lang="en-US" sz="2800" dirty="0" smtClean="0">
                <a:solidFill>
                  <a:schemeClr val="tx2">
                    <a:lumMod val="75000"/>
                  </a:schemeClr>
                </a:solidFill>
              </a:rPr>
              <a:t>flow</a:t>
            </a:r>
            <a:r>
              <a:rPr lang="en-US" sz="2800" dirty="0">
                <a:solidFill>
                  <a:schemeClr val="tx2">
                    <a:lumMod val="75000"/>
                  </a:schemeClr>
                </a:solidFill>
              </a:rPr>
              <a:t> </a:t>
            </a:r>
            <a:r>
              <a:rPr lang="en-US" sz="2800" dirty="0" smtClean="0">
                <a:solidFill>
                  <a:schemeClr val="tx2">
                    <a:lumMod val="75000"/>
                  </a:schemeClr>
                </a:solidFill>
              </a:rPr>
              <a:t>which </a:t>
            </a:r>
            <a:r>
              <a:rPr lang="en-US" sz="2800" dirty="0">
                <a:solidFill>
                  <a:schemeClr val="tx2">
                    <a:lumMod val="75000"/>
                  </a:schemeClr>
                </a:solidFill>
              </a:rPr>
              <a:t>are the same physical factors that govern the flow of any fluid, and are based on a fundamental law of </a:t>
            </a:r>
            <a:r>
              <a:rPr lang="en-US" sz="2800" dirty="0" smtClean="0">
                <a:solidFill>
                  <a:schemeClr val="tx2">
                    <a:lumMod val="75000"/>
                  </a:schemeClr>
                </a:solidFill>
              </a:rPr>
              <a:t>physics. </a:t>
            </a:r>
            <a:endParaRPr lang="fr-FR" sz="3600" dirty="0">
              <a:solidFill>
                <a:schemeClr val="accent6"/>
              </a:solidFill>
            </a:endParaRPr>
          </a:p>
        </p:txBody>
      </p:sp>
    </p:spTree>
    <p:extLst>
      <p:ext uri="{BB962C8B-B14F-4D97-AF65-F5344CB8AC3E}">
        <p14:creationId xmlns:p14="http://schemas.microsoft.com/office/powerpoint/2010/main" val="3139298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3877985"/>
          </a:xfrm>
          <a:prstGeom prst="rect">
            <a:avLst/>
          </a:prstGeom>
          <a:noFill/>
        </p:spPr>
        <p:txBody>
          <a:bodyPr wrap="square" rtlCol="0">
            <a:spAutoFit/>
          </a:bodyPr>
          <a:lstStyle/>
          <a:p>
            <a:pPr algn="ctr"/>
            <a:r>
              <a:rPr lang="en-US" sz="5400" dirty="0" err="1" smtClean="0">
                <a:solidFill>
                  <a:srgbClr val="FF0000"/>
                </a:solidFill>
              </a:rPr>
              <a:t>Anelastic</a:t>
            </a:r>
            <a:r>
              <a:rPr lang="en-US" sz="5400" dirty="0" smtClean="0">
                <a:solidFill>
                  <a:srgbClr val="FF0000"/>
                </a:solidFill>
              </a:rPr>
              <a:t> </a:t>
            </a:r>
            <a:r>
              <a:rPr lang="en-US" sz="2400" dirty="0" smtClean="0"/>
              <a:t>(</a:t>
            </a:r>
            <a:r>
              <a:rPr lang="en-US" sz="3200" dirty="0" smtClean="0">
                <a:solidFill>
                  <a:srgbClr val="FF0000"/>
                </a:solidFill>
              </a:rPr>
              <a:t>NON</a:t>
            </a:r>
            <a:r>
              <a:rPr lang="en-US" sz="3200" dirty="0" smtClean="0">
                <a:solidFill>
                  <a:schemeClr val="accent6"/>
                </a:solidFill>
              </a:rPr>
              <a:t> </a:t>
            </a:r>
            <a:r>
              <a:rPr lang="en-US" sz="3200" dirty="0" smtClean="0"/>
              <a:t>EXTENSIVE) (SUPPORT) BANDAGES</a:t>
            </a:r>
          </a:p>
          <a:p>
            <a:pPr algn="ctr"/>
            <a:r>
              <a:rPr lang="en-US" sz="3200" dirty="0" smtClean="0">
                <a:solidFill>
                  <a:schemeClr val="accent6"/>
                </a:solidFill>
              </a:rPr>
              <a:t>Effects on TMP</a:t>
            </a:r>
          </a:p>
          <a:p>
            <a:pPr algn="ctr"/>
            <a:r>
              <a:rPr lang="en-US" sz="3200" dirty="0" smtClean="0">
                <a:solidFill>
                  <a:schemeClr val="accent6"/>
                </a:solidFill>
              </a:rPr>
              <a:t>LYING</a:t>
            </a:r>
          </a:p>
          <a:p>
            <a:pPr algn="ctr"/>
            <a:r>
              <a:rPr lang="en-US" sz="3200" dirty="0" smtClean="0">
                <a:solidFill>
                  <a:schemeClr val="accent6"/>
                </a:solidFill>
              </a:rPr>
              <a:t>STANDING</a:t>
            </a:r>
          </a:p>
          <a:p>
            <a:pPr algn="ctr"/>
            <a:r>
              <a:rPr lang="en-US" sz="3200" dirty="0" smtClean="0">
                <a:solidFill>
                  <a:schemeClr val="accent6"/>
                </a:solidFill>
              </a:rPr>
              <a:t>WALKING</a:t>
            </a:r>
          </a:p>
          <a:p>
            <a:pPr algn="ctr"/>
            <a:endParaRPr lang="en-US" sz="3200" dirty="0" smtClean="0">
              <a:solidFill>
                <a:schemeClr val="accent6"/>
              </a:solidFill>
            </a:endParaRPr>
          </a:p>
        </p:txBody>
      </p:sp>
    </p:spTree>
    <p:extLst>
      <p:ext uri="{BB962C8B-B14F-4D97-AF65-F5344CB8AC3E}">
        <p14:creationId xmlns:p14="http://schemas.microsoft.com/office/powerpoint/2010/main" val="4026421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332656"/>
            <a:ext cx="7848872" cy="4031873"/>
          </a:xfrm>
          <a:prstGeom prst="rect">
            <a:avLst/>
          </a:prstGeom>
          <a:noFill/>
        </p:spPr>
        <p:txBody>
          <a:bodyPr wrap="square" rtlCol="0">
            <a:spAutoFit/>
          </a:bodyPr>
          <a:lstStyle/>
          <a:p>
            <a:pPr algn="ctr"/>
            <a:r>
              <a:rPr lang="en-US" sz="3200" dirty="0" smtClean="0">
                <a:solidFill>
                  <a:srgbClr val="FF0000"/>
                </a:solidFill>
              </a:rPr>
              <a:t>ANELASTIC  </a:t>
            </a:r>
            <a:r>
              <a:rPr lang="en-US" sz="2000" dirty="0" smtClean="0">
                <a:solidFill>
                  <a:srgbClr val="FF0000"/>
                </a:solidFill>
              </a:rPr>
              <a:t>NON</a:t>
            </a:r>
            <a:r>
              <a:rPr lang="en-US" sz="2000" dirty="0" smtClean="0">
                <a:solidFill>
                  <a:schemeClr val="accent6"/>
                </a:solidFill>
              </a:rPr>
              <a:t> </a:t>
            </a:r>
            <a:r>
              <a:rPr lang="en-US" sz="2000" dirty="0" smtClean="0"/>
              <a:t>EXTENSIVE </a:t>
            </a:r>
            <a:r>
              <a:rPr lang="en-US" sz="3200" dirty="0" smtClean="0"/>
              <a:t>( static)(SUPPORT) BANDAGES</a:t>
            </a:r>
          </a:p>
          <a:p>
            <a:pPr algn="ctr"/>
            <a:r>
              <a:rPr lang="en-US" sz="3200" dirty="0" smtClean="0"/>
              <a:t>Deliver the FORCE at the moment of bandaging </a:t>
            </a:r>
          </a:p>
          <a:p>
            <a:pPr algn="ctr"/>
            <a:r>
              <a:rPr lang="en-US" sz="3200" dirty="0" smtClean="0">
                <a:solidFill>
                  <a:srgbClr val="FF0000"/>
                </a:solidFill>
              </a:rPr>
              <a:t>All the force/pressure is stored by the leg so that , only variations of  leg and vessels internal pressure will change the TMP</a:t>
            </a:r>
          </a:p>
          <a:p>
            <a:pPr algn="ctr"/>
            <a:endParaRPr lang="en-US" sz="3200" dirty="0" smtClean="0">
              <a:solidFill>
                <a:schemeClr val="accent6"/>
              </a:solidFill>
            </a:endParaRPr>
          </a:p>
        </p:txBody>
      </p:sp>
      <p:grpSp>
        <p:nvGrpSpPr>
          <p:cNvPr id="3" name="Group 81"/>
          <p:cNvGrpSpPr>
            <a:grpSpLocks/>
          </p:cNvGrpSpPr>
          <p:nvPr/>
        </p:nvGrpSpPr>
        <p:grpSpPr bwMode="auto">
          <a:xfrm flipH="1">
            <a:off x="4497100" y="5641036"/>
            <a:ext cx="1252537" cy="403225"/>
            <a:chOff x="3594" y="2714"/>
            <a:chExt cx="701" cy="188"/>
          </a:xfrm>
        </p:grpSpPr>
        <p:grpSp>
          <p:nvGrpSpPr>
            <p:cNvPr id="4" name="Group 82"/>
            <p:cNvGrpSpPr>
              <a:grpSpLocks/>
            </p:cNvGrpSpPr>
            <p:nvPr/>
          </p:nvGrpSpPr>
          <p:grpSpPr bwMode="auto">
            <a:xfrm>
              <a:off x="3858" y="2721"/>
              <a:ext cx="169" cy="45"/>
              <a:chOff x="3858" y="2721"/>
              <a:chExt cx="169" cy="45"/>
            </a:xfrm>
          </p:grpSpPr>
          <p:sp>
            <p:nvSpPr>
              <p:cNvPr id="2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99"/>
            <p:cNvGrpSpPr>
              <a:grpSpLocks/>
            </p:cNvGrpSpPr>
            <p:nvPr/>
          </p:nvGrpSpPr>
          <p:grpSpPr bwMode="auto">
            <a:xfrm>
              <a:off x="3806" y="2833"/>
              <a:ext cx="272" cy="69"/>
              <a:chOff x="3806" y="2833"/>
              <a:chExt cx="272" cy="69"/>
            </a:xfrm>
          </p:grpSpPr>
          <p:sp>
            <p:nvSpPr>
              <p:cNvPr id="2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81"/>
          <p:cNvGrpSpPr>
            <a:grpSpLocks/>
          </p:cNvGrpSpPr>
          <p:nvPr/>
        </p:nvGrpSpPr>
        <p:grpSpPr bwMode="auto">
          <a:xfrm rot="19830650" flipH="1">
            <a:off x="3036775" y="5288871"/>
            <a:ext cx="1252537" cy="403225"/>
            <a:chOff x="3594" y="2714"/>
            <a:chExt cx="701" cy="188"/>
          </a:xfrm>
        </p:grpSpPr>
        <p:grpSp>
          <p:nvGrpSpPr>
            <p:cNvPr id="28" name="Group 82"/>
            <p:cNvGrpSpPr>
              <a:grpSpLocks/>
            </p:cNvGrpSpPr>
            <p:nvPr/>
          </p:nvGrpSpPr>
          <p:grpSpPr bwMode="auto">
            <a:xfrm>
              <a:off x="3858" y="2721"/>
              <a:ext cx="169" cy="45"/>
              <a:chOff x="3858" y="2721"/>
              <a:chExt cx="169" cy="45"/>
            </a:xfrm>
          </p:grpSpPr>
          <p:sp>
            <p:nvSpPr>
              <p:cNvPr id="4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 name="Group 99"/>
            <p:cNvGrpSpPr>
              <a:grpSpLocks/>
            </p:cNvGrpSpPr>
            <p:nvPr/>
          </p:nvGrpSpPr>
          <p:grpSpPr bwMode="auto">
            <a:xfrm>
              <a:off x="3806" y="2833"/>
              <a:ext cx="272" cy="69"/>
              <a:chOff x="3806" y="2833"/>
              <a:chExt cx="272" cy="69"/>
            </a:xfrm>
          </p:grpSpPr>
          <p:sp>
            <p:nvSpPr>
              <p:cNvPr id="4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81"/>
          <p:cNvGrpSpPr>
            <a:grpSpLocks/>
          </p:cNvGrpSpPr>
          <p:nvPr/>
        </p:nvGrpSpPr>
        <p:grpSpPr bwMode="auto">
          <a:xfrm rot="16507744" flipH="1">
            <a:off x="2130263" y="5066342"/>
            <a:ext cx="1252537" cy="403225"/>
            <a:chOff x="3594" y="2714"/>
            <a:chExt cx="701" cy="188"/>
          </a:xfrm>
        </p:grpSpPr>
        <p:grpSp>
          <p:nvGrpSpPr>
            <p:cNvPr id="51" name="Group 82"/>
            <p:cNvGrpSpPr>
              <a:grpSpLocks/>
            </p:cNvGrpSpPr>
            <p:nvPr/>
          </p:nvGrpSpPr>
          <p:grpSpPr bwMode="auto">
            <a:xfrm>
              <a:off x="3858" y="2721"/>
              <a:ext cx="169" cy="45"/>
              <a:chOff x="3858" y="2721"/>
              <a:chExt cx="169" cy="45"/>
            </a:xfrm>
          </p:grpSpPr>
          <p:sp>
            <p:nvSpPr>
              <p:cNvPr id="71"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 name="Group 99"/>
            <p:cNvGrpSpPr>
              <a:grpSpLocks/>
            </p:cNvGrpSpPr>
            <p:nvPr/>
          </p:nvGrpSpPr>
          <p:grpSpPr bwMode="auto">
            <a:xfrm>
              <a:off x="3806" y="2833"/>
              <a:ext cx="272" cy="69"/>
              <a:chOff x="3806" y="2833"/>
              <a:chExt cx="272" cy="69"/>
            </a:xfrm>
          </p:grpSpPr>
          <p:sp>
            <p:nvSpPr>
              <p:cNvPr id="68"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 name="Group 81"/>
          <p:cNvGrpSpPr>
            <a:grpSpLocks/>
          </p:cNvGrpSpPr>
          <p:nvPr/>
        </p:nvGrpSpPr>
        <p:grpSpPr bwMode="auto">
          <a:xfrm rot="19053854">
            <a:off x="7021355" y="5369857"/>
            <a:ext cx="1252537" cy="403225"/>
            <a:chOff x="3594" y="2714"/>
            <a:chExt cx="701" cy="188"/>
          </a:xfrm>
        </p:grpSpPr>
        <p:grpSp>
          <p:nvGrpSpPr>
            <p:cNvPr id="74" name="Group 82"/>
            <p:cNvGrpSpPr>
              <a:grpSpLocks/>
            </p:cNvGrpSpPr>
            <p:nvPr/>
          </p:nvGrpSpPr>
          <p:grpSpPr bwMode="auto">
            <a:xfrm>
              <a:off x="3858" y="2721"/>
              <a:ext cx="169" cy="45"/>
              <a:chOff x="3858" y="2721"/>
              <a:chExt cx="169" cy="45"/>
            </a:xfrm>
          </p:grpSpPr>
          <p:sp>
            <p:nvSpPr>
              <p:cNvPr id="94"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99"/>
            <p:cNvGrpSpPr>
              <a:grpSpLocks/>
            </p:cNvGrpSpPr>
            <p:nvPr/>
          </p:nvGrpSpPr>
          <p:grpSpPr bwMode="auto">
            <a:xfrm>
              <a:off x="3806" y="2833"/>
              <a:ext cx="272" cy="69"/>
              <a:chOff x="3806" y="2833"/>
              <a:chExt cx="272" cy="69"/>
            </a:xfrm>
          </p:grpSpPr>
          <p:sp>
            <p:nvSpPr>
              <p:cNvPr id="91"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 name="Forme libre 95"/>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Connecteur droit 96"/>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99" name="ZoneTexte 98"/>
          <p:cNvSpPr txBox="1"/>
          <p:nvPr/>
        </p:nvSpPr>
        <p:spPr>
          <a:xfrm>
            <a:off x="1654352" y="5773517"/>
            <a:ext cx="581790" cy="369332"/>
          </a:xfrm>
          <a:prstGeom prst="rect">
            <a:avLst/>
          </a:prstGeom>
          <a:noFill/>
        </p:spPr>
        <p:txBody>
          <a:bodyPr wrap="square" rtlCol="0">
            <a:spAutoFit/>
          </a:bodyPr>
          <a:lstStyle/>
          <a:p>
            <a:r>
              <a:rPr lang="en-US" dirty="0" smtClean="0"/>
              <a:t>0</a:t>
            </a:r>
            <a:endParaRPr lang="en-US" dirty="0"/>
          </a:p>
        </p:txBody>
      </p:sp>
      <p:sp>
        <p:nvSpPr>
          <p:cNvPr id="100" name="ZoneTexte 99"/>
          <p:cNvSpPr txBox="1"/>
          <p:nvPr/>
        </p:nvSpPr>
        <p:spPr>
          <a:xfrm>
            <a:off x="1674378" y="5926825"/>
            <a:ext cx="581790" cy="369332"/>
          </a:xfrm>
          <a:prstGeom prst="rect">
            <a:avLst/>
          </a:prstGeom>
          <a:noFill/>
        </p:spPr>
        <p:txBody>
          <a:bodyPr wrap="square" rtlCol="0">
            <a:spAutoFit/>
          </a:bodyPr>
          <a:lstStyle/>
          <a:p>
            <a:r>
              <a:rPr lang="en-US" dirty="0" smtClean="0"/>
              <a:t>_</a:t>
            </a:r>
            <a:endParaRPr lang="en-US" dirty="0"/>
          </a:p>
        </p:txBody>
      </p:sp>
      <p:sp>
        <p:nvSpPr>
          <p:cNvPr id="101" name="ZoneTexte 100"/>
          <p:cNvSpPr txBox="1"/>
          <p:nvPr/>
        </p:nvSpPr>
        <p:spPr>
          <a:xfrm>
            <a:off x="1674378" y="5411218"/>
            <a:ext cx="581790" cy="369332"/>
          </a:xfrm>
          <a:prstGeom prst="rect">
            <a:avLst/>
          </a:prstGeom>
          <a:noFill/>
        </p:spPr>
        <p:txBody>
          <a:bodyPr wrap="square" rtlCol="0">
            <a:spAutoFit/>
          </a:bodyPr>
          <a:lstStyle/>
          <a:p>
            <a:r>
              <a:rPr lang="en-US" dirty="0" smtClean="0"/>
              <a:t>+</a:t>
            </a:r>
            <a:endParaRPr lang="en-US" dirty="0"/>
          </a:p>
        </p:txBody>
      </p:sp>
      <p:sp>
        <p:nvSpPr>
          <p:cNvPr id="107" name="Forme libre 106"/>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10" name="ZoneTexte 109"/>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Non Elastic compression</a:t>
            </a:r>
            <a:endParaRPr lang="en-US" dirty="0"/>
          </a:p>
        </p:txBody>
      </p:sp>
    </p:spTree>
    <p:extLst>
      <p:ext uri="{BB962C8B-B14F-4D97-AF65-F5344CB8AC3E}">
        <p14:creationId xmlns:p14="http://schemas.microsoft.com/office/powerpoint/2010/main" val="3473707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332656"/>
            <a:ext cx="7848872" cy="3724096"/>
          </a:xfrm>
          <a:prstGeom prst="rect">
            <a:avLst/>
          </a:prstGeom>
          <a:noFill/>
        </p:spPr>
        <p:txBody>
          <a:bodyPr wrap="square" rtlCol="0">
            <a:spAutoFit/>
          </a:bodyPr>
          <a:lstStyle/>
          <a:p>
            <a:pPr algn="ctr"/>
            <a:r>
              <a:rPr lang="en-US" sz="4400" dirty="0">
                <a:solidFill>
                  <a:srgbClr val="FF0000"/>
                </a:solidFill>
              </a:rPr>
              <a:t>ANELASTIC  </a:t>
            </a:r>
            <a:r>
              <a:rPr lang="en-US" sz="3200" dirty="0">
                <a:solidFill>
                  <a:srgbClr val="FF0000"/>
                </a:solidFill>
              </a:rPr>
              <a:t>NON</a:t>
            </a:r>
            <a:r>
              <a:rPr lang="en-US" sz="3200" dirty="0">
                <a:solidFill>
                  <a:schemeClr val="accent6"/>
                </a:solidFill>
              </a:rPr>
              <a:t> </a:t>
            </a:r>
            <a:r>
              <a:rPr lang="en-US" sz="3200" dirty="0"/>
              <a:t>EXTENSIVE </a:t>
            </a:r>
            <a:r>
              <a:rPr lang="en-US" sz="3200" dirty="0" smtClean="0">
                <a:solidFill>
                  <a:srgbClr val="FF0000"/>
                </a:solidFill>
              </a:rPr>
              <a:t>NON</a:t>
            </a:r>
            <a:r>
              <a:rPr lang="en-US" sz="3200" dirty="0" smtClean="0">
                <a:solidFill>
                  <a:schemeClr val="accent6"/>
                </a:solidFill>
              </a:rPr>
              <a:t> </a:t>
            </a:r>
            <a:r>
              <a:rPr lang="en-US" sz="3200" dirty="0" smtClean="0"/>
              <a:t>EXTENSIVE ( static)(SUPPORT) BANDAGES</a:t>
            </a:r>
          </a:p>
          <a:p>
            <a:pPr algn="ctr"/>
            <a:r>
              <a:rPr lang="en-US" sz="3200" dirty="0" smtClean="0"/>
              <a:t>Deliver the FORCE at the moment of bandaging </a:t>
            </a:r>
          </a:p>
          <a:p>
            <a:pPr algn="ctr"/>
            <a:r>
              <a:rPr lang="en-US" sz="3200" dirty="0" smtClean="0">
                <a:solidFill>
                  <a:srgbClr val="FF0000"/>
                </a:solidFill>
              </a:rPr>
              <a:t>So ONLY when necessary according to the posture In Normal and Incompetent </a:t>
            </a:r>
            <a:endParaRPr lang="en-US" sz="3200" dirty="0">
              <a:solidFill>
                <a:srgbClr val="FF0000"/>
              </a:solidFill>
            </a:endParaRPr>
          </a:p>
          <a:p>
            <a:pPr algn="ctr"/>
            <a:r>
              <a:rPr lang="en-US" sz="3200" dirty="0" smtClean="0">
                <a:solidFill>
                  <a:srgbClr val="FF0000"/>
                </a:solidFill>
              </a:rPr>
              <a:t>Veins</a:t>
            </a:r>
            <a:endParaRPr lang="en-US" sz="3200" dirty="0" smtClean="0">
              <a:solidFill>
                <a:schemeClr val="accent6"/>
              </a:solidFill>
            </a:endParaRPr>
          </a:p>
        </p:txBody>
      </p:sp>
      <p:grpSp>
        <p:nvGrpSpPr>
          <p:cNvPr id="3" name="Group 81"/>
          <p:cNvGrpSpPr>
            <a:grpSpLocks/>
          </p:cNvGrpSpPr>
          <p:nvPr/>
        </p:nvGrpSpPr>
        <p:grpSpPr bwMode="auto">
          <a:xfrm flipH="1">
            <a:off x="4497100" y="5641036"/>
            <a:ext cx="1252537" cy="403225"/>
            <a:chOff x="3594" y="2714"/>
            <a:chExt cx="701" cy="188"/>
          </a:xfrm>
        </p:grpSpPr>
        <p:grpSp>
          <p:nvGrpSpPr>
            <p:cNvPr id="4" name="Group 82"/>
            <p:cNvGrpSpPr>
              <a:grpSpLocks/>
            </p:cNvGrpSpPr>
            <p:nvPr/>
          </p:nvGrpSpPr>
          <p:grpSpPr bwMode="auto">
            <a:xfrm>
              <a:off x="3858" y="2721"/>
              <a:ext cx="169" cy="45"/>
              <a:chOff x="3858" y="2721"/>
              <a:chExt cx="169" cy="45"/>
            </a:xfrm>
          </p:grpSpPr>
          <p:sp>
            <p:nvSpPr>
              <p:cNvPr id="25"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99"/>
            <p:cNvGrpSpPr>
              <a:grpSpLocks/>
            </p:cNvGrpSpPr>
            <p:nvPr/>
          </p:nvGrpSpPr>
          <p:grpSpPr bwMode="auto">
            <a:xfrm>
              <a:off x="3806" y="2833"/>
              <a:ext cx="272" cy="69"/>
              <a:chOff x="3806" y="2833"/>
              <a:chExt cx="272" cy="69"/>
            </a:xfrm>
          </p:grpSpPr>
          <p:sp>
            <p:nvSpPr>
              <p:cNvPr id="22"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7" name="Group 81"/>
          <p:cNvGrpSpPr>
            <a:grpSpLocks/>
          </p:cNvGrpSpPr>
          <p:nvPr/>
        </p:nvGrpSpPr>
        <p:grpSpPr bwMode="auto">
          <a:xfrm rot="19830650" flipH="1">
            <a:off x="3036775" y="5288871"/>
            <a:ext cx="1252537" cy="403225"/>
            <a:chOff x="3594" y="2714"/>
            <a:chExt cx="701" cy="188"/>
          </a:xfrm>
        </p:grpSpPr>
        <p:grpSp>
          <p:nvGrpSpPr>
            <p:cNvPr id="28" name="Group 82"/>
            <p:cNvGrpSpPr>
              <a:grpSpLocks/>
            </p:cNvGrpSpPr>
            <p:nvPr/>
          </p:nvGrpSpPr>
          <p:grpSpPr bwMode="auto">
            <a:xfrm>
              <a:off x="3858" y="2721"/>
              <a:ext cx="169" cy="45"/>
              <a:chOff x="3858" y="2721"/>
              <a:chExt cx="169" cy="45"/>
            </a:xfrm>
          </p:grpSpPr>
          <p:sp>
            <p:nvSpPr>
              <p:cNvPr id="4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 name="Group 99"/>
            <p:cNvGrpSpPr>
              <a:grpSpLocks/>
            </p:cNvGrpSpPr>
            <p:nvPr/>
          </p:nvGrpSpPr>
          <p:grpSpPr bwMode="auto">
            <a:xfrm>
              <a:off x="3806" y="2833"/>
              <a:ext cx="272" cy="69"/>
              <a:chOff x="3806" y="2833"/>
              <a:chExt cx="272" cy="69"/>
            </a:xfrm>
          </p:grpSpPr>
          <p:sp>
            <p:nvSpPr>
              <p:cNvPr id="4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0" name="Group 81"/>
          <p:cNvGrpSpPr>
            <a:grpSpLocks/>
          </p:cNvGrpSpPr>
          <p:nvPr/>
        </p:nvGrpSpPr>
        <p:grpSpPr bwMode="auto">
          <a:xfrm rot="16507744" flipH="1">
            <a:off x="2130263" y="5066342"/>
            <a:ext cx="1252537" cy="403225"/>
            <a:chOff x="3594" y="2714"/>
            <a:chExt cx="701" cy="188"/>
          </a:xfrm>
        </p:grpSpPr>
        <p:grpSp>
          <p:nvGrpSpPr>
            <p:cNvPr id="51" name="Group 82"/>
            <p:cNvGrpSpPr>
              <a:grpSpLocks/>
            </p:cNvGrpSpPr>
            <p:nvPr/>
          </p:nvGrpSpPr>
          <p:grpSpPr bwMode="auto">
            <a:xfrm>
              <a:off x="3858" y="2721"/>
              <a:ext cx="169" cy="45"/>
              <a:chOff x="3858" y="2721"/>
              <a:chExt cx="169" cy="45"/>
            </a:xfrm>
          </p:grpSpPr>
          <p:sp>
            <p:nvSpPr>
              <p:cNvPr id="71"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2"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6" name="Group 99"/>
            <p:cNvGrpSpPr>
              <a:grpSpLocks/>
            </p:cNvGrpSpPr>
            <p:nvPr/>
          </p:nvGrpSpPr>
          <p:grpSpPr bwMode="auto">
            <a:xfrm>
              <a:off x="3806" y="2833"/>
              <a:ext cx="272" cy="69"/>
              <a:chOff x="3806" y="2833"/>
              <a:chExt cx="272" cy="69"/>
            </a:xfrm>
          </p:grpSpPr>
          <p:sp>
            <p:nvSpPr>
              <p:cNvPr id="68"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7"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3" name="Group 81"/>
          <p:cNvGrpSpPr>
            <a:grpSpLocks/>
          </p:cNvGrpSpPr>
          <p:nvPr/>
        </p:nvGrpSpPr>
        <p:grpSpPr bwMode="auto">
          <a:xfrm rot="19053854">
            <a:off x="7021355" y="5369857"/>
            <a:ext cx="1252537" cy="403225"/>
            <a:chOff x="3594" y="2714"/>
            <a:chExt cx="701" cy="188"/>
          </a:xfrm>
        </p:grpSpPr>
        <p:grpSp>
          <p:nvGrpSpPr>
            <p:cNvPr id="74" name="Group 82"/>
            <p:cNvGrpSpPr>
              <a:grpSpLocks/>
            </p:cNvGrpSpPr>
            <p:nvPr/>
          </p:nvGrpSpPr>
          <p:grpSpPr bwMode="auto">
            <a:xfrm>
              <a:off x="3858" y="2721"/>
              <a:ext cx="169" cy="45"/>
              <a:chOff x="3858" y="2721"/>
              <a:chExt cx="169" cy="45"/>
            </a:xfrm>
          </p:grpSpPr>
          <p:sp>
            <p:nvSpPr>
              <p:cNvPr id="94"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9" name="Group 99"/>
            <p:cNvGrpSpPr>
              <a:grpSpLocks/>
            </p:cNvGrpSpPr>
            <p:nvPr/>
          </p:nvGrpSpPr>
          <p:grpSpPr bwMode="auto">
            <a:xfrm>
              <a:off x="3806" y="2833"/>
              <a:ext cx="272" cy="69"/>
              <a:chOff x="3806" y="2833"/>
              <a:chExt cx="272" cy="69"/>
            </a:xfrm>
          </p:grpSpPr>
          <p:sp>
            <p:nvSpPr>
              <p:cNvPr id="91"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 name="Forme libre 95"/>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ZoneTexte 97"/>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99" name="ZoneTexte 98"/>
          <p:cNvSpPr txBox="1"/>
          <p:nvPr/>
        </p:nvSpPr>
        <p:spPr>
          <a:xfrm>
            <a:off x="1654352" y="5773517"/>
            <a:ext cx="581790" cy="369332"/>
          </a:xfrm>
          <a:prstGeom prst="rect">
            <a:avLst/>
          </a:prstGeom>
          <a:noFill/>
        </p:spPr>
        <p:txBody>
          <a:bodyPr wrap="square" rtlCol="0">
            <a:spAutoFit/>
          </a:bodyPr>
          <a:lstStyle/>
          <a:p>
            <a:r>
              <a:rPr lang="en-US" dirty="0" smtClean="0"/>
              <a:t>0</a:t>
            </a:r>
            <a:endParaRPr lang="en-US" dirty="0"/>
          </a:p>
        </p:txBody>
      </p:sp>
      <p:sp>
        <p:nvSpPr>
          <p:cNvPr id="100" name="ZoneTexte 99"/>
          <p:cNvSpPr txBox="1"/>
          <p:nvPr/>
        </p:nvSpPr>
        <p:spPr>
          <a:xfrm>
            <a:off x="1674378" y="5926825"/>
            <a:ext cx="581790" cy="369332"/>
          </a:xfrm>
          <a:prstGeom prst="rect">
            <a:avLst/>
          </a:prstGeom>
          <a:noFill/>
        </p:spPr>
        <p:txBody>
          <a:bodyPr wrap="square" rtlCol="0">
            <a:spAutoFit/>
          </a:bodyPr>
          <a:lstStyle/>
          <a:p>
            <a:r>
              <a:rPr lang="en-US" dirty="0" smtClean="0"/>
              <a:t>_</a:t>
            </a:r>
            <a:endParaRPr lang="en-US" dirty="0"/>
          </a:p>
        </p:txBody>
      </p:sp>
      <p:sp>
        <p:nvSpPr>
          <p:cNvPr id="101" name="ZoneTexte 100"/>
          <p:cNvSpPr txBox="1"/>
          <p:nvPr/>
        </p:nvSpPr>
        <p:spPr>
          <a:xfrm>
            <a:off x="1674378" y="5411218"/>
            <a:ext cx="581790" cy="369332"/>
          </a:xfrm>
          <a:prstGeom prst="rect">
            <a:avLst/>
          </a:prstGeom>
          <a:noFill/>
        </p:spPr>
        <p:txBody>
          <a:bodyPr wrap="square" rtlCol="0">
            <a:spAutoFit/>
          </a:bodyPr>
          <a:lstStyle/>
          <a:p>
            <a:r>
              <a:rPr lang="en-US" dirty="0" smtClean="0"/>
              <a:t>+</a:t>
            </a:r>
            <a:endParaRPr lang="en-US" dirty="0"/>
          </a:p>
        </p:txBody>
      </p:sp>
      <p:sp>
        <p:nvSpPr>
          <p:cNvPr id="107" name="Forme libre 106"/>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cxnSp>
        <p:nvCxnSpPr>
          <p:cNvPr id="104" name="Connecteur droit 103"/>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5" name="ZoneTexte 104"/>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Non Elastic compression</a:t>
            </a:r>
            <a:endParaRPr lang="en-US" dirty="0"/>
          </a:p>
        </p:txBody>
      </p:sp>
    </p:spTree>
    <p:extLst>
      <p:ext uri="{BB962C8B-B14F-4D97-AF65-F5344CB8AC3E}">
        <p14:creationId xmlns:p14="http://schemas.microsoft.com/office/powerpoint/2010/main" val="3296314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692696"/>
            <a:ext cx="7202691" cy="54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2195736" y="323364"/>
            <a:ext cx="6336704" cy="369332"/>
          </a:xfrm>
          <a:prstGeom prst="rect">
            <a:avLst/>
          </a:prstGeom>
          <a:noFill/>
        </p:spPr>
        <p:txBody>
          <a:bodyPr wrap="square" rtlCol="0">
            <a:spAutoFit/>
          </a:bodyPr>
          <a:lstStyle/>
          <a:p>
            <a:r>
              <a:rPr lang="fr-FR" dirty="0" err="1" smtClean="0"/>
              <a:t>Partsch</a:t>
            </a:r>
            <a:r>
              <a:rPr lang="fr-FR" dirty="0" smtClean="0"/>
              <a:t> and all</a:t>
            </a:r>
            <a:endParaRPr lang="fr-FR" dirty="0"/>
          </a:p>
        </p:txBody>
      </p:sp>
    </p:spTree>
    <p:extLst>
      <p:ext uri="{BB962C8B-B14F-4D97-AF65-F5344CB8AC3E}">
        <p14:creationId xmlns:p14="http://schemas.microsoft.com/office/powerpoint/2010/main" val="1551104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3046988"/>
          </a:xfrm>
          <a:prstGeom prst="rect">
            <a:avLst/>
          </a:prstGeom>
          <a:noFill/>
        </p:spPr>
        <p:txBody>
          <a:bodyPr wrap="square" rtlCol="0">
            <a:spAutoFit/>
          </a:bodyPr>
          <a:lstStyle/>
          <a:p>
            <a:pPr algn="ctr"/>
            <a:r>
              <a:rPr lang="en-US" sz="3200" dirty="0" smtClean="0">
                <a:solidFill>
                  <a:srgbClr val="FF0000"/>
                </a:solidFill>
              </a:rPr>
              <a:t>ELASTIC </a:t>
            </a:r>
            <a:r>
              <a:rPr lang="en-US" sz="3200" dirty="0" smtClean="0">
                <a:solidFill>
                  <a:schemeClr val="accent6"/>
                </a:solidFill>
              </a:rPr>
              <a:t>(EXTENSIVE )BANDAGES</a:t>
            </a:r>
          </a:p>
          <a:p>
            <a:pPr algn="ctr"/>
            <a:r>
              <a:rPr lang="en-US" sz="3200" dirty="0" smtClean="0">
                <a:solidFill>
                  <a:schemeClr val="accent6"/>
                </a:solidFill>
              </a:rPr>
              <a:t>Effects on TMP</a:t>
            </a:r>
          </a:p>
          <a:p>
            <a:pPr algn="ctr"/>
            <a:r>
              <a:rPr lang="en-US" sz="3200" dirty="0" smtClean="0">
                <a:solidFill>
                  <a:schemeClr val="accent6"/>
                </a:solidFill>
              </a:rPr>
              <a:t>LYING</a:t>
            </a:r>
          </a:p>
          <a:p>
            <a:pPr algn="ctr"/>
            <a:r>
              <a:rPr lang="en-US" sz="3200" dirty="0" smtClean="0">
                <a:solidFill>
                  <a:schemeClr val="accent6"/>
                </a:solidFill>
              </a:rPr>
              <a:t>STANDING</a:t>
            </a:r>
          </a:p>
          <a:p>
            <a:pPr algn="ctr"/>
            <a:r>
              <a:rPr lang="en-US" sz="3200" dirty="0" smtClean="0">
                <a:solidFill>
                  <a:schemeClr val="accent6"/>
                </a:solidFill>
              </a:rPr>
              <a:t>WALKING</a:t>
            </a:r>
          </a:p>
          <a:p>
            <a:pPr algn="ctr"/>
            <a:endParaRPr lang="en-US" sz="3200" dirty="0" smtClean="0">
              <a:solidFill>
                <a:schemeClr val="accent6"/>
              </a:solidFill>
            </a:endParaRPr>
          </a:p>
        </p:txBody>
      </p:sp>
    </p:spTree>
    <p:extLst>
      <p:ext uri="{BB962C8B-B14F-4D97-AF65-F5344CB8AC3E}">
        <p14:creationId xmlns:p14="http://schemas.microsoft.com/office/powerpoint/2010/main" val="35560321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4031873"/>
          </a:xfrm>
          <a:prstGeom prst="rect">
            <a:avLst/>
          </a:prstGeom>
          <a:noFill/>
        </p:spPr>
        <p:txBody>
          <a:bodyPr wrap="square" rtlCol="0">
            <a:spAutoFit/>
          </a:bodyPr>
          <a:lstStyle/>
          <a:p>
            <a:pPr algn="ctr"/>
            <a:r>
              <a:rPr lang="en-US" sz="3200" dirty="0"/>
              <a:t>EXTENSIVE BANDAGES</a:t>
            </a:r>
          </a:p>
          <a:p>
            <a:pPr algn="ctr"/>
            <a:r>
              <a:rPr lang="en-US" sz="3200" dirty="0" smtClean="0"/>
              <a:t>BANDAGES</a:t>
            </a:r>
          </a:p>
          <a:p>
            <a:pPr algn="ctr"/>
            <a:r>
              <a:rPr lang="en-US" sz="3200" dirty="0" smtClean="0"/>
              <a:t>Deliver the FORCE at the moment of bandaging  and LATER</a:t>
            </a:r>
          </a:p>
          <a:p>
            <a:pPr algn="ctr"/>
            <a:r>
              <a:rPr lang="en-US" sz="3200" dirty="0" smtClean="0">
                <a:solidFill>
                  <a:srgbClr val="FF0000"/>
                </a:solidFill>
              </a:rPr>
              <a:t>All the force/pressure is stored by BOTH the leg and the bandage ( </a:t>
            </a:r>
            <a:r>
              <a:rPr lang="en-US" sz="2000" dirty="0" smtClean="0">
                <a:solidFill>
                  <a:srgbClr val="FF0000"/>
                </a:solidFill>
              </a:rPr>
              <a:t>potential force : Hooks hysteresis phase</a:t>
            </a:r>
            <a:r>
              <a:rPr lang="en-US" sz="3200" dirty="0" smtClean="0">
                <a:solidFill>
                  <a:srgbClr val="FF0000"/>
                </a:solidFill>
              </a:rPr>
              <a:t>).</a:t>
            </a:r>
          </a:p>
          <a:p>
            <a:pPr algn="ctr"/>
            <a:endParaRPr lang="en-US" sz="3200" dirty="0" smtClean="0">
              <a:solidFill>
                <a:schemeClr val="accent6"/>
              </a:solidFill>
            </a:endParaRPr>
          </a:p>
        </p:txBody>
      </p:sp>
      <p:grpSp>
        <p:nvGrpSpPr>
          <p:cNvPr id="6" name="Group 81"/>
          <p:cNvGrpSpPr>
            <a:grpSpLocks/>
          </p:cNvGrpSpPr>
          <p:nvPr/>
        </p:nvGrpSpPr>
        <p:grpSpPr bwMode="auto">
          <a:xfrm flipH="1">
            <a:off x="4497100" y="5641036"/>
            <a:ext cx="1252537" cy="403225"/>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2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 name="Group 99"/>
            <p:cNvGrpSpPr>
              <a:grpSpLocks/>
            </p:cNvGrpSpPr>
            <p:nvPr/>
          </p:nvGrpSpPr>
          <p:grpSpPr bwMode="auto">
            <a:xfrm>
              <a:off x="3806" y="2833"/>
              <a:ext cx="272" cy="69"/>
              <a:chOff x="3806" y="2833"/>
              <a:chExt cx="272" cy="69"/>
            </a:xfrm>
          </p:grpSpPr>
          <p:sp>
            <p:nvSpPr>
              <p:cNvPr id="2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81"/>
          <p:cNvGrpSpPr>
            <a:grpSpLocks/>
          </p:cNvGrpSpPr>
          <p:nvPr/>
        </p:nvGrpSpPr>
        <p:grpSpPr bwMode="auto">
          <a:xfrm rot="19830650" flipH="1">
            <a:off x="3036775" y="5288871"/>
            <a:ext cx="1252537" cy="403225"/>
            <a:chOff x="3594" y="2714"/>
            <a:chExt cx="701" cy="188"/>
          </a:xfrm>
        </p:grpSpPr>
        <p:grpSp>
          <p:nvGrpSpPr>
            <p:cNvPr id="30" name="Group 82"/>
            <p:cNvGrpSpPr>
              <a:grpSpLocks/>
            </p:cNvGrpSpPr>
            <p:nvPr/>
          </p:nvGrpSpPr>
          <p:grpSpPr bwMode="auto">
            <a:xfrm>
              <a:off x="3858" y="2721"/>
              <a:ext cx="169" cy="45"/>
              <a:chOff x="3858" y="2721"/>
              <a:chExt cx="169" cy="45"/>
            </a:xfrm>
          </p:grpSpPr>
          <p:sp>
            <p:nvSpPr>
              <p:cNvPr id="5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 name="Group 99"/>
            <p:cNvGrpSpPr>
              <a:grpSpLocks/>
            </p:cNvGrpSpPr>
            <p:nvPr/>
          </p:nvGrpSpPr>
          <p:grpSpPr bwMode="auto">
            <a:xfrm>
              <a:off x="3806" y="2833"/>
              <a:ext cx="272" cy="69"/>
              <a:chOff x="3806" y="2833"/>
              <a:chExt cx="272" cy="69"/>
            </a:xfrm>
          </p:grpSpPr>
          <p:sp>
            <p:nvSpPr>
              <p:cNvPr id="4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81"/>
          <p:cNvGrpSpPr>
            <a:grpSpLocks/>
          </p:cNvGrpSpPr>
          <p:nvPr/>
        </p:nvGrpSpPr>
        <p:grpSpPr bwMode="auto">
          <a:xfrm rot="16507744" flipH="1">
            <a:off x="2130263" y="5066342"/>
            <a:ext cx="1252537" cy="403225"/>
            <a:chOff x="3594" y="2714"/>
            <a:chExt cx="701" cy="188"/>
          </a:xfrm>
        </p:grpSpPr>
        <p:grpSp>
          <p:nvGrpSpPr>
            <p:cNvPr id="53" name="Group 82"/>
            <p:cNvGrpSpPr>
              <a:grpSpLocks/>
            </p:cNvGrpSpPr>
            <p:nvPr/>
          </p:nvGrpSpPr>
          <p:grpSpPr bwMode="auto">
            <a:xfrm>
              <a:off x="3858" y="2721"/>
              <a:ext cx="169" cy="45"/>
              <a:chOff x="3858" y="2721"/>
              <a:chExt cx="169" cy="45"/>
            </a:xfrm>
          </p:grpSpPr>
          <p:sp>
            <p:nvSpPr>
              <p:cNvPr id="7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 name="Group 99"/>
            <p:cNvGrpSpPr>
              <a:grpSpLocks/>
            </p:cNvGrpSpPr>
            <p:nvPr/>
          </p:nvGrpSpPr>
          <p:grpSpPr bwMode="auto">
            <a:xfrm>
              <a:off x="3806" y="2833"/>
              <a:ext cx="272" cy="69"/>
              <a:chOff x="3806" y="2833"/>
              <a:chExt cx="272" cy="69"/>
            </a:xfrm>
          </p:grpSpPr>
          <p:sp>
            <p:nvSpPr>
              <p:cNvPr id="7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81"/>
          <p:cNvGrpSpPr>
            <a:grpSpLocks/>
          </p:cNvGrpSpPr>
          <p:nvPr/>
        </p:nvGrpSpPr>
        <p:grpSpPr bwMode="auto">
          <a:xfrm rot="19053854">
            <a:off x="7021355" y="5369857"/>
            <a:ext cx="1252537" cy="403225"/>
            <a:chOff x="3594" y="2714"/>
            <a:chExt cx="701" cy="188"/>
          </a:xfrm>
        </p:grpSpPr>
        <p:grpSp>
          <p:nvGrpSpPr>
            <p:cNvPr id="76" name="Group 82"/>
            <p:cNvGrpSpPr>
              <a:grpSpLocks/>
            </p:cNvGrpSpPr>
            <p:nvPr/>
          </p:nvGrpSpPr>
          <p:grpSpPr bwMode="auto">
            <a:xfrm>
              <a:off x="3858" y="2721"/>
              <a:ext cx="169" cy="45"/>
              <a:chOff x="3858" y="2721"/>
              <a:chExt cx="169" cy="45"/>
            </a:xfrm>
          </p:grpSpPr>
          <p:sp>
            <p:nvSpPr>
              <p:cNvPr id="96"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 name="Group 99"/>
            <p:cNvGrpSpPr>
              <a:grpSpLocks/>
            </p:cNvGrpSpPr>
            <p:nvPr/>
          </p:nvGrpSpPr>
          <p:grpSpPr bwMode="auto">
            <a:xfrm>
              <a:off x="3806" y="2833"/>
              <a:ext cx="272" cy="69"/>
              <a:chOff x="3806" y="2833"/>
              <a:chExt cx="272" cy="69"/>
            </a:xfrm>
          </p:grpSpPr>
          <p:sp>
            <p:nvSpPr>
              <p:cNvPr id="93"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 name="Forme libre 97"/>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ZoneTexte 99"/>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104" name="Forme libre 103"/>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5" name="ZoneTexte 104"/>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06" name="ZoneTexte 105"/>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Non Elastic compression</a:t>
            </a:r>
            <a:endParaRPr lang="en-US" dirty="0"/>
          </a:p>
        </p:txBody>
      </p:sp>
      <p:sp>
        <p:nvSpPr>
          <p:cNvPr id="107" name="Forme libre 106"/>
          <p:cNvSpPr/>
          <p:nvPr/>
        </p:nvSpPr>
        <p:spPr>
          <a:xfrm>
            <a:off x="2339751" y="5241868"/>
            <a:ext cx="3671247" cy="1329276"/>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51355 h 1320598"/>
              <a:gd name="connsiteX1" fmla="*/ 1105469 w 4885898"/>
              <a:gd name="connsiteY1" fmla="*/ 78651 h 1320598"/>
              <a:gd name="connsiteX2" fmla="*/ 2906972 w 4885898"/>
              <a:gd name="connsiteY2" fmla="*/ 788334 h 1320598"/>
              <a:gd name="connsiteX3" fmla="*/ 4885898 w 4885898"/>
              <a:gd name="connsiteY3" fmla="*/ 1320598 h 1320598"/>
              <a:gd name="connsiteX0" fmla="*/ 0 w 4258101"/>
              <a:gd name="connsiteY0" fmla="*/ 51355 h 1402484"/>
              <a:gd name="connsiteX1" fmla="*/ 1105469 w 4258101"/>
              <a:gd name="connsiteY1" fmla="*/ 78651 h 1402484"/>
              <a:gd name="connsiteX2" fmla="*/ 2906972 w 4258101"/>
              <a:gd name="connsiteY2" fmla="*/ 788334 h 1402484"/>
              <a:gd name="connsiteX3" fmla="*/ 4258101 w 4258101"/>
              <a:gd name="connsiteY3" fmla="*/ 1402484 h 1402484"/>
              <a:gd name="connsiteX0" fmla="*/ 0 w 4258101"/>
              <a:gd name="connsiteY0" fmla="*/ 63277 h 1414406"/>
              <a:gd name="connsiteX1" fmla="*/ 1105469 w 4258101"/>
              <a:gd name="connsiteY1" fmla="*/ 90573 h 1414406"/>
              <a:gd name="connsiteX2" fmla="*/ 2729551 w 4258101"/>
              <a:gd name="connsiteY2" fmla="*/ 977677 h 1414406"/>
              <a:gd name="connsiteX3" fmla="*/ 4258101 w 4258101"/>
              <a:gd name="connsiteY3" fmla="*/ 1414406 h 1414406"/>
              <a:gd name="connsiteX0" fmla="*/ 0 w 4176215"/>
              <a:gd name="connsiteY0" fmla="*/ 63277 h 1619122"/>
              <a:gd name="connsiteX1" fmla="*/ 1105469 w 4176215"/>
              <a:gd name="connsiteY1" fmla="*/ 90573 h 1619122"/>
              <a:gd name="connsiteX2" fmla="*/ 2729551 w 4176215"/>
              <a:gd name="connsiteY2" fmla="*/ 977677 h 1619122"/>
              <a:gd name="connsiteX3" fmla="*/ 4176215 w 4176215"/>
              <a:gd name="connsiteY3" fmla="*/ 1619122 h 1619122"/>
              <a:gd name="connsiteX0" fmla="*/ 0 w 4176215"/>
              <a:gd name="connsiteY0" fmla="*/ 19090 h 1574935"/>
              <a:gd name="connsiteX1" fmla="*/ 1009935 w 4176215"/>
              <a:gd name="connsiteY1" fmla="*/ 169216 h 1574935"/>
              <a:gd name="connsiteX2" fmla="*/ 2729551 w 4176215"/>
              <a:gd name="connsiteY2" fmla="*/ 933490 h 1574935"/>
              <a:gd name="connsiteX3" fmla="*/ 4176215 w 4176215"/>
              <a:gd name="connsiteY3" fmla="*/ 1574935 h 1574935"/>
              <a:gd name="connsiteX0" fmla="*/ 0 w 3671247"/>
              <a:gd name="connsiteY0" fmla="*/ 19090 h 1329276"/>
              <a:gd name="connsiteX1" fmla="*/ 1009935 w 3671247"/>
              <a:gd name="connsiteY1" fmla="*/ 169216 h 1329276"/>
              <a:gd name="connsiteX2" fmla="*/ 2729551 w 3671247"/>
              <a:gd name="connsiteY2" fmla="*/ 933490 h 1329276"/>
              <a:gd name="connsiteX3" fmla="*/ 3671247 w 3671247"/>
              <a:gd name="connsiteY3" fmla="*/ 1329276 h 1329276"/>
            </a:gdLst>
            <a:ahLst/>
            <a:cxnLst>
              <a:cxn ang="0">
                <a:pos x="connsiteX0" y="connsiteY0"/>
              </a:cxn>
              <a:cxn ang="0">
                <a:pos x="connsiteX1" y="connsiteY1"/>
              </a:cxn>
              <a:cxn ang="0">
                <a:pos x="connsiteX2" y="connsiteY2"/>
              </a:cxn>
              <a:cxn ang="0">
                <a:pos x="connsiteX3" y="connsiteY3"/>
              </a:cxn>
            </a:cxnLst>
            <a:rect l="l" t="t" r="r" b="b"/>
            <a:pathLst>
              <a:path w="3671247" h="1329276">
                <a:moveTo>
                  <a:pt x="0" y="19090"/>
                </a:moveTo>
                <a:cubicBezTo>
                  <a:pt x="226325" y="-30952"/>
                  <a:pt x="555010" y="16816"/>
                  <a:pt x="1009935" y="169216"/>
                </a:cubicBezTo>
                <a:cubicBezTo>
                  <a:pt x="1464860" y="321616"/>
                  <a:pt x="2099480" y="726499"/>
                  <a:pt x="2729551" y="933490"/>
                </a:cubicBezTo>
                <a:cubicBezTo>
                  <a:pt x="3359622" y="1140481"/>
                  <a:pt x="3400566" y="1242840"/>
                  <a:pt x="3671247" y="1329276"/>
                </a:cubicBezTo>
              </a:path>
            </a:pathLst>
          </a:custGeom>
          <a:noFill/>
          <a:ln w="412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32032" y="5681368"/>
            <a:ext cx="1946945" cy="646331"/>
          </a:xfrm>
          <a:prstGeom prst="rect">
            <a:avLst/>
          </a:prstGeom>
          <a:noFill/>
          <a:ln w="38100">
            <a:solidFill>
              <a:srgbClr val="92D050"/>
            </a:solidFill>
            <a:prstDash val="dash"/>
          </a:ln>
        </p:spPr>
        <p:txBody>
          <a:bodyPr wrap="square" rtlCol="0">
            <a:spAutoFit/>
          </a:bodyPr>
          <a:lstStyle/>
          <a:p>
            <a:r>
              <a:rPr lang="en-US" dirty="0" smtClean="0"/>
              <a:t>Elastic compression</a:t>
            </a:r>
            <a:endParaRPr lang="en-US" dirty="0"/>
          </a:p>
        </p:txBody>
      </p:sp>
      <p:cxnSp>
        <p:nvCxnSpPr>
          <p:cNvPr id="109" name="Connecteur droit 108"/>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8448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548680"/>
            <a:ext cx="7848872" cy="4524315"/>
          </a:xfrm>
          <a:prstGeom prst="rect">
            <a:avLst/>
          </a:prstGeom>
          <a:noFill/>
        </p:spPr>
        <p:txBody>
          <a:bodyPr wrap="square" rtlCol="0">
            <a:spAutoFit/>
          </a:bodyPr>
          <a:lstStyle/>
          <a:p>
            <a:pPr algn="ctr"/>
            <a:r>
              <a:rPr lang="en-US" sz="3200" dirty="0" smtClean="0">
                <a:solidFill>
                  <a:srgbClr val="FF0000"/>
                </a:solidFill>
              </a:rPr>
              <a:t>ELASTIC </a:t>
            </a:r>
            <a:r>
              <a:rPr lang="en-US" sz="2000" dirty="0" smtClean="0"/>
              <a:t>EXTENSIVE</a:t>
            </a:r>
            <a:r>
              <a:rPr lang="en-US" sz="3200" dirty="0" smtClean="0"/>
              <a:t> </a:t>
            </a:r>
            <a:r>
              <a:rPr lang="en-US" sz="3200" dirty="0"/>
              <a:t>BANDAGES</a:t>
            </a:r>
          </a:p>
          <a:p>
            <a:pPr algn="ctr"/>
            <a:r>
              <a:rPr lang="en-US" sz="3200" dirty="0"/>
              <a:t>BANDAGES</a:t>
            </a:r>
          </a:p>
          <a:p>
            <a:pPr algn="ctr"/>
            <a:r>
              <a:rPr lang="en-US" sz="3200" dirty="0"/>
              <a:t>Deliver the FORCE at the moment of bandaging  and LATER</a:t>
            </a:r>
          </a:p>
          <a:p>
            <a:pPr algn="ctr"/>
            <a:r>
              <a:rPr lang="en-US" sz="3200" dirty="0" smtClean="0">
                <a:solidFill>
                  <a:srgbClr val="FF0000"/>
                </a:solidFill>
              </a:rPr>
              <a:t>So, the EFFECT on TMP increases when not necessary in </a:t>
            </a:r>
            <a:r>
              <a:rPr lang="en-US" sz="3200" dirty="0">
                <a:solidFill>
                  <a:srgbClr val="FF0000"/>
                </a:solidFill>
              </a:rPr>
              <a:t>Normal and Incompetent </a:t>
            </a:r>
          </a:p>
          <a:p>
            <a:pPr algn="ctr"/>
            <a:r>
              <a:rPr lang="en-US" sz="3200" dirty="0" smtClean="0">
                <a:solidFill>
                  <a:srgbClr val="FF0000"/>
                </a:solidFill>
              </a:rPr>
              <a:t>Veins, may be DANGEROUS: Ischemia</a:t>
            </a:r>
            <a:endParaRPr lang="en-US" sz="3200" dirty="0">
              <a:solidFill>
                <a:schemeClr val="accent6"/>
              </a:solidFill>
            </a:endParaRPr>
          </a:p>
          <a:p>
            <a:pPr algn="ctr"/>
            <a:r>
              <a:rPr lang="en-US" sz="3200" dirty="0" smtClean="0">
                <a:solidFill>
                  <a:srgbClr val="FF0000"/>
                </a:solidFill>
              </a:rPr>
              <a:t> </a:t>
            </a:r>
          </a:p>
          <a:p>
            <a:pPr algn="ctr"/>
            <a:endParaRPr lang="en-US" sz="3200" dirty="0" smtClean="0">
              <a:solidFill>
                <a:schemeClr val="accent6"/>
              </a:solidFill>
            </a:endParaRPr>
          </a:p>
        </p:txBody>
      </p:sp>
      <p:grpSp>
        <p:nvGrpSpPr>
          <p:cNvPr id="6" name="Group 81"/>
          <p:cNvGrpSpPr>
            <a:grpSpLocks/>
          </p:cNvGrpSpPr>
          <p:nvPr/>
        </p:nvGrpSpPr>
        <p:grpSpPr bwMode="auto">
          <a:xfrm flipH="1">
            <a:off x="4497100" y="5641036"/>
            <a:ext cx="1252537" cy="403225"/>
            <a:chOff x="3594" y="2714"/>
            <a:chExt cx="701" cy="188"/>
          </a:xfrm>
        </p:grpSpPr>
        <p:grpSp>
          <p:nvGrpSpPr>
            <p:cNvPr id="7" name="Group 82"/>
            <p:cNvGrpSpPr>
              <a:grpSpLocks/>
            </p:cNvGrpSpPr>
            <p:nvPr/>
          </p:nvGrpSpPr>
          <p:grpSpPr bwMode="auto">
            <a:xfrm>
              <a:off x="3858" y="2721"/>
              <a:ext cx="169" cy="45"/>
              <a:chOff x="3858" y="2721"/>
              <a:chExt cx="169" cy="45"/>
            </a:xfrm>
          </p:grpSpPr>
          <p:sp>
            <p:nvSpPr>
              <p:cNvPr id="27"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 name="Group 99"/>
            <p:cNvGrpSpPr>
              <a:grpSpLocks/>
            </p:cNvGrpSpPr>
            <p:nvPr/>
          </p:nvGrpSpPr>
          <p:grpSpPr bwMode="auto">
            <a:xfrm>
              <a:off x="3806" y="2833"/>
              <a:ext cx="272" cy="69"/>
              <a:chOff x="3806" y="2833"/>
              <a:chExt cx="272" cy="69"/>
            </a:xfrm>
          </p:grpSpPr>
          <p:sp>
            <p:nvSpPr>
              <p:cNvPr id="24"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 name="Group 81"/>
          <p:cNvGrpSpPr>
            <a:grpSpLocks/>
          </p:cNvGrpSpPr>
          <p:nvPr/>
        </p:nvGrpSpPr>
        <p:grpSpPr bwMode="auto">
          <a:xfrm rot="19830650" flipH="1">
            <a:off x="3036775" y="5288871"/>
            <a:ext cx="1252537" cy="403225"/>
            <a:chOff x="3594" y="2714"/>
            <a:chExt cx="701" cy="188"/>
          </a:xfrm>
        </p:grpSpPr>
        <p:grpSp>
          <p:nvGrpSpPr>
            <p:cNvPr id="30" name="Group 82"/>
            <p:cNvGrpSpPr>
              <a:grpSpLocks/>
            </p:cNvGrpSpPr>
            <p:nvPr/>
          </p:nvGrpSpPr>
          <p:grpSpPr bwMode="auto">
            <a:xfrm>
              <a:off x="3858" y="2721"/>
              <a:ext cx="169" cy="45"/>
              <a:chOff x="3858" y="2721"/>
              <a:chExt cx="169" cy="45"/>
            </a:xfrm>
          </p:grpSpPr>
          <p:sp>
            <p:nvSpPr>
              <p:cNvPr id="50"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 name="Group 99"/>
            <p:cNvGrpSpPr>
              <a:grpSpLocks/>
            </p:cNvGrpSpPr>
            <p:nvPr/>
          </p:nvGrpSpPr>
          <p:grpSpPr bwMode="auto">
            <a:xfrm>
              <a:off x="3806" y="2833"/>
              <a:ext cx="272" cy="69"/>
              <a:chOff x="3806" y="2833"/>
              <a:chExt cx="272" cy="69"/>
            </a:xfrm>
          </p:grpSpPr>
          <p:sp>
            <p:nvSpPr>
              <p:cNvPr id="47"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81"/>
          <p:cNvGrpSpPr>
            <a:grpSpLocks/>
          </p:cNvGrpSpPr>
          <p:nvPr/>
        </p:nvGrpSpPr>
        <p:grpSpPr bwMode="auto">
          <a:xfrm rot="16507744" flipH="1">
            <a:off x="2130263" y="5066342"/>
            <a:ext cx="1252537" cy="403225"/>
            <a:chOff x="3594" y="2714"/>
            <a:chExt cx="701" cy="188"/>
          </a:xfrm>
        </p:grpSpPr>
        <p:grpSp>
          <p:nvGrpSpPr>
            <p:cNvPr id="53" name="Group 82"/>
            <p:cNvGrpSpPr>
              <a:grpSpLocks/>
            </p:cNvGrpSpPr>
            <p:nvPr/>
          </p:nvGrpSpPr>
          <p:grpSpPr bwMode="auto">
            <a:xfrm>
              <a:off x="3858" y="2721"/>
              <a:ext cx="169" cy="45"/>
              <a:chOff x="3858" y="2721"/>
              <a:chExt cx="169" cy="45"/>
            </a:xfrm>
          </p:grpSpPr>
          <p:sp>
            <p:nvSpPr>
              <p:cNvPr id="73"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8" name="Group 99"/>
            <p:cNvGrpSpPr>
              <a:grpSpLocks/>
            </p:cNvGrpSpPr>
            <p:nvPr/>
          </p:nvGrpSpPr>
          <p:grpSpPr bwMode="auto">
            <a:xfrm>
              <a:off x="3806" y="2833"/>
              <a:ext cx="272" cy="69"/>
              <a:chOff x="3806" y="2833"/>
              <a:chExt cx="272" cy="69"/>
            </a:xfrm>
          </p:grpSpPr>
          <p:sp>
            <p:nvSpPr>
              <p:cNvPr id="70"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81"/>
          <p:cNvGrpSpPr>
            <a:grpSpLocks/>
          </p:cNvGrpSpPr>
          <p:nvPr/>
        </p:nvGrpSpPr>
        <p:grpSpPr bwMode="auto">
          <a:xfrm rot="19053854">
            <a:off x="7021355" y="5369857"/>
            <a:ext cx="1252537" cy="403225"/>
            <a:chOff x="3594" y="2714"/>
            <a:chExt cx="701" cy="188"/>
          </a:xfrm>
        </p:grpSpPr>
        <p:grpSp>
          <p:nvGrpSpPr>
            <p:cNvPr id="76" name="Group 82"/>
            <p:cNvGrpSpPr>
              <a:grpSpLocks/>
            </p:cNvGrpSpPr>
            <p:nvPr/>
          </p:nvGrpSpPr>
          <p:grpSpPr bwMode="auto">
            <a:xfrm>
              <a:off x="3858" y="2721"/>
              <a:ext cx="169" cy="45"/>
              <a:chOff x="3858" y="2721"/>
              <a:chExt cx="169" cy="45"/>
            </a:xfrm>
          </p:grpSpPr>
          <p:sp>
            <p:nvSpPr>
              <p:cNvPr id="96"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1" name="Group 99"/>
            <p:cNvGrpSpPr>
              <a:grpSpLocks/>
            </p:cNvGrpSpPr>
            <p:nvPr/>
          </p:nvGrpSpPr>
          <p:grpSpPr bwMode="auto">
            <a:xfrm>
              <a:off x="3806" y="2833"/>
              <a:ext cx="272" cy="69"/>
              <a:chOff x="3806" y="2833"/>
              <a:chExt cx="272" cy="69"/>
            </a:xfrm>
          </p:grpSpPr>
          <p:sp>
            <p:nvSpPr>
              <p:cNvPr id="93"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8" name="Forme libre 97"/>
          <p:cNvSpPr/>
          <p:nvPr/>
        </p:nvSpPr>
        <p:spPr>
          <a:xfrm>
            <a:off x="2236142" y="3717032"/>
            <a:ext cx="6728346" cy="2320119"/>
          </a:xfrm>
          <a:custGeom>
            <a:avLst/>
            <a:gdLst>
              <a:gd name="connsiteX0" fmla="*/ 0 w 6728346"/>
              <a:gd name="connsiteY0" fmla="*/ 0 h 2320119"/>
              <a:gd name="connsiteX1" fmla="*/ 40943 w 6728346"/>
              <a:gd name="connsiteY1" fmla="*/ 2265528 h 2320119"/>
              <a:gd name="connsiteX2" fmla="*/ 6728346 w 6728346"/>
              <a:gd name="connsiteY2" fmla="*/ 2320119 h 2320119"/>
              <a:gd name="connsiteX3" fmla="*/ 6728346 w 6728346"/>
              <a:gd name="connsiteY3" fmla="*/ 2320119 h 2320119"/>
            </a:gdLst>
            <a:ahLst/>
            <a:cxnLst>
              <a:cxn ang="0">
                <a:pos x="connsiteX0" y="connsiteY0"/>
              </a:cxn>
              <a:cxn ang="0">
                <a:pos x="connsiteX1" y="connsiteY1"/>
              </a:cxn>
              <a:cxn ang="0">
                <a:pos x="connsiteX2" y="connsiteY2"/>
              </a:cxn>
              <a:cxn ang="0">
                <a:pos x="connsiteX3" y="connsiteY3"/>
              </a:cxn>
            </a:cxnLst>
            <a:rect l="l" t="t" r="r" b="b"/>
            <a:pathLst>
              <a:path w="6728346" h="2320119">
                <a:moveTo>
                  <a:pt x="0" y="0"/>
                </a:moveTo>
                <a:lnTo>
                  <a:pt x="40943" y="2265528"/>
                </a:lnTo>
                <a:lnTo>
                  <a:pt x="6728346" y="2320119"/>
                </a:lnTo>
                <a:lnTo>
                  <a:pt x="6728346" y="2320119"/>
                </a:lnTo>
              </a:path>
            </a:pathLst>
          </a:custGeom>
          <a:no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ZoneTexte 99"/>
          <p:cNvSpPr txBox="1"/>
          <p:nvPr/>
        </p:nvSpPr>
        <p:spPr>
          <a:xfrm>
            <a:off x="4366042" y="4261160"/>
            <a:ext cx="1768378" cy="646331"/>
          </a:xfrm>
          <a:prstGeom prst="rect">
            <a:avLst/>
          </a:prstGeom>
          <a:noFill/>
        </p:spPr>
        <p:txBody>
          <a:bodyPr wrap="square" rtlCol="0">
            <a:spAutoFit/>
          </a:bodyPr>
          <a:lstStyle/>
          <a:p>
            <a:r>
              <a:rPr lang="en-US" dirty="0" smtClean="0"/>
              <a:t>Ankle/Ankle TMP</a:t>
            </a:r>
            <a:endParaRPr lang="en-US" dirty="0"/>
          </a:p>
        </p:txBody>
      </p:sp>
      <p:sp>
        <p:nvSpPr>
          <p:cNvPr id="104" name="Forme libre 103"/>
          <p:cNvSpPr/>
          <p:nvPr/>
        </p:nvSpPr>
        <p:spPr>
          <a:xfrm>
            <a:off x="2249791" y="5208982"/>
            <a:ext cx="4885898" cy="1301001"/>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Lst>
            <a:ahLst/>
            <a:cxnLst>
              <a:cxn ang="0">
                <a:pos x="connsiteX0" y="connsiteY0"/>
              </a:cxn>
              <a:cxn ang="0">
                <a:pos x="connsiteX1" y="connsiteY1"/>
              </a:cxn>
              <a:cxn ang="0">
                <a:pos x="connsiteX2" y="connsiteY2"/>
              </a:cxn>
              <a:cxn ang="0">
                <a:pos x="connsiteX3" y="connsiteY3"/>
              </a:cxn>
            </a:cxnLst>
            <a:rect l="l" t="t" r="r" b="b"/>
            <a:pathLst>
              <a:path w="4885898" h="1301001">
                <a:moveTo>
                  <a:pt x="0" y="31758"/>
                </a:moveTo>
                <a:cubicBezTo>
                  <a:pt x="226325" y="-18284"/>
                  <a:pt x="595953" y="-9185"/>
                  <a:pt x="1105469" y="59054"/>
                </a:cubicBezTo>
                <a:cubicBezTo>
                  <a:pt x="1614985" y="127293"/>
                  <a:pt x="2427026" y="234200"/>
                  <a:pt x="3057097" y="441191"/>
                </a:cubicBezTo>
                <a:cubicBezTo>
                  <a:pt x="3687168" y="648182"/>
                  <a:pt x="4615217" y="1214565"/>
                  <a:pt x="4885898" y="1301001"/>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5" name="ZoneTexte 104"/>
          <p:cNvSpPr txBox="1"/>
          <p:nvPr/>
        </p:nvSpPr>
        <p:spPr>
          <a:xfrm>
            <a:off x="251520" y="4889633"/>
            <a:ext cx="1946945" cy="646331"/>
          </a:xfrm>
          <a:prstGeom prst="rect">
            <a:avLst/>
          </a:prstGeom>
          <a:noFill/>
          <a:ln w="22225">
            <a:solidFill>
              <a:srgbClr val="FF0000"/>
            </a:solidFill>
            <a:prstDash val="dash"/>
          </a:ln>
        </p:spPr>
        <p:txBody>
          <a:bodyPr wrap="square" rtlCol="0">
            <a:spAutoFit/>
          </a:bodyPr>
          <a:lstStyle/>
          <a:p>
            <a:r>
              <a:rPr lang="en-US" dirty="0" smtClean="0"/>
              <a:t>Non Elastic compression</a:t>
            </a:r>
            <a:endParaRPr lang="en-US" dirty="0"/>
          </a:p>
        </p:txBody>
      </p:sp>
      <p:sp>
        <p:nvSpPr>
          <p:cNvPr id="107" name="Forme libre 106"/>
          <p:cNvSpPr/>
          <p:nvPr/>
        </p:nvSpPr>
        <p:spPr>
          <a:xfrm>
            <a:off x="2339751" y="5241868"/>
            <a:ext cx="3671247" cy="1329276"/>
          </a:xfrm>
          <a:custGeom>
            <a:avLst/>
            <a:gdLst>
              <a:gd name="connsiteX0" fmla="*/ 0 w 3916907"/>
              <a:gd name="connsiteY0" fmla="*/ 53152 h 817427"/>
              <a:gd name="connsiteX1" fmla="*/ 1105469 w 3916907"/>
              <a:gd name="connsiteY1" fmla="*/ 80448 h 817427"/>
              <a:gd name="connsiteX2" fmla="*/ 3916907 w 3916907"/>
              <a:gd name="connsiteY2" fmla="*/ 817427 h 817427"/>
              <a:gd name="connsiteX0" fmla="*/ 0 w 4885898"/>
              <a:gd name="connsiteY0" fmla="*/ 88170 h 1357413"/>
              <a:gd name="connsiteX1" fmla="*/ 1105469 w 4885898"/>
              <a:gd name="connsiteY1" fmla="*/ 115466 h 1357413"/>
              <a:gd name="connsiteX2" fmla="*/ 4885898 w 4885898"/>
              <a:gd name="connsiteY2" fmla="*/ 1357413 h 1357413"/>
              <a:gd name="connsiteX0" fmla="*/ 0 w 4885898"/>
              <a:gd name="connsiteY0" fmla="*/ 31758 h 1301001"/>
              <a:gd name="connsiteX1" fmla="*/ 1105469 w 4885898"/>
              <a:gd name="connsiteY1" fmla="*/ 59054 h 1301001"/>
              <a:gd name="connsiteX2" fmla="*/ 3057097 w 4885898"/>
              <a:gd name="connsiteY2" fmla="*/ 441191 h 1301001"/>
              <a:gd name="connsiteX3" fmla="*/ 4885898 w 4885898"/>
              <a:gd name="connsiteY3" fmla="*/ 1301001 h 1301001"/>
              <a:gd name="connsiteX0" fmla="*/ 0 w 4885898"/>
              <a:gd name="connsiteY0" fmla="*/ 51355 h 1320598"/>
              <a:gd name="connsiteX1" fmla="*/ 1105469 w 4885898"/>
              <a:gd name="connsiteY1" fmla="*/ 78651 h 1320598"/>
              <a:gd name="connsiteX2" fmla="*/ 2906972 w 4885898"/>
              <a:gd name="connsiteY2" fmla="*/ 788334 h 1320598"/>
              <a:gd name="connsiteX3" fmla="*/ 4885898 w 4885898"/>
              <a:gd name="connsiteY3" fmla="*/ 1320598 h 1320598"/>
              <a:gd name="connsiteX0" fmla="*/ 0 w 4258101"/>
              <a:gd name="connsiteY0" fmla="*/ 51355 h 1402484"/>
              <a:gd name="connsiteX1" fmla="*/ 1105469 w 4258101"/>
              <a:gd name="connsiteY1" fmla="*/ 78651 h 1402484"/>
              <a:gd name="connsiteX2" fmla="*/ 2906972 w 4258101"/>
              <a:gd name="connsiteY2" fmla="*/ 788334 h 1402484"/>
              <a:gd name="connsiteX3" fmla="*/ 4258101 w 4258101"/>
              <a:gd name="connsiteY3" fmla="*/ 1402484 h 1402484"/>
              <a:gd name="connsiteX0" fmla="*/ 0 w 4258101"/>
              <a:gd name="connsiteY0" fmla="*/ 63277 h 1414406"/>
              <a:gd name="connsiteX1" fmla="*/ 1105469 w 4258101"/>
              <a:gd name="connsiteY1" fmla="*/ 90573 h 1414406"/>
              <a:gd name="connsiteX2" fmla="*/ 2729551 w 4258101"/>
              <a:gd name="connsiteY2" fmla="*/ 977677 h 1414406"/>
              <a:gd name="connsiteX3" fmla="*/ 4258101 w 4258101"/>
              <a:gd name="connsiteY3" fmla="*/ 1414406 h 1414406"/>
              <a:gd name="connsiteX0" fmla="*/ 0 w 4176215"/>
              <a:gd name="connsiteY0" fmla="*/ 63277 h 1619122"/>
              <a:gd name="connsiteX1" fmla="*/ 1105469 w 4176215"/>
              <a:gd name="connsiteY1" fmla="*/ 90573 h 1619122"/>
              <a:gd name="connsiteX2" fmla="*/ 2729551 w 4176215"/>
              <a:gd name="connsiteY2" fmla="*/ 977677 h 1619122"/>
              <a:gd name="connsiteX3" fmla="*/ 4176215 w 4176215"/>
              <a:gd name="connsiteY3" fmla="*/ 1619122 h 1619122"/>
              <a:gd name="connsiteX0" fmla="*/ 0 w 4176215"/>
              <a:gd name="connsiteY0" fmla="*/ 19090 h 1574935"/>
              <a:gd name="connsiteX1" fmla="*/ 1009935 w 4176215"/>
              <a:gd name="connsiteY1" fmla="*/ 169216 h 1574935"/>
              <a:gd name="connsiteX2" fmla="*/ 2729551 w 4176215"/>
              <a:gd name="connsiteY2" fmla="*/ 933490 h 1574935"/>
              <a:gd name="connsiteX3" fmla="*/ 4176215 w 4176215"/>
              <a:gd name="connsiteY3" fmla="*/ 1574935 h 1574935"/>
              <a:gd name="connsiteX0" fmla="*/ 0 w 3671247"/>
              <a:gd name="connsiteY0" fmla="*/ 19090 h 1329276"/>
              <a:gd name="connsiteX1" fmla="*/ 1009935 w 3671247"/>
              <a:gd name="connsiteY1" fmla="*/ 169216 h 1329276"/>
              <a:gd name="connsiteX2" fmla="*/ 2729551 w 3671247"/>
              <a:gd name="connsiteY2" fmla="*/ 933490 h 1329276"/>
              <a:gd name="connsiteX3" fmla="*/ 3671247 w 3671247"/>
              <a:gd name="connsiteY3" fmla="*/ 1329276 h 1329276"/>
            </a:gdLst>
            <a:ahLst/>
            <a:cxnLst>
              <a:cxn ang="0">
                <a:pos x="connsiteX0" y="connsiteY0"/>
              </a:cxn>
              <a:cxn ang="0">
                <a:pos x="connsiteX1" y="connsiteY1"/>
              </a:cxn>
              <a:cxn ang="0">
                <a:pos x="connsiteX2" y="connsiteY2"/>
              </a:cxn>
              <a:cxn ang="0">
                <a:pos x="connsiteX3" y="connsiteY3"/>
              </a:cxn>
            </a:cxnLst>
            <a:rect l="l" t="t" r="r" b="b"/>
            <a:pathLst>
              <a:path w="3671247" h="1329276">
                <a:moveTo>
                  <a:pt x="0" y="19090"/>
                </a:moveTo>
                <a:cubicBezTo>
                  <a:pt x="226325" y="-30952"/>
                  <a:pt x="555010" y="16816"/>
                  <a:pt x="1009935" y="169216"/>
                </a:cubicBezTo>
                <a:cubicBezTo>
                  <a:pt x="1464860" y="321616"/>
                  <a:pt x="2099480" y="726499"/>
                  <a:pt x="2729551" y="933490"/>
                </a:cubicBezTo>
                <a:cubicBezTo>
                  <a:pt x="3359622" y="1140481"/>
                  <a:pt x="3400566" y="1242840"/>
                  <a:pt x="3671247" y="1329276"/>
                </a:cubicBezTo>
              </a:path>
            </a:pathLst>
          </a:custGeom>
          <a:noFill/>
          <a:ln w="412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108" name="ZoneTexte 107"/>
          <p:cNvSpPr txBox="1"/>
          <p:nvPr/>
        </p:nvSpPr>
        <p:spPr>
          <a:xfrm>
            <a:off x="232032" y="5681368"/>
            <a:ext cx="1946945" cy="646331"/>
          </a:xfrm>
          <a:prstGeom prst="rect">
            <a:avLst/>
          </a:prstGeom>
          <a:noFill/>
          <a:ln w="38100">
            <a:solidFill>
              <a:srgbClr val="92D050"/>
            </a:solidFill>
            <a:prstDash val="dash"/>
          </a:ln>
        </p:spPr>
        <p:txBody>
          <a:bodyPr wrap="square" rtlCol="0">
            <a:spAutoFit/>
          </a:bodyPr>
          <a:lstStyle/>
          <a:p>
            <a:r>
              <a:rPr lang="en-US" dirty="0" smtClean="0"/>
              <a:t>Elastic compression</a:t>
            </a:r>
            <a:endParaRPr lang="en-US" dirty="0"/>
          </a:p>
        </p:txBody>
      </p:sp>
      <p:cxnSp>
        <p:nvCxnSpPr>
          <p:cNvPr id="103" name="Connecteur droit 102"/>
          <p:cNvCxnSpPr/>
          <p:nvPr/>
        </p:nvCxnSpPr>
        <p:spPr>
          <a:xfrm>
            <a:off x="2236142" y="4054617"/>
            <a:ext cx="4974383" cy="246286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09" name="ZoneTexte 108"/>
          <p:cNvSpPr txBox="1"/>
          <p:nvPr/>
        </p:nvSpPr>
        <p:spPr>
          <a:xfrm>
            <a:off x="251520" y="3796193"/>
            <a:ext cx="1946945" cy="646331"/>
          </a:xfrm>
          <a:prstGeom prst="rect">
            <a:avLst/>
          </a:prstGeom>
          <a:noFill/>
          <a:ln w="22225">
            <a:solidFill>
              <a:schemeClr val="accent1"/>
            </a:solidFill>
            <a:prstDash val="sysDash"/>
          </a:ln>
        </p:spPr>
        <p:txBody>
          <a:bodyPr wrap="square" rtlCol="0">
            <a:spAutoFit/>
          </a:bodyPr>
          <a:lstStyle/>
          <a:p>
            <a:r>
              <a:rPr lang="en-US" dirty="0" smtClean="0"/>
              <a:t>Non Elastic compression</a:t>
            </a:r>
            <a:endParaRPr lang="en-US" dirty="0"/>
          </a:p>
        </p:txBody>
      </p:sp>
    </p:spTree>
    <p:extLst>
      <p:ext uri="{BB962C8B-B14F-4D97-AF65-F5344CB8AC3E}">
        <p14:creationId xmlns:p14="http://schemas.microsoft.com/office/powerpoint/2010/main" val="38265875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24744"/>
            <a:ext cx="7202691" cy="54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2195736" y="323364"/>
            <a:ext cx="6336704" cy="369332"/>
          </a:xfrm>
          <a:prstGeom prst="rect">
            <a:avLst/>
          </a:prstGeom>
          <a:noFill/>
        </p:spPr>
        <p:txBody>
          <a:bodyPr wrap="square" rtlCol="0">
            <a:spAutoFit/>
          </a:bodyPr>
          <a:lstStyle/>
          <a:p>
            <a:r>
              <a:rPr lang="fr-FR" dirty="0" err="1" smtClean="0"/>
              <a:t>Partsch</a:t>
            </a:r>
            <a:r>
              <a:rPr lang="fr-FR" dirty="0" smtClean="0"/>
              <a:t> and all</a:t>
            </a:r>
            <a:endParaRPr lang="fr-FR" dirty="0"/>
          </a:p>
        </p:txBody>
      </p:sp>
    </p:spTree>
    <p:extLst>
      <p:ext uri="{BB962C8B-B14F-4D97-AF65-F5344CB8AC3E}">
        <p14:creationId xmlns:p14="http://schemas.microsoft.com/office/powerpoint/2010/main" val="1379784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220" y="116632"/>
            <a:ext cx="9264739" cy="6463308"/>
          </a:xfrm>
          <a:prstGeom prst="rect">
            <a:avLst/>
          </a:prstGeom>
          <a:noFill/>
        </p:spPr>
        <p:txBody>
          <a:bodyPr wrap="square" rtlCol="0">
            <a:spAutoFit/>
          </a:bodyPr>
          <a:lstStyle/>
          <a:p>
            <a:r>
              <a:rPr lang="en-US" sz="1600" dirty="0" err="1"/>
              <a:t>Anelastic</a:t>
            </a:r>
            <a:r>
              <a:rPr lang="en-US" sz="1600" dirty="0"/>
              <a:t> (NON EXTENSIVE) (SUPPORT) BANDAGES: Effects on TMP (LYING, </a:t>
            </a:r>
          </a:p>
          <a:p>
            <a:endParaRPr lang="en-US" sz="1600" dirty="0"/>
          </a:p>
          <a:p>
            <a:r>
              <a:rPr lang="en-US" sz="1600" dirty="0"/>
              <a:t>STANDING, &amp; WALKING)</a:t>
            </a:r>
          </a:p>
          <a:p>
            <a:endParaRPr lang="en-US" sz="1600" dirty="0"/>
          </a:p>
          <a:p>
            <a:r>
              <a:rPr lang="en-US" sz="1600" dirty="0"/>
              <a:t>ANELASTIC NON EXTENSIVE ( static)(SUPPORT) BANDAGES: Deliver the FORCE at </a:t>
            </a:r>
          </a:p>
          <a:p>
            <a:endParaRPr lang="en-US" sz="1600" dirty="0"/>
          </a:p>
          <a:p>
            <a:r>
              <a:rPr lang="en-US" sz="1600" dirty="0"/>
              <a:t>the moment of bandaging; All the force/pressure is stored by the leg so that , only </a:t>
            </a:r>
          </a:p>
          <a:p>
            <a:endParaRPr lang="en-US" sz="1600" dirty="0"/>
          </a:p>
          <a:p>
            <a:r>
              <a:rPr lang="en-US" sz="1600" dirty="0"/>
              <a:t>variations of leg and vessels internal pressure will change the TMP.</a:t>
            </a:r>
          </a:p>
          <a:p>
            <a:endParaRPr lang="en-US" sz="1600" dirty="0"/>
          </a:p>
          <a:p>
            <a:r>
              <a:rPr lang="en-US" sz="1600" dirty="0"/>
              <a:t>So ONLY when necessary according to the posture In Normal and Incompetent </a:t>
            </a:r>
          </a:p>
          <a:p>
            <a:endParaRPr lang="en-US" sz="1600" dirty="0"/>
          </a:p>
          <a:p>
            <a:r>
              <a:rPr lang="en-US" sz="1600" dirty="0"/>
              <a:t>Veins</a:t>
            </a:r>
          </a:p>
          <a:p>
            <a:endParaRPr lang="en-US" sz="1600" dirty="0"/>
          </a:p>
          <a:p>
            <a:r>
              <a:rPr lang="en-US" sz="1600" dirty="0"/>
              <a:t>ELASTIC (EXTENSIVE )BANDAGES- Effects on TMP</a:t>
            </a:r>
          </a:p>
          <a:p>
            <a:endParaRPr lang="en-US" sz="1600" dirty="0"/>
          </a:p>
          <a:p>
            <a:r>
              <a:rPr lang="en-US" sz="1600" dirty="0"/>
              <a:t>EXTENSIVE BANDAGES: Deliver the FORCE at the moment of bandaging and </a:t>
            </a:r>
          </a:p>
          <a:p>
            <a:endParaRPr lang="en-US" sz="1600" dirty="0"/>
          </a:p>
          <a:p>
            <a:r>
              <a:rPr lang="en-US" sz="1600" dirty="0"/>
              <a:t>LATER; All the force/pressure is stored by BOTH the leg and the bandage ( </a:t>
            </a:r>
          </a:p>
          <a:p>
            <a:endParaRPr lang="en-US" sz="1600" dirty="0"/>
          </a:p>
          <a:p>
            <a:r>
              <a:rPr lang="en-US" sz="1600" dirty="0"/>
              <a:t>potential force : Hooks hysteresis phase).</a:t>
            </a:r>
          </a:p>
          <a:p>
            <a:endParaRPr lang="en-US" sz="1600" dirty="0"/>
          </a:p>
          <a:p>
            <a:r>
              <a:rPr lang="en-US" sz="1600" dirty="0"/>
              <a:t>So, the EFFECT on TMP increases when not necessary in Normal and Incompetent </a:t>
            </a:r>
          </a:p>
          <a:p>
            <a:endParaRPr lang="en-US" sz="1600" dirty="0"/>
          </a:p>
          <a:p>
            <a:r>
              <a:rPr lang="en-US" sz="1600" dirty="0"/>
              <a:t>Veins, may be DANGEROUS: Ischemia</a:t>
            </a:r>
            <a:endParaRPr lang="fr-FR" sz="1600" dirty="0"/>
          </a:p>
        </p:txBody>
      </p:sp>
    </p:spTree>
    <p:extLst>
      <p:ext uri="{BB962C8B-B14F-4D97-AF65-F5344CB8AC3E}">
        <p14:creationId xmlns:p14="http://schemas.microsoft.com/office/powerpoint/2010/main" val="24286361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564904"/>
            <a:ext cx="7848872" cy="1569660"/>
          </a:xfrm>
          <a:prstGeom prst="rect">
            <a:avLst/>
          </a:prstGeom>
          <a:noFill/>
        </p:spPr>
        <p:txBody>
          <a:bodyPr wrap="square" rtlCol="0">
            <a:spAutoFit/>
          </a:bodyPr>
          <a:lstStyle/>
          <a:p>
            <a:pPr algn="ctr"/>
            <a:r>
              <a:rPr lang="en-US" sz="3200" dirty="0" smtClean="0">
                <a:solidFill>
                  <a:schemeClr val="accent6"/>
                </a:solidFill>
              </a:rPr>
              <a:t>BANDAGING</a:t>
            </a:r>
          </a:p>
          <a:p>
            <a:pPr algn="ctr"/>
            <a:r>
              <a:rPr lang="en-US" sz="3200" dirty="0" smtClean="0">
                <a:solidFill>
                  <a:schemeClr val="accent6"/>
                </a:solidFill>
              </a:rPr>
              <a:t>Proposals</a:t>
            </a:r>
          </a:p>
          <a:p>
            <a:pPr algn="ctr"/>
            <a:endParaRPr lang="en-US" sz="3200" dirty="0" smtClean="0">
              <a:solidFill>
                <a:schemeClr val="accent6"/>
              </a:solidFill>
            </a:endParaRPr>
          </a:p>
        </p:txBody>
      </p:sp>
      <p:grpSp>
        <p:nvGrpSpPr>
          <p:cNvPr id="3" name="Group 18"/>
          <p:cNvGrpSpPr>
            <a:grpSpLocks/>
          </p:cNvGrpSpPr>
          <p:nvPr/>
        </p:nvGrpSpPr>
        <p:grpSpPr bwMode="auto">
          <a:xfrm>
            <a:off x="1152525" y="3881438"/>
            <a:ext cx="808038" cy="1676400"/>
            <a:chOff x="926" y="2352"/>
            <a:chExt cx="452" cy="783"/>
          </a:xfrm>
        </p:grpSpPr>
        <p:sp>
          <p:nvSpPr>
            <p:cNvPr id="4" name="Oval 19"/>
            <p:cNvSpPr>
              <a:spLocks noChangeArrowheads="1"/>
            </p:cNvSpPr>
            <p:nvPr/>
          </p:nvSpPr>
          <p:spPr bwMode="auto">
            <a:xfrm>
              <a:off x="1097" y="2352"/>
              <a:ext cx="112" cy="127"/>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20"/>
            <p:cNvSpPr>
              <a:spLocks noChangeArrowheads="1"/>
            </p:cNvSpPr>
            <p:nvPr/>
          </p:nvSpPr>
          <p:spPr bwMode="auto">
            <a:xfrm rot="1380000">
              <a:off x="1037" y="2753"/>
              <a:ext cx="92"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21"/>
            <p:cNvSpPr>
              <a:spLocks noChangeArrowheads="1"/>
            </p:cNvSpPr>
            <p:nvPr/>
          </p:nvSpPr>
          <p:spPr bwMode="auto">
            <a:xfrm rot="20220000" flipH="1">
              <a:off x="1193" y="2753"/>
              <a:ext cx="81" cy="23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22"/>
            <p:cNvSpPr>
              <a:spLocks noChangeArrowheads="1"/>
            </p:cNvSpPr>
            <p:nvPr/>
          </p:nvSpPr>
          <p:spPr bwMode="auto">
            <a:xfrm>
              <a:off x="1005"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23"/>
            <p:cNvSpPr>
              <a:spLocks noChangeArrowheads="1"/>
            </p:cNvSpPr>
            <p:nvPr/>
          </p:nvSpPr>
          <p:spPr bwMode="auto">
            <a:xfrm>
              <a:off x="1240" y="2962"/>
              <a:ext cx="71" cy="15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24"/>
            <p:cNvSpPr>
              <a:spLocks noChangeArrowheads="1"/>
            </p:cNvSpPr>
            <p:nvPr/>
          </p:nvSpPr>
          <p:spPr bwMode="auto">
            <a:xfrm>
              <a:off x="1254" y="3104"/>
              <a:ext cx="124"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25"/>
            <p:cNvSpPr>
              <a:spLocks noChangeArrowheads="1"/>
            </p:cNvSpPr>
            <p:nvPr/>
          </p:nvSpPr>
          <p:spPr bwMode="auto">
            <a:xfrm>
              <a:off x="926" y="3094"/>
              <a:ext cx="126" cy="31"/>
            </a:xfrm>
            <a:prstGeom prst="ellipse">
              <a:avLst/>
            </a:prstGeom>
            <a:gradFill rotWithShape="0">
              <a:gsLst>
                <a:gs pos="0">
                  <a:srgbClr val="FFFF00">
                    <a:gamma/>
                    <a:shade val="89804"/>
                    <a:invGamma/>
                  </a:srgbClr>
                </a:gs>
                <a:gs pos="50000">
                  <a:srgbClr val="FFFF00"/>
                </a:gs>
                <a:gs pos="100000">
                  <a:srgbClr val="FFFF00">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6"/>
            <p:cNvSpPr>
              <a:spLocks noChangeArrowheads="1"/>
            </p:cNvSpPr>
            <p:nvPr/>
          </p:nvSpPr>
          <p:spPr bwMode="auto">
            <a:xfrm>
              <a:off x="1127" y="2479"/>
              <a:ext cx="49" cy="70"/>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7"/>
            <p:cNvSpPr>
              <a:spLocks noChangeArrowheads="1"/>
            </p:cNvSpPr>
            <p:nvPr/>
          </p:nvSpPr>
          <p:spPr bwMode="auto">
            <a:xfrm>
              <a:off x="1202" y="2533"/>
              <a:ext cx="75"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28"/>
            <p:cNvSpPr>
              <a:spLocks noChangeArrowheads="1"/>
            </p:cNvSpPr>
            <p:nvPr/>
          </p:nvSpPr>
          <p:spPr bwMode="auto">
            <a:xfrm>
              <a:off x="1039" y="2524"/>
              <a:ext cx="74" cy="6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29"/>
            <p:cNvSpPr>
              <a:spLocks noChangeArrowheads="1"/>
            </p:cNvSpPr>
            <p:nvPr/>
          </p:nvSpPr>
          <p:spPr bwMode="auto">
            <a:xfrm rot="2400000">
              <a:off x="1001" y="2528"/>
              <a:ext cx="57" cy="14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30"/>
            <p:cNvSpPr>
              <a:spLocks noChangeArrowheads="1"/>
            </p:cNvSpPr>
            <p:nvPr/>
          </p:nvSpPr>
          <p:spPr bwMode="auto">
            <a:xfrm rot="19200000" flipH="1">
              <a:off x="1257" y="2538"/>
              <a:ext cx="56" cy="14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31"/>
            <p:cNvSpPr>
              <a:spLocks noChangeArrowheads="1"/>
            </p:cNvSpPr>
            <p:nvPr/>
          </p:nvSpPr>
          <p:spPr bwMode="auto">
            <a:xfrm>
              <a:off x="1009" y="2946"/>
              <a:ext cx="32" cy="4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32"/>
            <p:cNvSpPr>
              <a:spLocks noChangeArrowheads="1"/>
            </p:cNvSpPr>
            <p:nvPr/>
          </p:nvSpPr>
          <p:spPr bwMode="auto">
            <a:xfrm>
              <a:off x="1274" y="2937"/>
              <a:ext cx="33" cy="4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33"/>
            <p:cNvSpPr>
              <a:spLocks noChangeArrowheads="1"/>
            </p:cNvSpPr>
            <p:nvPr/>
          </p:nvSpPr>
          <p:spPr bwMode="auto">
            <a:xfrm>
              <a:off x="964" y="2637"/>
              <a:ext cx="4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34"/>
            <p:cNvSpPr>
              <a:spLocks noChangeArrowheads="1"/>
            </p:cNvSpPr>
            <p:nvPr/>
          </p:nvSpPr>
          <p:spPr bwMode="auto">
            <a:xfrm>
              <a:off x="1289" y="2621"/>
              <a:ext cx="40"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35"/>
            <p:cNvSpPr>
              <a:spLocks noChangeArrowheads="1"/>
            </p:cNvSpPr>
            <p:nvPr/>
          </p:nvSpPr>
          <p:spPr bwMode="auto">
            <a:xfrm>
              <a:off x="977" y="2769"/>
              <a:ext cx="13"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36"/>
            <p:cNvSpPr>
              <a:spLocks noChangeArrowheads="1"/>
            </p:cNvSpPr>
            <p:nvPr/>
          </p:nvSpPr>
          <p:spPr bwMode="auto">
            <a:xfrm>
              <a:off x="1302" y="2743"/>
              <a:ext cx="14" cy="71"/>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37"/>
            <p:cNvSpPr>
              <a:spLocks noChangeArrowheads="1"/>
            </p:cNvSpPr>
            <p:nvPr/>
          </p:nvSpPr>
          <p:spPr bwMode="auto">
            <a:xfrm>
              <a:off x="1142" y="2415"/>
              <a:ext cx="33" cy="31"/>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38"/>
            <p:cNvSpPr>
              <a:spLocks noChangeArrowheads="1"/>
            </p:cNvSpPr>
            <p:nvPr/>
          </p:nvSpPr>
          <p:spPr bwMode="auto">
            <a:xfrm>
              <a:off x="1065" y="2549"/>
              <a:ext cx="185" cy="276"/>
            </a:xfrm>
            <a:prstGeom prst="ellipse">
              <a:avLst/>
            </a:prstGeom>
            <a:gradFill rotWithShape="0">
              <a:gsLst>
                <a:gs pos="0">
                  <a:srgbClr val="FFFF00"/>
                </a:gs>
                <a:gs pos="100000">
                  <a:srgbClr val="FFFF00">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 name="Group 39"/>
          <p:cNvGrpSpPr>
            <a:grpSpLocks/>
          </p:cNvGrpSpPr>
          <p:nvPr/>
        </p:nvGrpSpPr>
        <p:grpSpPr bwMode="auto">
          <a:xfrm>
            <a:off x="2828679" y="4025117"/>
            <a:ext cx="736600" cy="1481138"/>
            <a:chOff x="2248" y="2427"/>
            <a:chExt cx="413" cy="692"/>
          </a:xfrm>
        </p:grpSpPr>
        <p:sp>
          <p:nvSpPr>
            <p:cNvPr id="26" name="Oval 40" descr="blanc)"/>
            <p:cNvSpPr>
              <a:spLocks noChangeArrowheads="1"/>
            </p:cNvSpPr>
            <p:nvPr/>
          </p:nvSpPr>
          <p:spPr bwMode="auto">
            <a:xfrm>
              <a:off x="2403" y="2593"/>
              <a:ext cx="60" cy="70"/>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41"/>
            <p:cNvSpPr>
              <a:spLocks noChangeArrowheads="1"/>
            </p:cNvSpPr>
            <p:nvPr/>
          </p:nvSpPr>
          <p:spPr bwMode="auto">
            <a:xfrm rot="18600000">
              <a:off x="2452" y="2601"/>
              <a:ext cx="39" cy="123"/>
            </a:xfrm>
            <a:prstGeom prst="ellipse">
              <a:avLst/>
            </a:prstGeom>
            <a:gradFill rotWithShape="0">
              <a:gsLst>
                <a:gs pos="0">
                  <a:schemeClr val="hlink">
                    <a:gamma/>
                    <a:shade val="89804"/>
                    <a:invGamma/>
                  </a:schemeClr>
                </a:gs>
                <a:gs pos="50000">
                  <a:schemeClr val="hlink"/>
                </a:gs>
                <a:gs pos="100000">
                  <a:schemeClr val="hlink">
                    <a:gamma/>
                    <a:shade val="89804"/>
                    <a:invGamma/>
                  </a:scheme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42"/>
            <p:cNvSpPr>
              <a:spLocks noChangeArrowheads="1"/>
            </p:cNvSpPr>
            <p:nvPr/>
          </p:nvSpPr>
          <p:spPr bwMode="auto">
            <a:xfrm>
              <a:off x="2484" y="2662"/>
              <a:ext cx="121"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43" descr="blanc)"/>
            <p:cNvSpPr>
              <a:spLocks noChangeArrowheads="1"/>
            </p:cNvSpPr>
            <p:nvPr/>
          </p:nvSpPr>
          <p:spPr bwMode="auto">
            <a:xfrm>
              <a:off x="2600" y="2675"/>
              <a:ext cx="61" cy="9"/>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44"/>
            <p:cNvSpPr>
              <a:spLocks noChangeArrowheads="1"/>
            </p:cNvSpPr>
            <p:nvPr/>
          </p:nvSpPr>
          <p:spPr bwMode="auto">
            <a:xfrm rot="1740000" flipH="1">
              <a:off x="2378" y="2774"/>
              <a:ext cx="70" cy="207"/>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45"/>
            <p:cNvSpPr>
              <a:spLocks noChangeArrowheads="1"/>
            </p:cNvSpPr>
            <p:nvPr/>
          </p:nvSpPr>
          <p:spPr bwMode="auto">
            <a:xfrm rot="3120000">
              <a:off x="2287" y="2928"/>
              <a:ext cx="61" cy="13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46"/>
            <p:cNvSpPr>
              <a:spLocks noChangeArrowheads="1"/>
            </p:cNvSpPr>
            <p:nvPr/>
          </p:nvSpPr>
          <p:spPr bwMode="auto">
            <a:xfrm rot="3120000">
              <a:off x="2232" y="3053"/>
              <a:ext cx="105" cy="28"/>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47"/>
            <p:cNvSpPr>
              <a:spLocks noChangeArrowheads="1"/>
            </p:cNvSpPr>
            <p:nvPr/>
          </p:nvSpPr>
          <p:spPr bwMode="auto">
            <a:xfrm rot="3120000">
              <a:off x="2370" y="2945"/>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48"/>
            <p:cNvSpPr>
              <a:spLocks noChangeArrowheads="1"/>
            </p:cNvSpPr>
            <p:nvPr/>
          </p:nvSpPr>
          <p:spPr bwMode="auto">
            <a:xfrm>
              <a:off x="2358" y="2427"/>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49"/>
            <p:cNvSpPr>
              <a:spLocks noChangeArrowheads="1"/>
            </p:cNvSpPr>
            <p:nvPr/>
          </p:nvSpPr>
          <p:spPr bwMode="auto">
            <a:xfrm>
              <a:off x="2333" y="2583"/>
              <a:ext cx="155" cy="242"/>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50"/>
            <p:cNvSpPr>
              <a:spLocks noChangeArrowheads="1"/>
            </p:cNvSpPr>
            <p:nvPr/>
          </p:nvSpPr>
          <p:spPr bwMode="auto">
            <a:xfrm>
              <a:off x="2388" y="2544"/>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51"/>
            <p:cNvSpPr>
              <a:spLocks noChangeArrowheads="1"/>
            </p:cNvSpPr>
            <p:nvPr/>
          </p:nvSpPr>
          <p:spPr bwMode="auto">
            <a:xfrm rot="20220000" flipH="1">
              <a:off x="2361" y="2787"/>
              <a:ext cx="76" cy="208"/>
            </a:xfrm>
            <a:prstGeom prst="ellipse">
              <a:avLst/>
            </a:prstGeom>
            <a:gradFill rotWithShape="0">
              <a:gsLst>
                <a:gs pos="0">
                  <a:schemeClr val="hlink"/>
                </a:gs>
                <a:gs pos="100000">
                  <a:schemeClr val="hlink">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52"/>
            <p:cNvSpPr>
              <a:spLocks noChangeArrowheads="1"/>
            </p:cNvSpPr>
            <p:nvPr/>
          </p:nvSpPr>
          <p:spPr bwMode="auto">
            <a:xfrm>
              <a:off x="2405" y="2972"/>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53"/>
            <p:cNvSpPr>
              <a:spLocks noChangeArrowheads="1"/>
            </p:cNvSpPr>
            <p:nvPr/>
          </p:nvSpPr>
          <p:spPr bwMode="auto">
            <a:xfrm>
              <a:off x="2426" y="3088"/>
              <a:ext cx="104" cy="26"/>
            </a:xfrm>
            <a:prstGeom prst="ellipse">
              <a:avLst/>
            </a:prstGeom>
            <a:gradFill rotWithShape="0">
              <a:gsLst>
                <a:gs pos="0">
                  <a:schemeClr val="hlink"/>
                </a:gs>
                <a:gs pos="100000">
                  <a:schemeClr val="hlink">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54"/>
            <p:cNvSpPr>
              <a:spLocks noChangeArrowheads="1"/>
            </p:cNvSpPr>
            <p:nvPr/>
          </p:nvSpPr>
          <p:spPr bwMode="auto">
            <a:xfrm>
              <a:off x="2435" y="2958"/>
              <a:ext cx="26"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55"/>
            <p:cNvSpPr>
              <a:spLocks noChangeArrowheads="1"/>
            </p:cNvSpPr>
            <p:nvPr/>
          </p:nvSpPr>
          <p:spPr bwMode="auto">
            <a:xfrm>
              <a:off x="2325" y="2604"/>
              <a:ext cx="61" cy="5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56"/>
            <p:cNvSpPr>
              <a:spLocks noChangeArrowheads="1"/>
            </p:cNvSpPr>
            <p:nvPr/>
          </p:nvSpPr>
          <p:spPr bwMode="auto">
            <a:xfrm rot="2400000">
              <a:off x="2293" y="2607"/>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57"/>
            <p:cNvSpPr>
              <a:spLocks noChangeArrowheads="1"/>
            </p:cNvSpPr>
            <p:nvPr/>
          </p:nvSpPr>
          <p:spPr bwMode="auto">
            <a:xfrm>
              <a:off x="2261" y="2704"/>
              <a:ext cx="34"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58" descr="blanc)"/>
            <p:cNvSpPr>
              <a:spLocks noChangeArrowheads="1"/>
            </p:cNvSpPr>
            <p:nvPr/>
          </p:nvSpPr>
          <p:spPr bwMode="auto">
            <a:xfrm>
              <a:off x="2273" y="2811"/>
              <a:ext cx="9" cy="62"/>
            </a:xfrm>
            <a:prstGeom prst="ellipse">
              <a:avLst/>
            </a:prstGeom>
            <a:pattFill prst="dkHorz">
              <a:fgClr>
                <a:schemeClr val="accent1"/>
              </a:fgClr>
              <a:bgClr>
                <a:schemeClr val="bg1"/>
              </a:bgClr>
            </a:patt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59"/>
            <p:cNvSpPr>
              <a:spLocks noChangeArrowheads="1"/>
            </p:cNvSpPr>
            <p:nvPr/>
          </p:nvSpPr>
          <p:spPr bwMode="auto">
            <a:xfrm>
              <a:off x="2440" y="2474"/>
              <a:ext cx="44" cy="19"/>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Group 60"/>
          <p:cNvGrpSpPr>
            <a:grpSpLocks/>
          </p:cNvGrpSpPr>
          <p:nvPr/>
        </p:nvGrpSpPr>
        <p:grpSpPr bwMode="auto">
          <a:xfrm>
            <a:off x="6300192" y="3995388"/>
            <a:ext cx="698500" cy="1566863"/>
            <a:chOff x="4427" y="2335"/>
            <a:chExt cx="390" cy="732"/>
          </a:xfrm>
        </p:grpSpPr>
        <p:sp>
          <p:nvSpPr>
            <p:cNvPr id="47" name="Oval 61"/>
            <p:cNvSpPr>
              <a:spLocks noChangeArrowheads="1"/>
            </p:cNvSpPr>
            <p:nvPr/>
          </p:nvSpPr>
          <p:spPr bwMode="auto">
            <a:xfrm rot="6120000" flipH="1">
              <a:off x="4630" y="2377"/>
              <a:ext cx="105" cy="26"/>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62"/>
            <p:cNvSpPr>
              <a:spLocks noChangeArrowheads="1"/>
            </p:cNvSpPr>
            <p:nvPr/>
          </p:nvSpPr>
          <p:spPr bwMode="auto">
            <a:xfrm>
              <a:off x="4579" y="2954"/>
              <a:ext cx="95" cy="113"/>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63"/>
            <p:cNvSpPr>
              <a:spLocks noChangeArrowheads="1"/>
            </p:cNvSpPr>
            <p:nvPr/>
          </p:nvSpPr>
          <p:spPr bwMode="auto">
            <a:xfrm>
              <a:off x="4553" y="2669"/>
              <a:ext cx="156" cy="242"/>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4"/>
            <p:cNvSpPr>
              <a:spLocks noChangeArrowheads="1"/>
            </p:cNvSpPr>
            <p:nvPr/>
          </p:nvSpPr>
          <p:spPr bwMode="auto">
            <a:xfrm>
              <a:off x="4609" y="2898"/>
              <a:ext cx="33" cy="52"/>
            </a:xfrm>
            <a:prstGeom prst="rect">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Oval 65"/>
            <p:cNvSpPr>
              <a:spLocks noChangeArrowheads="1"/>
            </p:cNvSpPr>
            <p:nvPr/>
          </p:nvSpPr>
          <p:spPr bwMode="auto">
            <a:xfrm rot="11460000">
              <a:off x="4634" y="2510"/>
              <a:ext cx="70"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66"/>
            <p:cNvSpPr>
              <a:spLocks noChangeArrowheads="1"/>
            </p:cNvSpPr>
            <p:nvPr/>
          </p:nvSpPr>
          <p:spPr bwMode="auto">
            <a:xfrm rot="20880000">
              <a:off x="4642" y="2393"/>
              <a:ext cx="61" cy="137"/>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Oval 67"/>
            <p:cNvSpPr>
              <a:spLocks noChangeArrowheads="1"/>
            </p:cNvSpPr>
            <p:nvPr/>
          </p:nvSpPr>
          <p:spPr bwMode="auto">
            <a:xfrm rot="4680000">
              <a:off x="4510" y="2373"/>
              <a:ext cx="104" cy="27"/>
            </a:xfrm>
            <a:prstGeom prst="ellipse">
              <a:avLst/>
            </a:prstGeom>
            <a:gradFill rotWithShape="0">
              <a:gsLst>
                <a:gs pos="0">
                  <a:schemeClr val="accent1"/>
                </a:gs>
                <a:gs pos="100000">
                  <a:schemeClr val="accent1">
                    <a:gamma/>
                    <a:shade val="89804"/>
                    <a:invGamma/>
                  </a:schemeClr>
                </a:gs>
              </a:gsLst>
              <a:path path="shape">
                <a:fillToRect l="50000" t="50000" r="50000" b="50000"/>
              </a:path>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Oval 68"/>
            <p:cNvSpPr>
              <a:spLocks noChangeArrowheads="1"/>
            </p:cNvSpPr>
            <p:nvPr/>
          </p:nvSpPr>
          <p:spPr bwMode="auto">
            <a:xfrm rot="20880000">
              <a:off x="4687" y="2513"/>
              <a:ext cx="27" cy="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69"/>
            <p:cNvSpPr>
              <a:spLocks noChangeArrowheads="1"/>
            </p:cNvSpPr>
            <p:nvPr/>
          </p:nvSpPr>
          <p:spPr bwMode="auto">
            <a:xfrm>
              <a:off x="4657" y="2833"/>
              <a:ext cx="69" cy="6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Oval 70"/>
            <p:cNvSpPr>
              <a:spLocks noChangeArrowheads="1"/>
            </p:cNvSpPr>
            <p:nvPr/>
          </p:nvSpPr>
          <p:spPr bwMode="auto">
            <a:xfrm>
              <a:off x="4522" y="2829"/>
              <a:ext cx="62" cy="5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Oval 71"/>
            <p:cNvSpPr>
              <a:spLocks noChangeArrowheads="1"/>
            </p:cNvSpPr>
            <p:nvPr/>
          </p:nvSpPr>
          <p:spPr bwMode="auto">
            <a:xfrm rot="2400000">
              <a:off x="4490" y="2832"/>
              <a:ext cx="48" cy="13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72"/>
            <p:cNvSpPr>
              <a:spLocks noChangeArrowheads="1"/>
            </p:cNvSpPr>
            <p:nvPr/>
          </p:nvSpPr>
          <p:spPr bwMode="auto">
            <a:xfrm rot="19200000" flipH="1">
              <a:off x="4706" y="2841"/>
              <a:ext cx="48" cy="12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Oval 73"/>
            <p:cNvSpPr>
              <a:spLocks noChangeArrowheads="1"/>
            </p:cNvSpPr>
            <p:nvPr/>
          </p:nvSpPr>
          <p:spPr bwMode="auto">
            <a:xfrm>
              <a:off x="4458" y="2928"/>
              <a:ext cx="35" cy="121"/>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74"/>
            <p:cNvSpPr>
              <a:spLocks noChangeArrowheads="1"/>
            </p:cNvSpPr>
            <p:nvPr/>
          </p:nvSpPr>
          <p:spPr bwMode="auto">
            <a:xfrm>
              <a:off x="4752" y="2937"/>
              <a:ext cx="34" cy="120"/>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Oval 75"/>
            <p:cNvSpPr>
              <a:spLocks noChangeArrowheads="1"/>
            </p:cNvSpPr>
            <p:nvPr/>
          </p:nvSpPr>
          <p:spPr bwMode="auto">
            <a:xfrm>
              <a:off x="4427" y="3045"/>
              <a:ext cx="62"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Oval 76"/>
            <p:cNvSpPr>
              <a:spLocks noChangeArrowheads="1"/>
            </p:cNvSpPr>
            <p:nvPr/>
          </p:nvSpPr>
          <p:spPr bwMode="auto">
            <a:xfrm>
              <a:off x="4756" y="3045"/>
              <a:ext cx="61" cy="8"/>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77"/>
            <p:cNvSpPr>
              <a:spLocks noChangeArrowheads="1"/>
            </p:cNvSpPr>
            <p:nvPr/>
          </p:nvSpPr>
          <p:spPr bwMode="auto">
            <a:xfrm rot="10140000" flipH="1">
              <a:off x="4541" y="2519"/>
              <a:ext cx="69" cy="208"/>
            </a:xfrm>
            <a:prstGeom prst="ellipse">
              <a:avLst/>
            </a:prstGeom>
            <a:gradFill rotWithShape="0">
              <a:gsLst>
                <a:gs pos="0">
                  <a:schemeClr val="accent1"/>
                </a:gs>
                <a:gs pos="100000">
                  <a:schemeClr val="accent1">
                    <a:gamma/>
                    <a:shade val="89804"/>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78"/>
            <p:cNvSpPr>
              <a:spLocks noChangeArrowheads="1"/>
            </p:cNvSpPr>
            <p:nvPr/>
          </p:nvSpPr>
          <p:spPr bwMode="auto">
            <a:xfrm rot="720000" flipH="1">
              <a:off x="4542" y="2401"/>
              <a:ext cx="60" cy="13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9"/>
            <p:cNvSpPr>
              <a:spLocks noChangeArrowheads="1"/>
            </p:cNvSpPr>
            <p:nvPr/>
          </p:nvSpPr>
          <p:spPr bwMode="auto">
            <a:xfrm rot="720000" flipH="1">
              <a:off x="4531" y="2521"/>
              <a:ext cx="27"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80"/>
            <p:cNvSpPr>
              <a:spLocks noChangeArrowheads="1"/>
            </p:cNvSpPr>
            <p:nvPr/>
          </p:nvSpPr>
          <p:spPr bwMode="auto">
            <a:xfrm>
              <a:off x="4626" y="3008"/>
              <a:ext cx="27" cy="27"/>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7" name="Group 81"/>
          <p:cNvGrpSpPr>
            <a:grpSpLocks/>
          </p:cNvGrpSpPr>
          <p:nvPr/>
        </p:nvGrpSpPr>
        <p:grpSpPr bwMode="auto">
          <a:xfrm>
            <a:off x="4125751" y="5121427"/>
            <a:ext cx="1252537" cy="403225"/>
            <a:chOff x="3594" y="2714"/>
            <a:chExt cx="701" cy="188"/>
          </a:xfrm>
        </p:grpSpPr>
        <p:grpSp>
          <p:nvGrpSpPr>
            <p:cNvPr id="68" name="Group 82"/>
            <p:cNvGrpSpPr>
              <a:grpSpLocks/>
            </p:cNvGrpSpPr>
            <p:nvPr/>
          </p:nvGrpSpPr>
          <p:grpSpPr bwMode="auto">
            <a:xfrm>
              <a:off x="3858" y="2721"/>
              <a:ext cx="169" cy="45"/>
              <a:chOff x="3858" y="2721"/>
              <a:chExt cx="169" cy="45"/>
            </a:xfrm>
          </p:grpSpPr>
          <p:sp>
            <p:nvSpPr>
              <p:cNvPr id="88" name="Oval 83"/>
              <p:cNvSpPr>
                <a:spLocks noChangeArrowheads="1"/>
              </p:cNvSpPr>
              <p:nvPr/>
            </p:nvSpPr>
            <p:spPr bwMode="auto">
              <a:xfrm rot="1020000">
                <a:off x="3858" y="2721"/>
                <a:ext cx="112"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Oval 84"/>
              <p:cNvSpPr>
                <a:spLocks noChangeArrowheads="1"/>
              </p:cNvSpPr>
              <p:nvPr/>
            </p:nvSpPr>
            <p:spPr bwMode="auto">
              <a:xfrm rot="1020000">
                <a:off x="3966" y="2757"/>
                <a:ext cx="61" cy="9"/>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 name="Oval 85"/>
            <p:cNvSpPr>
              <a:spLocks noChangeArrowheads="1"/>
            </p:cNvSpPr>
            <p:nvPr/>
          </p:nvSpPr>
          <p:spPr bwMode="auto">
            <a:xfrm>
              <a:off x="3760" y="2714"/>
              <a:ext cx="70"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86"/>
            <p:cNvSpPr>
              <a:spLocks noChangeArrowheads="1"/>
            </p:cNvSpPr>
            <p:nvPr/>
          </p:nvSpPr>
          <p:spPr bwMode="auto">
            <a:xfrm rot="15060000">
              <a:off x="3806" y="2674"/>
              <a:ext cx="48" cy="1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87"/>
            <p:cNvSpPr>
              <a:spLocks noChangeArrowheads="1"/>
            </p:cNvSpPr>
            <p:nvPr/>
          </p:nvSpPr>
          <p:spPr bwMode="auto">
            <a:xfrm rot="16260000" flipH="1">
              <a:off x="4011" y="2698"/>
              <a:ext cx="70" cy="21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88"/>
            <p:cNvSpPr>
              <a:spLocks noChangeArrowheads="1"/>
            </p:cNvSpPr>
            <p:nvPr/>
          </p:nvSpPr>
          <p:spPr bwMode="auto">
            <a:xfrm rot="17640000">
              <a:off x="4166" y="2763"/>
              <a:ext cx="60" cy="14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89"/>
            <p:cNvSpPr>
              <a:spLocks noChangeArrowheads="1"/>
            </p:cNvSpPr>
            <p:nvPr/>
          </p:nvSpPr>
          <p:spPr bwMode="auto">
            <a:xfrm rot="17640000">
              <a:off x="4217" y="2814"/>
              <a:ext cx="113" cy="36"/>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Oval 90"/>
            <p:cNvSpPr>
              <a:spLocks noChangeArrowheads="1"/>
            </p:cNvSpPr>
            <p:nvPr/>
          </p:nvSpPr>
          <p:spPr bwMode="auto">
            <a:xfrm rot="19320000">
              <a:off x="4115" y="2815"/>
              <a:ext cx="27" cy="37"/>
            </a:xfrm>
            <a:prstGeom prst="ellipse">
              <a:avLst/>
            </a:prstGeom>
            <a:solidFill>
              <a:schemeClr val="bg1"/>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91"/>
            <p:cNvSpPr>
              <a:spLocks noChangeArrowheads="1"/>
            </p:cNvSpPr>
            <p:nvPr/>
          </p:nvSpPr>
          <p:spPr bwMode="auto">
            <a:xfrm>
              <a:off x="3594" y="2761"/>
              <a:ext cx="112" cy="99"/>
            </a:xfrm>
            <a:prstGeom prst="ellipse">
              <a:avLst/>
            </a:prstGeom>
            <a:gradFill rotWithShape="0">
              <a:gsLst>
                <a:gs pos="0">
                  <a:srgbClr val="FFCC99"/>
                </a:gs>
                <a:gs pos="100000">
                  <a:srgbClr val="FFCC99">
                    <a:gamma/>
                    <a:shade val="89804"/>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92"/>
            <p:cNvSpPr>
              <a:spLocks noChangeArrowheads="1"/>
            </p:cNvSpPr>
            <p:nvPr/>
          </p:nvSpPr>
          <p:spPr bwMode="auto">
            <a:xfrm>
              <a:off x="3750" y="2725"/>
              <a:ext cx="241" cy="161"/>
            </a:xfrm>
            <a:prstGeom prst="ellipse">
              <a:avLst/>
            </a:prstGeom>
            <a:gradFill rotWithShape="0">
              <a:gsLst>
                <a:gs pos="0">
                  <a:srgbClr val="CC3300">
                    <a:gamma/>
                    <a:shade val="89804"/>
                    <a:invGamma/>
                  </a:srgbClr>
                </a:gs>
                <a:gs pos="100000">
                  <a:srgbClr val="CC33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93"/>
            <p:cNvSpPr>
              <a:spLocks noChangeArrowheads="1"/>
            </p:cNvSpPr>
            <p:nvPr/>
          </p:nvSpPr>
          <p:spPr bwMode="auto">
            <a:xfrm>
              <a:off x="3706" y="2790"/>
              <a:ext cx="60" cy="43"/>
            </a:xfrm>
            <a:prstGeom prst="rect">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94"/>
            <p:cNvSpPr>
              <a:spLocks noChangeArrowheads="1"/>
            </p:cNvSpPr>
            <p:nvPr/>
          </p:nvSpPr>
          <p:spPr bwMode="auto">
            <a:xfrm rot="15840000" flipH="1">
              <a:off x="4020" y="2750"/>
              <a:ext cx="76" cy="215"/>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95"/>
            <p:cNvSpPr>
              <a:spLocks noChangeArrowheads="1"/>
            </p:cNvSpPr>
            <p:nvPr/>
          </p:nvSpPr>
          <p:spPr bwMode="auto">
            <a:xfrm rot="1020000">
              <a:off x="4142" y="2836"/>
              <a:ext cx="139" cy="63"/>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96"/>
            <p:cNvSpPr>
              <a:spLocks noChangeArrowheads="1"/>
            </p:cNvSpPr>
            <p:nvPr/>
          </p:nvSpPr>
          <p:spPr bwMode="auto">
            <a:xfrm rot="1020000">
              <a:off x="4269" y="2788"/>
              <a:ext cx="26" cy="109"/>
            </a:xfrm>
            <a:prstGeom prst="ellipse">
              <a:avLst/>
            </a:prstGeom>
            <a:gradFill rotWithShape="0">
              <a:gsLst>
                <a:gs pos="0">
                  <a:srgbClr val="CC3300">
                    <a:gamma/>
                    <a:shade val="89804"/>
                    <a:invGamma/>
                  </a:srgbClr>
                </a:gs>
                <a:gs pos="50000">
                  <a:srgbClr val="CC3300"/>
                </a:gs>
                <a:gs pos="100000">
                  <a:srgbClr val="CC3300">
                    <a:gamma/>
                    <a:shade val="89804"/>
                    <a:invGamma/>
                  </a:srgbClr>
                </a:gs>
              </a:gsLst>
              <a:lin ang="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97"/>
            <p:cNvSpPr>
              <a:spLocks noChangeArrowheads="1"/>
            </p:cNvSpPr>
            <p:nvPr/>
          </p:nvSpPr>
          <p:spPr bwMode="auto">
            <a:xfrm rot="1020000">
              <a:off x="4136" y="2821"/>
              <a:ext cx="35" cy="2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8"/>
            <p:cNvSpPr>
              <a:spLocks noChangeArrowheads="1"/>
            </p:cNvSpPr>
            <p:nvPr/>
          </p:nvSpPr>
          <p:spPr bwMode="auto">
            <a:xfrm>
              <a:off x="3766" y="2826"/>
              <a:ext cx="61" cy="72"/>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 name="Group 99"/>
            <p:cNvGrpSpPr>
              <a:grpSpLocks/>
            </p:cNvGrpSpPr>
            <p:nvPr/>
          </p:nvGrpSpPr>
          <p:grpSpPr bwMode="auto">
            <a:xfrm>
              <a:off x="3806" y="2833"/>
              <a:ext cx="272" cy="69"/>
              <a:chOff x="3806" y="2833"/>
              <a:chExt cx="272" cy="69"/>
            </a:xfrm>
          </p:grpSpPr>
          <p:sp>
            <p:nvSpPr>
              <p:cNvPr id="85" name="Oval 100"/>
              <p:cNvSpPr>
                <a:spLocks noChangeArrowheads="1"/>
              </p:cNvSpPr>
              <p:nvPr/>
            </p:nvSpPr>
            <p:spPr bwMode="auto">
              <a:xfrm rot="17100000">
                <a:off x="3850" y="2811"/>
                <a:ext cx="47" cy="135"/>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101"/>
              <p:cNvSpPr>
                <a:spLocks noChangeArrowheads="1"/>
              </p:cNvSpPr>
              <p:nvPr/>
            </p:nvSpPr>
            <p:spPr bwMode="auto">
              <a:xfrm rot="20100000">
                <a:off x="3913" y="2858"/>
                <a:ext cx="121" cy="36"/>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102"/>
              <p:cNvSpPr>
                <a:spLocks noChangeArrowheads="1"/>
              </p:cNvSpPr>
              <p:nvPr/>
            </p:nvSpPr>
            <p:spPr bwMode="auto">
              <a:xfrm rot="20100000">
                <a:off x="4009" y="2833"/>
                <a:ext cx="69" cy="18"/>
              </a:xfrm>
              <a:prstGeom prst="ellipse">
                <a:avLst/>
              </a:prstGeom>
              <a:gradFill rotWithShape="0">
                <a:gsLst>
                  <a:gs pos="0">
                    <a:srgbClr val="FFCC99">
                      <a:gamma/>
                      <a:shade val="89804"/>
                      <a:invGamma/>
                    </a:srgbClr>
                  </a:gs>
                  <a:gs pos="50000">
                    <a:srgbClr val="FFCC99"/>
                  </a:gs>
                  <a:gs pos="100000">
                    <a:srgbClr val="FFCC99">
                      <a:gamma/>
                      <a:shade val="89804"/>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 name="Oval 103"/>
            <p:cNvSpPr>
              <a:spLocks noChangeArrowheads="1"/>
            </p:cNvSpPr>
            <p:nvPr/>
          </p:nvSpPr>
          <p:spPr bwMode="auto">
            <a:xfrm>
              <a:off x="3641" y="2729"/>
              <a:ext cx="18" cy="46"/>
            </a:xfrm>
            <a:prstGeom prst="ellipse">
              <a:avLst/>
            </a:prstGeom>
            <a:solidFill>
              <a:srgbClr val="FF3300"/>
            </a:solidFill>
            <a:ln w="12699">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3178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1815882"/>
          </a:xfrm>
          <a:prstGeom prst="rect">
            <a:avLst/>
          </a:prstGeom>
          <a:noFill/>
        </p:spPr>
        <p:txBody>
          <a:bodyPr wrap="square" rtlCol="0">
            <a:spAutoFit/>
          </a:bodyPr>
          <a:lstStyle/>
          <a:p>
            <a:pPr algn="ctr"/>
            <a:r>
              <a:rPr lang="en-US" sz="2800" dirty="0" smtClean="0">
                <a:solidFill>
                  <a:srgbClr val="FF0000"/>
                </a:solidFill>
              </a:rPr>
              <a:t>TRANS-MURAL PRESSURE (TMP)</a:t>
            </a:r>
          </a:p>
          <a:p>
            <a:r>
              <a:rPr lang="en-US" sz="2800" dirty="0" smtClean="0">
                <a:solidFill>
                  <a:schemeClr val="tx2"/>
                </a:solidFill>
              </a:rPr>
              <a:t>is the </a:t>
            </a:r>
            <a:r>
              <a:rPr lang="en-US" sz="2800" dirty="0" smtClean="0">
                <a:solidFill>
                  <a:srgbClr val="FF0000"/>
                </a:solidFill>
              </a:rPr>
              <a:t>hemodynamic key point </a:t>
            </a:r>
            <a:r>
              <a:rPr lang="en-US" sz="2800" dirty="0" smtClean="0">
                <a:solidFill>
                  <a:schemeClr val="tx2"/>
                </a:solidFill>
              </a:rPr>
              <a:t>of the venous drainage because it determines the transfer of fluids and their components from the tissue into the venous bed. </a:t>
            </a:r>
          </a:p>
        </p:txBody>
      </p:sp>
      <p:sp>
        <p:nvSpPr>
          <p:cNvPr id="2" name="Ellipse 1"/>
          <p:cNvSpPr/>
          <p:nvPr/>
        </p:nvSpPr>
        <p:spPr>
          <a:xfrm>
            <a:off x="3203848" y="4941168"/>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5805264"/>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5805264"/>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5661248"/>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5435933"/>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5435932"/>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5229200"/>
            <a:ext cx="1080120" cy="369332"/>
          </a:xfrm>
          <a:prstGeom prst="rect">
            <a:avLst/>
          </a:prstGeom>
          <a:noFill/>
        </p:spPr>
        <p:txBody>
          <a:bodyPr wrap="square" rtlCol="0">
            <a:spAutoFit/>
          </a:bodyPr>
          <a:lstStyle/>
          <a:p>
            <a:r>
              <a:rPr lang="en-US" dirty="0" smtClean="0"/>
              <a:t>TMP</a:t>
            </a:r>
            <a:endParaRPr lang="en-US" dirty="0"/>
          </a:p>
        </p:txBody>
      </p:sp>
      <p:sp>
        <p:nvSpPr>
          <p:cNvPr id="10" name="ZoneTexte 9"/>
          <p:cNvSpPr txBox="1"/>
          <p:nvPr/>
        </p:nvSpPr>
        <p:spPr>
          <a:xfrm>
            <a:off x="41720" y="3041957"/>
            <a:ext cx="8784976" cy="1569660"/>
          </a:xfrm>
          <a:prstGeom prst="rect">
            <a:avLst/>
          </a:prstGeom>
          <a:noFill/>
        </p:spPr>
        <p:txBody>
          <a:bodyPr wrap="square" rtlCol="0">
            <a:spAutoFit/>
          </a:bodyPr>
          <a:lstStyle/>
          <a:p>
            <a:pPr algn="ctr"/>
            <a:r>
              <a:rPr lang="en-US" sz="4800" dirty="0" smtClean="0">
                <a:solidFill>
                  <a:srgbClr val="FF0000"/>
                </a:solidFill>
              </a:rPr>
              <a:t>VENOUS DISEASE?</a:t>
            </a:r>
          </a:p>
          <a:p>
            <a:pPr algn="ctr"/>
            <a:r>
              <a:rPr lang="en-US" sz="4800" dirty="0" smtClean="0">
                <a:solidFill>
                  <a:srgbClr val="FF0000"/>
                </a:solidFill>
              </a:rPr>
              <a:t>Just THINK TMP!</a:t>
            </a:r>
            <a:endParaRPr lang="en-US" sz="4800" dirty="0" smtClean="0">
              <a:solidFill>
                <a:schemeClr val="tx2"/>
              </a:solidFill>
            </a:endParaRPr>
          </a:p>
        </p:txBody>
      </p:sp>
    </p:spTree>
    <p:extLst>
      <p:ext uri="{BB962C8B-B14F-4D97-AF65-F5344CB8AC3E}">
        <p14:creationId xmlns:p14="http://schemas.microsoft.com/office/powerpoint/2010/main" val="13445681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488808"/>
            <a:ext cx="1958399" cy="1200329"/>
          </a:xfrm>
          <a:prstGeom prst="rect">
            <a:avLst/>
          </a:prstGeom>
          <a:noFill/>
        </p:spPr>
        <p:txBody>
          <a:bodyPr wrap="square" rtlCol="0">
            <a:spAutoFit/>
          </a:bodyPr>
          <a:lstStyle/>
          <a:p>
            <a:pPr algn="ctr"/>
            <a:r>
              <a:rPr lang="en-US" dirty="0" smtClean="0">
                <a:solidFill>
                  <a:srgbClr val="FF0000"/>
                </a:solidFill>
              </a:rPr>
              <a:t>Normal Individuals</a:t>
            </a:r>
          </a:p>
          <a:p>
            <a:pPr algn="ctr"/>
            <a:r>
              <a:rPr lang="en-US" dirty="0" smtClean="0"/>
              <a:t>Light elastic compression</a:t>
            </a:r>
          </a:p>
          <a:p>
            <a:pPr algn="ctr"/>
            <a:endParaRPr lang="en-US" dirty="0" smtClean="0"/>
          </a:p>
        </p:txBody>
      </p:sp>
      <p:sp>
        <p:nvSpPr>
          <p:cNvPr id="2" name="Ellipse 1"/>
          <p:cNvSpPr/>
          <p:nvPr/>
        </p:nvSpPr>
        <p:spPr>
          <a:xfrm>
            <a:off x="2862904" y="26064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Connecteur droit 113"/>
          <p:cNvCxnSpPr>
            <a:stCxn id="2" idx="4"/>
          </p:cNvCxnSpPr>
          <p:nvPr/>
        </p:nvCxnSpPr>
        <p:spPr>
          <a:xfrm>
            <a:off x="2958053" y="43769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6" name="Connecteur droit 115"/>
          <p:cNvCxnSpPr/>
          <p:nvPr/>
        </p:nvCxnSpPr>
        <p:spPr>
          <a:xfrm flipH="1">
            <a:off x="2699792" y="101941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2958053" y="101941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H="1">
            <a:off x="2781348" y="58944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2958172" y="58944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3" name="Ellipse 122"/>
          <p:cNvSpPr/>
          <p:nvPr/>
        </p:nvSpPr>
        <p:spPr>
          <a:xfrm>
            <a:off x="3789460" y="59819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Connecteur droit 123"/>
          <p:cNvCxnSpPr>
            <a:stCxn id="123" idx="4"/>
          </p:cNvCxnSpPr>
          <p:nvPr/>
        </p:nvCxnSpPr>
        <p:spPr>
          <a:xfrm>
            <a:off x="3884609" y="77523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a:off x="4274420" y="1356956"/>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3842372" y="1356956"/>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flipH="1">
            <a:off x="3707904" y="926991"/>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157" name="Groupe 156"/>
          <p:cNvGrpSpPr/>
          <p:nvPr/>
        </p:nvGrpSpPr>
        <p:grpSpPr>
          <a:xfrm>
            <a:off x="4908899" y="349170"/>
            <a:ext cx="493036" cy="1339967"/>
            <a:chOff x="2892675" y="1883832"/>
            <a:chExt cx="493036" cy="1339967"/>
          </a:xfrm>
        </p:grpSpPr>
        <p:sp>
          <p:nvSpPr>
            <p:cNvPr id="143" name="Ellipse 142"/>
            <p:cNvSpPr/>
            <p:nvPr/>
          </p:nvSpPr>
          <p:spPr>
            <a:xfrm>
              <a:off x="3150936" y="188383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Connecteur droit 143"/>
            <p:cNvCxnSpPr>
              <a:stCxn id="143" idx="4"/>
            </p:cNvCxnSpPr>
            <p:nvPr/>
          </p:nvCxnSpPr>
          <p:spPr>
            <a:xfrm>
              <a:off x="3246085" y="206087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flipH="1">
              <a:off x="3136231" y="2642594"/>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flipV="1">
              <a:off x="2892675" y="2962269"/>
              <a:ext cx="258261" cy="835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flipH="1">
              <a:off x="3116954" y="2212629"/>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flipV="1">
              <a:off x="2970408" y="2448184"/>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a:xfrm>
              <a:off x="3258440" y="2636912"/>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6" name="Connecteur droit 155"/>
            <p:cNvCxnSpPr/>
            <p:nvPr/>
          </p:nvCxnSpPr>
          <p:spPr>
            <a:xfrm flipH="1">
              <a:off x="3275856" y="2907649"/>
              <a:ext cx="109855" cy="31615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59" name="Ellipse 158"/>
          <p:cNvSpPr/>
          <p:nvPr/>
        </p:nvSpPr>
        <p:spPr>
          <a:xfrm rot="16200000">
            <a:off x="5886860" y="84770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Connecteur droit 159"/>
          <p:cNvCxnSpPr>
            <a:stCxn id="159" idx="4"/>
          </p:cNvCxnSpPr>
          <p:nvPr/>
        </p:nvCxnSpPr>
        <p:spPr>
          <a:xfrm rot="16200000">
            <a:off x="6361389" y="64536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1" name="Connecteur droit 160"/>
          <p:cNvCxnSpPr/>
          <p:nvPr/>
        </p:nvCxnSpPr>
        <p:spPr>
          <a:xfrm>
            <a:off x="6652248" y="936227"/>
            <a:ext cx="728064" cy="831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flipV="1">
            <a:off x="6652248" y="847815"/>
            <a:ext cx="728064" cy="8841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a:off x="6222284" y="936348"/>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flipV="1">
            <a:off x="6222284" y="775238"/>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0" name="Ellipse 169"/>
          <p:cNvSpPr/>
          <p:nvPr/>
        </p:nvSpPr>
        <p:spPr>
          <a:xfrm>
            <a:off x="2862904" y="191683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Connecteur droit 170"/>
          <p:cNvCxnSpPr>
            <a:stCxn id="170" idx="4"/>
          </p:cNvCxnSpPr>
          <p:nvPr/>
        </p:nvCxnSpPr>
        <p:spPr>
          <a:xfrm>
            <a:off x="2958053" y="209387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2" name="Connecteur droit 171"/>
          <p:cNvCxnSpPr/>
          <p:nvPr/>
        </p:nvCxnSpPr>
        <p:spPr>
          <a:xfrm flipH="1">
            <a:off x="2699792" y="2675594"/>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3" name="Connecteur droit 172"/>
          <p:cNvCxnSpPr/>
          <p:nvPr/>
        </p:nvCxnSpPr>
        <p:spPr>
          <a:xfrm>
            <a:off x="2958053" y="2675594"/>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4" name="Connecteur droit 173"/>
          <p:cNvCxnSpPr/>
          <p:nvPr/>
        </p:nvCxnSpPr>
        <p:spPr>
          <a:xfrm flipH="1">
            <a:off x="2781348" y="2245629"/>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5" name="Connecteur droit 174"/>
          <p:cNvCxnSpPr/>
          <p:nvPr/>
        </p:nvCxnSpPr>
        <p:spPr>
          <a:xfrm>
            <a:off x="2958172" y="2245629"/>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6" name="Ellipse 175"/>
          <p:cNvSpPr/>
          <p:nvPr/>
        </p:nvSpPr>
        <p:spPr>
          <a:xfrm>
            <a:off x="3789460" y="225437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Connecteur droit 176"/>
          <p:cNvCxnSpPr>
            <a:stCxn id="176" idx="4"/>
          </p:cNvCxnSpPr>
          <p:nvPr/>
        </p:nvCxnSpPr>
        <p:spPr>
          <a:xfrm>
            <a:off x="3884609" y="243142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8" name="Connecteur droit 177"/>
          <p:cNvCxnSpPr/>
          <p:nvPr/>
        </p:nvCxnSpPr>
        <p:spPr>
          <a:xfrm>
            <a:off x="4274420" y="3013140"/>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9" name="Connecteur droit 178"/>
          <p:cNvCxnSpPr/>
          <p:nvPr/>
        </p:nvCxnSpPr>
        <p:spPr>
          <a:xfrm>
            <a:off x="3842372" y="3013140"/>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0" name="Connecteur droit 179"/>
          <p:cNvCxnSpPr/>
          <p:nvPr/>
        </p:nvCxnSpPr>
        <p:spPr>
          <a:xfrm flipH="1">
            <a:off x="3707904" y="258317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2" name="Ellipse 181"/>
          <p:cNvSpPr/>
          <p:nvPr/>
        </p:nvSpPr>
        <p:spPr>
          <a:xfrm>
            <a:off x="5167160" y="200535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Connecteur droit 182"/>
          <p:cNvCxnSpPr>
            <a:stCxn id="182" idx="4"/>
          </p:cNvCxnSpPr>
          <p:nvPr/>
        </p:nvCxnSpPr>
        <p:spPr>
          <a:xfrm>
            <a:off x="5262309" y="218239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4" name="Connecteur droit 183"/>
          <p:cNvCxnSpPr/>
          <p:nvPr/>
        </p:nvCxnSpPr>
        <p:spPr>
          <a:xfrm flipH="1">
            <a:off x="5152455" y="2764116"/>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Connecteur droit 184"/>
          <p:cNvCxnSpPr/>
          <p:nvPr/>
        </p:nvCxnSpPr>
        <p:spPr>
          <a:xfrm flipV="1">
            <a:off x="4908899" y="3083791"/>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flipH="1">
            <a:off x="5133178" y="2334151"/>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7" name="Connecteur droit 186"/>
          <p:cNvCxnSpPr/>
          <p:nvPr/>
        </p:nvCxnSpPr>
        <p:spPr>
          <a:xfrm flipV="1">
            <a:off x="4986632" y="2569706"/>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8" name="Connecteur droit 187"/>
          <p:cNvCxnSpPr/>
          <p:nvPr/>
        </p:nvCxnSpPr>
        <p:spPr>
          <a:xfrm>
            <a:off x="5274664" y="2758434"/>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Connecteur droit 188"/>
          <p:cNvCxnSpPr/>
          <p:nvPr/>
        </p:nvCxnSpPr>
        <p:spPr>
          <a:xfrm flipH="1">
            <a:off x="5292080" y="3029171"/>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0" name="Ellipse 189"/>
          <p:cNvSpPr/>
          <p:nvPr/>
        </p:nvSpPr>
        <p:spPr>
          <a:xfrm rot="16200000">
            <a:off x="5886860" y="250389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Connecteur droit 190"/>
          <p:cNvCxnSpPr>
            <a:stCxn id="190" idx="4"/>
          </p:cNvCxnSpPr>
          <p:nvPr/>
        </p:nvCxnSpPr>
        <p:spPr>
          <a:xfrm rot="16200000">
            <a:off x="6361389" y="2301553"/>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2" name="Connecteur droit 191"/>
          <p:cNvCxnSpPr/>
          <p:nvPr/>
        </p:nvCxnSpPr>
        <p:spPr>
          <a:xfrm>
            <a:off x="6652248" y="2592411"/>
            <a:ext cx="728064" cy="8318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flipV="1">
            <a:off x="6652248" y="2503999"/>
            <a:ext cx="728064" cy="8841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4" name="Connecteur droit 193"/>
          <p:cNvCxnSpPr/>
          <p:nvPr/>
        </p:nvCxnSpPr>
        <p:spPr>
          <a:xfrm>
            <a:off x="6222284" y="2592532"/>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5" name="Connecteur droit 194"/>
          <p:cNvCxnSpPr/>
          <p:nvPr/>
        </p:nvCxnSpPr>
        <p:spPr>
          <a:xfrm flipV="1">
            <a:off x="6222284" y="2431422"/>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96" name="ZoneTexte 195"/>
          <p:cNvSpPr txBox="1"/>
          <p:nvPr/>
        </p:nvSpPr>
        <p:spPr>
          <a:xfrm>
            <a:off x="323528" y="1844824"/>
            <a:ext cx="1958399" cy="1754326"/>
          </a:xfrm>
          <a:prstGeom prst="rect">
            <a:avLst/>
          </a:prstGeom>
          <a:noFill/>
        </p:spPr>
        <p:txBody>
          <a:bodyPr wrap="square" rtlCol="0">
            <a:spAutoFit/>
          </a:bodyPr>
          <a:lstStyle/>
          <a:p>
            <a:pPr algn="ctr"/>
            <a:r>
              <a:rPr lang="en-US" dirty="0" smtClean="0">
                <a:solidFill>
                  <a:srgbClr val="FF0000"/>
                </a:solidFill>
              </a:rPr>
              <a:t>Moderate Valve Incompetence</a:t>
            </a:r>
          </a:p>
          <a:p>
            <a:pPr algn="ctr"/>
            <a:r>
              <a:rPr lang="en-US" dirty="0" smtClean="0"/>
              <a:t>Light/ Moderate elastic compression</a:t>
            </a:r>
          </a:p>
          <a:p>
            <a:pPr algn="ctr"/>
            <a:endParaRPr lang="en-US" dirty="0" smtClean="0"/>
          </a:p>
        </p:txBody>
      </p:sp>
      <p:sp>
        <p:nvSpPr>
          <p:cNvPr id="197" name="ZoneTexte 196"/>
          <p:cNvSpPr txBox="1"/>
          <p:nvPr/>
        </p:nvSpPr>
        <p:spPr>
          <a:xfrm>
            <a:off x="340303" y="3573016"/>
            <a:ext cx="1958399" cy="2031325"/>
          </a:xfrm>
          <a:prstGeom prst="rect">
            <a:avLst/>
          </a:prstGeom>
          <a:noFill/>
        </p:spPr>
        <p:txBody>
          <a:bodyPr wrap="square" rtlCol="0">
            <a:spAutoFit/>
          </a:bodyPr>
          <a:lstStyle/>
          <a:p>
            <a:pPr algn="ctr"/>
            <a:r>
              <a:rPr lang="en-US" dirty="0" smtClean="0">
                <a:solidFill>
                  <a:srgbClr val="FF0000"/>
                </a:solidFill>
              </a:rPr>
              <a:t>Moderate Venous Obstacle</a:t>
            </a:r>
          </a:p>
          <a:p>
            <a:pPr algn="ctr"/>
            <a:r>
              <a:rPr lang="en-US" dirty="0" smtClean="0">
                <a:solidFill>
                  <a:srgbClr val="FF0000"/>
                </a:solidFill>
              </a:rPr>
              <a:t>AV </a:t>
            </a:r>
            <a:r>
              <a:rPr lang="en-US" dirty="0" err="1" smtClean="0">
                <a:solidFill>
                  <a:srgbClr val="FF0000"/>
                </a:solidFill>
              </a:rPr>
              <a:t>Fistule</a:t>
            </a:r>
            <a:endParaRPr lang="en-US" dirty="0" smtClean="0">
              <a:solidFill>
                <a:srgbClr val="FF0000"/>
              </a:solidFill>
            </a:endParaRPr>
          </a:p>
          <a:p>
            <a:pPr algn="ctr"/>
            <a:r>
              <a:rPr lang="en-US" dirty="0" smtClean="0"/>
              <a:t>Light/ Moderate elastic compression</a:t>
            </a:r>
          </a:p>
          <a:p>
            <a:pPr algn="ctr"/>
            <a:endParaRPr lang="en-US" dirty="0" smtClean="0"/>
          </a:p>
        </p:txBody>
      </p:sp>
      <p:sp>
        <p:nvSpPr>
          <p:cNvPr id="198" name="Ellipse 197"/>
          <p:cNvSpPr/>
          <p:nvPr/>
        </p:nvSpPr>
        <p:spPr>
          <a:xfrm>
            <a:off x="2820667" y="370649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Connecteur droit 198"/>
          <p:cNvCxnSpPr>
            <a:stCxn id="198" idx="4"/>
          </p:cNvCxnSpPr>
          <p:nvPr/>
        </p:nvCxnSpPr>
        <p:spPr>
          <a:xfrm>
            <a:off x="2915816" y="3883542"/>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0" name="Connecteur droit 199"/>
          <p:cNvCxnSpPr/>
          <p:nvPr/>
        </p:nvCxnSpPr>
        <p:spPr>
          <a:xfrm flipH="1">
            <a:off x="2657555" y="446526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Connecteur droit 200"/>
          <p:cNvCxnSpPr/>
          <p:nvPr/>
        </p:nvCxnSpPr>
        <p:spPr>
          <a:xfrm>
            <a:off x="2915816" y="4465260"/>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2" name="Connecteur droit 201"/>
          <p:cNvCxnSpPr/>
          <p:nvPr/>
        </p:nvCxnSpPr>
        <p:spPr>
          <a:xfrm flipH="1">
            <a:off x="2739111" y="403529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2915935" y="4035295"/>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4" name="Ellipse 203"/>
          <p:cNvSpPr/>
          <p:nvPr/>
        </p:nvSpPr>
        <p:spPr>
          <a:xfrm>
            <a:off x="3747223" y="4044044"/>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Connecteur droit 204"/>
          <p:cNvCxnSpPr>
            <a:stCxn id="204" idx="4"/>
          </p:cNvCxnSpPr>
          <p:nvPr/>
        </p:nvCxnSpPr>
        <p:spPr>
          <a:xfrm>
            <a:off x="3842372" y="4221088"/>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a:off x="4232183" y="4802806"/>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a:off x="3800135" y="4802806"/>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flipH="1">
            <a:off x="3665667" y="4372841"/>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9" name="Ellipse 208"/>
          <p:cNvSpPr/>
          <p:nvPr/>
        </p:nvSpPr>
        <p:spPr>
          <a:xfrm>
            <a:off x="5124923" y="379502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Connecteur droit 209"/>
          <p:cNvCxnSpPr>
            <a:stCxn id="209" idx="4"/>
          </p:cNvCxnSpPr>
          <p:nvPr/>
        </p:nvCxnSpPr>
        <p:spPr>
          <a:xfrm>
            <a:off x="5220072" y="3972064"/>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flipH="1">
            <a:off x="5110218" y="4553782"/>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flipV="1">
            <a:off x="4866662" y="4873457"/>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flipH="1">
            <a:off x="5090941" y="4123817"/>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flipV="1">
            <a:off x="4944395" y="4359372"/>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a:off x="5232427" y="4548100"/>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flipH="1">
            <a:off x="5249843" y="4818837"/>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17" name="Ellipse 216"/>
          <p:cNvSpPr/>
          <p:nvPr/>
        </p:nvSpPr>
        <p:spPr>
          <a:xfrm rot="16200000">
            <a:off x="5844623" y="429355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8" name="Connecteur droit 217"/>
          <p:cNvCxnSpPr>
            <a:stCxn id="217" idx="4"/>
          </p:cNvCxnSpPr>
          <p:nvPr/>
        </p:nvCxnSpPr>
        <p:spPr>
          <a:xfrm rot="16200000">
            <a:off x="6319152" y="409121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9" name="Connecteur droit 218"/>
          <p:cNvCxnSpPr/>
          <p:nvPr/>
        </p:nvCxnSpPr>
        <p:spPr>
          <a:xfrm>
            <a:off x="6610011" y="4382077"/>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Connecteur droit 219"/>
          <p:cNvCxnSpPr/>
          <p:nvPr/>
        </p:nvCxnSpPr>
        <p:spPr>
          <a:xfrm flipV="1">
            <a:off x="6610011" y="4293665"/>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6180047" y="4382198"/>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2" name="Connecteur droit 221"/>
          <p:cNvCxnSpPr/>
          <p:nvPr/>
        </p:nvCxnSpPr>
        <p:spPr>
          <a:xfrm flipV="1">
            <a:off x="6180047" y="4221088"/>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3" name="ZoneTexte 222"/>
          <p:cNvSpPr txBox="1"/>
          <p:nvPr/>
        </p:nvSpPr>
        <p:spPr>
          <a:xfrm>
            <a:off x="340303" y="5381849"/>
            <a:ext cx="1958399" cy="1477328"/>
          </a:xfrm>
          <a:prstGeom prst="rect">
            <a:avLst/>
          </a:prstGeom>
          <a:noFill/>
        </p:spPr>
        <p:txBody>
          <a:bodyPr wrap="square" rtlCol="0">
            <a:spAutoFit/>
          </a:bodyPr>
          <a:lstStyle/>
          <a:p>
            <a:pPr algn="ctr"/>
            <a:r>
              <a:rPr lang="en-US" dirty="0" smtClean="0">
                <a:solidFill>
                  <a:srgbClr val="FF0000"/>
                </a:solidFill>
              </a:rPr>
              <a:t>Phlebitis prevention</a:t>
            </a:r>
          </a:p>
          <a:p>
            <a:pPr algn="ctr"/>
            <a:r>
              <a:rPr lang="en-US" dirty="0" smtClean="0"/>
              <a:t>Light elastic </a:t>
            </a:r>
            <a:r>
              <a:rPr lang="en-US" dirty="0"/>
              <a:t>compression</a:t>
            </a:r>
          </a:p>
          <a:p>
            <a:pPr algn="ctr"/>
            <a:endParaRPr lang="en-US" dirty="0" smtClean="0"/>
          </a:p>
        </p:txBody>
      </p:sp>
      <p:sp>
        <p:nvSpPr>
          <p:cNvPr id="224" name="Ellipse 223"/>
          <p:cNvSpPr/>
          <p:nvPr/>
        </p:nvSpPr>
        <p:spPr>
          <a:xfrm>
            <a:off x="2820667" y="5227299"/>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Connecteur droit 224"/>
          <p:cNvCxnSpPr>
            <a:stCxn id="224" idx="4"/>
          </p:cNvCxnSpPr>
          <p:nvPr/>
        </p:nvCxnSpPr>
        <p:spPr>
          <a:xfrm>
            <a:off x="2915816" y="5404343"/>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H="1">
            <a:off x="2657555" y="5986061"/>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2915816" y="5986061"/>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H="1">
            <a:off x="2739111" y="5556096"/>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2915935" y="5556096"/>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0" name="Ellipse 229"/>
          <p:cNvSpPr/>
          <p:nvPr/>
        </p:nvSpPr>
        <p:spPr>
          <a:xfrm>
            <a:off x="3747223" y="5564845"/>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Connecteur droit 230"/>
          <p:cNvCxnSpPr>
            <a:stCxn id="230" idx="4"/>
          </p:cNvCxnSpPr>
          <p:nvPr/>
        </p:nvCxnSpPr>
        <p:spPr>
          <a:xfrm>
            <a:off x="3842372" y="5741889"/>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232183" y="6323607"/>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3800135" y="6323607"/>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flipH="1">
            <a:off x="3665667" y="5893642"/>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Ellipse 234"/>
          <p:cNvSpPr/>
          <p:nvPr/>
        </p:nvSpPr>
        <p:spPr>
          <a:xfrm>
            <a:off x="5124923" y="5315821"/>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Connecteur droit 235"/>
          <p:cNvCxnSpPr>
            <a:stCxn id="235" idx="4"/>
          </p:cNvCxnSpPr>
          <p:nvPr/>
        </p:nvCxnSpPr>
        <p:spPr>
          <a:xfrm>
            <a:off x="5220072" y="5492865"/>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flipH="1">
            <a:off x="5110218" y="6074583"/>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flipV="1">
            <a:off x="4866662" y="6394258"/>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flipH="1">
            <a:off x="5090941" y="5644618"/>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flipV="1">
            <a:off x="4944395" y="5880173"/>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5232427" y="6068901"/>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flipH="1">
            <a:off x="5249843" y="6339638"/>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Ellipse 242"/>
          <p:cNvSpPr/>
          <p:nvPr/>
        </p:nvSpPr>
        <p:spPr>
          <a:xfrm rot="16200000">
            <a:off x="5844623" y="5814357"/>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onnecteur droit 243"/>
          <p:cNvCxnSpPr>
            <a:stCxn id="243" idx="4"/>
          </p:cNvCxnSpPr>
          <p:nvPr/>
        </p:nvCxnSpPr>
        <p:spPr>
          <a:xfrm rot="16200000">
            <a:off x="6319152" y="5612020"/>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a:off x="6610011" y="5902878"/>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flipV="1">
            <a:off x="6610011" y="5814466"/>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6180047" y="5902999"/>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flipV="1">
            <a:off x="6180047" y="5741889"/>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847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340303" y="902740"/>
            <a:ext cx="1958399" cy="3139321"/>
          </a:xfrm>
          <a:prstGeom prst="rect">
            <a:avLst/>
          </a:prstGeom>
          <a:noFill/>
        </p:spPr>
        <p:txBody>
          <a:bodyPr wrap="square" rtlCol="0">
            <a:spAutoFit/>
          </a:bodyPr>
          <a:lstStyle/>
          <a:p>
            <a:pPr algn="ctr"/>
            <a:r>
              <a:rPr lang="en-US" dirty="0" smtClean="0">
                <a:solidFill>
                  <a:srgbClr val="FF0000"/>
                </a:solidFill>
              </a:rPr>
              <a:t>Sever venous incompetence and/or </a:t>
            </a:r>
            <a:r>
              <a:rPr lang="en-US" dirty="0" err="1" smtClean="0">
                <a:solidFill>
                  <a:srgbClr val="FF0000"/>
                </a:solidFill>
              </a:rPr>
              <a:t>Importante</a:t>
            </a:r>
            <a:r>
              <a:rPr lang="en-US" dirty="0" smtClean="0">
                <a:solidFill>
                  <a:srgbClr val="FF0000"/>
                </a:solidFill>
              </a:rPr>
              <a:t> Obstacle  and/or AV </a:t>
            </a:r>
            <a:r>
              <a:rPr lang="en-US" dirty="0" err="1" smtClean="0">
                <a:solidFill>
                  <a:srgbClr val="FF0000"/>
                </a:solidFill>
              </a:rPr>
              <a:t>Fistule</a:t>
            </a:r>
            <a:r>
              <a:rPr lang="en-US" dirty="0" smtClean="0">
                <a:solidFill>
                  <a:srgbClr val="FF0000"/>
                </a:solidFill>
              </a:rPr>
              <a:t> (</a:t>
            </a:r>
            <a:r>
              <a:rPr lang="en-US" dirty="0" smtClean="0"/>
              <a:t> </a:t>
            </a:r>
            <a:r>
              <a:rPr lang="en-US" dirty="0" smtClean="0">
                <a:solidFill>
                  <a:srgbClr val="0066FF"/>
                </a:solidFill>
              </a:rPr>
              <a:t>Doppler venous pressure measurement)  </a:t>
            </a:r>
          </a:p>
          <a:p>
            <a:pPr algn="ctr"/>
            <a:r>
              <a:rPr lang="en-US" u="sng" dirty="0" smtClean="0"/>
              <a:t>Non  elastic </a:t>
            </a:r>
            <a:r>
              <a:rPr lang="en-US" u="sng" dirty="0"/>
              <a:t>compression</a:t>
            </a:r>
          </a:p>
          <a:p>
            <a:pPr algn="ctr"/>
            <a:endParaRPr lang="en-US" dirty="0" smtClean="0"/>
          </a:p>
        </p:txBody>
      </p:sp>
      <p:cxnSp>
        <p:nvCxnSpPr>
          <p:cNvPr id="225" name="Connecteur droit 224"/>
          <p:cNvCxnSpPr/>
          <p:nvPr/>
        </p:nvCxnSpPr>
        <p:spPr>
          <a:xfrm>
            <a:off x="2915816" y="925234"/>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6" name="Connecteur droit 225"/>
          <p:cNvCxnSpPr/>
          <p:nvPr/>
        </p:nvCxnSpPr>
        <p:spPr>
          <a:xfrm flipH="1">
            <a:off x="2657555" y="1506952"/>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2915816" y="1506952"/>
            <a:ext cx="258261" cy="63230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28" name="Connecteur droit 227"/>
          <p:cNvCxnSpPr/>
          <p:nvPr/>
        </p:nvCxnSpPr>
        <p:spPr>
          <a:xfrm flipH="1">
            <a:off x="2739111" y="1076987"/>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a:off x="2915935" y="1076987"/>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665667" y="1085736"/>
            <a:ext cx="596287" cy="1067195"/>
            <a:chOff x="3665667" y="1085736"/>
            <a:chExt cx="596287" cy="1067195"/>
          </a:xfrm>
        </p:grpSpPr>
        <p:sp>
          <p:nvSpPr>
            <p:cNvPr id="230" name="Ellipse 229"/>
            <p:cNvSpPr/>
            <p:nvPr/>
          </p:nvSpPr>
          <p:spPr>
            <a:xfrm>
              <a:off x="3747223" y="1085736"/>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Connecteur droit 230"/>
            <p:cNvCxnSpPr>
              <a:stCxn id="230" idx="4"/>
            </p:cNvCxnSpPr>
            <p:nvPr/>
          </p:nvCxnSpPr>
          <p:spPr>
            <a:xfrm>
              <a:off x="3842372" y="1262780"/>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2" name="Connecteur droit 231"/>
            <p:cNvCxnSpPr/>
            <p:nvPr/>
          </p:nvCxnSpPr>
          <p:spPr>
            <a:xfrm>
              <a:off x="4232183" y="1844498"/>
              <a:ext cx="0" cy="30843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a:off x="3800135" y="1844498"/>
              <a:ext cx="46181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4" name="Connecteur droit 233"/>
            <p:cNvCxnSpPr/>
            <p:nvPr/>
          </p:nvCxnSpPr>
          <p:spPr>
            <a:xfrm flipH="1">
              <a:off x="3665667" y="1414533"/>
              <a:ext cx="176585" cy="429965"/>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235" name="Ellipse 234"/>
          <p:cNvSpPr/>
          <p:nvPr/>
        </p:nvSpPr>
        <p:spPr>
          <a:xfrm>
            <a:off x="5124923" y="836712"/>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Connecteur droit 235"/>
          <p:cNvCxnSpPr>
            <a:stCxn id="235" idx="4"/>
          </p:cNvCxnSpPr>
          <p:nvPr/>
        </p:nvCxnSpPr>
        <p:spPr>
          <a:xfrm>
            <a:off x="5220072" y="1013756"/>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flipH="1">
            <a:off x="5110218" y="1595474"/>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Connecteur droit 237"/>
          <p:cNvCxnSpPr/>
          <p:nvPr/>
        </p:nvCxnSpPr>
        <p:spPr>
          <a:xfrm flipV="1">
            <a:off x="4866662" y="1915149"/>
            <a:ext cx="258261" cy="835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flipH="1">
            <a:off x="5090941" y="1165509"/>
            <a:ext cx="129012" cy="24902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0" name="Connecteur droit 239"/>
          <p:cNvCxnSpPr/>
          <p:nvPr/>
        </p:nvCxnSpPr>
        <p:spPr>
          <a:xfrm flipV="1">
            <a:off x="4944395" y="1401064"/>
            <a:ext cx="165823" cy="1391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a:off x="5232427" y="1589792"/>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a:xfrm flipH="1">
            <a:off x="5249843" y="1860529"/>
            <a:ext cx="109855" cy="3161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3" name="Ellipse 242"/>
          <p:cNvSpPr/>
          <p:nvPr/>
        </p:nvSpPr>
        <p:spPr>
          <a:xfrm rot="16200000">
            <a:off x="5844623" y="1335248"/>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onnecteur droit 243"/>
          <p:cNvCxnSpPr>
            <a:stCxn id="243" idx="4"/>
          </p:cNvCxnSpPr>
          <p:nvPr/>
        </p:nvCxnSpPr>
        <p:spPr>
          <a:xfrm rot="16200000">
            <a:off x="6319152" y="1132911"/>
            <a:ext cx="0" cy="58171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a:off x="6610011" y="1423769"/>
            <a:ext cx="728064" cy="831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flipV="1">
            <a:off x="6610011" y="1335357"/>
            <a:ext cx="728064" cy="884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Connecteur droit 246"/>
          <p:cNvCxnSpPr/>
          <p:nvPr/>
        </p:nvCxnSpPr>
        <p:spPr>
          <a:xfrm>
            <a:off x="6180047" y="1423890"/>
            <a:ext cx="429965" cy="11627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flipV="1">
            <a:off x="6180047" y="1262780"/>
            <a:ext cx="429965" cy="1608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2820547" y="748190"/>
            <a:ext cx="190297" cy="17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llipse 109"/>
          <p:cNvSpPr/>
          <p:nvPr/>
        </p:nvSpPr>
        <p:spPr>
          <a:xfrm rot="16200000">
            <a:off x="527120" y="3997449"/>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rot="16200000">
            <a:off x="1875397" y="3437696"/>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a:off x="2680041" y="2880232"/>
            <a:ext cx="1581913" cy="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rot="16200000">
            <a:off x="1955037" y="3577497"/>
            <a:ext cx="14500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rot="16200000" flipH="1">
            <a:off x="1808087" y="3925198"/>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flipH="1" flipV="1">
            <a:off x="4211958" y="2358841"/>
            <a:ext cx="2" cy="566103"/>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845994" y="2924944"/>
            <a:ext cx="1346019" cy="13173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ZoneTexte 120"/>
          <p:cNvSpPr txBox="1"/>
          <p:nvPr/>
        </p:nvSpPr>
        <p:spPr>
          <a:xfrm>
            <a:off x="4023151" y="4242338"/>
            <a:ext cx="1958399" cy="1200329"/>
          </a:xfrm>
          <a:prstGeom prst="rect">
            <a:avLst/>
          </a:prstGeom>
          <a:noFill/>
          <a:ln>
            <a:solidFill>
              <a:srgbClr val="0070C0"/>
            </a:solidFill>
          </a:ln>
        </p:spPr>
        <p:txBody>
          <a:bodyPr wrap="square" rtlCol="0">
            <a:spAutoFit/>
          </a:bodyPr>
          <a:lstStyle/>
          <a:p>
            <a:pPr algn="ctr"/>
            <a:r>
              <a:rPr lang="en-US" u="sng" dirty="0" smtClean="0"/>
              <a:t>Draining posture </a:t>
            </a:r>
            <a:r>
              <a:rPr lang="en-US" dirty="0" smtClean="0"/>
              <a:t>for 2 hours + or - elastic compression</a:t>
            </a:r>
          </a:p>
        </p:txBody>
      </p:sp>
      <p:sp>
        <p:nvSpPr>
          <p:cNvPr id="122" name="ZoneTexte 121"/>
          <p:cNvSpPr txBox="1"/>
          <p:nvPr/>
        </p:nvSpPr>
        <p:spPr>
          <a:xfrm>
            <a:off x="6732240" y="4196987"/>
            <a:ext cx="1958399" cy="1200329"/>
          </a:xfrm>
          <a:prstGeom prst="rect">
            <a:avLst/>
          </a:prstGeom>
          <a:noFill/>
          <a:ln>
            <a:solidFill>
              <a:srgbClr val="0046AC"/>
            </a:solidFill>
          </a:ln>
        </p:spPr>
        <p:txBody>
          <a:bodyPr wrap="square" rtlCol="0">
            <a:spAutoFit/>
          </a:bodyPr>
          <a:lstStyle/>
          <a:p>
            <a:pPr algn="ctr"/>
            <a:r>
              <a:rPr lang="en-US" dirty="0" smtClean="0"/>
              <a:t>Replace elastic compression by non elastic bandage</a:t>
            </a:r>
          </a:p>
        </p:txBody>
      </p:sp>
      <p:sp>
        <p:nvSpPr>
          <p:cNvPr id="128" name="ZoneTexte 127"/>
          <p:cNvSpPr txBox="1"/>
          <p:nvPr/>
        </p:nvSpPr>
        <p:spPr>
          <a:xfrm>
            <a:off x="5377840" y="5602014"/>
            <a:ext cx="1958399" cy="923330"/>
          </a:xfrm>
          <a:prstGeom prst="rect">
            <a:avLst/>
          </a:prstGeom>
          <a:noFill/>
          <a:ln>
            <a:solidFill>
              <a:srgbClr val="FF0000"/>
            </a:solidFill>
          </a:ln>
        </p:spPr>
        <p:txBody>
          <a:bodyPr wrap="square" rtlCol="0">
            <a:spAutoFit/>
          </a:bodyPr>
          <a:lstStyle/>
          <a:p>
            <a:pPr algn="ctr"/>
            <a:r>
              <a:rPr lang="en-US" dirty="0" smtClean="0"/>
              <a:t>Check the forefoot arterial pressure with Doppler </a:t>
            </a:r>
          </a:p>
        </p:txBody>
      </p:sp>
      <p:sp>
        <p:nvSpPr>
          <p:cNvPr id="129" name="ZoneTexte 128"/>
          <p:cNvSpPr txBox="1"/>
          <p:nvPr/>
        </p:nvSpPr>
        <p:spPr>
          <a:xfrm>
            <a:off x="4572000" y="2492896"/>
            <a:ext cx="3809794" cy="1200329"/>
          </a:xfrm>
          <a:prstGeom prst="rect">
            <a:avLst/>
          </a:prstGeom>
          <a:noFill/>
          <a:ln>
            <a:solidFill>
              <a:srgbClr val="FF0000"/>
            </a:solidFill>
          </a:ln>
        </p:spPr>
        <p:txBody>
          <a:bodyPr wrap="square" rtlCol="0">
            <a:spAutoFit/>
          </a:bodyPr>
          <a:lstStyle/>
          <a:p>
            <a:pPr algn="ctr"/>
            <a:r>
              <a:rPr lang="en-US" dirty="0" smtClean="0"/>
              <a:t>NON ELASTIC COMPRESSION permits a  STRONGER COMPRESSION </a:t>
            </a:r>
          </a:p>
          <a:p>
            <a:pPr algn="ctr"/>
            <a:r>
              <a:rPr lang="en-US" dirty="0" smtClean="0"/>
              <a:t>so MORE EFFICIENT and </a:t>
            </a:r>
          </a:p>
          <a:p>
            <a:pPr algn="ctr"/>
            <a:r>
              <a:rPr lang="en-US" dirty="0" smtClean="0"/>
              <a:t>LESS DANGEROUS THAN ELASTIC</a:t>
            </a:r>
          </a:p>
        </p:txBody>
      </p:sp>
      <p:sp>
        <p:nvSpPr>
          <p:cNvPr id="130" name="ZoneTexte 129"/>
          <p:cNvSpPr txBox="1"/>
          <p:nvPr/>
        </p:nvSpPr>
        <p:spPr>
          <a:xfrm>
            <a:off x="5415829" y="3777766"/>
            <a:ext cx="1958399" cy="646331"/>
          </a:xfrm>
          <a:prstGeom prst="rect">
            <a:avLst/>
          </a:prstGeom>
          <a:noFill/>
        </p:spPr>
        <p:txBody>
          <a:bodyPr wrap="square" rtlCol="0">
            <a:spAutoFit/>
          </a:bodyPr>
          <a:lstStyle/>
          <a:p>
            <a:pPr algn="ctr"/>
            <a:r>
              <a:rPr lang="en-US" dirty="0" smtClean="0"/>
              <a:t>PROCEDURE</a:t>
            </a:r>
            <a:endParaRPr lang="en-US" dirty="0"/>
          </a:p>
          <a:p>
            <a:pPr algn="ctr"/>
            <a:endParaRPr lang="en-US" dirty="0" smtClean="0"/>
          </a:p>
        </p:txBody>
      </p:sp>
      <p:sp>
        <p:nvSpPr>
          <p:cNvPr id="131" name="ZoneTexte 130"/>
          <p:cNvSpPr txBox="1"/>
          <p:nvPr/>
        </p:nvSpPr>
        <p:spPr>
          <a:xfrm>
            <a:off x="5382953" y="4612486"/>
            <a:ext cx="1958399" cy="369332"/>
          </a:xfrm>
          <a:prstGeom prst="rect">
            <a:avLst/>
          </a:prstGeom>
          <a:noFill/>
        </p:spPr>
        <p:txBody>
          <a:bodyPr wrap="square" rtlCol="0">
            <a:spAutoFit/>
          </a:bodyPr>
          <a:lstStyle/>
          <a:p>
            <a:pPr algn="ctr"/>
            <a:r>
              <a:rPr lang="en-US" dirty="0" smtClean="0"/>
              <a:t>Then</a:t>
            </a:r>
          </a:p>
        </p:txBody>
      </p:sp>
    </p:spTree>
    <p:extLst>
      <p:ext uri="{BB962C8B-B14F-4D97-AF65-F5344CB8AC3E}">
        <p14:creationId xmlns:p14="http://schemas.microsoft.com/office/powerpoint/2010/main" val="12099273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ZoneTexte 222"/>
          <p:cNvSpPr txBox="1"/>
          <p:nvPr/>
        </p:nvSpPr>
        <p:spPr>
          <a:xfrm>
            <a:off x="2346974" y="332656"/>
            <a:ext cx="5897434" cy="3046988"/>
          </a:xfrm>
          <a:prstGeom prst="rect">
            <a:avLst/>
          </a:prstGeom>
          <a:noFill/>
        </p:spPr>
        <p:txBody>
          <a:bodyPr wrap="square" rtlCol="0">
            <a:spAutoFit/>
          </a:bodyPr>
          <a:lstStyle/>
          <a:p>
            <a:pPr algn="ctr"/>
            <a:r>
              <a:rPr lang="en-US" sz="3200" dirty="0" err="1" smtClean="0"/>
              <a:t>Arteropathy</a:t>
            </a:r>
            <a:r>
              <a:rPr lang="en-US" sz="3200" dirty="0" smtClean="0"/>
              <a:t>  IV </a:t>
            </a:r>
            <a:r>
              <a:rPr lang="en-US" sz="3200" baseline="30000" dirty="0" err="1" smtClean="0"/>
              <a:t>th</a:t>
            </a:r>
            <a:r>
              <a:rPr lang="en-US" sz="3200" dirty="0" smtClean="0"/>
              <a:t> stage : </a:t>
            </a:r>
          </a:p>
          <a:p>
            <a:pPr algn="ctr"/>
            <a:r>
              <a:rPr lang="en-US" sz="3200" dirty="0" smtClean="0"/>
              <a:t>Thanks to Gravitational Pressure, Seating posture  increases foot arterial pressure, relieves pain and helps for gangrene healing </a:t>
            </a:r>
            <a:endParaRPr lang="en-US" sz="3200" dirty="0"/>
          </a:p>
          <a:p>
            <a:pPr algn="ctr"/>
            <a:endParaRPr lang="en-US" sz="3200" dirty="0" smtClean="0"/>
          </a:p>
        </p:txBody>
      </p:sp>
      <p:sp>
        <p:nvSpPr>
          <p:cNvPr id="110" name="Ellipse 109"/>
          <p:cNvSpPr/>
          <p:nvPr/>
        </p:nvSpPr>
        <p:spPr>
          <a:xfrm>
            <a:off x="1458376" y="1737507"/>
            <a:ext cx="597490" cy="489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Connecteur droit 110"/>
          <p:cNvCxnSpPr>
            <a:stCxn id="110" idx="4"/>
          </p:cNvCxnSpPr>
          <p:nvPr/>
        </p:nvCxnSpPr>
        <p:spPr>
          <a:xfrm>
            <a:off x="1757123" y="2227288"/>
            <a:ext cx="0" cy="160928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2328272" y="4627530"/>
            <a:ext cx="1581913"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a:off x="1696959" y="3836574"/>
            <a:ext cx="145000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flipH="1">
            <a:off x="1202309" y="2647103"/>
            <a:ext cx="554437" cy="118947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rot="5400000" flipH="1" flipV="1">
            <a:off x="3357567" y="5085440"/>
            <a:ext cx="2" cy="56610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5400000">
            <a:off x="1587727" y="4030445"/>
            <a:ext cx="1656185" cy="131739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ZoneTexte 121"/>
          <p:cNvSpPr txBox="1"/>
          <p:nvPr/>
        </p:nvSpPr>
        <p:spPr>
          <a:xfrm>
            <a:off x="4355976" y="3357651"/>
            <a:ext cx="3270543" cy="1200329"/>
          </a:xfrm>
          <a:prstGeom prst="rect">
            <a:avLst/>
          </a:prstGeom>
          <a:noFill/>
        </p:spPr>
        <p:txBody>
          <a:bodyPr wrap="square" rtlCol="0">
            <a:spAutoFit/>
          </a:bodyPr>
          <a:lstStyle/>
          <a:p>
            <a:pPr algn="ctr"/>
            <a:r>
              <a:rPr lang="en-US" sz="2400" dirty="0" smtClean="0"/>
              <a:t>non elastic light  bandaging prevents stasis edema </a:t>
            </a:r>
          </a:p>
        </p:txBody>
      </p:sp>
      <p:sp>
        <p:nvSpPr>
          <p:cNvPr id="128" name="ZoneTexte 127"/>
          <p:cNvSpPr txBox="1"/>
          <p:nvPr/>
        </p:nvSpPr>
        <p:spPr>
          <a:xfrm>
            <a:off x="5110218" y="4907775"/>
            <a:ext cx="1958399" cy="923330"/>
          </a:xfrm>
          <a:prstGeom prst="rect">
            <a:avLst/>
          </a:prstGeom>
          <a:noFill/>
          <a:ln>
            <a:solidFill>
              <a:srgbClr val="FF0000"/>
            </a:solidFill>
          </a:ln>
        </p:spPr>
        <p:txBody>
          <a:bodyPr wrap="square" rtlCol="0">
            <a:spAutoFit/>
          </a:bodyPr>
          <a:lstStyle/>
          <a:p>
            <a:pPr algn="ctr"/>
            <a:r>
              <a:rPr lang="en-US" dirty="0" smtClean="0"/>
              <a:t>Check the forefoot arterial pressure with Doppler</a:t>
            </a:r>
          </a:p>
        </p:txBody>
      </p:sp>
    </p:spTree>
    <p:extLst>
      <p:ext uri="{BB962C8B-B14F-4D97-AF65-F5344CB8AC3E}">
        <p14:creationId xmlns:p14="http://schemas.microsoft.com/office/powerpoint/2010/main" val="3538943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rme libre 22"/>
          <p:cNvSpPr/>
          <p:nvPr/>
        </p:nvSpPr>
        <p:spPr>
          <a:xfrm>
            <a:off x="4507690" y="3468039"/>
            <a:ext cx="1576477" cy="2225929"/>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666279"/>
              <a:gd name="connsiteY0" fmla="*/ 0 h 3098837"/>
              <a:gd name="connsiteX1" fmla="*/ 1857 w 1666279"/>
              <a:gd name="connsiteY1" fmla="*/ 1241946 h 3098837"/>
              <a:gd name="connsiteX2" fmla="*/ 302108 w 1666279"/>
              <a:gd name="connsiteY2" fmla="*/ 2442949 h 3098837"/>
              <a:gd name="connsiteX3" fmla="*/ 370346 w 1666279"/>
              <a:gd name="connsiteY3" fmla="*/ 3057098 h 3098837"/>
              <a:gd name="connsiteX4" fmla="*/ 1558450 w 1666279"/>
              <a:gd name="connsiteY4" fmla="*/ 2950149 h 3098837"/>
              <a:gd name="connsiteX5" fmla="*/ 1561707 w 1666279"/>
              <a:gd name="connsiteY5" fmla="*/ 2195897 h 3098837"/>
              <a:gd name="connsiteX6" fmla="*/ 1123023 w 1666279"/>
              <a:gd name="connsiteY6" fmla="*/ 1986721 h 3098837"/>
              <a:gd name="connsiteX7" fmla="*/ 1175565 w 1666279"/>
              <a:gd name="connsiteY7" fmla="*/ 1555845 h 3098837"/>
              <a:gd name="connsiteX8" fmla="*/ 1475815 w 1666279"/>
              <a:gd name="connsiteY8" fmla="*/ 136478 h 3098837"/>
              <a:gd name="connsiteX9" fmla="*/ 179278 w 1666279"/>
              <a:gd name="connsiteY9" fmla="*/ 0 h 3098837"/>
              <a:gd name="connsiteX0" fmla="*/ 179278 w 1619560"/>
              <a:gd name="connsiteY0" fmla="*/ 0 h 3089082"/>
              <a:gd name="connsiteX1" fmla="*/ 1857 w 1619560"/>
              <a:gd name="connsiteY1" fmla="*/ 1241946 h 3089082"/>
              <a:gd name="connsiteX2" fmla="*/ 302108 w 1619560"/>
              <a:gd name="connsiteY2" fmla="*/ 2442949 h 3089082"/>
              <a:gd name="connsiteX3" fmla="*/ 370346 w 1619560"/>
              <a:gd name="connsiteY3" fmla="*/ 3057098 h 3089082"/>
              <a:gd name="connsiteX4" fmla="*/ 1045863 w 1619560"/>
              <a:gd name="connsiteY4" fmla="*/ 2996611 h 3089082"/>
              <a:gd name="connsiteX5" fmla="*/ 1558450 w 1619560"/>
              <a:gd name="connsiteY5" fmla="*/ 2950149 h 3089082"/>
              <a:gd name="connsiteX6" fmla="*/ 1561707 w 1619560"/>
              <a:gd name="connsiteY6" fmla="*/ 2195897 h 3089082"/>
              <a:gd name="connsiteX7" fmla="*/ 1123023 w 1619560"/>
              <a:gd name="connsiteY7" fmla="*/ 1986721 h 3089082"/>
              <a:gd name="connsiteX8" fmla="*/ 1175565 w 1619560"/>
              <a:gd name="connsiteY8" fmla="*/ 1555845 h 3089082"/>
              <a:gd name="connsiteX9" fmla="*/ 1475815 w 1619560"/>
              <a:gd name="connsiteY9" fmla="*/ 136478 h 3089082"/>
              <a:gd name="connsiteX10" fmla="*/ 179278 w 1619560"/>
              <a:gd name="connsiteY10" fmla="*/ 0 h 3089082"/>
              <a:gd name="connsiteX0" fmla="*/ 179278 w 1558765"/>
              <a:gd name="connsiteY0" fmla="*/ 0 h 3089083"/>
              <a:gd name="connsiteX1" fmla="*/ 1857 w 1558765"/>
              <a:gd name="connsiteY1" fmla="*/ 1241946 h 3089083"/>
              <a:gd name="connsiteX2" fmla="*/ 302108 w 1558765"/>
              <a:gd name="connsiteY2" fmla="*/ 2442949 h 3089083"/>
              <a:gd name="connsiteX3" fmla="*/ 370346 w 1558765"/>
              <a:gd name="connsiteY3" fmla="*/ 3057098 h 3089083"/>
              <a:gd name="connsiteX4" fmla="*/ 1045863 w 1558765"/>
              <a:gd name="connsiteY4" fmla="*/ 2996611 h 3089083"/>
              <a:gd name="connsiteX5" fmla="*/ 1558450 w 1558765"/>
              <a:gd name="connsiteY5" fmla="*/ 2950149 h 3089083"/>
              <a:gd name="connsiteX6" fmla="*/ 1123023 w 1558765"/>
              <a:gd name="connsiteY6" fmla="*/ 1986721 h 3089083"/>
              <a:gd name="connsiteX7" fmla="*/ 1175565 w 1558765"/>
              <a:gd name="connsiteY7" fmla="*/ 1555845 h 3089083"/>
              <a:gd name="connsiteX8" fmla="*/ 1475815 w 1558765"/>
              <a:gd name="connsiteY8" fmla="*/ 136478 h 3089083"/>
              <a:gd name="connsiteX9" fmla="*/ 179278 w 1558765"/>
              <a:gd name="connsiteY9" fmla="*/ 0 h 3089083"/>
              <a:gd name="connsiteX0" fmla="*/ 179278 w 1588707"/>
              <a:gd name="connsiteY0" fmla="*/ 0 h 3089083"/>
              <a:gd name="connsiteX1" fmla="*/ 1857 w 1588707"/>
              <a:gd name="connsiteY1" fmla="*/ 1241946 h 3089083"/>
              <a:gd name="connsiteX2" fmla="*/ 302108 w 1588707"/>
              <a:gd name="connsiteY2" fmla="*/ 2442949 h 3089083"/>
              <a:gd name="connsiteX3" fmla="*/ 370346 w 1588707"/>
              <a:gd name="connsiteY3" fmla="*/ 3057098 h 3089083"/>
              <a:gd name="connsiteX4" fmla="*/ 1045863 w 1588707"/>
              <a:gd name="connsiteY4" fmla="*/ 2996611 h 3089083"/>
              <a:gd name="connsiteX5" fmla="*/ 1558450 w 1588707"/>
              <a:gd name="connsiteY5" fmla="*/ 2950149 h 3089083"/>
              <a:gd name="connsiteX6" fmla="*/ 1485390 w 1588707"/>
              <a:gd name="connsiteY6" fmla="*/ 2560991 h 3089083"/>
              <a:gd name="connsiteX7" fmla="*/ 1123023 w 1588707"/>
              <a:gd name="connsiteY7" fmla="*/ 1986721 h 3089083"/>
              <a:gd name="connsiteX8" fmla="*/ 1175565 w 1588707"/>
              <a:gd name="connsiteY8" fmla="*/ 1555845 h 3089083"/>
              <a:gd name="connsiteX9" fmla="*/ 1475815 w 1588707"/>
              <a:gd name="connsiteY9" fmla="*/ 136478 h 3089083"/>
              <a:gd name="connsiteX10" fmla="*/ 179278 w 1588707"/>
              <a:gd name="connsiteY10" fmla="*/ 0 h 3089083"/>
              <a:gd name="connsiteX0" fmla="*/ 179278 w 1583347"/>
              <a:gd name="connsiteY0" fmla="*/ 0 h 3089083"/>
              <a:gd name="connsiteX1" fmla="*/ 1857 w 1583347"/>
              <a:gd name="connsiteY1" fmla="*/ 1241946 h 3089083"/>
              <a:gd name="connsiteX2" fmla="*/ 302108 w 1583347"/>
              <a:gd name="connsiteY2" fmla="*/ 2442949 h 3089083"/>
              <a:gd name="connsiteX3" fmla="*/ 370346 w 1583347"/>
              <a:gd name="connsiteY3" fmla="*/ 3057098 h 3089083"/>
              <a:gd name="connsiteX4" fmla="*/ 1045863 w 1583347"/>
              <a:gd name="connsiteY4" fmla="*/ 2996611 h 3089083"/>
              <a:gd name="connsiteX5" fmla="*/ 1558450 w 1583347"/>
              <a:gd name="connsiteY5" fmla="*/ 2950149 h 3089083"/>
              <a:gd name="connsiteX6" fmla="*/ 1485390 w 1583347"/>
              <a:gd name="connsiteY6" fmla="*/ 2560991 h 3089083"/>
              <a:gd name="connsiteX7" fmla="*/ 1218535 w 1583347"/>
              <a:gd name="connsiteY7" fmla="*/ 2447351 h 3089083"/>
              <a:gd name="connsiteX8" fmla="*/ 1123023 w 1583347"/>
              <a:gd name="connsiteY8" fmla="*/ 1986721 h 3089083"/>
              <a:gd name="connsiteX9" fmla="*/ 1175565 w 1583347"/>
              <a:gd name="connsiteY9" fmla="*/ 1555845 h 3089083"/>
              <a:gd name="connsiteX10" fmla="*/ 1475815 w 1583347"/>
              <a:gd name="connsiteY10" fmla="*/ 136478 h 3089083"/>
              <a:gd name="connsiteX11" fmla="*/ 179278 w 1583347"/>
              <a:gd name="connsiteY11" fmla="*/ 0 h 30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347" h="3089083">
                <a:moveTo>
                  <a:pt x="179278" y="0"/>
                </a:moveTo>
                <a:cubicBezTo>
                  <a:pt x="136060" y="322997"/>
                  <a:pt x="-18615" y="834788"/>
                  <a:pt x="1857" y="1241946"/>
                </a:cubicBezTo>
                <a:cubicBezTo>
                  <a:pt x="22329" y="1649104"/>
                  <a:pt x="240693" y="2140424"/>
                  <a:pt x="302108" y="2442949"/>
                </a:cubicBezTo>
                <a:cubicBezTo>
                  <a:pt x="363523" y="2745474"/>
                  <a:pt x="246387" y="2964821"/>
                  <a:pt x="370346" y="3057098"/>
                </a:cubicBezTo>
                <a:cubicBezTo>
                  <a:pt x="494305" y="3149375"/>
                  <a:pt x="847846" y="3014436"/>
                  <a:pt x="1045863" y="2996611"/>
                </a:cubicBezTo>
                <a:cubicBezTo>
                  <a:pt x="1243880" y="2978786"/>
                  <a:pt x="1485196" y="3022752"/>
                  <a:pt x="1558450" y="2950149"/>
                </a:cubicBezTo>
                <a:cubicBezTo>
                  <a:pt x="1631704" y="2877546"/>
                  <a:pt x="1523729" y="2666887"/>
                  <a:pt x="1485390" y="2560991"/>
                </a:cubicBezTo>
                <a:cubicBezTo>
                  <a:pt x="1447051" y="2455095"/>
                  <a:pt x="1278930" y="2543063"/>
                  <a:pt x="1218535" y="2447351"/>
                </a:cubicBezTo>
                <a:cubicBezTo>
                  <a:pt x="1158141" y="2351639"/>
                  <a:pt x="1130185" y="2135305"/>
                  <a:pt x="1123023" y="1986721"/>
                </a:cubicBezTo>
                <a:cubicBezTo>
                  <a:pt x="1115861" y="1838137"/>
                  <a:pt x="1116766" y="1864219"/>
                  <a:pt x="1175565" y="1555845"/>
                </a:cubicBezTo>
                <a:cubicBezTo>
                  <a:pt x="1234364" y="1247471"/>
                  <a:pt x="1371182" y="523165"/>
                  <a:pt x="1475815" y="136478"/>
                </a:cubicBezTo>
                <a:lnTo>
                  <a:pt x="179278" y="0"/>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rme libre 8"/>
          <p:cNvSpPr/>
          <p:nvPr/>
        </p:nvSpPr>
        <p:spPr>
          <a:xfrm>
            <a:off x="4578287" y="3412285"/>
            <a:ext cx="1376615" cy="2225929"/>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666279"/>
              <a:gd name="connsiteY0" fmla="*/ 0 h 3098837"/>
              <a:gd name="connsiteX1" fmla="*/ 1857 w 1666279"/>
              <a:gd name="connsiteY1" fmla="*/ 1241946 h 3098837"/>
              <a:gd name="connsiteX2" fmla="*/ 302108 w 1666279"/>
              <a:gd name="connsiteY2" fmla="*/ 2442949 h 3098837"/>
              <a:gd name="connsiteX3" fmla="*/ 370346 w 1666279"/>
              <a:gd name="connsiteY3" fmla="*/ 3057098 h 3098837"/>
              <a:gd name="connsiteX4" fmla="*/ 1558450 w 1666279"/>
              <a:gd name="connsiteY4" fmla="*/ 2950149 h 3098837"/>
              <a:gd name="connsiteX5" fmla="*/ 1561707 w 1666279"/>
              <a:gd name="connsiteY5" fmla="*/ 2195897 h 3098837"/>
              <a:gd name="connsiteX6" fmla="*/ 1123023 w 1666279"/>
              <a:gd name="connsiteY6" fmla="*/ 1986721 h 3098837"/>
              <a:gd name="connsiteX7" fmla="*/ 1175565 w 1666279"/>
              <a:gd name="connsiteY7" fmla="*/ 1555845 h 3098837"/>
              <a:gd name="connsiteX8" fmla="*/ 1475815 w 1666279"/>
              <a:gd name="connsiteY8" fmla="*/ 136478 h 3098837"/>
              <a:gd name="connsiteX9" fmla="*/ 179278 w 1666279"/>
              <a:gd name="connsiteY9" fmla="*/ 0 h 3098837"/>
              <a:gd name="connsiteX0" fmla="*/ 179278 w 1619560"/>
              <a:gd name="connsiteY0" fmla="*/ 0 h 3089082"/>
              <a:gd name="connsiteX1" fmla="*/ 1857 w 1619560"/>
              <a:gd name="connsiteY1" fmla="*/ 1241946 h 3089082"/>
              <a:gd name="connsiteX2" fmla="*/ 302108 w 1619560"/>
              <a:gd name="connsiteY2" fmla="*/ 2442949 h 3089082"/>
              <a:gd name="connsiteX3" fmla="*/ 370346 w 1619560"/>
              <a:gd name="connsiteY3" fmla="*/ 3057098 h 3089082"/>
              <a:gd name="connsiteX4" fmla="*/ 1045863 w 1619560"/>
              <a:gd name="connsiteY4" fmla="*/ 2996611 h 3089082"/>
              <a:gd name="connsiteX5" fmla="*/ 1558450 w 1619560"/>
              <a:gd name="connsiteY5" fmla="*/ 2950149 h 3089082"/>
              <a:gd name="connsiteX6" fmla="*/ 1561707 w 1619560"/>
              <a:gd name="connsiteY6" fmla="*/ 2195897 h 3089082"/>
              <a:gd name="connsiteX7" fmla="*/ 1123023 w 1619560"/>
              <a:gd name="connsiteY7" fmla="*/ 1986721 h 3089082"/>
              <a:gd name="connsiteX8" fmla="*/ 1175565 w 1619560"/>
              <a:gd name="connsiteY8" fmla="*/ 1555845 h 3089082"/>
              <a:gd name="connsiteX9" fmla="*/ 1475815 w 1619560"/>
              <a:gd name="connsiteY9" fmla="*/ 136478 h 3089082"/>
              <a:gd name="connsiteX10" fmla="*/ 179278 w 1619560"/>
              <a:gd name="connsiteY10" fmla="*/ 0 h 3089082"/>
              <a:gd name="connsiteX0" fmla="*/ 179278 w 1558765"/>
              <a:gd name="connsiteY0" fmla="*/ 0 h 3089083"/>
              <a:gd name="connsiteX1" fmla="*/ 1857 w 1558765"/>
              <a:gd name="connsiteY1" fmla="*/ 1241946 h 3089083"/>
              <a:gd name="connsiteX2" fmla="*/ 302108 w 1558765"/>
              <a:gd name="connsiteY2" fmla="*/ 2442949 h 3089083"/>
              <a:gd name="connsiteX3" fmla="*/ 370346 w 1558765"/>
              <a:gd name="connsiteY3" fmla="*/ 3057098 h 3089083"/>
              <a:gd name="connsiteX4" fmla="*/ 1045863 w 1558765"/>
              <a:gd name="connsiteY4" fmla="*/ 2996611 h 3089083"/>
              <a:gd name="connsiteX5" fmla="*/ 1558450 w 1558765"/>
              <a:gd name="connsiteY5" fmla="*/ 2950149 h 3089083"/>
              <a:gd name="connsiteX6" fmla="*/ 1123023 w 1558765"/>
              <a:gd name="connsiteY6" fmla="*/ 1986721 h 3089083"/>
              <a:gd name="connsiteX7" fmla="*/ 1175565 w 1558765"/>
              <a:gd name="connsiteY7" fmla="*/ 1555845 h 3089083"/>
              <a:gd name="connsiteX8" fmla="*/ 1475815 w 1558765"/>
              <a:gd name="connsiteY8" fmla="*/ 136478 h 3089083"/>
              <a:gd name="connsiteX9" fmla="*/ 179278 w 1558765"/>
              <a:gd name="connsiteY9" fmla="*/ 0 h 3089083"/>
              <a:gd name="connsiteX0" fmla="*/ 179278 w 1588707"/>
              <a:gd name="connsiteY0" fmla="*/ 0 h 3089083"/>
              <a:gd name="connsiteX1" fmla="*/ 1857 w 1588707"/>
              <a:gd name="connsiteY1" fmla="*/ 1241946 h 3089083"/>
              <a:gd name="connsiteX2" fmla="*/ 302108 w 1588707"/>
              <a:gd name="connsiteY2" fmla="*/ 2442949 h 3089083"/>
              <a:gd name="connsiteX3" fmla="*/ 370346 w 1588707"/>
              <a:gd name="connsiteY3" fmla="*/ 3057098 h 3089083"/>
              <a:gd name="connsiteX4" fmla="*/ 1045863 w 1588707"/>
              <a:gd name="connsiteY4" fmla="*/ 2996611 h 3089083"/>
              <a:gd name="connsiteX5" fmla="*/ 1558450 w 1588707"/>
              <a:gd name="connsiteY5" fmla="*/ 2950149 h 3089083"/>
              <a:gd name="connsiteX6" fmla="*/ 1485390 w 1588707"/>
              <a:gd name="connsiteY6" fmla="*/ 2560991 h 3089083"/>
              <a:gd name="connsiteX7" fmla="*/ 1123023 w 1588707"/>
              <a:gd name="connsiteY7" fmla="*/ 1986721 h 3089083"/>
              <a:gd name="connsiteX8" fmla="*/ 1175565 w 1588707"/>
              <a:gd name="connsiteY8" fmla="*/ 1555845 h 3089083"/>
              <a:gd name="connsiteX9" fmla="*/ 1475815 w 1588707"/>
              <a:gd name="connsiteY9" fmla="*/ 136478 h 3089083"/>
              <a:gd name="connsiteX10" fmla="*/ 179278 w 1588707"/>
              <a:gd name="connsiteY10" fmla="*/ 0 h 3089083"/>
              <a:gd name="connsiteX0" fmla="*/ 179278 w 1583347"/>
              <a:gd name="connsiteY0" fmla="*/ 0 h 3089083"/>
              <a:gd name="connsiteX1" fmla="*/ 1857 w 1583347"/>
              <a:gd name="connsiteY1" fmla="*/ 1241946 h 3089083"/>
              <a:gd name="connsiteX2" fmla="*/ 302108 w 1583347"/>
              <a:gd name="connsiteY2" fmla="*/ 2442949 h 3089083"/>
              <a:gd name="connsiteX3" fmla="*/ 370346 w 1583347"/>
              <a:gd name="connsiteY3" fmla="*/ 3057098 h 3089083"/>
              <a:gd name="connsiteX4" fmla="*/ 1045863 w 1583347"/>
              <a:gd name="connsiteY4" fmla="*/ 2996611 h 3089083"/>
              <a:gd name="connsiteX5" fmla="*/ 1558450 w 1583347"/>
              <a:gd name="connsiteY5" fmla="*/ 2950149 h 3089083"/>
              <a:gd name="connsiteX6" fmla="*/ 1485390 w 1583347"/>
              <a:gd name="connsiteY6" fmla="*/ 2560991 h 3089083"/>
              <a:gd name="connsiteX7" fmla="*/ 1218535 w 1583347"/>
              <a:gd name="connsiteY7" fmla="*/ 2447351 h 3089083"/>
              <a:gd name="connsiteX8" fmla="*/ 1123023 w 1583347"/>
              <a:gd name="connsiteY8" fmla="*/ 1986721 h 3089083"/>
              <a:gd name="connsiteX9" fmla="*/ 1175565 w 1583347"/>
              <a:gd name="connsiteY9" fmla="*/ 1555845 h 3089083"/>
              <a:gd name="connsiteX10" fmla="*/ 1475815 w 1583347"/>
              <a:gd name="connsiteY10" fmla="*/ 136478 h 3089083"/>
              <a:gd name="connsiteX11" fmla="*/ 179278 w 1583347"/>
              <a:gd name="connsiteY11" fmla="*/ 0 h 308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3347" h="3089083">
                <a:moveTo>
                  <a:pt x="179278" y="0"/>
                </a:moveTo>
                <a:cubicBezTo>
                  <a:pt x="136060" y="322997"/>
                  <a:pt x="-18615" y="834788"/>
                  <a:pt x="1857" y="1241946"/>
                </a:cubicBezTo>
                <a:cubicBezTo>
                  <a:pt x="22329" y="1649104"/>
                  <a:pt x="240693" y="2140424"/>
                  <a:pt x="302108" y="2442949"/>
                </a:cubicBezTo>
                <a:cubicBezTo>
                  <a:pt x="363523" y="2745474"/>
                  <a:pt x="246387" y="2964821"/>
                  <a:pt x="370346" y="3057098"/>
                </a:cubicBezTo>
                <a:cubicBezTo>
                  <a:pt x="494305" y="3149375"/>
                  <a:pt x="847846" y="3014436"/>
                  <a:pt x="1045863" y="2996611"/>
                </a:cubicBezTo>
                <a:cubicBezTo>
                  <a:pt x="1243880" y="2978786"/>
                  <a:pt x="1485196" y="3022752"/>
                  <a:pt x="1558450" y="2950149"/>
                </a:cubicBezTo>
                <a:cubicBezTo>
                  <a:pt x="1631704" y="2877546"/>
                  <a:pt x="1523729" y="2666887"/>
                  <a:pt x="1485390" y="2560991"/>
                </a:cubicBezTo>
                <a:cubicBezTo>
                  <a:pt x="1447051" y="2455095"/>
                  <a:pt x="1278930" y="2543063"/>
                  <a:pt x="1218535" y="2447351"/>
                </a:cubicBezTo>
                <a:cubicBezTo>
                  <a:pt x="1158141" y="2351639"/>
                  <a:pt x="1130185" y="2135305"/>
                  <a:pt x="1123023" y="1986721"/>
                </a:cubicBezTo>
                <a:cubicBezTo>
                  <a:pt x="1115861" y="1838137"/>
                  <a:pt x="1116766" y="1864219"/>
                  <a:pt x="1175565" y="1555845"/>
                </a:cubicBezTo>
                <a:cubicBezTo>
                  <a:pt x="1234364" y="1247471"/>
                  <a:pt x="1371182" y="523165"/>
                  <a:pt x="1475815" y="136478"/>
                </a:cubicBezTo>
                <a:lnTo>
                  <a:pt x="179278" y="0"/>
                </a:lnTo>
                <a:close/>
              </a:path>
            </a:pathLst>
          </a:cu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rme libre 3"/>
          <p:cNvSpPr/>
          <p:nvPr/>
        </p:nvSpPr>
        <p:spPr>
          <a:xfrm>
            <a:off x="4721996" y="2663509"/>
            <a:ext cx="1362172" cy="2906557"/>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283073 w 2284809"/>
              <a:gd name="connsiteY3" fmla="*/ 2551018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284809"/>
              <a:gd name="connsiteY0" fmla="*/ 327546 h 4478291"/>
              <a:gd name="connsiteX1" fmla="*/ 382138 w 2284809"/>
              <a:gd name="connsiteY1" fmla="*/ 655092 h 4478291"/>
              <a:gd name="connsiteX2" fmla="*/ 506278 w 2284809"/>
              <a:gd name="connsiteY2" fmla="*/ 1351128 h 4478291"/>
              <a:gd name="connsiteX3" fmla="*/ 283073 w 2284809"/>
              <a:gd name="connsiteY3" fmla="*/ 2551018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4809" h="4478291">
                <a:moveTo>
                  <a:pt x="0" y="327546"/>
                </a:moveTo>
                <a:cubicBezTo>
                  <a:pt x="166048" y="406020"/>
                  <a:pt x="297758" y="484495"/>
                  <a:pt x="382138" y="655092"/>
                </a:cubicBezTo>
                <a:cubicBezTo>
                  <a:pt x="466518" y="825689"/>
                  <a:pt x="522789" y="1035140"/>
                  <a:pt x="506278" y="1351128"/>
                </a:cubicBezTo>
                <a:cubicBezTo>
                  <a:pt x="489767" y="1667116"/>
                  <a:pt x="296939" y="2143860"/>
                  <a:pt x="283073" y="2551018"/>
                </a:cubicBezTo>
                <a:cubicBezTo>
                  <a:pt x="269207" y="2958176"/>
                  <a:pt x="411120" y="3479993"/>
                  <a:pt x="423081" y="3794077"/>
                </a:cubicBezTo>
                <a:cubicBezTo>
                  <a:pt x="435042" y="4108161"/>
                  <a:pt x="211541" y="4330889"/>
                  <a:pt x="354842" y="4435522"/>
                </a:cubicBezTo>
                <a:cubicBezTo>
                  <a:pt x="498144" y="4540155"/>
                  <a:pt x="978090" y="4419600"/>
                  <a:pt x="1282890" y="4421875"/>
                </a:cubicBezTo>
                <a:cubicBezTo>
                  <a:pt x="1587690" y="4424150"/>
                  <a:pt x="2038066" y="4485564"/>
                  <a:pt x="2183642" y="4449170"/>
                </a:cubicBezTo>
                <a:cubicBezTo>
                  <a:pt x="2329218" y="4412776"/>
                  <a:pt x="2315570" y="4294495"/>
                  <a:pt x="2156346" y="4203510"/>
                </a:cubicBezTo>
                <a:cubicBezTo>
                  <a:pt x="1997122" y="4112525"/>
                  <a:pt x="1371600" y="4119348"/>
                  <a:pt x="1228299" y="3903259"/>
                </a:cubicBezTo>
                <a:cubicBezTo>
                  <a:pt x="1084998" y="3687170"/>
                  <a:pt x="1235123" y="3309582"/>
                  <a:pt x="1296538" y="2906973"/>
                </a:cubicBezTo>
                <a:cubicBezTo>
                  <a:pt x="1357953" y="2504364"/>
                  <a:pt x="1492155" y="1874293"/>
                  <a:pt x="1596788" y="1487606"/>
                </a:cubicBezTo>
                <a:cubicBezTo>
                  <a:pt x="1701421" y="1100919"/>
                  <a:pt x="1869744" y="834787"/>
                  <a:pt x="1924335" y="586853"/>
                </a:cubicBezTo>
                <a:cubicBezTo>
                  <a:pt x="1978926" y="338919"/>
                  <a:pt x="1964141" y="120555"/>
                  <a:pt x="1924335" y="0"/>
                </a:cubicBezTo>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e 23"/>
          <p:cNvGrpSpPr/>
          <p:nvPr/>
        </p:nvGrpSpPr>
        <p:grpSpPr>
          <a:xfrm rot="21053227">
            <a:off x="2362592" y="2569141"/>
            <a:ext cx="1663407" cy="3051648"/>
            <a:chOff x="1259632" y="2230275"/>
            <a:chExt cx="1663407" cy="3051648"/>
          </a:xfrm>
        </p:grpSpPr>
        <p:sp>
          <p:nvSpPr>
            <p:cNvPr id="22" name="Forme libre 21"/>
            <p:cNvSpPr/>
            <p:nvPr/>
          </p:nvSpPr>
          <p:spPr>
            <a:xfrm>
              <a:off x="1259632" y="3068960"/>
              <a:ext cx="1663407" cy="2212963"/>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590177"/>
                <a:gd name="connsiteY0" fmla="*/ 0 h 3071090"/>
                <a:gd name="connsiteX1" fmla="*/ 1857 w 1590177"/>
                <a:gd name="connsiteY1" fmla="*/ 1241946 h 3071090"/>
                <a:gd name="connsiteX2" fmla="*/ 302108 w 1590177"/>
                <a:gd name="connsiteY2" fmla="*/ 2442949 h 3071090"/>
                <a:gd name="connsiteX3" fmla="*/ 370346 w 1590177"/>
                <a:gd name="connsiteY3" fmla="*/ 3057098 h 3071090"/>
                <a:gd name="connsiteX4" fmla="*/ 1417174 w 1590177"/>
                <a:gd name="connsiteY4" fmla="*/ 2817568 h 3071090"/>
                <a:gd name="connsiteX5" fmla="*/ 1561707 w 1590177"/>
                <a:gd name="connsiteY5" fmla="*/ 2195897 h 3071090"/>
                <a:gd name="connsiteX6" fmla="*/ 1123023 w 1590177"/>
                <a:gd name="connsiteY6" fmla="*/ 1986721 h 3071090"/>
                <a:gd name="connsiteX7" fmla="*/ 1175565 w 1590177"/>
                <a:gd name="connsiteY7" fmla="*/ 1555845 h 3071090"/>
                <a:gd name="connsiteX8" fmla="*/ 1475815 w 1590177"/>
                <a:gd name="connsiteY8" fmla="*/ 136478 h 3071090"/>
                <a:gd name="connsiteX9" fmla="*/ 179278 w 1590177"/>
                <a:gd name="connsiteY9" fmla="*/ 0 h 30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177" h="3071090">
                  <a:moveTo>
                    <a:pt x="179278" y="0"/>
                  </a:moveTo>
                  <a:cubicBezTo>
                    <a:pt x="136060" y="322997"/>
                    <a:pt x="-18615" y="834788"/>
                    <a:pt x="1857" y="1241946"/>
                  </a:cubicBezTo>
                  <a:cubicBezTo>
                    <a:pt x="22329" y="1649104"/>
                    <a:pt x="240693" y="2140424"/>
                    <a:pt x="302108" y="2442949"/>
                  </a:cubicBezTo>
                  <a:cubicBezTo>
                    <a:pt x="363523" y="2745474"/>
                    <a:pt x="184502" y="2994661"/>
                    <a:pt x="370346" y="3057098"/>
                  </a:cubicBezTo>
                  <a:cubicBezTo>
                    <a:pt x="556190" y="3119535"/>
                    <a:pt x="1218614" y="2961102"/>
                    <a:pt x="1417174" y="2817568"/>
                  </a:cubicBezTo>
                  <a:cubicBezTo>
                    <a:pt x="1615734" y="2674034"/>
                    <a:pt x="1610732" y="2334371"/>
                    <a:pt x="1561707" y="2195897"/>
                  </a:cubicBezTo>
                  <a:cubicBezTo>
                    <a:pt x="1512682" y="2057423"/>
                    <a:pt x="1187380" y="2093396"/>
                    <a:pt x="1123023" y="1986721"/>
                  </a:cubicBezTo>
                  <a:cubicBezTo>
                    <a:pt x="1058666" y="1880046"/>
                    <a:pt x="1116766" y="1864219"/>
                    <a:pt x="1175565" y="1555845"/>
                  </a:cubicBezTo>
                  <a:cubicBezTo>
                    <a:pt x="1234364" y="1247471"/>
                    <a:pt x="1371182" y="523165"/>
                    <a:pt x="1475815" y="136478"/>
                  </a:cubicBezTo>
                  <a:lnTo>
                    <a:pt x="179278" y="0"/>
                  </a:lnTo>
                  <a:close/>
                </a:path>
              </a:pathLst>
            </a:custGeom>
            <a:solidFill>
              <a:srgbClr val="00B050"/>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rme libre 7"/>
            <p:cNvSpPr/>
            <p:nvPr/>
          </p:nvSpPr>
          <p:spPr>
            <a:xfrm>
              <a:off x="1388086" y="3013206"/>
              <a:ext cx="1382553" cy="2212963"/>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12" fmla="*/ 1924335 w 2375058"/>
                <a:gd name="connsiteY12" fmla="*/ 259307 h 4098882"/>
                <a:gd name="connsiteX0" fmla="*/ 0 w 2375058"/>
                <a:gd name="connsiteY0" fmla="*/ 0 h 4098882"/>
                <a:gd name="connsiteX1" fmla="*/ 382138 w 2375058"/>
                <a:gd name="connsiteY1" fmla="*/ 327546 h 4098882"/>
                <a:gd name="connsiteX2" fmla="*/ 300251 w 2375058"/>
                <a:gd name="connsiteY2" fmla="*/ 1023582 h 4098882"/>
                <a:gd name="connsiteX3" fmla="*/ 122830 w 2375058"/>
                <a:gd name="connsiteY3" fmla="*/ 2265528 h 4098882"/>
                <a:gd name="connsiteX4" fmla="*/ 423081 w 2375058"/>
                <a:gd name="connsiteY4" fmla="*/ 3466531 h 4098882"/>
                <a:gd name="connsiteX5" fmla="*/ 491319 w 2375058"/>
                <a:gd name="connsiteY5" fmla="*/ 4080680 h 4098882"/>
                <a:gd name="connsiteX6" fmla="*/ 1255595 w 2375058"/>
                <a:gd name="connsiteY6" fmla="*/ 3916908 h 4098882"/>
                <a:gd name="connsiteX7" fmla="*/ 2210938 w 2375058"/>
                <a:gd name="connsiteY7" fmla="*/ 3712191 h 4098882"/>
                <a:gd name="connsiteX8" fmla="*/ 2279176 w 2375058"/>
                <a:gd name="connsiteY8" fmla="*/ 3370997 h 4098882"/>
                <a:gd name="connsiteX9" fmla="*/ 1228299 w 2375058"/>
                <a:gd name="connsiteY9" fmla="*/ 3275462 h 4098882"/>
                <a:gd name="connsiteX10" fmla="*/ 1296538 w 2375058"/>
                <a:gd name="connsiteY10" fmla="*/ 2579427 h 4098882"/>
                <a:gd name="connsiteX11" fmla="*/ 1596788 w 2375058"/>
                <a:gd name="connsiteY11" fmla="*/ 1160060 h 4098882"/>
                <a:gd name="connsiteX0" fmla="*/ 261165 w 2254085"/>
                <a:gd name="connsiteY0" fmla="*/ 0 h 3771336"/>
                <a:gd name="connsiteX1" fmla="*/ 179278 w 2254085"/>
                <a:gd name="connsiteY1" fmla="*/ 696036 h 3771336"/>
                <a:gd name="connsiteX2" fmla="*/ 1857 w 2254085"/>
                <a:gd name="connsiteY2" fmla="*/ 1937982 h 3771336"/>
                <a:gd name="connsiteX3" fmla="*/ 302108 w 2254085"/>
                <a:gd name="connsiteY3" fmla="*/ 3138985 h 3771336"/>
                <a:gd name="connsiteX4" fmla="*/ 370346 w 2254085"/>
                <a:gd name="connsiteY4" fmla="*/ 3753134 h 3771336"/>
                <a:gd name="connsiteX5" fmla="*/ 1134622 w 2254085"/>
                <a:gd name="connsiteY5" fmla="*/ 3589362 h 3771336"/>
                <a:gd name="connsiteX6" fmla="*/ 2089965 w 2254085"/>
                <a:gd name="connsiteY6" fmla="*/ 3384645 h 3771336"/>
                <a:gd name="connsiteX7" fmla="*/ 2158203 w 2254085"/>
                <a:gd name="connsiteY7" fmla="*/ 3043451 h 3771336"/>
                <a:gd name="connsiteX8" fmla="*/ 1107326 w 2254085"/>
                <a:gd name="connsiteY8" fmla="*/ 2947916 h 3771336"/>
                <a:gd name="connsiteX9" fmla="*/ 1175565 w 2254085"/>
                <a:gd name="connsiteY9" fmla="*/ 2251881 h 3771336"/>
                <a:gd name="connsiteX10" fmla="*/ 1475815 w 2254085"/>
                <a:gd name="connsiteY10" fmla="*/ 832514 h 3771336"/>
                <a:gd name="connsiteX0" fmla="*/ 179278 w 2254085"/>
                <a:gd name="connsiteY0" fmla="*/ 0 h 3075300"/>
                <a:gd name="connsiteX1" fmla="*/ 1857 w 2254085"/>
                <a:gd name="connsiteY1" fmla="*/ 1241946 h 3075300"/>
                <a:gd name="connsiteX2" fmla="*/ 302108 w 2254085"/>
                <a:gd name="connsiteY2" fmla="*/ 2442949 h 3075300"/>
                <a:gd name="connsiteX3" fmla="*/ 370346 w 2254085"/>
                <a:gd name="connsiteY3" fmla="*/ 3057098 h 3075300"/>
                <a:gd name="connsiteX4" fmla="*/ 1134622 w 2254085"/>
                <a:gd name="connsiteY4" fmla="*/ 2893326 h 3075300"/>
                <a:gd name="connsiteX5" fmla="*/ 2089965 w 2254085"/>
                <a:gd name="connsiteY5" fmla="*/ 2688609 h 3075300"/>
                <a:gd name="connsiteX6" fmla="*/ 2158203 w 2254085"/>
                <a:gd name="connsiteY6" fmla="*/ 2347415 h 3075300"/>
                <a:gd name="connsiteX7" fmla="*/ 1107326 w 2254085"/>
                <a:gd name="connsiteY7" fmla="*/ 2251880 h 3075300"/>
                <a:gd name="connsiteX8" fmla="*/ 1175565 w 2254085"/>
                <a:gd name="connsiteY8" fmla="*/ 1555845 h 3075300"/>
                <a:gd name="connsiteX9" fmla="*/ 1475815 w 2254085"/>
                <a:gd name="connsiteY9" fmla="*/ 136478 h 3075300"/>
                <a:gd name="connsiteX0" fmla="*/ 179278 w 2252961"/>
                <a:gd name="connsiteY0" fmla="*/ 0 h 3075300"/>
                <a:gd name="connsiteX1" fmla="*/ 1857 w 2252961"/>
                <a:gd name="connsiteY1" fmla="*/ 1241946 h 3075300"/>
                <a:gd name="connsiteX2" fmla="*/ 302108 w 2252961"/>
                <a:gd name="connsiteY2" fmla="*/ 2442949 h 3075300"/>
                <a:gd name="connsiteX3" fmla="*/ 370346 w 2252961"/>
                <a:gd name="connsiteY3" fmla="*/ 3057098 h 3075300"/>
                <a:gd name="connsiteX4" fmla="*/ 1134622 w 2252961"/>
                <a:gd name="connsiteY4" fmla="*/ 2893326 h 3075300"/>
                <a:gd name="connsiteX5" fmla="*/ 2089965 w 2252961"/>
                <a:gd name="connsiteY5" fmla="*/ 2688609 h 3075300"/>
                <a:gd name="connsiteX6" fmla="*/ 2158203 w 2252961"/>
                <a:gd name="connsiteY6" fmla="*/ 2347415 h 3075300"/>
                <a:gd name="connsiteX7" fmla="*/ 1123023 w 2252961"/>
                <a:gd name="connsiteY7" fmla="*/ 1986721 h 3075300"/>
                <a:gd name="connsiteX8" fmla="*/ 1175565 w 2252961"/>
                <a:gd name="connsiteY8" fmla="*/ 1555845 h 3075300"/>
                <a:gd name="connsiteX9" fmla="*/ 1475815 w 2252961"/>
                <a:gd name="connsiteY9" fmla="*/ 136478 h 3075300"/>
                <a:gd name="connsiteX0" fmla="*/ 179278 w 2125356"/>
                <a:gd name="connsiteY0" fmla="*/ 0 h 3075300"/>
                <a:gd name="connsiteX1" fmla="*/ 1857 w 2125356"/>
                <a:gd name="connsiteY1" fmla="*/ 1241946 h 3075300"/>
                <a:gd name="connsiteX2" fmla="*/ 302108 w 2125356"/>
                <a:gd name="connsiteY2" fmla="*/ 2442949 h 3075300"/>
                <a:gd name="connsiteX3" fmla="*/ 370346 w 2125356"/>
                <a:gd name="connsiteY3" fmla="*/ 3057098 h 3075300"/>
                <a:gd name="connsiteX4" fmla="*/ 1134622 w 2125356"/>
                <a:gd name="connsiteY4" fmla="*/ 2893326 h 3075300"/>
                <a:gd name="connsiteX5" fmla="*/ 2089965 w 2125356"/>
                <a:gd name="connsiteY5" fmla="*/ 2688609 h 3075300"/>
                <a:gd name="connsiteX6" fmla="*/ 1844257 w 2125356"/>
                <a:gd name="connsiteY6" fmla="*/ 2176956 h 3075300"/>
                <a:gd name="connsiteX7" fmla="*/ 1123023 w 2125356"/>
                <a:gd name="connsiteY7" fmla="*/ 1986721 h 3075300"/>
                <a:gd name="connsiteX8" fmla="*/ 1175565 w 2125356"/>
                <a:gd name="connsiteY8" fmla="*/ 1555845 h 3075300"/>
                <a:gd name="connsiteX9" fmla="*/ 1475815 w 2125356"/>
                <a:gd name="connsiteY9" fmla="*/ 136478 h 3075300"/>
                <a:gd name="connsiteX0" fmla="*/ 179278 w 1844262"/>
                <a:gd name="connsiteY0" fmla="*/ 0 h 3083815"/>
                <a:gd name="connsiteX1" fmla="*/ 1857 w 1844262"/>
                <a:gd name="connsiteY1" fmla="*/ 1241946 h 3083815"/>
                <a:gd name="connsiteX2" fmla="*/ 302108 w 1844262"/>
                <a:gd name="connsiteY2" fmla="*/ 2442949 h 3083815"/>
                <a:gd name="connsiteX3" fmla="*/ 370346 w 1844262"/>
                <a:gd name="connsiteY3" fmla="*/ 3057098 h 3083815"/>
                <a:gd name="connsiteX4" fmla="*/ 1134622 w 1844262"/>
                <a:gd name="connsiteY4" fmla="*/ 2893326 h 3083815"/>
                <a:gd name="connsiteX5" fmla="*/ 1844257 w 1844262"/>
                <a:gd name="connsiteY5" fmla="*/ 2176956 h 3083815"/>
                <a:gd name="connsiteX6" fmla="*/ 1123023 w 1844262"/>
                <a:gd name="connsiteY6" fmla="*/ 1986721 h 3083815"/>
                <a:gd name="connsiteX7" fmla="*/ 1175565 w 1844262"/>
                <a:gd name="connsiteY7" fmla="*/ 1555845 h 3083815"/>
                <a:gd name="connsiteX8" fmla="*/ 1475815 w 1844262"/>
                <a:gd name="connsiteY8" fmla="*/ 136478 h 3083815"/>
                <a:gd name="connsiteX0" fmla="*/ 179278 w 1561719"/>
                <a:gd name="connsiteY0" fmla="*/ 0 h 3083393"/>
                <a:gd name="connsiteX1" fmla="*/ 1857 w 1561719"/>
                <a:gd name="connsiteY1" fmla="*/ 1241946 h 3083393"/>
                <a:gd name="connsiteX2" fmla="*/ 302108 w 1561719"/>
                <a:gd name="connsiteY2" fmla="*/ 2442949 h 3083393"/>
                <a:gd name="connsiteX3" fmla="*/ 370346 w 1561719"/>
                <a:gd name="connsiteY3" fmla="*/ 3057098 h 3083393"/>
                <a:gd name="connsiteX4" fmla="*/ 1134622 w 1561719"/>
                <a:gd name="connsiteY4" fmla="*/ 2893326 h 3083393"/>
                <a:gd name="connsiteX5" fmla="*/ 1561707 w 1561719"/>
                <a:gd name="connsiteY5" fmla="*/ 2195897 h 3083393"/>
                <a:gd name="connsiteX6" fmla="*/ 1123023 w 1561719"/>
                <a:gd name="connsiteY6" fmla="*/ 1986721 h 3083393"/>
                <a:gd name="connsiteX7" fmla="*/ 1175565 w 1561719"/>
                <a:gd name="connsiteY7" fmla="*/ 1555845 h 3083393"/>
                <a:gd name="connsiteX8" fmla="*/ 1475815 w 1561719"/>
                <a:gd name="connsiteY8" fmla="*/ 136478 h 3083393"/>
                <a:gd name="connsiteX0" fmla="*/ 179278 w 1590177"/>
                <a:gd name="connsiteY0" fmla="*/ 0 h 3067181"/>
                <a:gd name="connsiteX1" fmla="*/ 1857 w 1590177"/>
                <a:gd name="connsiteY1" fmla="*/ 1241946 h 3067181"/>
                <a:gd name="connsiteX2" fmla="*/ 302108 w 1590177"/>
                <a:gd name="connsiteY2" fmla="*/ 2442949 h 3067181"/>
                <a:gd name="connsiteX3" fmla="*/ 370346 w 1590177"/>
                <a:gd name="connsiteY3" fmla="*/ 3057098 h 3067181"/>
                <a:gd name="connsiteX4" fmla="*/ 1417174 w 1590177"/>
                <a:gd name="connsiteY4" fmla="*/ 2779687 h 3067181"/>
                <a:gd name="connsiteX5" fmla="*/ 1561707 w 1590177"/>
                <a:gd name="connsiteY5" fmla="*/ 2195897 h 3067181"/>
                <a:gd name="connsiteX6" fmla="*/ 1123023 w 1590177"/>
                <a:gd name="connsiteY6" fmla="*/ 1986721 h 3067181"/>
                <a:gd name="connsiteX7" fmla="*/ 1175565 w 1590177"/>
                <a:gd name="connsiteY7" fmla="*/ 1555845 h 3067181"/>
                <a:gd name="connsiteX8" fmla="*/ 1475815 w 1590177"/>
                <a:gd name="connsiteY8" fmla="*/ 136478 h 3067181"/>
                <a:gd name="connsiteX0" fmla="*/ 179278 w 1700487"/>
                <a:gd name="connsiteY0" fmla="*/ 0 h 3064251"/>
                <a:gd name="connsiteX1" fmla="*/ 1857 w 1700487"/>
                <a:gd name="connsiteY1" fmla="*/ 1241946 h 3064251"/>
                <a:gd name="connsiteX2" fmla="*/ 302108 w 1700487"/>
                <a:gd name="connsiteY2" fmla="*/ 2442949 h 3064251"/>
                <a:gd name="connsiteX3" fmla="*/ 370346 w 1700487"/>
                <a:gd name="connsiteY3" fmla="*/ 3057098 h 3064251"/>
                <a:gd name="connsiteX4" fmla="*/ 1605541 w 1700487"/>
                <a:gd name="connsiteY4" fmla="*/ 2741808 h 3064251"/>
                <a:gd name="connsiteX5" fmla="*/ 1561707 w 1700487"/>
                <a:gd name="connsiteY5" fmla="*/ 2195897 h 3064251"/>
                <a:gd name="connsiteX6" fmla="*/ 1123023 w 1700487"/>
                <a:gd name="connsiteY6" fmla="*/ 1986721 h 3064251"/>
                <a:gd name="connsiteX7" fmla="*/ 1175565 w 1700487"/>
                <a:gd name="connsiteY7" fmla="*/ 1555845 h 3064251"/>
                <a:gd name="connsiteX8" fmla="*/ 1475815 w 1700487"/>
                <a:gd name="connsiteY8" fmla="*/ 136478 h 3064251"/>
                <a:gd name="connsiteX0" fmla="*/ 179278 w 1700487"/>
                <a:gd name="connsiteY0" fmla="*/ 0 h 3064252"/>
                <a:gd name="connsiteX1" fmla="*/ 1857 w 1700487"/>
                <a:gd name="connsiteY1" fmla="*/ 1241946 h 3064252"/>
                <a:gd name="connsiteX2" fmla="*/ 302108 w 1700487"/>
                <a:gd name="connsiteY2" fmla="*/ 2442949 h 3064252"/>
                <a:gd name="connsiteX3" fmla="*/ 370346 w 1700487"/>
                <a:gd name="connsiteY3" fmla="*/ 3057098 h 3064252"/>
                <a:gd name="connsiteX4" fmla="*/ 1605541 w 1700487"/>
                <a:gd name="connsiteY4" fmla="*/ 2741808 h 3064252"/>
                <a:gd name="connsiteX5" fmla="*/ 1561707 w 1700487"/>
                <a:gd name="connsiteY5" fmla="*/ 2195897 h 3064252"/>
                <a:gd name="connsiteX6" fmla="*/ 1123023 w 1700487"/>
                <a:gd name="connsiteY6" fmla="*/ 1986721 h 3064252"/>
                <a:gd name="connsiteX7" fmla="*/ 1175565 w 1700487"/>
                <a:gd name="connsiteY7" fmla="*/ 1555845 h 3064252"/>
                <a:gd name="connsiteX8" fmla="*/ 1475815 w 1700487"/>
                <a:gd name="connsiteY8" fmla="*/ 136478 h 3064252"/>
                <a:gd name="connsiteX9" fmla="*/ 179278 w 1700487"/>
                <a:gd name="connsiteY9" fmla="*/ 0 h 3064252"/>
                <a:gd name="connsiteX0" fmla="*/ 179278 w 1590177"/>
                <a:gd name="connsiteY0" fmla="*/ 0 h 3071090"/>
                <a:gd name="connsiteX1" fmla="*/ 1857 w 1590177"/>
                <a:gd name="connsiteY1" fmla="*/ 1241946 h 3071090"/>
                <a:gd name="connsiteX2" fmla="*/ 302108 w 1590177"/>
                <a:gd name="connsiteY2" fmla="*/ 2442949 h 3071090"/>
                <a:gd name="connsiteX3" fmla="*/ 370346 w 1590177"/>
                <a:gd name="connsiteY3" fmla="*/ 3057098 h 3071090"/>
                <a:gd name="connsiteX4" fmla="*/ 1417174 w 1590177"/>
                <a:gd name="connsiteY4" fmla="*/ 2817568 h 3071090"/>
                <a:gd name="connsiteX5" fmla="*/ 1561707 w 1590177"/>
                <a:gd name="connsiteY5" fmla="*/ 2195897 h 3071090"/>
                <a:gd name="connsiteX6" fmla="*/ 1123023 w 1590177"/>
                <a:gd name="connsiteY6" fmla="*/ 1986721 h 3071090"/>
                <a:gd name="connsiteX7" fmla="*/ 1175565 w 1590177"/>
                <a:gd name="connsiteY7" fmla="*/ 1555845 h 3071090"/>
                <a:gd name="connsiteX8" fmla="*/ 1475815 w 1590177"/>
                <a:gd name="connsiteY8" fmla="*/ 136478 h 3071090"/>
                <a:gd name="connsiteX9" fmla="*/ 179278 w 1590177"/>
                <a:gd name="connsiteY9" fmla="*/ 0 h 3071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0177" h="3071090">
                  <a:moveTo>
                    <a:pt x="179278" y="0"/>
                  </a:moveTo>
                  <a:cubicBezTo>
                    <a:pt x="136060" y="322997"/>
                    <a:pt x="-18615" y="834788"/>
                    <a:pt x="1857" y="1241946"/>
                  </a:cubicBezTo>
                  <a:cubicBezTo>
                    <a:pt x="22329" y="1649104"/>
                    <a:pt x="240693" y="2140424"/>
                    <a:pt x="302108" y="2442949"/>
                  </a:cubicBezTo>
                  <a:cubicBezTo>
                    <a:pt x="363523" y="2745474"/>
                    <a:pt x="184502" y="2994661"/>
                    <a:pt x="370346" y="3057098"/>
                  </a:cubicBezTo>
                  <a:cubicBezTo>
                    <a:pt x="556190" y="3119535"/>
                    <a:pt x="1218614" y="2961102"/>
                    <a:pt x="1417174" y="2817568"/>
                  </a:cubicBezTo>
                  <a:cubicBezTo>
                    <a:pt x="1615734" y="2674034"/>
                    <a:pt x="1610732" y="2334371"/>
                    <a:pt x="1561707" y="2195897"/>
                  </a:cubicBezTo>
                  <a:cubicBezTo>
                    <a:pt x="1512682" y="2057423"/>
                    <a:pt x="1187380" y="2093396"/>
                    <a:pt x="1123023" y="1986721"/>
                  </a:cubicBezTo>
                  <a:cubicBezTo>
                    <a:pt x="1058666" y="1880046"/>
                    <a:pt x="1116766" y="1864219"/>
                    <a:pt x="1175565" y="1555845"/>
                  </a:cubicBezTo>
                  <a:cubicBezTo>
                    <a:pt x="1234364" y="1247471"/>
                    <a:pt x="1371182" y="523165"/>
                    <a:pt x="1475815" y="136478"/>
                  </a:cubicBezTo>
                  <a:lnTo>
                    <a:pt x="179278" y="0"/>
                  </a:lnTo>
                  <a:close/>
                </a:path>
              </a:pathLst>
            </a:custGeom>
            <a:solidFill>
              <a:srgbClr val="0066FF"/>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rme libre 4"/>
            <p:cNvSpPr/>
            <p:nvPr/>
          </p:nvSpPr>
          <p:spPr>
            <a:xfrm>
              <a:off x="1499058" y="2230275"/>
              <a:ext cx="1415977" cy="2872897"/>
            </a:xfrm>
            <a:custGeom>
              <a:avLst/>
              <a:gdLst>
                <a:gd name="connsiteX0" fmla="*/ 0 w 2251225"/>
                <a:gd name="connsiteY0" fmla="*/ 327546 h 4478291"/>
                <a:gd name="connsiteX1" fmla="*/ 382138 w 2251225"/>
                <a:gd name="connsiteY1" fmla="*/ 655092 h 4478291"/>
                <a:gd name="connsiteX2" fmla="*/ 300251 w 2251225"/>
                <a:gd name="connsiteY2" fmla="*/ 1351128 h 4478291"/>
                <a:gd name="connsiteX3" fmla="*/ 122830 w 2251225"/>
                <a:gd name="connsiteY3" fmla="*/ 2593074 h 4478291"/>
                <a:gd name="connsiteX4" fmla="*/ 423081 w 2251225"/>
                <a:gd name="connsiteY4" fmla="*/ 3794077 h 4478291"/>
                <a:gd name="connsiteX5" fmla="*/ 354842 w 2251225"/>
                <a:gd name="connsiteY5" fmla="*/ 4435522 h 4478291"/>
                <a:gd name="connsiteX6" fmla="*/ 1828800 w 2251225"/>
                <a:gd name="connsiteY6" fmla="*/ 4421874 h 4478291"/>
                <a:gd name="connsiteX7" fmla="*/ 2183642 w 2251225"/>
                <a:gd name="connsiteY7" fmla="*/ 4449170 h 4478291"/>
                <a:gd name="connsiteX8" fmla="*/ 2156346 w 2251225"/>
                <a:gd name="connsiteY8" fmla="*/ 4203510 h 4478291"/>
                <a:gd name="connsiteX9" fmla="*/ 1228299 w 2251225"/>
                <a:gd name="connsiteY9" fmla="*/ 3903259 h 4478291"/>
                <a:gd name="connsiteX10" fmla="*/ 1296538 w 2251225"/>
                <a:gd name="connsiteY10" fmla="*/ 2906973 h 4478291"/>
                <a:gd name="connsiteX11" fmla="*/ 1937982 w 2251225"/>
                <a:gd name="connsiteY11" fmla="*/ 1091821 h 4478291"/>
                <a:gd name="connsiteX12" fmla="*/ 2006221 w 2251225"/>
                <a:gd name="connsiteY12" fmla="*/ 423080 h 4478291"/>
                <a:gd name="connsiteX13" fmla="*/ 1924335 w 2251225"/>
                <a:gd name="connsiteY13" fmla="*/ 0 h 4478291"/>
                <a:gd name="connsiteX0" fmla="*/ 0 w 2254270"/>
                <a:gd name="connsiteY0" fmla="*/ 327546 h 4474487"/>
                <a:gd name="connsiteX1" fmla="*/ 382138 w 2254270"/>
                <a:gd name="connsiteY1" fmla="*/ 655092 h 4474487"/>
                <a:gd name="connsiteX2" fmla="*/ 300251 w 2254270"/>
                <a:gd name="connsiteY2" fmla="*/ 1351128 h 4474487"/>
                <a:gd name="connsiteX3" fmla="*/ 122830 w 2254270"/>
                <a:gd name="connsiteY3" fmla="*/ 2593074 h 4474487"/>
                <a:gd name="connsiteX4" fmla="*/ 423081 w 2254270"/>
                <a:gd name="connsiteY4" fmla="*/ 3794077 h 4474487"/>
                <a:gd name="connsiteX5" fmla="*/ 354842 w 2254270"/>
                <a:gd name="connsiteY5" fmla="*/ 4435522 h 4474487"/>
                <a:gd name="connsiteX6" fmla="*/ 1774209 w 2254270"/>
                <a:gd name="connsiteY6" fmla="*/ 4408227 h 4474487"/>
                <a:gd name="connsiteX7" fmla="*/ 2183642 w 2254270"/>
                <a:gd name="connsiteY7" fmla="*/ 4449170 h 4474487"/>
                <a:gd name="connsiteX8" fmla="*/ 2156346 w 2254270"/>
                <a:gd name="connsiteY8" fmla="*/ 4203510 h 4474487"/>
                <a:gd name="connsiteX9" fmla="*/ 1228299 w 2254270"/>
                <a:gd name="connsiteY9" fmla="*/ 3903259 h 4474487"/>
                <a:gd name="connsiteX10" fmla="*/ 1296538 w 2254270"/>
                <a:gd name="connsiteY10" fmla="*/ 2906973 h 4474487"/>
                <a:gd name="connsiteX11" fmla="*/ 1937982 w 2254270"/>
                <a:gd name="connsiteY11" fmla="*/ 1091821 h 4474487"/>
                <a:gd name="connsiteX12" fmla="*/ 2006221 w 2254270"/>
                <a:gd name="connsiteY12" fmla="*/ 423080 h 4474487"/>
                <a:gd name="connsiteX13" fmla="*/ 1924335 w 2254270"/>
                <a:gd name="connsiteY13" fmla="*/ 0 h 4474487"/>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937982 w 2284809"/>
                <a:gd name="connsiteY11" fmla="*/ 1091821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651379 w 2284809"/>
                <a:gd name="connsiteY11" fmla="*/ 1201003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2006221 w 2284809"/>
                <a:gd name="connsiteY12" fmla="*/ 423080 h 4478291"/>
                <a:gd name="connsiteX13" fmla="*/ 1924335 w 2284809"/>
                <a:gd name="connsiteY13" fmla="*/ 0 h 4478291"/>
                <a:gd name="connsiteX0" fmla="*/ 0 w 2284809"/>
                <a:gd name="connsiteY0" fmla="*/ 327546 h 4478291"/>
                <a:gd name="connsiteX1" fmla="*/ 382138 w 2284809"/>
                <a:gd name="connsiteY1" fmla="*/ 655092 h 4478291"/>
                <a:gd name="connsiteX2" fmla="*/ 300251 w 2284809"/>
                <a:gd name="connsiteY2" fmla="*/ 1351128 h 4478291"/>
                <a:gd name="connsiteX3" fmla="*/ 122830 w 2284809"/>
                <a:gd name="connsiteY3" fmla="*/ 2593074 h 4478291"/>
                <a:gd name="connsiteX4" fmla="*/ 423081 w 2284809"/>
                <a:gd name="connsiteY4" fmla="*/ 3794077 h 4478291"/>
                <a:gd name="connsiteX5" fmla="*/ 354842 w 2284809"/>
                <a:gd name="connsiteY5" fmla="*/ 4435522 h 4478291"/>
                <a:gd name="connsiteX6" fmla="*/ 1282890 w 2284809"/>
                <a:gd name="connsiteY6" fmla="*/ 4421875 h 4478291"/>
                <a:gd name="connsiteX7" fmla="*/ 2183642 w 2284809"/>
                <a:gd name="connsiteY7" fmla="*/ 4449170 h 4478291"/>
                <a:gd name="connsiteX8" fmla="*/ 2156346 w 2284809"/>
                <a:gd name="connsiteY8" fmla="*/ 4203510 h 4478291"/>
                <a:gd name="connsiteX9" fmla="*/ 1228299 w 2284809"/>
                <a:gd name="connsiteY9" fmla="*/ 3903259 h 4478291"/>
                <a:gd name="connsiteX10" fmla="*/ 1296538 w 2284809"/>
                <a:gd name="connsiteY10" fmla="*/ 2906973 h 4478291"/>
                <a:gd name="connsiteX11" fmla="*/ 1596788 w 2284809"/>
                <a:gd name="connsiteY11" fmla="*/ 1487606 h 4478291"/>
                <a:gd name="connsiteX12" fmla="*/ 1924335 w 2284809"/>
                <a:gd name="connsiteY12" fmla="*/ 586853 h 4478291"/>
                <a:gd name="connsiteX13" fmla="*/ 1924335 w 2284809"/>
                <a:gd name="connsiteY13" fmla="*/ 0 h 4478291"/>
                <a:gd name="connsiteX0" fmla="*/ 0 w 2362732"/>
                <a:gd name="connsiteY0" fmla="*/ 327546 h 4496895"/>
                <a:gd name="connsiteX1" fmla="*/ 382138 w 2362732"/>
                <a:gd name="connsiteY1" fmla="*/ 655092 h 4496895"/>
                <a:gd name="connsiteX2" fmla="*/ 300251 w 2362732"/>
                <a:gd name="connsiteY2" fmla="*/ 1351128 h 4496895"/>
                <a:gd name="connsiteX3" fmla="*/ 122830 w 2362732"/>
                <a:gd name="connsiteY3" fmla="*/ 2593074 h 4496895"/>
                <a:gd name="connsiteX4" fmla="*/ 423081 w 2362732"/>
                <a:gd name="connsiteY4" fmla="*/ 3794077 h 4496895"/>
                <a:gd name="connsiteX5" fmla="*/ 354842 w 2362732"/>
                <a:gd name="connsiteY5" fmla="*/ 4435522 h 4496895"/>
                <a:gd name="connsiteX6" fmla="*/ 1282890 w 2362732"/>
                <a:gd name="connsiteY6" fmla="*/ 4421875 h 4496895"/>
                <a:gd name="connsiteX7" fmla="*/ 2183642 w 2362732"/>
                <a:gd name="connsiteY7" fmla="*/ 4449170 h 4496895"/>
                <a:gd name="connsiteX8" fmla="*/ 2279176 w 2362732"/>
                <a:gd name="connsiteY8" fmla="*/ 3698543 h 4496895"/>
                <a:gd name="connsiteX9" fmla="*/ 1228299 w 2362732"/>
                <a:gd name="connsiteY9" fmla="*/ 3903259 h 4496895"/>
                <a:gd name="connsiteX10" fmla="*/ 1296538 w 2362732"/>
                <a:gd name="connsiteY10" fmla="*/ 2906973 h 4496895"/>
                <a:gd name="connsiteX11" fmla="*/ 1596788 w 2362732"/>
                <a:gd name="connsiteY11" fmla="*/ 1487606 h 4496895"/>
                <a:gd name="connsiteX12" fmla="*/ 1924335 w 2362732"/>
                <a:gd name="connsiteY12" fmla="*/ 586853 h 4496895"/>
                <a:gd name="connsiteX13" fmla="*/ 1924335 w 2362732"/>
                <a:gd name="connsiteY13" fmla="*/ 0 h 4496895"/>
                <a:gd name="connsiteX0" fmla="*/ 0 w 2373730"/>
                <a:gd name="connsiteY0" fmla="*/ 327546 h 4494947"/>
                <a:gd name="connsiteX1" fmla="*/ 382138 w 2373730"/>
                <a:gd name="connsiteY1" fmla="*/ 655092 h 4494947"/>
                <a:gd name="connsiteX2" fmla="*/ 300251 w 2373730"/>
                <a:gd name="connsiteY2" fmla="*/ 1351128 h 4494947"/>
                <a:gd name="connsiteX3" fmla="*/ 122830 w 2373730"/>
                <a:gd name="connsiteY3" fmla="*/ 2593074 h 4494947"/>
                <a:gd name="connsiteX4" fmla="*/ 423081 w 2373730"/>
                <a:gd name="connsiteY4" fmla="*/ 3794077 h 4494947"/>
                <a:gd name="connsiteX5" fmla="*/ 354842 w 2373730"/>
                <a:gd name="connsiteY5" fmla="*/ 4435522 h 4494947"/>
                <a:gd name="connsiteX6" fmla="*/ 1282890 w 2373730"/>
                <a:gd name="connsiteY6" fmla="*/ 4421875 h 4494947"/>
                <a:gd name="connsiteX7" fmla="*/ 2210938 w 2373730"/>
                <a:gd name="connsiteY7" fmla="*/ 4039737 h 4494947"/>
                <a:gd name="connsiteX8" fmla="*/ 2279176 w 2373730"/>
                <a:gd name="connsiteY8" fmla="*/ 3698543 h 4494947"/>
                <a:gd name="connsiteX9" fmla="*/ 1228299 w 2373730"/>
                <a:gd name="connsiteY9" fmla="*/ 3903259 h 4494947"/>
                <a:gd name="connsiteX10" fmla="*/ 1296538 w 2373730"/>
                <a:gd name="connsiteY10" fmla="*/ 2906973 h 4494947"/>
                <a:gd name="connsiteX11" fmla="*/ 1596788 w 2373730"/>
                <a:gd name="connsiteY11" fmla="*/ 1487606 h 4494947"/>
                <a:gd name="connsiteX12" fmla="*/ 1924335 w 2373730"/>
                <a:gd name="connsiteY12" fmla="*/ 586853 h 4494947"/>
                <a:gd name="connsiteX13" fmla="*/ 1924335 w 2373730"/>
                <a:gd name="connsiteY13" fmla="*/ 0 h 4494947"/>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903259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9953"/>
                <a:gd name="connsiteY0" fmla="*/ 327546 h 4452114"/>
                <a:gd name="connsiteX1" fmla="*/ 382138 w 2379953"/>
                <a:gd name="connsiteY1" fmla="*/ 655092 h 4452114"/>
                <a:gd name="connsiteX2" fmla="*/ 300251 w 2379953"/>
                <a:gd name="connsiteY2" fmla="*/ 1351128 h 4452114"/>
                <a:gd name="connsiteX3" fmla="*/ 122830 w 2379953"/>
                <a:gd name="connsiteY3" fmla="*/ 2593074 h 4452114"/>
                <a:gd name="connsiteX4" fmla="*/ 423081 w 2379953"/>
                <a:gd name="connsiteY4" fmla="*/ 3794077 h 4452114"/>
                <a:gd name="connsiteX5" fmla="*/ 354842 w 2379953"/>
                <a:gd name="connsiteY5" fmla="*/ 4435522 h 4452114"/>
                <a:gd name="connsiteX6" fmla="*/ 1255595 w 2379953"/>
                <a:gd name="connsiteY6" fmla="*/ 4244454 h 4452114"/>
                <a:gd name="connsiteX7" fmla="*/ 2210938 w 2379953"/>
                <a:gd name="connsiteY7" fmla="*/ 4039737 h 4452114"/>
                <a:gd name="connsiteX8" fmla="*/ 2279176 w 2379953"/>
                <a:gd name="connsiteY8" fmla="*/ 3698543 h 4452114"/>
                <a:gd name="connsiteX9" fmla="*/ 1160060 w 2379953"/>
                <a:gd name="connsiteY9" fmla="*/ 3671247 h 4452114"/>
                <a:gd name="connsiteX10" fmla="*/ 1296538 w 2379953"/>
                <a:gd name="connsiteY10" fmla="*/ 2906973 h 4452114"/>
                <a:gd name="connsiteX11" fmla="*/ 1596788 w 2379953"/>
                <a:gd name="connsiteY11" fmla="*/ 1487606 h 4452114"/>
                <a:gd name="connsiteX12" fmla="*/ 1924335 w 2379953"/>
                <a:gd name="connsiteY12" fmla="*/ 586853 h 4452114"/>
                <a:gd name="connsiteX13" fmla="*/ 1924335 w 2379953"/>
                <a:gd name="connsiteY13" fmla="*/ 0 h 4452114"/>
                <a:gd name="connsiteX0" fmla="*/ 0 w 2375058"/>
                <a:gd name="connsiteY0" fmla="*/ 327546 h 4452114"/>
                <a:gd name="connsiteX1" fmla="*/ 382138 w 2375058"/>
                <a:gd name="connsiteY1" fmla="*/ 655092 h 4452114"/>
                <a:gd name="connsiteX2" fmla="*/ 300251 w 2375058"/>
                <a:gd name="connsiteY2" fmla="*/ 1351128 h 4452114"/>
                <a:gd name="connsiteX3" fmla="*/ 122830 w 2375058"/>
                <a:gd name="connsiteY3" fmla="*/ 2593074 h 4452114"/>
                <a:gd name="connsiteX4" fmla="*/ 423081 w 2375058"/>
                <a:gd name="connsiteY4" fmla="*/ 3794077 h 4452114"/>
                <a:gd name="connsiteX5" fmla="*/ 354842 w 2375058"/>
                <a:gd name="connsiteY5" fmla="*/ 4435522 h 4452114"/>
                <a:gd name="connsiteX6" fmla="*/ 1255595 w 2375058"/>
                <a:gd name="connsiteY6" fmla="*/ 4244454 h 4452114"/>
                <a:gd name="connsiteX7" fmla="*/ 2210938 w 2375058"/>
                <a:gd name="connsiteY7" fmla="*/ 4039737 h 4452114"/>
                <a:gd name="connsiteX8" fmla="*/ 2279176 w 2375058"/>
                <a:gd name="connsiteY8" fmla="*/ 3698543 h 4452114"/>
                <a:gd name="connsiteX9" fmla="*/ 1228299 w 2375058"/>
                <a:gd name="connsiteY9" fmla="*/ 3603008 h 4452114"/>
                <a:gd name="connsiteX10" fmla="*/ 1296538 w 2375058"/>
                <a:gd name="connsiteY10" fmla="*/ 2906973 h 4452114"/>
                <a:gd name="connsiteX11" fmla="*/ 1596788 w 2375058"/>
                <a:gd name="connsiteY11" fmla="*/ 1487606 h 4452114"/>
                <a:gd name="connsiteX12" fmla="*/ 1924335 w 2375058"/>
                <a:gd name="connsiteY12" fmla="*/ 586853 h 4452114"/>
                <a:gd name="connsiteX13" fmla="*/ 1924335 w 2375058"/>
                <a:gd name="connsiteY13" fmla="*/ 0 h 4452114"/>
                <a:gd name="connsiteX0" fmla="*/ 0 w 2375058"/>
                <a:gd name="connsiteY0" fmla="*/ 327546 h 4426428"/>
                <a:gd name="connsiteX1" fmla="*/ 382138 w 2375058"/>
                <a:gd name="connsiteY1" fmla="*/ 655092 h 4426428"/>
                <a:gd name="connsiteX2" fmla="*/ 300251 w 2375058"/>
                <a:gd name="connsiteY2" fmla="*/ 1351128 h 4426428"/>
                <a:gd name="connsiteX3" fmla="*/ 122830 w 2375058"/>
                <a:gd name="connsiteY3" fmla="*/ 2593074 h 4426428"/>
                <a:gd name="connsiteX4" fmla="*/ 423081 w 2375058"/>
                <a:gd name="connsiteY4" fmla="*/ 3794077 h 4426428"/>
                <a:gd name="connsiteX5" fmla="*/ 491319 w 2375058"/>
                <a:gd name="connsiteY5" fmla="*/ 4408226 h 4426428"/>
                <a:gd name="connsiteX6" fmla="*/ 1255595 w 2375058"/>
                <a:gd name="connsiteY6" fmla="*/ 4244454 h 4426428"/>
                <a:gd name="connsiteX7" fmla="*/ 2210938 w 2375058"/>
                <a:gd name="connsiteY7" fmla="*/ 4039737 h 4426428"/>
                <a:gd name="connsiteX8" fmla="*/ 2279176 w 2375058"/>
                <a:gd name="connsiteY8" fmla="*/ 3698543 h 4426428"/>
                <a:gd name="connsiteX9" fmla="*/ 1228299 w 2375058"/>
                <a:gd name="connsiteY9" fmla="*/ 3603008 h 4426428"/>
                <a:gd name="connsiteX10" fmla="*/ 1296538 w 2375058"/>
                <a:gd name="connsiteY10" fmla="*/ 2906973 h 4426428"/>
                <a:gd name="connsiteX11" fmla="*/ 1596788 w 2375058"/>
                <a:gd name="connsiteY11" fmla="*/ 1487606 h 4426428"/>
                <a:gd name="connsiteX12" fmla="*/ 1924335 w 2375058"/>
                <a:gd name="connsiteY12" fmla="*/ 586853 h 4426428"/>
                <a:gd name="connsiteX13" fmla="*/ 1924335 w 2375058"/>
                <a:gd name="connsiteY13" fmla="*/ 0 h 442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5058" h="4426428">
                  <a:moveTo>
                    <a:pt x="0" y="327546"/>
                  </a:moveTo>
                  <a:cubicBezTo>
                    <a:pt x="166048" y="406020"/>
                    <a:pt x="332096" y="484495"/>
                    <a:pt x="382138" y="655092"/>
                  </a:cubicBezTo>
                  <a:cubicBezTo>
                    <a:pt x="432180" y="825689"/>
                    <a:pt x="343469" y="1028131"/>
                    <a:pt x="300251" y="1351128"/>
                  </a:cubicBezTo>
                  <a:cubicBezTo>
                    <a:pt x="257033" y="1674125"/>
                    <a:pt x="102358" y="2185916"/>
                    <a:pt x="122830" y="2593074"/>
                  </a:cubicBezTo>
                  <a:cubicBezTo>
                    <a:pt x="143302" y="3000232"/>
                    <a:pt x="361666" y="3491552"/>
                    <a:pt x="423081" y="3794077"/>
                  </a:cubicBezTo>
                  <a:cubicBezTo>
                    <a:pt x="484496" y="4096602"/>
                    <a:pt x="352567" y="4333163"/>
                    <a:pt x="491319" y="4408226"/>
                  </a:cubicBezTo>
                  <a:cubicBezTo>
                    <a:pt x="630071" y="4483289"/>
                    <a:pt x="968992" y="4305869"/>
                    <a:pt x="1255595" y="4244454"/>
                  </a:cubicBezTo>
                  <a:cubicBezTo>
                    <a:pt x="1542198" y="4183039"/>
                    <a:pt x="2040341" y="4130722"/>
                    <a:pt x="2210938" y="4039737"/>
                  </a:cubicBezTo>
                  <a:cubicBezTo>
                    <a:pt x="2381535" y="3948752"/>
                    <a:pt x="2442949" y="3771331"/>
                    <a:pt x="2279176" y="3698543"/>
                  </a:cubicBezTo>
                  <a:cubicBezTo>
                    <a:pt x="2115403" y="3625755"/>
                    <a:pt x="1392072" y="3734936"/>
                    <a:pt x="1228299" y="3603008"/>
                  </a:cubicBezTo>
                  <a:cubicBezTo>
                    <a:pt x="1064526" y="3471080"/>
                    <a:pt x="1235123" y="3259540"/>
                    <a:pt x="1296538" y="2906973"/>
                  </a:cubicBezTo>
                  <a:cubicBezTo>
                    <a:pt x="1357953" y="2554406"/>
                    <a:pt x="1492155" y="1874293"/>
                    <a:pt x="1596788" y="1487606"/>
                  </a:cubicBezTo>
                  <a:cubicBezTo>
                    <a:pt x="1701421" y="1100919"/>
                    <a:pt x="1869744" y="834787"/>
                    <a:pt x="1924335" y="586853"/>
                  </a:cubicBezTo>
                  <a:cubicBezTo>
                    <a:pt x="1978926" y="338919"/>
                    <a:pt x="1964141" y="120555"/>
                    <a:pt x="1924335" y="0"/>
                  </a:cubicBezTo>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Connecteur droit avec flèche 13"/>
          <p:cNvCxnSpPr/>
          <p:nvPr/>
        </p:nvCxnSpPr>
        <p:spPr>
          <a:xfrm>
            <a:off x="4756900" y="3828079"/>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V="1">
            <a:off x="5028340" y="5500855"/>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6200000" flipV="1">
            <a:off x="5291570" y="5462031"/>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4629476" y="4487868"/>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95536" y="260648"/>
            <a:ext cx="8136904" cy="1938992"/>
          </a:xfrm>
          <a:prstGeom prst="rect">
            <a:avLst/>
          </a:prstGeom>
          <a:noFill/>
        </p:spPr>
        <p:txBody>
          <a:bodyPr wrap="square" rtlCol="0">
            <a:spAutoFit/>
          </a:bodyPr>
          <a:lstStyle/>
          <a:p>
            <a:pPr algn="ctr"/>
            <a:r>
              <a:rPr lang="en-US" sz="4000" dirty="0" smtClean="0"/>
              <a:t>Extra Systolic Calf Pump</a:t>
            </a:r>
          </a:p>
          <a:p>
            <a:pPr algn="ctr"/>
            <a:r>
              <a:rPr lang="en-US" sz="4000" dirty="0" smtClean="0"/>
              <a:t>Non elastic air/fluid bag beneath non elastic compression when walking</a:t>
            </a:r>
            <a:endParaRPr lang="en-US" sz="4000" dirty="0"/>
          </a:p>
        </p:txBody>
      </p:sp>
      <p:cxnSp>
        <p:nvCxnSpPr>
          <p:cNvPr id="20" name="Connecteur droit avec flèche 19"/>
          <p:cNvCxnSpPr/>
          <p:nvPr/>
        </p:nvCxnSpPr>
        <p:spPr>
          <a:xfrm flipH="1">
            <a:off x="5643227" y="3828079"/>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5515803" y="4487868"/>
            <a:ext cx="25484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950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203848" y="2087851"/>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5004048" y="2951947"/>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03948" y="2951947"/>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5004049" y="2807931"/>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067944" y="2582616"/>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588224" y="2582615"/>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5220072" y="2375883"/>
            <a:ext cx="1080120" cy="369332"/>
          </a:xfrm>
          <a:prstGeom prst="rect">
            <a:avLst/>
          </a:prstGeom>
          <a:noFill/>
        </p:spPr>
        <p:txBody>
          <a:bodyPr wrap="square" rtlCol="0">
            <a:spAutoFit/>
          </a:bodyPr>
          <a:lstStyle/>
          <a:p>
            <a:r>
              <a:rPr lang="en-US" dirty="0" smtClean="0"/>
              <a:t>TMP</a:t>
            </a:r>
            <a:endParaRPr lang="en-US" dirty="0"/>
          </a:p>
        </p:txBody>
      </p:sp>
      <p:sp>
        <p:nvSpPr>
          <p:cNvPr id="10" name="ZoneTexte 9"/>
          <p:cNvSpPr txBox="1"/>
          <p:nvPr/>
        </p:nvSpPr>
        <p:spPr>
          <a:xfrm>
            <a:off x="41720" y="188640"/>
            <a:ext cx="8784976" cy="1569660"/>
          </a:xfrm>
          <a:prstGeom prst="rect">
            <a:avLst/>
          </a:prstGeom>
          <a:noFill/>
        </p:spPr>
        <p:txBody>
          <a:bodyPr wrap="square" rtlCol="0">
            <a:spAutoFit/>
          </a:bodyPr>
          <a:lstStyle/>
          <a:p>
            <a:pPr algn="ctr"/>
            <a:r>
              <a:rPr lang="en-US" sz="4800" dirty="0" smtClean="0">
                <a:solidFill>
                  <a:srgbClr val="FF0000"/>
                </a:solidFill>
              </a:rPr>
              <a:t>VENOUS DISEASE?</a:t>
            </a:r>
          </a:p>
          <a:p>
            <a:pPr algn="ctr"/>
            <a:r>
              <a:rPr lang="en-US" sz="4800" dirty="0" smtClean="0">
                <a:solidFill>
                  <a:srgbClr val="FF0000"/>
                </a:solidFill>
              </a:rPr>
              <a:t>Just THINK TMP!</a:t>
            </a:r>
            <a:endParaRPr lang="en-US" sz="4800" dirty="0" smtClean="0">
              <a:solidFill>
                <a:schemeClr val="tx2"/>
              </a:solidFill>
            </a:endParaRPr>
          </a:p>
        </p:txBody>
      </p:sp>
      <p:sp>
        <p:nvSpPr>
          <p:cNvPr id="14" name="ZoneTexte 13"/>
          <p:cNvSpPr txBox="1"/>
          <p:nvPr/>
        </p:nvSpPr>
        <p:spPr>
          <a:xfrm>
            <a:off x="1352040" y="4082393"/>
            <a:ext cx="6314990" cy="3416320"/>
          </a:xfrm>
          <a:prstGeom prst="rect">
            <a:avLst/>
          </a:prstGeom>
          <a:noFill/>
        </p:spPr>
        <p:txBody>
          <a:bodyPr wrap="square" rtlCol="0">
            <a:spAutoFit/>
          </a:bodyPr>
          <a:lstStyle/>
          <a:p>
            <a:r>
              <a:rPr lang="en-US" sz="5400" dirty="0" smtClean="0"/>
              <a:t>For the diagnosis,  and for the treatment</a:t>
            </a:r>
          </a:p>
          <a:p>
            <a:endParaRPr lang="en-US" sz="5400" dirty="0"/>
          </a:p>
          <a:p>
            <a:endParaRPr lang="en-US" sz="5400" dirty="0"/>
          </a:p>
        </p:txBody>
      </p:sp>
    </p:spTree>
    <p:extLst>
      <p:ext uri="{BB962C8B-B14F-4D97-AF65-F5344CB8AC3E}">
        <p14:creationId xmlns:p14="http://schemas.microsoft.com/office/powerpoint/2010/main" val="1003515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a:t>
            </a:r>
            <a:r>
              <a:rPr lang="en-US" sz="2800" dirty="0">
                <a:solidFill>
                  <a:srgbClr val="FF0000"/>
                </a:solidFill>
              </a:rPr>
              <a:t>PRESSURE (TMP)</a:t>
            </a:r>
          </a:p>
          <a:p>
            <a:pPr algn="ctr"/>
            <a:r>
              <a:rPr lang="en-US" sz="2800" b="1" dirty="0">
                <a:solidFill>
                  <a:srgbClr val="FF0000"/>
                </a:solidFill>
              </a:rPr>
              <a:t>HEMODYNAMIC CORRECTION OF TMP EXECSS</a:t>
            </a:r>
            <a:r>
              <a:rPr lang="en-US" sz="2800" dirty="0">
                <a:solidFill>
                  <a:schemeClr val="tx2"/>
                </a:solidFill>
              </a:rPr>
              <a:t>. </a:t>
            </a:r>
          </a:p>
          <a:p>
            <a:pPr algn="ctr"/>
            <a:r>
              <a:rPr lang="en-US" sz="2800" dirty="0">
                <a:solidFill>
                  <a:srgbClr val="FF0000"/>
                </a:solidFill>
              </a:rPr>
              <a:t>TMP </a:t>
            </a:r>
            <a:r>
              <a:rPr lang="en-US" sz="2800" dirty="0">
                <a:solidFill>
                  <a:schemeClr val="tx2"/>
                </a:solidFill>
              </a:rPr>
              <a:t>= IVP-EVP</a:t>
            </a:r>
          </a:p>
          <a:p>
            <a:r>
              <a:rPr lang="en-US" sz="2800" dirty="0">
                <a:solidFill>
                  <a:schemeClr val="tx2"/>
                </a:solidFill>
              </a:rPr>
              <a:t>DECREASE </a:t>
            </a:r>
            <a:r>
              <a:rPr lang="en-US" sz="2800" dirty="0">
                <a:solidFill>
                  <a:srgbClr val="FF0000"/>
                </a:solidFill>
              </a:rPr>
              <a:t>IVP</a:t>
            </a:r>
            <a:r>
              <a:rPr lang="en-US" sz="2800" dirty="0">
                <a:solidFill>
                  <a:schemeClr val="tx2"/>
                </a:solidFill>
              </a:rPr>
              <a:t> by </a:t>
            </a:r>
            <a:r>
              <a:rPr lang="en-US" sz="2800" dirty="0" smtClean="0">
                <a:solidFill>
                  <a:schemeClr val="tx2"/>
                </a:solidFill>
              </a:rPr>
              <a:t>:</a:t>
            </a:r>
            <a:endParaRPr lang="en-US" sz="2800" b="1" dirty="0" smtClean="0">
              <a:solidFill>
                <a:srgbClr val="FF0000"/>
              </a:solidFill>
            </a:endParaRPr>
          </a:p>
          <a:p>
            <a:pPr algn="ctr"/>
            <a:r>
              <a:rPr lang="en-US" sz="2800" b="1" dirty="0" smtClean="0">
                <a:solidFill>
                  <a:srgbClr val="FF0000"/>
                </a:solidFill>
              </a:rPr>
              <a:t>COMPESSION</a:t>
            </a:r>
            <a:endParaRPr lang="en-US" sz="2800" dirty="0" smtClean="0">
              <a:solidFill>
                <a:schemeClr val="tx2"/>
              </a:solidFill>
            </a:endParaRPr>
          </a:p>
          <a:p>
            <a:pPr algn="ctr"/>
            <a:r>
              <a:rPr lang="en-US" sz="2800" dirty="0" smtClean="0">
                <a:solidFill>
                  <a:schemeClr val="tx2"/>
                </a:solidFill>
              </a:rPr>
              <a:t>Increasing physiological EVP with external ARTIFICIAL means</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cxnSp>
        <p:nvCxnSpPr>
          <p:cNvPr id="10" name="Connecteur droit avec flèche 9"/>
          <p:cNvCxnSpPr/>
          <p:nvPr/>
        </p:nvCxnSpPr>
        <p:spPr>
          <a:xfrm flipH="1" flipV="1">
            <a:off x="6846227" y="4734438"/>
            <a:ext cx="1293546" cy="2"/>
          </a:xfrm>
          <a:prstGeom prst="straightConnector1">
            <a:avLst/>
          </a:prstGeom>
          <a:ln w="76200">
            <a:solidFill>
              <a:schemeClr val="accent3">
                <a:lumMod val="75000"/>
              </a:schemeClr>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858177" y="4245032"/>
            <a:ext cx="1437561" cy="369332"/>
          </a:xfrm>
          <a:prstGeom prst="rect">
            <a:avLst/>
          </a:prstGeom>
          <a:noFill/>
        </p:spPr>
        <p:txBody>
          <a:bodyPr wrap="square" rtlCol="0">
            <a:spAutoFit/>
          </a:bodyPr>
          <a:lstStyle/>
          <a:p>
            <a:r>
              <a:rPr lang="en-US" dirty="0" smtClean="0"/>
              <a:t>Compression</a:t>
            </a:r>
            <a:endParaRPr lang="en-US" dirty="0"/>
          </a:p>
        </p:txBody>
      </p:sp>
      <p:cxnSp>
        <p:nvCxnSpPr>
          <p:cNvPr id="15" name="Connecteur droit avec flèche 14"/>
          <p:cNvCxnSpPr/>
          <p:nvPr/>
        </p:nvCxnSpPr>
        <p:spPr>
          <a:xfrm>
            <a:off x="4430584" y="4941168"/>
            <a:ext cx="645472" cy="0"/>
          </a:xfrm>
          <a:prstGeom prst="straightConnector1">
            <a:avLst/>
          </a:prstGeom>
          <a:ln w="76200">
            <a:solidFill>
              <a:schemeClr val="accent3">
                <a:lumMod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283968" y="4991564"/>
            <a:ext cx="1080120" cy="923330"/>
          </a:xfrm>
          <a:prstGeom prst="rect">
            <a:avLst/>
          </a:prstGeom>
          <a:noFill/>
        </p:spPr>
        <p:txBody>
          <a:bodyPr wrap="square" rtlCol="0">
            <a:spAutoFit/>
          </a:bodyPr>
          <a:lstStyle/>
          <a:p>
            <a:r>
              <a:rPr lang="en-US" dirty="0" smtClean="0"/>
              <a:t>Resulting lower  TMP</a:t>
            </a:r>
            <a:endParaRPr lang="en-US" dirty="0"/>
          </a:p>
        </p:txBody>
      </p:sp>
    </p:spTree>
    <p:extLst>
      <p:ext uri="{BB962C8B-B14F-4D97-AF65-F5344CB8AC3E}">
        <p14:creationId xmlns:p14="http://schemas.microsoft.com/office/powerpoint/2010/main" val="1262925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332656"/>
            <a:ext cx="8784976" cy="3662541"/>
          </a:xfrm>
          <a:prstGeom prst="rect">
            <a:avLst/>
          </a:prstGeom>
          <a:noFill/>
        </p:spPr>
        <p:txBody>
          <a:bodyPr wrap="square" rtlCol="0">
            <a:spAutoFit/>
          </a:bodyPr>
          <a:lstStyle/>
          <a:p>
            <a:pPr algn="ctr"/>
            <a:r>
              <a:rPr lang="en-US" sz="2800" dirty="0" smtClean="0">
                <a:solidFill>
                  <a:srgbClr val="FF0000"/>
                </a:solidFill>
              </a:rPr>
              <a:t>TRANS-MURAL PRESSURE (TMP)</a:t>
            </a:r>
          </a:p>
          <a:p>
            <a:r>
              <a:rPr lang="en-US" sz="2800" dirty="0" smtClean="0">
                <a:solidFill>
                  <a:schemeClr val="tx2"/>
                </a:solidFill>
              </a:rPr>
              <a:t>Is the resulting static pressure  from the opposite Extra-venous ( EVP) and Intra-venous  (IVP)  static (potential) pressures against:</a:t>
            </a:r>
          </a:p>
          <a:p>
            <a:r>
              <a:rPr lang="en-US" sz="2800" dirty="0">
                <a:solidFill>
                  <a:schemeClr val="tx2"/>
                </a:solidFill>
              </a:rPr>
              <a:t>	</a:t>
            </a:r>
            <a:r>
              <a:rPr lang="en-US" sz="2800" dirty="0" smtClean="0">
                <a:solidFill>
                  <a:schemeClr val="tx2"/>
                </a:solidFill>
              </a:rPr>
              <a:t>- the wall of the veins and </a:t>
            </a:r>
          </a:p>
          <a:p>
            <a:r>
              <a:rPr lang="en-US" sz="2800" dirty="0">
                <a:solidFill>
                  <a:schemeClr val="tx2"/>
                </a:solidFill>
              </a:rPr>
              <a:t>	</a:t>
            </a:r>
            <a:r>
              <a:rPr lang="en-US" sz="2800" dirty="0" smtClean="0">
                <a:solidFill>
                  <a:schemeClr val="tx2"/>
                </a:solidFill>
              </a:rPr>
              <a:t>- venous end of the capillaries. </a:t>
            </a:r>
          </a:p>
          <a:p>
            <a:pPr algn="ctr"/>
            <a:r>
              <a:rPr lang="en-US" sz="2800" dirty="0" smtClean="0">
                <a:solidFill>
                  <a:srgbClr val="FF0000"/>
                </a:solidFill>
              </a:rPr>
              <a:t>TMP </a:t>
            </a:r>
            <a:r>
              <a:rPr lang="en-US" sz="2800" dirty="0" smtClean="0">
                <a:solidFill>
                  <a:schemeClr val="tx2"/>
                </a:solidFill>
              </a:rPr>
              <a:t>= IVP-EVP</a:t>
            </a:r>
          </a:p>
          <a:p>
            <a:endParaRPr lang="fr-FR" sz="3600" dirty="0"/>
          </a:p>
        </p:txBody>
      </p:sp>
      <p:sp>
        <p:nvSpPr>
          <p:cNvPr id="2" name="Ellipse 1"/>
          <p:cNvSpPr/>
          <p:nvPr/>
        </p:nvSpPr>
        <p:spPr>
          <a:xfrm>
            <a:off x="2630383" y="3870340"/>
            <a:ext cx="1800200" cy="1728192"/>
          </a:xfrm>
          <a:prstGeom prst="ellipse">
            <a:avLst/>
          </a:prstGeom>
          <a:solidFill>
            <a:schemeClr val="tx2">
              <a:lumMod val="20000"/>
              <a:lumOff val="80000"/>
            </a:schemeClr>
          </a:solidFill>
          <a:ln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rot="10800000">
            <a:off x="4430583" y="4734436"/>
            <a:ext cx="2304256"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3530483" y="4734436"/>
            <a:ext cx="900101" cy="1"/>
          </a:xfrm>
          <a:prstGeom prst="straightConnector1">
            <a:avLst/>
          </a:prstGeom>
          <a:ln w="76200">
            <a:solidFill>
              <a:srgbClr val="FF0000"/>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430584" y="4590420"/>
            <a:ext cx="1008112" cy="1"/>
          </a:xfrm>
          <a:prstGeom prst="straightConnector1">
            <a:avLst/>
          </a:prstGeom>
          <a:ln w="762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494479" y="4365105"/>
            <a:ext cx="1080120" cy="369332"/>
          </a:xfrm>
          <a:prstGeom prst="rect">
            <a:avLst/>
          </a:prstGeom>
          <a:noFill/>
        </p:spPr>
        <p:txBody>
          <a:bodyPr wrap="square" rtlCol="0">
            <a:spAutoFit/>
          </a:bodyPr>
          <a:lstStyle/>
          <a:p>
            <a:r>
              <a:rPr lang="en-US" dirty="0" smtClean="0"/>
              <a:t>IVP</a:t>
            </a:r>
            <a:endParaRPr lang="en-US" dirty="0"/>
          </a:p>
        </p:txBody>
      </p:sp>
      <p:sp>
        <p:nvSpPr>
          <p:cNvPr id="12" name="ZoneTexte 11"/>
          <p:cNvSpPr txBox="1"/>
          <p:nvPr/>
        </p:nvSpPr>
        <p:spPr>
          <a:xfrm>
            <a:off x="6014759" y="4365104"/>
            <a:ext cx="1080120" cy="369332"/>
          </a:xfrm>
          <a:prstGeom prst="rect">
            <a:avLst/>
          </a:prstGeom>
          <a:noFill/>
        </p:spPr>
        <p:txBody>
          <a:bodyPr wrap="square" rtlCol="0">
            <a:spAutoFit/>
          </a:bodyPr>
          <a:lstStyle/>
          <a:p>
            <a:r>
              <a:rPr lang="en-US" dirty="0"/>
              <a:t>E</a:t>
            </a:r>
            <a:r>
              <a:rPr lang="en-US" dirty="0" smtClean="0"/>
              <a:t>VP</a:t>
            </a:r>
            <a:endParaRPr lang="en-US" dirty="0"/>
          </a:p>
        </p:txBody>
      </p:sp>
      <p:sp>
        <p:nvSpPr>
          <p:cNvPr id="13" name="ZoneTexte 12"/>
          <p:cNvSpPr txBox="1"/>
          <p:nvPr/>
        </p:nvSpPr>
        <p:spPr>
          <a:xfrm>
            <a:off x="4646607" y="4158372"/>
            <a:ext cx="1080120" cy="369332"/>
          </a:xfrm>
          <a:prstGeom prst="rect">
            <a:avLst/>
          </a:prstGeom>
          <a:noFill/>
        </p:spPr>
        <p:txBody>
          <a:bodyPr wrap="square" rtlCol="0">
            <a:spAutoFit/>
          </a:bodyPr>
          <a:lstStyle/>
          <a:p>
            <a:r>
              <a:rPr lang="en-US" dirty="0" smtClean="0"/>
              <a:t>TMP</a:t>
            </a:r>
            <a:endParaRPr lang="en-US" dirty="0"/>
          </a:p>
        </p:txBody>
      </p:sp>
    </p:spTree>
    <p:extLst>
      <p:ext uri="{BB962C8B-B14F-4D97-AF65-F5344CB8AC3E}">
        <p14:creationId xmlns:p14="http://schemas.microsoft.com/office/powerpoint/2010/main" val="28026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10839</TotalTime>
  <Words>2555</Words>
  <Application>Microsoft Office PowerPoint</Application>
  <PresentationFormat>Affichage à l'écran (4:3)</PresentationFormat>
  <Paragraphs>746</Paragraphs>
  <Slides>74</Slides>
  <Notes>73</Notes>
  <HiddenSlides>0</HiddenSlides>
  <MMClips>0</MMClips>
  <ScaleCrop>false</ScaleCrop>
  <HeadingPairs>
    <vt:vector size="4" baseType="variant">
      <vt:variant>
        <vt:lpstr>Thème</vt:lpstr>
      </vt:variant>
      <vt:variant>
        <vt:i4>1</vt:i4>
      </vt:variant>
      <vt:variant>
        <vt:lpstr>Titres des diapositives</vt:lpstr>
      </vt:variant>
      <vt:variant>
        <vt:i4>74</vt:i4>
      </vt:variant>
    </vt:vector>
  </HeadingPairs>
  <TitlesOfParts>
    <vt:vector size="7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dc:creator>
  <cp:lastModifiedBy>franceschi</cp:lastModifiedBy>
  <cp:revision>249</cp:revision>
  <dcterms:created xsi:type="dcterms:W3CDTF">2011-12-21T13:44:06Z</dcterms:created>
  <dcterms:modified xsi:type="dcterms:W3CDTF">2015-08-01T13:42:09Z</dcterms:modified>
</cp:coreProperties>
</file>