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15F6C-6043-4FB2-B878-08B70F4F4B87}" type="datetimeFigureOut">
              <a:rPr lang="fr-FR" smtClean="0"/>
              <a:t>05/12/2011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57C74-AF34-4D98-AF21-AA00031CCC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7157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EAD8B-31FA-4FF5-88AF-00638D966D74}" type="slidenum">
              <a:rPr lang="fr-FR"/>
              <a:pPr/>
              <a:t>1</a:t>
            </a:fld>
            <a:endParaRPr lang="fr-FR"/>
          </a:p>
        </p:txBody>
      </p:sp>
      <p:sp>
        <p:nvSpPr>
          <p:cNvPr id="64102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9350" y="690563"/>
            <a:ext cx="4557713" cy="3417887"/>
          </a:xfrm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0787" cy="4113213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9DD407-1373-4663-A265-82D8D3064E0C}" type="slidenum">
              <a:rPr lang="fr-FR"/>
              <a:pPr/>
              <a:t>2</a:t>
            </a:fld>
            <a:endParaRPr lang="fr-FR"/>
          </a:p>
        </p:txBody>
      </p:sp>
      <p:sp>
        <p:nvSpPr>
          <p:cNvPr id="70963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9350" y="690563"/>
            <a:ext cx="4557713" cy="3417887"/>
          </a:xfrm>
          <a:ln/>
        </p:spPr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0787" cy="4113213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05/12/2011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05/12/2011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05/12/2011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05/12/2011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05/12/2011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Rectangle 2"/>
          <p:cNvSpPr>
            <a:spLocks noChangeArrowheads="1"/>
          </p:cNvSpPr>
          <p:nvPr/>
        </p:nvSpPr>
        <p:spPr bwMode="auto">
          <a:xfrm>
            <a:off x="323850" y="1052513"/>
            <a:ext cx="4892675" cy="484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fr-FR" sz="3200" b="1" dirty="0" err="1"/>
              <a:t>Compliance</a:t>
            </a:r>
            <a:r>
              <a:rPr lang="fr-FR" sz="3200" b="1" dirty="0"/>
              <a:t>:</a:t>
            </a:r>
          </a:p>
          <a:p>
            <a:pPr eaLnBrk="0" hangingPunct="0"/>
            <a:r>
              <a:rPr lang="fr-FR" sz="3200" b="1" dirty="0"/>
              <a:t> </a:t>
            </a:r>
            <a:r>
              <a:rPr lang="fr-FR" sz="2400" dirty="0" err="1"/>
              <a:t>Physical</a:t>
            </a:r>
            <a:r>
              <a:rPr lang="fr-FR" sz="2400" dirty="0"/>
              <a:t> </a:t>
            </a:r>
            <a:r>
              <a:rPr lang="fr-FR" sz="2400" dirty="0" err="1"/>
              <a:t>feature</a:t>
            </a:r>
            <a:r>
              <a:rPr lang="fr-FR" sz="2400" dirty="0"/>
              <a:t> </a:t>
            </a:r>
            <a:r>
              <a:rPr lang="fr-FR" sz="2400" dirty="0" err="1"/>
              <a:t>measurement</a:t>
            </a:r>
            <a:r>
              <a:rPr lang="fr-FR" sz="2400" dirty="0"/>
              <a:t>  of the </a:t>
            </a:r>
            <a:r>
              <a:rPr lang="fr-FR" sz="2400" dirty="0" err="1"/>
              <a:t>vessel</a:t>
            </a:r>
            <a:r>
              <a:rPr lang="fr-FR" sz="2400" dirty="0"/>
              <a:t> </a:t>
            </a:r>
            <a:r>
              <a:rPr lang="fr-FR" sz="2400" dirty="0" err="1"/>
              <a:t>wall</a:t>
            </a:r>
            <a:r>
              <a:rPr lang="fr-FR" sz="2400" dirty="0"/>
              <a:t> </a:t>
            </a:r>
            <a:r>
              <a:rPr lang="fr-FR" sz="2400" dirty="0" err="1"/>
              <a:t>related</a:t>
            </a:r>
            <a:r>
              <a:rPr lang="fr-FR" sz="2400" dirty="0"/>
              <a:t> to </a:t>
            </a:r>
            <a:r>
              <a:rPr lang="fr-FR" sz="2400" dirty="0" err="1"/>
              <a:t>its</a:t>
            </a:r>
            <a:r>
              <a:rPr lang="fr-FR" sz="2400" dirty="0"/>
              <a:t> </a:t>
            </a:r>
            <a:r>
              <a:rPr lang="fr-FR" sz="2400" dirty="0" err="1"/>
              <a:t>capability</a:t>
            </a:r>
            <a:r>
              <a:rPr lang="fr-FR" sz="2400" dirty="0"/>
              <a:t> for </a:t>
            </a:r>
            <a:r>
              <a:rPr lang="fr-FR" sz="2400" dirty="0" err="1"/>
              <a:t>blood</a:t>
            </a:r>
            <a:r>
              <a:rPr lang="fr-FR" sz="2400" dirty="0"/>
              <a:t> volume Q </a:t>
            </a:r>
            <a:r>
              <a:rPr lang="fr-FR" sz="2400" dirty="0" err="1"/>
              <a:t>storing</a:t>
            </a:r>
            <a:r>
              <a:rPr lang="fr-FR" sz="2400" dirty="0"/>
              <a:t> </a:t>
            </a:r>
            <a:r>
              <a:rPr lang="fr-FR" sz="2400" dirty="0" err="1"/>
              <a:t>according</a:t>
            </a:r>
            <a:r>
              <a:rPr lang="fr-FR" sz="2400" dirty="0"/>
              <a:t> to the TMP . The volume variation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generally</a:t>
            </a:r>
            <a:r>
              <a:rPr lang="fr-FR" sz="2400" dirty="0"/>
              <a:t> a </a:t>
            </a:r>
            <a:r>
              <a:rPr lang="fr-FR" sz="2400" dirty="0" err="1"/>
              <a:t>sigmoid</a:t>
            </a:r>
            <a:r>
              <a:rPr lang="fr-FR" sz="2400" dirty="0"/>
              <a:t> </a:t>
            </a:r>
            <a:r>
              <a:rPr lang="fr-FR" sz="2400" dirty="0" err="1"/>
              <a:t>curve</a:t>
            </a:r>
            <a:r>
              <a:rPr lang="fr-FR" sz="2400" dirty="0"/>
              <a:t> </a:t>
            </a:r>
            <a:r>
              <a:rPr lang="fr-FR" sz="2400" dirty="0" err="1"/>
              <a:t>where</a:t>
            </a:r>
            <a:r>
              <a:rPr lang="fr-FR" sz="2400" dirty="0"/>
              <a:t> </a:t>
            </a:r>
            <a:r>
              <a:rPr lang="fr-FR" sz="2400" dirty="0" err="1"/>
              <a:t>two</a:t>
            </a:r>
            <a:r>
              <a:rPr lang="fr-FR" sz="2400" dirty="0"/>
              <a:t> </a:t>
            </a:r>
            <a:r>
              <a:rPr lang="fr-FR" sz="2400" dirty="0" err="1"/>
              <a:t>different</a:t>
            </a:r>
            <a:r>
              <a:rPr lang="fr-FR" sz="2400" dirty="0"/>
              <a:t> values </a:t>
            </a:r>
            <a:r>
              <a:rPr lang="fr-FR" sz="2400" dirty="0" err="1"/>
              <a:t>can</a:t>
            </a:r>
            <a:r>
              <a:rPr lang="fr-FR" sz="2400" dirty="0"/>
              <a:t> </a:t>
            </a:r>
            <a:r>
              <a:rPr lang="fr-FR" sz="2400" dirty="0" err="1"/>
              <a:t>be</a:t>
            </a:r>
            <a:r>
              <a:rPr lang="fr-FR" sz="2400" dirty="0"/>
              <a:t> </a:t>
            </a:r>
            <a:r>
              <a:rPr lang="fr-FR" sz="2400" dirty="0" err="1"/>
              <a:t>measured</a:t>
            </a:r>
            <a:r>
              <a:rPr lang="fr-FR" sz="2400" dirty="0"/>
              <a:t> </a:t>
            </a:r>
            <a:r>
              <a:rPr lang="fr-FR" sz="2400" dirty="0" err="1"/>
              <a:t>at</a:t>
            </a:r>
            <a:r>
              <a:rPr lang="fr-FR" sz="2400" dirty="0"/>
              <a:t> </a:t>
            </a:r>
            <a:r>
              <a:rPr lang="fr-FR" sz="2400" dirty="0" err="1"/>
              <a:t>each</a:t>
            </a:r>
            <a:r>
              <a:rPr lang="fr-FR" sz="2400" dirty="0"/>
              <a:t> point P </a:t>
            </a:r>
            <a:r>
              <a:rPr lang="fr-FR" dirty="0"/>
              <a:t>:</a:t>
            </a:r>
          </a:p>
          <a:p>
            <a:pPr eaLnBrk="0" hangingPunct="0"/>
            <a:r>
              <a:rPr lang="fr-FR" dirty="0"/>
              <a:t>	</a:t>
            </a:r>
            <a:r>
              <a:rPr lang="fr-FR" sz="2400" dirty="0"/>
              <a:t>1-Static </a:t>
            </a:r>
            <a:r>
              <a:rPr lang="fr-FR" sz="2400" dirty="0" err="1"/>
              <a:t>compliance</a:t>
            </a:r>
            <a:r>
              <a:rPr lang="fr-FR" sz="2400" dirty="0"/>
              <a:t>                                       	SC = Q/TMP</a:t>
            </a:r>
          </a:p>
          <a:p>
            <a:pPr eaLnBrk="0" hangingPunct="0"/>
            <a:r>
              <a:rPr lang="fr-FR" sz="2400" dirty="0"/>
              <a:t>	2-Dynamic </a:t>
            </a:r>
            <a:r>
              <a:rPr lang="fr-FR" sz="2400" dirty="0" err="1"/>
              <a:t>compliance</a:t>
            </a:r>
            <a:r>
              <a:rPr lang="fr-FR" sz="2400" dirty="0"/>
              <a:t>              	DC = </a:t>
            </a:r>
            <a:r>
              <a:rPr lang="fr-FR" sz="2400" dirty="0" err="1"/>
              <a:t>dQ</a:t>
            </a:r>
            <a:r>
              <a:rPr lang="fr-FR" sz="2400" dirty="0"/>
              <a:t>/</a:t>
            </a:r>
            <a:r>
              <a:rPr lang="fr-FR" sz="2400" dirty="0" err="1"/>
              <a:t>dPTM</a:t>
            </a:r>
            <a:endParaRPr lang="fr-FR" sz="2400" dirty="0"/>
          </a:p>
        </p:txBody>
      </p:sp>
      <p:sp>
        <p:nvSpPr>
          <p:cNvPr id="640003" name="Freeform 3"/>
          <p:cNvSpPr>
            <a:spLocks/>
          </p:cNvSpPr>
          <p:nvPr/>
        </p:nvSpPr>
        <p:spPr bwMode="auto">
          <a:xfrm>
            <a:off x="5562600" y="1143000"/>
            <a:ext cx="3430588" cy="3582988"/>
          </a:xfrm>
          <a:custGeom>
            <a:avLst/>
            <a:gdLst>
              <a:gd name="T0" fmla="*/ 0 w 2161"/>
              <a:gd name="T1" fmla="*/ 0 h 2257"/>
              <a:gd name="T2" fmla="*/ 0 w 2161"/>
              <a:gd name="T3" fmla="*/ 2256 h 2257"/>
              <a:gd name="T4" fmla="*/ 2160 w 2161"/>
              <a:gd name="T5" fmla="*/ 2256 h 2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1" h="2257">
                <a:moveTo>
                  <a:pt x="0" y="0"/>
                </a:moveTo>
                <a:lnTo>
                  <a:pt x="0" y="2256"/>
                </a:lnTo>
                <a:lnTo>
                  <a:pt x="2160" y="2256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5640388" y="1600200"/>
            <a:ext cx="3197225" cy="3124200"/>
            <a:chOff x="5640388" y="1600200"/>
            <a:chExt cx="3197225" cy="3124200"/>
          </a:xfrm>
        </p:grpSpPr>
        <p:sp>
          <p:nvSpPr>
            <p:cNvPr id="640004" name="Arc 4"/>
            <p:cNvSpPr>
              <a:spLocks/>
            </p:cNvSpPr>
            <p:nvPr/>
          </p:nvSpPr>
          <p:spPr bwMode="auto">
            <a:xfrm>
              <a:off x="7389813" y="1600200"/>
              <a:ext cx="1447800" cy="8382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576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80"/>
                    <a:pt x="9656" y="13"/>
                    <a:pt x="21576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80"/>
                    <a:pt x="9656" y="13"/>
                    <a:pt x="21576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40005" name="Arc 5"/>
            <p:cNvSpPr>
              <a:spLocks/>
            </p:cNvSpPr>
            <p:nvPr/>
          </p:nvSpPr>
          <p:spPr bwMode="auto">
            <a:xfrm rot="10800000">
              <a:off x="5640388" y="3886200"/>
              <a:ext cx="1217612" cy="838200"/>
            </a:xfrm>
            <a:custGeom>
              <a:avLst/>
              <a:gdLst>
                <a:gd name="G0" fmla="+- 21091 0 0"/>
                <a:gd name="G1" fmla="+- 21600 0 0"/>
                <a:gd name="G2" fmla="+- 21600 0 0"/>
                <a:gd name="T0" fmla="*/ 0 w 21091"/>
                <a:gd name="T1" fmla="*/ 16939 h 21600"/>
                <a:gd name="T2" fmla="*/ 21064 w 21091"/>
                <a:gd name="T3" fmla="*/ 0 h 21600"/>
                <a:gd name="T4" fmla="*/ 21091 w 2109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91" h="21600" fill="none" extrusionOk="0">
                  <a:moveTo>
                    <a:pt x="-1" y="16938"/>
                  </a:moveTo>
                  <a:cubicBezTo>
                    <a:pt x="2184" y="7054"/>
                    <a:pt x="10940" y="12"/>
                    <a:pt x="21064" y="0"/>
                  </a:cubicBezTo>
                </a:path>
                <a:path w="21091" h="21600" stroke="0" extrusionOk="0">
                  <a:moveTo>
                    <a:pt x="-1" y="16938"/>
                  </a:moveTo>
                  <a:cubicBezTo>
                    <a:pt x="2184" y="7054"/>
                    <a:pt x="10940" y="12"/>
                    <a:pt x="21064" y="0"/>
                  </a:cubicBezTo>
                  <a:lnTo>
                    <a:pt x="21091" y="21600"/>
                  </a:lnTo>
                  <a:close/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40006" name="Line 6"/>
            <p:cNvSpPr>
              <a:spLocks noChangeShapeType="1"/>
            </p:cNvSpPr>
            <p:nvPr/>
          </p:nvSpPr>
          <p:spPr bwMode="auto">
            <a:xfrm flipV="1">
              <a:off x="6858000" y="2362200"/>
              <a:ext cx="533400" cy="17526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640007" name="Rectangle 7"/>
          <p:cNvSpPr>
            <a:spLocks noChangeArrowheads="1"/>
          </p:cNvSpPr>
          <p:nvPr/>
        </p:nvSpPr>
        <p:spPr bwMode="auto">
          <a:xfrm>
            <a:off x="5318125" y="593725"/>
            <a:ext cx="420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fr-FR" sz="2400" b="1"/>
              <a:t>Q</a:t>
            </a:r>
          </a:p>
        </p:txBody>
      </p:sp>
      <p:sp>
        <p:nvSpPr>
          <p:cNvPr id="640008" name="Rectangle 8"/>
          <p:cNvSpPr>
            <a:spLocks noChangeArrowheads="1"/>
          </p:cNvSpPr>
          <p:nvPr/>
        </p:nvSpPr>
        <p:spPr bwMode="auto">
          <a:xfrm>
            <a:off x="8243888" y="4724400"/>
            <a:ext cx="860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fr-FR" sz="2400" b="1"/>
              <a:t>TMP</a:t>
            </a:r>
          </a:p>
        </p:txBody>
      </p:sp>
      <p:sp>
        <p:nvSpPr>
          <p:cNvPr id="640009" name="Line 9"/>
          <p:cNvSpPr>
            <a:spLocks noChangeShapeType="1"/>
          </p:cNvSpPr>
          <p:nvPr/>
        </p:nvSpPr>
        <p:spPr bwMode="auto">
          <a:xfrm>
            <a:off x="5562600" y="4114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40010" name="Line 10"/>
          <p:cNvSpPr>
            <a:spLocks noChangeShapeType="1"/>
          </p:cNvSpPr>
          <p:nvPr/>
        </p:nvSpPr>
        <p:spPr bwMode="auto">
          <a:xfrm>
            <a:off x="5562600" y="31242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40011" name="Line 11"/>
          <p:cNvSpPr>
            <a:spLocks noChangeShapeType="1"/>
          </p:cNvSpPr>
          <p:nvPr/>
        </p:nvSpPr>
        <p:spPr bwMode="auto">
          <a:xfrm>
            <a:off x="6858000" y="4114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40012" name="Line 12"/>
          <p:cNvSpPr>
            <a:spLocks noChangeShapeType="1"/>
          </p:cNvSpPr>
          <p:nvPr/>
        </p:nvSpPr>
        <p:spPr bwMode="auto">
          <a:xfrm flipV="1">
            <a:off x="5562600" y="2286000"/>
            <a:ext cx="2362200" cy="2438400"/>
          </a:xfrm>
          <a:prstGeom prst="line">
            <a:avLst/>
          </a:prstGeom>
          <a:noFill/>
          <a:ln w="508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40013" name="Line 13"/>
          <p:cNvSpPr>
            <a:spLocks noChangeShapeType="1"/>
          </p:cNvSpPr>
          <p:nvPr/>
        </p:nvSpPr>
        <p:spPr bwMode="auto">
          <a:xfrm flipV="1">
            <a:off x="6858000" y="1143000"/>
            <a:ext cx="609600" cy="3581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40014" name="Line 14"/>
          <p:cNvSpPr>
            <a:spLocks noChangeShapeType="1"/>
          </p:cNvSpPr>
          <p:nvPr/>
        </p:nvSpPr>
        <p:spPr bwMode="auto">
          <a:xfrm>
            <a:off x="7162800" y="31242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40015" name="Rectangle 15"/>
          <p:cNvSpPr>
            <a:spLocks noChangeArrowheads="1"/>
          </p:cNvSpPr>
          <p:nvPr/>
        </p:nvSpPr>
        <p:spPr bwMode="auto">
          <a:xfrm>
            <a:off x="7223125" y="898525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fr-FR" sz="2400" b="1"/>
              <a:t>DC</a:t>
            </a:r>
          </a:p>
        </p:txBody>
      </p:sp>
      <p:sp>
        <p:nvSpPr>
          <p:cNvPr id="640016" name="Rectangle 16"/>
          <p:cNvSpPr>
            <a:spLocks noChangeArrowheads="1"/>
          </p:cNvSpPr>
          <p:nvPr/>
        </p:nvSpPr>
        <p:spPr bwMode="auto">
          <a:xfrm>
            <a:off x="7908925" y="2041525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fr-FR" sz="2400" b="1"/>
              <a:t>SC</a:t>
            </a:r>
          </a:p>
        </p:txBody>
      </p:sp>
      <p:sp>
        <p:nvSpPr>
          <p:cNvPr id="640017" name="Rectangle 17"/>
          <p:cNvSpPr>
            <a:spLocks noChangeArrowheads="1"/>
          </p:cNvSpPr>
          <p:nvPr/>
        </p:nvSpPr>
        <p:spPr bwMode="auto">
          <a:xfrm>
            <a:off x="7223125" y="2955925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fr-FR" sz="2400" b="1"/>
              <a:t>P</a:t>
            </a:r>
          </a:p>
        </p:txBody>
      </p:sp>
      <p:sp>
        <p:nvSpPr>
          <p:cNvPr id="640019" name="Text Box 19"/>
          <p:cNvSpPr txBox="1">
            <a:spLocks noChangeArrowheads="1"/>
          </p:cNvSpPr>
          <p:nvPr/>
        </p:nvSpPr>
        <p:spPr bwMode="auto">
          <a:xfrm>
            <a:off x="0" y="25400"/>
            <a:ext cx="9144000" cy="528638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800">
                <a:solidFill>
                  <a:schemeClr val="bg1"/>
                </a:solidFill>
              </a:rPr>
              <a:t>	 </a:t>
            </a:r>
            <a:r>
              <a:rPr lang="fr-FR">
                <a:solidFill>
                  <a:schemeClr val="accent2"/>
                </a:solidFill>
              </a:rPr>
              <a:t>2-Venous </a:t>
            </a:r>
            <a:r>
              <a:rPr lang="fr-FR">
                <a:solidFill>
                  <a:srgbClr val="CC0000"/>
                </a:solidFill>
              </a:rPr>
              <a:t>Calibre</a:t>
            </a:r>
            <a:r>
              <a:rPr lang="fr-FR">
                <a:solidFill>
                  <a:schemeClr val="accent2"/>
                </a:solidFill>
              </a:rPr>
              <a:t> control</a:t>
            </a:r>
          </a:p>
        </p:txBody>
      </p:sp>
    </p:spTree>
    <p:extLst>
      <p:ext uri="{BB962C8B-B14F-4D97-AF65-F5344CB8AC3E}">
        <p14:creationId xmlns:p14="http://schemas.microsoft.com/office/powerpoint/2010/main" val="390594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2" name="Rectangle 4"/>
          <p:cNvSpPr>
            <a:spLocks noChangeArrowheads="1"/>
          </p:cNvSpPr>
          <p:nvPr/>
        </p:nvSpPr>
        <p:spPr bwMode="auto">
          <a:xfrm>
            <a:off x="0" y="1268413"/>
            <a:ext cx="3978275" cy="4648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fr-FR" sz="3200" b="1" dirty="0" err="1"/>
              <a:t>Visco-elasticity</a:t>
            </a:r>
            <a:r>
              <a:rPr lang="fr-FR" sz="2400" b="1" dirty="0"/>
              <a:t> 		 </a:t>
            </a:r>
            <a:r>
              <a:rPr lang="fr-FR" sz="2400" dirty="0"/>
              <a:t>( </a:t>
            </a:r>
            <a:r>
              <a:rPr lang="fr-FR" sz="2400" dirty="0" err="1"/>
              <a:t>delayed</a:t>
            </a:r>
            <a:r>
              <a:rPr lang="fr-FR" sz="2400" dirty="0"/>
              <a:t> </a:t>
            </a:r>
            <a:r>
              <a:rPr lang="fr-FR" sz="2400" dirty="0" err="1"/>
              <a:t>elasticity</a:t>
            </a:r>
            <a:r>
              <a:rPr lang="fr-FR" sz="2400" dirty="0"/>
              <a:t>) </a:t>
            </a:r>
            <a:r>
              <a:rPr lang="fr-FR" sz="2400" dirty="0" err="1"/>
              <a:t>is</a:t>
            </a:r>
            <a:r>
              <a:rPr lang="fr-FR" sz="2400" dirty="0"/>
              <a:t> an </a:t>
            </a:r>
            <a:r>
              <a:rPr lang="fr-FR" sz="2400" dirty="0" err="1"/>
              <a:t>other</a:t>
            </a:r>
            <a:r>
              <a:rPr lang="fr-FR" sz="2400" dirty="0"/>
              <a:t> </a:t>
            </a:r>
            <a:r>
              <a:rPr lang="fr-FR" sz="2400" dirty="0" err="1"/>
              <a:t>vasular</a:t>
            </a:r>
            <a:r>
              <a:rPr lang="fr-FR" sz="2400" dirty="0"/>
              <a:t> </a:t>
            </a:r>
            <a:r>
              <a:rPr lang="fr-FR" sz="2400" dirty="0" err="1"/>
              <a:t>feature</a:t>
            </a:r>
            <a:r>
              <a:rPr lang="fr-FR" sz="2400" dirty="0"/>
              <a:t> </a:t>
            </a:r>
            <a:r>
              <a:rPr lang="fr-FR" sz="2400" dirty="0" err="1"/>
              <a:t>particularly</a:t>
            </a:r>
            <a:r>
              <a:rPr lang="fr-FR" sz="2400" dirty="0"/>
              <a:t> </a:t>
            </a:r>
            <a:r>
              <a:rPr lang="fr-FR" sz="2400" dirty="0" err="1"/>
              <a:t>related</a:t>
            </a:r>
            <a:r>
              <a:rPr lang="fr-FR" sz="2400" dirty="0"/>
              <a:t> to the </a:t>
            </a:r>
            <a:r>
              <a:rPr lang="fr-FR" sz="2400" dirty="0" err="1"/>
              <a:t>the</a:t>
            </a:r>
            <a:r>
              <a:rPr lang="fr-FR" sz="2400" dirty="0"/>
              <a:t> </a:t>
            </a:r>
            <a:r>
              <a:rPr lang="fr-FR" sz="2400" dirty="0" err="1"/>
              <a:t>veins</a:t>
            </a:r>
            <a:r>
              <a:rPr lang="fr-FR" sz="2400" dirty="0"/>
              <a:t> </a:t>
            </a:r>
            <a:r>
              <a:rPr lang="fr-FR" sz="2400" dirty="0" err="1"/>
              <a:t>which</a:t>
            </a:r>
            <a:r>
              <a:rPr lang="fr-FR" sz="2400" dirty="0"/>
              <a:t> </a:t>
            </a:r>
            <a:r>
              <a:rPr lang="fr-FR" sz="2400" dirty="0" err="1"/>
              <a:t>depicts</a:t>
            </a:r>
            <a:r>
              <a:rPr lang="fr-FR" sz="2400" dirty="0"/>
              <a:t> :</a:t>
            </a:r>
          </a:p>
          <a:p>
            <a:pPr eaLnBrk="0" hangingPunct="0"/>
            <a:r>
              <a:rPr lang="fr-FR" sz="2400" dirty="0"/>
              <a:t>	1-the </a:t>
            </a:r>
            <a:r>
              <a:rPr lang="fr-FR" sz="2400" dirty="0" err="1"/>
              <a:t>delayed</a:t>
            </a:r>
            <a:r>
              <a:rPr lang="fr-FR" sz="2400" dirty="0"/>
              <a:t> </a:t>
            </a:r>
            <a:r>
              <a:rPr lang="fr-FR" sz="2400" dirty="0" err="1"/>
              <a:t>volumetric</a:t>
            </a:r>
            <a:r>
              <a:rPr lang="fr-FR" sz="2400" dirty="0"/>
              <a:t> </a:t>
            </a:r>
            <a:r>
              <a:rPr lang="fr-FR" sz="2400" dirty="0" err="1"/>
              <a:t>response</a:t>
            </a:r>
            <a:r>
              <a:rPr lang="fr-FR" sz="2400" dirty="0"/>
              <a:t> Q to the TMP ( Fluage F)</a:t>
            </a:r>
          </a:p>
          <a:p>
            <a:pPr eaLnBrk="0" hangingPunct="0"/>
            <a:r>
              <a:rPr lang="fr-FR" sz="2400" dirty="0"/>
              <a:t>	2- the </a:t>
            </a:r>
            <a:r>
              <a:rPr lang="fr-FR" sz="2400" dirty="0" err="1"/>
              <a:t>lower</a:t>
            </a:r>
            <a:r>
              <a:rPr lang="fr-FR" sz="2400" dirty="0"/>
              <a:t> TMP capable to </a:t>
            </a:r>
            <a:r>
              <a:rPr lang="fr-FR" sz="2400" dirty="0" err="1"/>
              <a:t>maintain</a:t>
            </a:r>
            <a:r>
              <a:rPr lang="fr-FR" sz="2400" dirty="0"/>
              <a:t> Q </a:t>
            </a:r>
            <a:r>
              <a:rPr lang="fr-FR" sz="2400" dirty="0" err="1"/>
              <a:t>than</a:t>
            </a:r>
            <a:r>
              <a:rPr lang="fr-FR" sz="2400" dirty="0"/>
              <a:t> </a:t>
            </a:r>
            <a:r>
              <a:rPr lang="fr-FR" sz="2400" dirty="0" err="1"/>
              <a:t>which</a:t>
            </a:r>
            <a:r>
              <a:rPr lang="fr-FR" sz="2400" dirty="0"/>
              <a:t> </a:t>
            </a:r>
            <a:r>
              <a:rPr lang="fr-FR" sz="2400" dirty="0" err="1"/>
              <a:t>was</a:t>
            </a:r>
            <a:r>
              <a:rPr lang="fr-FR" sz="2400" dirty="0"/>
              <a:t> </a:t>
            </a:r>
            <a:r>
              <a:rPr lang="fr-FR" sz="2400" dirty="0" err="1"/>
              <a:t>necessary</a:t>
            </a:r>
            <a:r>
              <a:rPr lang="fr-FR" sz="2400" dirty="0"/>
              <a:t> to </a:t>
            </a:r>
            <a:r>
              <a:rPr lang="fr-FR" sz="2400" dirty="0" err="1"/>
              <a:t>achieve</a:t>
            </a:r>
            <a:r>
              <a:rPr lang="fr-FR" sz="2400" dirty="0"/>
              <a:t> </a:t>
            </a:r>
            <a:r>
              <a:rPr lang="fr-FR" sz="2400" dirty="0" err="1"/>
              <a:t>it</a:t>
            </a:r>
            <a:r>
              <a:rPr lang="fr-FR" sz="2400" dirty="0"/>
              <a:t> ( Relaxation R ).</a:t>
            </a:r>
            <a:r>
              <a:rPr lang="fr-FR" sz="2400" b="1" dirty="0"/>
              <a:t> </a:t>
            </a:r>
          </a:p>
        </p:txBody>
      </p:sp>
      <p:sp>
        <p:nvSpPr>
          <p:cNvPr id="708610" name="Rectangle 2"/>
          <p:cNvSpPr>
            <a:spLocks noChangeArrowheads="1"/>
          </p:cNvSpPr>
          <p:nvPr/>
        </p:nvSpPr>
        <p:spPr bwMode="auto">
          <a:xfrm>
            <a:off x="4219575" y="2466975"/>
            <a:ext cx="3189288" cy="3175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08611" name="Rectangle 3"/>
          <p:cNvSpPr>
            <a:spLocks noChangeArrowheads="1"/>
          </p:cNvSpPr>
          <p:nvPr/>
        </p:nvSpPr>
        <p:spPr bwMode="auto">
          <a:xfrm>
            <a:off x="5724525" y="2584450"/>
            <a:ext cx="1684338" cy="1519238"/>
          </a:xfrm>
          <a:prstGeom prst="rect">
            <a:avLst/>
          </a:prstGeom>
          <a:pattFill prst="dkVert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08613" name="Freeform 5"/>
          <p:cNvSpPr>
            <a:spLocks/>
          </p:cNvSpPr>
          <p:nvPr/>
        </p:nvSpPr>
        <p:spPr bwMode="auto">
          <a:xfrm>
            <a:off x="4211638" y="1709738"/>
            <a:ext cx="3608387" cy="4024312"/>
          </a:xfrm>
          <a:custGeom>
            <a:avLst/>
            <a:gdLst>
              <a:gd name="T0" fmla="*/ 0 w 1729"/>
              <a:gd name="T1" fmla="*/ 0 h 1633"/>
              <a:gd name="T2" fmla="*/ 0 w 1729"/>
              <a:gd name="T3" fmla="*/ 1632 h 1633"/>
              <a:gd name="T4" fmla="*/ 1728 w 1729"/>
              <a:gd name="T5" fmla="*/ 1632 h 1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29" h="1633">
                <a:moveTo>
                  <a:pt x="0" y="0"/>
                </a:moveTo>
                <a:lnTo>
                  <a:pt x="0" y="1632"/>
                </a:lnTo>
                <a:lnTo>
                  <a:pt x="1728" y="163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08614" name="Rectangle 6"/>
          <p:cNvSpPr>
            <a:spLocks noChangeArrowheads="1"/>
          </p:cNvSpPr>
          <p:nvPr/>
        </p:nvSpPr>
        <p:spPr bwMode="auto">
          <a:xfrm>
            <a:off x="7164388" y="5734050"/>
            <a:ext cx="757237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fr-FR" sz="2400" b="1"/>
              <a:t>time</a:t>
            </a:r>
          </a:p>
        </p:txBody>
      </p:sp>
      <p:sp>
        <p:nvSpPr>
          <p:cNvPr id="708615" name="Arc 7"/>
          <p:cNvSpPr>
            <a:spLocks/>
          </p:cNvSpPr>
          <p:nvPr/>
        </p:nvSpPr>
        <p:spPr bwMode="auto">
          <a:xfrm rot="10800000">
            <a:off x="4229100" y="2574925"/>
            <a:ext cx="1566863" cy="3086100"/>
          </a:xfrm>
          <a:custGeom>
            <a:avLst/>
            <a:gdLst>
              <a:gd name="G0" fmla="+- 1371 0 0"/>
              <a:gd name="G1" fmla="+- 2896 0 0"/>
              <a:gd name="G2" fmla="+- 21600 0 0"/>
              <a:gd name="T0" fmla="*/ 22776 w 22971"/>
              <a:gd name="T1" fmla="*/ 0 h 24496"/>
              <a:gd name="T2" fmla="*/ 0 w 22971"/>
              <a:gd name="T3" fmla="*/ 24452 h 24496"/>
              <a:gd name="T4" fmla="*/ 1371 w 22971"/>
              <a:gd name="T5" fmla="*/ 2896 h 24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971" h="24496" fill="none" extrusionOk="0">
                <a:moveTo>
                  <a:pt x="22775" y="0"/>
                </a:moveTo>
                <a:cubicBezTo>
                  <a:pt x="22905" y="959"/>
                  <a:pt x="22971" y="1927"/>
                  <a:pt x="22971" y="2896"/>
                </a:cubicBezTo>
                <a:cubicBezTo>
                  <a:pt x="22971" y="14825"/>
                  <a:pt x="13300" y="24496"/>
                  <a:pt x="1371" y="24496"/>
                </a:cubicBezTo>
                <a:cubicBezTo>
                  <a:pt x="913" y="24496"/>
                  <a:pt x="456" y="24481"/>
                  <a:pt x="-1" y="24452"/>
                </a:cubicBezTo>
              </a:path>
              <a:path w="22971" h="24496" stroke="0" extrusionOk="0">
                <a:moveTo>
                  <a:pt x="22775" y="0"/>
                </a:moveTo>
                <a:cubicBezTo>
                  <a:pt x="22905" y="959"/>
                  <a:pt x="22971" y="1927"/>
                  <a:pt x="22971" y="2896"/>
                </a:cubicBezTo>
                <a:cubicBezTo>
                  <a:pt x="22971" y="14825"/>
                  <a:pt x="13300" y="24496"/>
                  <a:pt x="1371" y="24496"/>
                </a:cubicBezTo>
                <a:cubicBezTo>
                  <a:pt x="913" y="24496"/>
                  <a:pt x="456" y="24481"/>
                  <a:pt x="-1" y="24452"/>
                </a:cubicBezTo>
                <a:lnTo>
                  <a:pt x="1371" y="2896"/>
                </a:lnTo>
                <a:close/>
              </a:path>
            </a:pathLst>
          </a:custGeom>
          <a:pattFill prst="wdDnDiag">
            <a:fgClr>
              <a:schemeClr val="tx1"/>
            </a:fgClr>
            <a:bgClr>
              <a:schemeClr val="bg1"/>
            </a:bgClr>
          </a:pattFill>
          <a:ln w="57150" cap="rnd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/>
          <a:lstStyle/>
          <a:p>
            <a:endParaRPr lang="fr-FR"/>
          </a:p>
        </p:txBody>
      </p:sp>
      <p:sp>
        <p:nvSpPr>
          <p:cNvPr id="708616" name="Arc 8"/>
          <p:cNvSpPr>
            <a:spLocks/>
          </p:cNvSpPr>
          <p:nvPr/>
        </p:nvSpPr>
        <p:spPr bwMode="auto">
          <a:xfrm rot="10800000">
            <a:off x="5722938" y="2457450"/>
            <a:ext cx="1797050" cy="1419225"/>
          </a:xfrm>
          <a:custGeom>
            <a:avLst/>
            <a:gdLst>
              <a:gd name="G0" fmla="+- 0 0 0"/>
              <a:gd name="G1" fmla="+- 21598 0 0"/>
              <a:gd name="G2" fmla="+- 21600 0 0"/>
              <a:gd name="T0" fmla="*/ 300 w 21531"/>
              <a:gd name="T1" fmla="*/ 0 h 21598"/>
              <a:gd name="T2" fmla="*/ 21531 w 21531"/>
              <a:gd name="T3" fmla="*/ 19873 h 21598"/>
              <a:gd name="T4" fmla="*/ 0 w 21531"/>
              <a:gd name="T5" fmla="*/ 21598 h 21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31" h="21598" fill="none" extrusionOk="0">
                <a:moveTo>
                  <a:pt x="299" y="0"/>
                </a:moveTo>
                <a:cubicBezTo>
                  <a:pt x="11444" y="154"/>
                  <a:pt x="20640" y="8763"/>
                  <a:pt x="21531" y="19872"/>
                </a:cubicBezTo>
              </a:path>
              <a:path w="21531" h="21598" stroke="0" extrusionOk="0">
                <a:moveTo>
                  <a:pt x="299" y="0"/>
                </a:moveTo>
                <a:cubicBezTo>
                  <a:pt x="11444" y="154"/>
                  <a:pt x="20640" y="8763"/>
                  <a:pt x="21531" y="19872"/>
                </a:cubicBezTo>
                <a:lnTo>
                  <a:pt x="0" y="21598"/>
                </a:lnTo>
                <a:close/>
              </a:path>
            </a:pathLst>
          </a:custGeom>
          <a:solidFill>
            <a:schemeClr val="bg1"/>
          </a:solidFill>
          <a:ln w="57150" cap="rnd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08617" name="Freeform 9"/>
          <p:cNvSpPr>
            <a:spLocks/>
          </p:cNvSpPr>
          <p:nvPr/>
        </p:nvSpPr>
        <p:spPr bwMode="auto">
          <a:xfrm>
            <a:off x="4211638" y="4149725"/>
            <a:ext cx="3208337" cy="1539875"/>
          </a:xfrm>
          <a:custGeom>
            <a:avLst/>
            <a:gdLst>
              <a:gd name="T0" fmla="*/ 0 w 1537"/>
              <a:gd name="T1" fmla="*/ 624 h 625"/>
              <a:gd name="T2" fmla="*/ 720 w 1537"/>
              <a:gd name="T3" fmla="*/ 0 h 625"/>
              <a:gd name="T4" fmla="*/ 1536 w 1537"/>
              <a:gd name="T5" fmla="*/ 0 h 625"/>
              <a:gd name="T6" fmla="*/ 1536 w 1537"/>
              <a:gd name="T7" fmla="*/ 624 h 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7" h="625">
                <a:moveTo>
                  <a:pt x="0" y="624"/>
                </a:moveTo>
                <a:lnTo>
                  <a:pt x="720" y="0"/>
                </a:lnTo>
                <a:lnTo>
                  <a:pt x="1536" y="0"/>
                </a:lnTo>
                <a:lnTo>
                  <a:pt x="1536" y="624"/>
                </a:lnTo>
              </a:path>
            </a:pathLst>
          </a:custGeom>
          <a:pattFill prst="wdUpDiag">
            <a:fgClr>
              <a:schemeClr val="tx1"/>
            </a:fgClr>
            <a:bgClr>
              <a:schemeClr val="bg1"/>
            </a:bgClr>
          </a:pattFill>
          <a:ln w="381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08618" name="Rectangle 10"/>
          <p:cNvSpPr>
            <a:spLocks noChangeArrowheads="1"/>
          </p:cNvSpPr>
          <p:nvPr/>
        </p:nvSpPr>
        <p:spPr bwMode="auto">
          <a:xfrm>
            <a:off x="6194425" y="4751388"/>
            <a:ext cx="362279" cy="400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fr-FR" sz="2000" b="1"/>
              <a:t>Q</a:t>
            </a:r>
          </a:p>
        </p:txBody>
      </p:sp>
      <p:sp>
        <p:nvSpPr>
          <p:cNvPr id="708619" name="Rectangle 11"/>
          <p:cNvSpPr>
            <a:spLocks noChangeArrowheads="1"/>
          </p:cNvSpPr>
          <p:nvPr/>
        </p:nvSpPr>
        <p:spPr bwMode="auto">
          <a:xfrm>
            <a:off x="4892675" y="3568700"/>
            <a:ext cx="3397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fr-FR" sz="2000" b="1"/>
              <a:t>F</a:t>
            </a:r>
          </a:p>
        </p:txBody>
      </p:sp>
      <p:sp>
        <p:nvSpPr>
          <p:cNvPr id="708621" name="Rectangle 13"/>
          <p:cNvSpPr>
            <a:spLocks noChangeArrowheads="1"/>
          </p:cNvSpPr>
          <p:nvPr/>
        </p:nvSpPr>
        <p:spPr bwMode="auto">
          <a:xfrm>
            <a:off x="5364163" y="2781300"/>
            <a:ext cx="673261" cy="400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fr-FR" sz="2000" b="1" dirty="0"/>
              <a:t>TMP</a:t>
            </a:r>
          </a:p>
        </p:txBody>
      </p:sp>
      <p:sp>
        <p:nvSpPr>
          <p:cNvPr id="708622" name="Text Box 14"/>
          <p:cNvSpPr txBox="1">
            <a:spLocks noChangeArrowheads="1"/>
          </p:cNvSpPr>
          <p:nvPr/>
        </p:nvSpPr>
        <p:spPr bwMode="auto">
          <a:xfrm>
            <a:off x="0" y="25400"/>
            <a:ext cx="9144000" cy="369332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800"/>
              <a:t>	 </a:t>
            </a:r>
            <a:r>
              <a:rPr lang="fr-FR"/>
              <a:t>2-Venous Calibre control</a:t>
            </a:r>
          </a:p>
        </p:txBody>
      </p:sp>
      <p:sp>
        <p:nvSpPr>
          <p:cNvPr id="708624" name="Rectangle 16"/>
          <p:cNvSpPr>
            <a:spLocks noChangeArrowheads="1"/>
          </p:cNvSpPr>
          <p:nvPr/>
        </p:nvSpPr>
        <p:spPr bwMode="auto">
          <a:xfrm>
            <a:off x="4356100" y="1484313"/>
            <a:ext cx="7493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fr-FR" sz="2000" b="1"/>
              <a:t>TMP</a:t>
            </a:r>
          </a:p>
        </p:txBody>
      </p:sp>
      <p:sp>
        <p:nvSpPr>
          <p:cNvPr id="708625" name="Rectangle 17"/>
          <p:cNvSpPr>
            <a:spLocks noChangeArrowheads="1"/>
          </p:cNvSpPr>
          <p:nvPr/>
        </p:nvSpPr>
        <p:spPr bwMode="auto">
          <a:xfrm>
            <a:off x="5940425" y="3608388"/>
            <a:ext cx="3683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fr-FR" sz="2000" b="1"/>
              <a:t>R</a:t>
            </a:r>
          </a:p>
        </p:txBody>
      </p:sp>
      <p:sp>
        <p:nvSpPr>
          <p:cNvPr id="708626" name="Rectangle 18"/>
          <p:cNvSpPr>
            <a:spLocks noChangeArrowheads="1"/>
          </p:cNvSpPr>
          <p:nvPr/>
        </p:nvSpPr>
        <p:spPr bwMode="auto">
          <a:xfrm>
            <a:off x="4402138" y="1535113"/>
            <a:ext cx="673261" cy="400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fr-FR" sz="2000" b="1" dirty="0"/>
              <a:t>TMP</a:t>
            </a:r>
          </a:p>
        </p:txBody>
      </p:sp>
      <p:sp>
        <p:nvSpPr>
          <p:cNvPr id="708627" name="Rectangle 19"/>
          <p:cNvSpPr>
            <a:spLocks noChangeArrowheads="1"/>
          </p:cNvSpPr>
          <p:nvPr/>
        </p:nvSpPr>
        <p:spPr bwMode="auto">
          <a:xfrm>
            <a:off x="5292725" y="1557338"/>
            <a:ext cx="362279" cy="400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fr-FR" sz="2000" b="1"/>
              <a:t>Q</a:t>
            </a:r>
          </a:p>
        </p:txBody>
      </p:sp>
      <p:sp>
        <p:nvSpPr>
          <p:cNvPr id="708628" name="Rectangle 20"/>
          <p:cNvSpPr>
            <a:spLocks noChangeArrowheads="1"/>
          </p:cNvSpPr>
          <p:nvPr/>
        </p:nvSpPr>
        <p:spPr bwMode="auto">
          <a:xfrm>
            <a:off x="7164388" y="2190750"/>
            <a:ext cx="360362" cy="34559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53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60</Words>
  <Application>Microsoft Office PowerPoint</Application>
  <PresentationFormat>Affichage à l'écran (4:3)</PresentationFormat>
  <Paragraphs>24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</dc:creator>
  <cp:lastModifiedBy>claude</cp:lastModifiedBy>
  <cp:revision>3</cp:revision>
  <dcterms:created xsi:type="dcterms:W3CDTF">2011-12-05T10:39:46Z</dcterms:created>
  <dcterms:modified xsi:type="dcterms:W3CDTF">2011-12-05T10:54:56Z</dcterms:modified>
</cp:coreProperties>
</file>