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4" r:id="rId2"/>
    <p:sldId id="306" r:id="rId3"/>
    <p:sldId id="307" r:id="rId4"/>
    <p:sldId id="347" r:id="rId5"/>
    <p:sldId id="311" r:id="rId6"/>
    <p:sldId id="313" r:id="rId7"/>
    <p:sldId id="312" r:id="rId8"/>
    <p:sldId id="326" r:id="rId9"/>
    <p:sldId id="345" r:id="rId10"/>
    <p:sldId id="350" r:id="rId11"/>
    <p:sldId id="316" r:id="rId12"/>
    <p:sldId id="349" r:id="rId13"/>
    <p:sldId id="343" r:id="rId14"/>
    <p:sldId id="333" r:id="rId15"/>
    <p:sldId id="335" r:id="rId16"/>
    <p:sldId id="336" r:id="rId17"/>
    <p:sldId id="337" r:id="rId18"/>
    <p:sldId id="344" r:id="rId19"/>
    <p:sldId id="348" r:id="rId20"/>
  </p:sldIdLst>
  <p:sldSz cx="9144000" cy="6858000" type="screen4x3"/>
  <p:notesSz cx="6858000" cy="9144000"/>
  <p:defaultTextStyle>
    <a:defPPr>
      <a:defRPr lang="fr-FR"/>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00CC"/>
    <a:srgbClr val="000099"/>
    <a:srgbClr val="0033CC"/>
    <a:srgbClr val="FFCCFF"/>
    <a:srgbClr val="00FFFF"/>
    <a:srgbClr val="FF6600"/>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fr-F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fr-FR"/>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fr-F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D47B09A-E7A6-4A5F-9595-9A6918B412D5}"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116790-63A1-41BF-8405-0AD83EA2B578}" type="slidenum">
              <a:rPr lang="fr-FR"/>
              <a:pPr/>
              <a:t>1</a:t>
            </a:fld>
            <a:endParaRPr lang="fr-FR"/>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2A865-9FC3-4111-A0FF-E44D80C55564}" type="slidenum">
              <a:rPr lang="fr-FR"/>
              <a:pPr/>
              <a:t>10</a:t>
            </a:fld>
            <a:endParaRPr lang="fr-FR"/>
          </a:p>
        </p:txBody>
      </p:sp>
      <p:sp>
        <p:nvSpPr>
          <p:cNvPr id="165890" name="Rectangle 2"/>
          <p:cNvSpPr>
            <a:spLocks noRo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9873BF-9688-4B7B-9524-73CA190F3D9A}" type="slidenum">
              <a:rPr lang="fr-FR"/>
              <a:pPr/>
              <a:t>11</a:t>
            </a:fld>
            <a:endParaRPr lang="fr-FR"/>
          </a:p>
        </p:txBody>
      </p:sp>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CB01BB-C0BB-447A-BA43-5ADC8DE3B87A}" type="slidenum">
              <a:rPr lang="fr-FR"/>
              <a:pPr/>
              <a:t>12</a:t>
            </a:fld>
            <a:endParaRPr lang="fr-FR"/>
          </a:p>
        </p:txBody>
      </p:sp>
      <p:sp>
        <p:nvSpPr>
          <p:cNvPr id="169986" name="Rectangle 2"/>
          <p:cNvSpPr>
            <a:spLocks noRo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943091-E8E7-434E-B69A-1F5773F708D6}" type="slidenum">
              <a:rPr lang="fr-FR"/>
              <a:pPr/>
              <a:t>13</a:t>
            </a:fld>
            <a:endParaRPr lang="fr-FR"/>
          </a:p>
        </p:txBody>
      </p:sp>
      <p:sp>
        <p:nvSpPr>
          <p:cNvPr id="200706" name="Rectangle 2"/>
          <p:cNvSpPr>
            <a:spLocks noRo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AC096E-19DB-40C3-917B-6AF91B1F5669}" type="slidenum">
              <a:rPr lang="fr-FR"/>
              <a:pPr/>
              <a:t>14</a:t>
            </a:fld>
            <a:endParaRPr lang="fr-FR"/>
          </a:p>
        </p:txBody>
      </p:sp>
      <p:sp>
        <p:nvSpPr>
          <p:cNvPr id="178178" name="Rectangle 2"/>
          <p:cNvSpPr>
            <a:spLocks noRo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715D7B-3FE8-4557-8186-9084CB70E96C}" type="slidenum">
              <a:rPr lang="fr-FR"/>
              <a:pPr/>
              <a:t>15</a:t>
            </a:fld>
            <a:endParaRPr lang="fr-FR"/>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8FE54A-0C91-4263-AF66-A2E0B1D12DE4}" type="slidenum">
              <a:rPr lang="fr-FR"/>
              <a:pPr/>
              <a:t>16</a:t>
            </a:fld>
            <a:endParaRPr lang="fr-FR"/>
          </a:p>
        </p:txBody>
      </p:sp>
      <p:sp>
        <p:nvSpPr>
          <p:cNvPr id="184322" name="Rectangle 2"/>
          <p:cNvSpPr>
            <a:spLocks noRo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CD32C5-23BE-47FA-8CA9-AA5C89141FCD}" type="slidenum">
              <a:rPr lang="fr-FR"/>
              <a:pPr/>
              <a:t>17</a:t>
            </a:fld>
            <a:endParaRPr lang="fr-FR"/>
          </a:p>
        </p:txBody>
      </p:sp>
      <p:sp>
        <p:nvSpPr>
          <p:cNvPr id="186370" name="Rectangle 2"/>
          <p:cNvSpPr>
            <a:spLocks noRo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049B37-FB79-4D69-98F7-6A850CA68908}" type="slidenum">
              <a:rPr lang="fr-FR"/>
              <a:pPr/>
              <a:t>18</a:t>
            </a:fld>
            <a:endParaRPr lang="fr-FR"/>
          </a:p>
        </p:txBody>
      </p:sp>
      <p:sp>
        <p:nvSpPr>
          <p:cNvPr id="202754" name="Rectangle 2"/>
          <p:cNvSpPr>
            <a:spLocks noRo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180A30-0F04-4AAE-B229-B9A34160D53C}" type="slidenum">
              <a:rPr lang="fr-FR"/>
              <a:pPr/>
              <a:t>19</a:t>
            </a:fld>
            <a:endParaRPr lang="fr-FR"/>
          </a:p>
        </p:txBody>
      </p:sp>
      <p:sp>
        <p:nvSpPr>
          <p:cNvPr id="211970" name="Rectangle 2"/>
          <p:cNvSpPr>
            <a:spLocks noRo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E67185-F19A-4AD8-9268-825F7F72C8D5}" type="slidenum">
              <a:rPr lang="fr-FR"/>
              <a:pPr/>
              <a:t>2</a:t>
            </a:fld>
            <a:endParaRPr lang="fr-FR"/>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FF332-6B32-4BFF-9D17-43B63EDE8774}" type="slidenum">
              <a:rPr lang="fr-FR"/>
              <a:pPr/>
              <a:t>3</a:t>
            </a:fld>
            <a:endParaRPr lang="fr-FR"/>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AC2498-3AE6-4B42-B823-FED23CB4E660}" type="slidenum">
              <a:rPr lang="fr-FR"/>
              <a:pPr/>
              <a:t>4</a:t>
            </a:fld>
            <a:endParaRPr lang="fr-FR"/>
          </a:p>
        </p:txBody>
      </p:sp>
      <p:sp>
        <p:nvSpPr>
          <p:cNvPr id="209922" name="Rectangle 2"/>
          <p:cNvSpPr>
            <a:spLocks noRo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0ABBA-A01C-4FDB-A726-0077D642BA41}" type="slidenum">
              <a:rPr lang="fr-FR"/>
              <a:pPr/>
              <a:t>5</a:t>
            </a:fld>
            <a:endParaRPr lang="fr-FR"/>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B92E7-9423-42E8-AC1B-A69C0096F2CE}" type="slidenum">
              <a:rPr lang="fr-FR"/>
              <a:pPr/>
              <a:t>6</a:t>
            </a:fld>
            <a:endParaRPr lang="fr-FR"/>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220C30-774A-4D7B-8C6C-387F751DC1DA}" type="slidenum">
              <a:rPr lang="fr-FR"/>
              <a:pPr/>
              <a:t>7</a:t>
            </a:fld>
            <a:endParaRPr lang="fr-FR"/>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A1652-4DC9-4626-AEA4-F42310193A31}" type="slidenum">
              <a:rPr lang="fr-FR"/>
              <a:pPr/>
              <a:t>8</a:t>
            </a:fld>
            <a:endParaRPr lang="fr-FR"/>
          </a:p>
        </p:txBody>
      </p:sp>
      <p:sp>
        <p:nvSpPr>
          <p:cNvPr id="163842" name="Rectangle 2"/>
          <p:cNvSpPr>
            <a:spLocks noRot="1" noChangeArrowheads="1" noTextEdit="1"/>
          </p:cNvSpPr>
          <p:nvPr>
            <p:ph type="sldImg"/>
          </p:nvPr>
        </p:nvSpPr>
        <p:spPr>
          <a:ln/>
        </p:spPr>
      </p:sp>
      <p:sp>
        <p:nvSpPr>
          <p:cNvPr id="163843" name="Rectangle 3"/>
          <p:cNvSpPr>
            <a:spLocks noGrp="1" noChangeArrowheads="1"/>
          </p:cNvSpPr>
          <p:nvPr>
            <p:ph type="body" idx="1"/>
          </p:nvPr>
        </p:nvSpPr>
        <p:spPr>
          <a:xfrm>
            <a:off x="914400" y="4343400"/>
            <a:ext cx="5029200" cy="4114800"/>
          </a:xfrm>
        </p:spPr>
        <p:txBody>
          <a:bodyPr/>
          <a:lstStyle/>
          <a:p>
            <a:r>
              <a:rPr lang="en-US"/>
              <a:t>38 B: Doppler assessment of the venous haemodynamics of the leg according to various stress tests in standing position.</a:t>
            </a:r>
          </a:p>
          <a:p>
            <a:endParaRPr lang="en-US"/>
          </a:p>
          <a:p>
            <a:r>
              <a:rPr lang="en-US"/>
              <a:t> Isometric stress test: Paranà test consists in a quick gentle impulsion on the back or frontal traction of the belt of the patient. That triggers a proprioceptive reflex which induces an isometric contractions of the muscles involved in standing up equilibrium. That test does not depend on the will of the patent and can be repeated along.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F341EE-688B-4F0D-9503-B7581B6FEFB5}" type="slidenum">
              <a:rPr lang="fr-FR"/>
              <a:pPr/>
              <a:t>9</a:t>
            </a:fld>
            <a:endParaRPr lang="fr-FR"/>
          </a:p>
        </p:txBody>
      </p:sp>
      <p:sp>
        <p:nvSpPr>
          <p:cNvPr id="204802" name="Rectangle 2"/>
          <p:cNvSpPr>
            <a:spLocks noRo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A496EFE5-9118-4D9F-B2FE-B3FC2A89E511}"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2A8CABF-3CF5-43C8-88B2-3AF1602A1594}"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195B895-EE48-498C-B82D-D1FCF08B2CF1}"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457200" y="6245225"/>
            <a:ext cx="2133600" cy="476250"/>
          </a:xfrm>
        </p:spPr>
        <p:txBody>
          <a:bodyPr/>
          <a:lstStyle>
            <a:lvl1pPr>
              <a:defRPr/>
            </a:lvl1pPr>
          </a:lstStyle>
          <a:p>
            <a:endParaRPr lang="fr-FR"/>
          </a:p>
        </p:txBody>
      </p:sp>
      <p:sp>
        <p:nvSpPr>
          <p:cNvPr id="4" name="Espace réservé du pied de page 3"/>
          <p:cNvSpPr>
            <a:spLocks noGrp="1"/>
          </p:cNvSpPr>
          <p:nvPr>
            <p:ph type="ftr" sz="quarter" idx="11"/>
          </p:nvPr>
        </p:nvSpPr>
        <p:spPr>
          <a:xfrm>
            <a:off x="3124200" y="6245225"/>
            <a:ext cx="2895600" cy="476250"/>
          </a:xfrm>
        </p:spPr>
        <p:txBody>
          <a:bodyPr/>
          <a:lstStyle>
            <a:lvl1pPr>
              <a:defRPr/>
            </a:lvl1pPr>
          </a:lstStyle>
          <a:p>
            <a:endParaRPr lang="fr-FR"/>
          </a:p>
        </p:txBody>
      </p:sp>
      <p:sp>
        <p:nvSpPr>
          <p:cNvPr id="5" name="Espace réservé du numéro de diapositive 4"/>
          <p:cNvSpPr>
            <a:spLocks noGrp="1"/>
          </p:cNvSpPr>
          <p:nvPr>
            <p:ph type="sldNum" sz="quarter" idx="12"/>
          </p:nvPr>
        </p:nvSpPr>
        <p:spPr>
          <a:xfrm>
            <a:off x="6553200" y="6245225"/>
            <a:ext cx="2133600" cy="476250"/>
          </a:xfrm>
        </p:spPr>
        <p:txBody>
          <a:bodyPr/>
          <a:lstStyle>
            <a:lvl1pPr>
              <a:defRPr/>
            </a:lvl1pPr>
          </a:lstStyle>
          <a:p>
            <a:fld id="{88831534-4EC3-4110-A73C-C5AA74755D6A}"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08423E9-FC67-4EAE-9CBA-DCB43C586EA7}"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0A4EC59-BAF1-476B-B45F-3ABAE3D8C04C}"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4F7EC9F-5242-4F54-9719-B619C28AD7DD}"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52E3CC6C-DAC8-414E-AAA3-E696A2E48B2C}"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DDD4CBE2-599B-4741-A0E3-1E1BAF19F393}"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B6A3E935-60C4-4FDC-9A56-BC6E5384D9DD}"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5FE24B3A-053B-4890-9B45-E9846BDE9F6B}"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0004E10A-1E1C-471F-83DF-497C663E62F7}"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19BC9006-EF95-47A6-AEC4-1C609E6E34D3}"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ideo" Target="file:///F:\Seance%20Franceschi%20CFPV%202008\parana_0002.wmv"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152400" y="1600200"/>
            <a:ext cx="8820150" cy="3662541"/>
          </a:xfrm>
          <a:prstGeom prst="rect">
            <a:avLst/>
          </a:prstGeom>
          <a:noFill/>
          <a:ln w="9525">
            <a:noFill/>
            <a:miter lim="800000"/>
            <a:headEnd/>
            <a:tailEnd/>
          </a:ln>
          <a:effectLst/>
        </p:spPr>
        <p:txBody>
          <a:bodyPr>
            <a:spAutoFit/>
          </a:bodyPr>
          <a:lstStyle/>
          <a:p>
            <a:pPr algn="ctr"/>
            <a:r>
              <a:rPr lang="fr-FR" sz="3600" b="0" dirty="0">
                <a:solidFill>
                  <a:schemeClr val="accent2"/>
                </a:solidFill>
              </a:rPr>
              <a:t>Bilan hémodynamique </a:t>
            </a:r>
          </a:p>
          <a:p>
            <a:pPr algn="ctr"/>
            <a:r>
              <a:rPr lang="fr-FR" sz="3600" b="0" dirty="0">
                <a:solidFill>
                  <a:schemeClr val="accent2"/>
                </a:solidFill>
              </a:rPr>
              <a:t>de la maladie post-</a:t>
            </a:r>
            <a:r>
              <a:rPr lang="fr-FR" sz="3600" b="0" dirty="0" err="1">
                <a:solidFill>
                  <a:schemeClr val="accent2"/>
                </a:solidFill>
              </a:rPr>
              <a:t>phlébitique</a:t>
            </a:r>
            <a:r>
              <a:rPr lang="fr-FR" sz="3600" b="0" dirty="0">
                <a:solidFill>
                  <a:schemeClr val="accent2"/>
                </a:solidFill>
              </a:rPr>
              <a:t>.</a:t>
            </a:r>
          </a:p>
          <a:p>
            <a:pPr algn="ctr"/>
            <a:endParaRPr lang="it-IT" sz="3600" b="0" u="sng" dirty="0">
              <a:solidFill>
                <a:schemeClr val="accent2"/>
              </a:solidFill>
            </a:endParaRPr>
          </a:p>
          <a:p>
            <a:pPr algn="ctr"/>
            <a:r>
              <a:rPr lang="it-IT" sz="1600" dirty="0" smtClean="0">
                <a:solidFill>
                  <a:schemeClr val="accent2"/>
                </a:solidFill>
              </a:rPr>
              <a:t>Claude FRANCESCHI, </a:t>
            </a:r>
            <a:r>
              <a:rPr lang="it-IT" sz="1600" dirty="0" smtClean="0">
                <a:solidFill>
                  <a:schemeClr val="accent2"/>
                </a:solidFill>
              </a:rPr>
              <a:t>Claudine </a:t>
            </a:r>
            <a:r>
              <a:rPr lang="it-IT" sz="1600" dirty="0">
                <a:solidFill>
                  <a:schemeClr val="accent2"/>
                </a:solidFill>
              </a:rPr>
              <a:t>LAAENGH_MASSONI, </a:t>
            </a:r>
            <a:endParaRPr lang="fr-FR" sz="1600" dirty="0">
              <a:solidFill>
                <a:schemeClr val="accent2"/>
              </a:solidFill>
            </a:endParaRPr>
          </a:p>
          <a:p>
            <a:pPr algn="ctr"/>
            <a:r>
              <a:rPr lang="fr-FR" sz="1600" dirty="0">
                <a:solidFill>
                  <a:schemeClr val="accent2"/>
                </a:solidFill>
              </a:rPr>
              <a:t>Hôpital Saint Joseph Paris</a:t>
            </a:r>
            <a:r>
              <a:rPr lang="fr-FR" sz="3600" b="0" dirty="0">
                <a:solidFill>
                  <a:schemeClr val="accent2"/>
                </a:solidFill>
              </a:rPr>
              <a:t>  </a:t>
            </a:r>
            <a:endParaRPr lang="fr-FR" sz="3600" b="0" dirty="0" smtClean="0">
              <a:solidFill>
                <a:schemeClr val="accent2"/>
              </a:solidFill>
            </a:endParaRPr>
          </a:p>
          <a:p>
            <a:pPr algn="ctr"/>
            <a:r>
              <a:rPr lang="fr-FR" sz="3600" b="0" dirty="0" smtClean="0">
                <a:solidFill>
                  <a:schemeClr val="accent2"/>
                </a:solidFill>
              </a:rPr>
              <a:t>Collège Français de Pathologie Vasculaire</a:t>
            </a:r>
          </a:p>
          <a:p>
            <a:pPr algn="ctr"/>
            <a:r>
              <a:rPr lang="fr-FR" sz="3600" b="0" dirty="0" smtClean="0">
                <a:solidFill>
                  <a:schemeClr val="accent2"/>
                </a:solidFill>
              </a:rPr>
              <a:t>Mars 2011 </a:t>
            </a:r>
            <a:endParaRPr lang="fr-FR" sz="3600" b="0" dirty="0">
              <a:solidFill>
                <a:schemeClr val="accent2"/>
              </a:solidFill>
            </a:endParaRPr>
          </a:p>
        </p:txBody>
      </p:sp>
      <p:sp>
        <p:nvSpPr>
          <p:cNvPr id="111619" name="Text Box 3"/>
          <p:cNvSpPr txBox="1">
            <a:spLocks noChangeArrowheads="1"/>
          </p:cNvSpPr>
          <p:nvPr/>
        </p:nvSpPr>
        <p:spPr bwMode="auto">
          <a:xfrm>
            <a:off x="0" y="3357563"/>
            <a:ext cx="8820150" cy="366712"/>
          </a:xfrm>
          <a:prstGeom prst="rect">
            <a:avLst/>
          </a:prstGeom>
          <a:noFill/>
          <a:ln w="9525">
            <a:noFill/>
            <a:miter lim="800000"/>
            <a:headEnd/>
            <a:tailEnd/>
          </a:ln>
          <a:effectLst/>
        </p:spPr>
        <p:txBody>
          <a:bodyPr>
            <a:spAutoFit/>
          </a:bodyPr>
          <a:lstStyle/>
          <a:p>
            <a:pPr>
              <a:spcBef>
                <a:spcPct val="50000"/>
              </a:spcBef>
            </a:pPr>
            <a:endParaRPr lang="fr-FR"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Freeform 2"/>
          <p:cNvSpPr>
            <a:spLocks/>
          </p:cNvSpPr>
          <p:nvPr/>
        </p:nvSpPr>
        <p:spPr bwMode="auto">
          <a:xfrm>
            <a:off x="909638" y="1655763"/>
            <a:ext cx="3294062" cy="3573462"/>
          </a:xfrm>
          <a:custGeom>
            <a:avLst/>
            <a:gdLst/>
            <a:ahLst/>
            <a:cxnLst>
              <a:cxn ang="0">
                <a:pos x="0" y="1536"/>
              </a:cxn>
              <a:cxn ang="0">
                <a:pos x="720" y="0"/>
              </a:cxn>
              <a:cxn ang="0">
                <a:pos x="2228" y="3070"/>
              </a:cxn>
              <a:cxn ang="0">
                <a:pos x="2953" y="1547"/>
              </a:cxn>
            </a:cxnLst>
            <a:rect l="0" t="0" r="r" b="b"/>
            <a:pathLst>
              <a:path w="2953" h="3070">
                <a:moveTo>
                  <a:pt x="0" y="1536"/>
                </a:moveTo>
                <a:lnTo>
                  <a:pt x="720" y="0"/>
                </a:lnTo>
                <a:lnTo>
                  <a:pt x="2228" y="3070"/>
                </a:lnTo>
                <a:lnTo>
                  <a:pt x="2953" y="1547"/>
                </a:lnTo>
              </a:path>
            </a:pathLst>
          </a:custGeom>
          <a:solidFill>
            <a:schemeClr val="folHlink"/>
          </a:solidFill>
          <a:ln w="38100" cmpd="sng">
            <a:solidFill>
              <a:schemeClr val="accent2"/>
            </a:solidFill>
            <a:round/>
            <a:headEnd/>
            <a:tailEnd/>
          </a:ln>
          <a:effectLst/>
        </p:spPr>
        <p:txBody>
          <a:bodyPr/>
          <a:lstStyle/>
          <a:p>
            <a:endParaRPr lang="fr-FR"/>
          </a:p>
        </p:txBody>
      </p:sp>
      <p:sp>
        <p:nvSpPr>
          <p:cNvPr id="164867" name="Freeform 3"/>
          <p:cNvSpPr>
            <a:spLocks/>
          </p:cNvSpPr>
          <p:nvPr/>
        </p:nvSpPr>
        <p:spPr bwMode="auto">
          <a:xfrm>
            <a:off x="909638" y="838200"/>
            <a:ext cx="3586162" cy="2576513"/>
          </a:xfrm>
          <a:custGeom>
            <a:avLst/>
            <a:gdLst/>
            <a:ahLst/>
            <a:cxnLst>
              <a:cxn ang="0">
                <a:pos x="0" y="0"/>
              </a:cxn>
              <a:cxn ang="0">
                <a:pos x="0" y="2160"/>
              </a:cxn>
              <a:cxn ang="0">
                <a:pos x="2928" y="2160"/>
              </a:cxn>
            </a:cxnLst>
            <a:rect l="0" t="0" r="r" b="b"/>
            <a:pathLst>
              <a:path w="2928" h="2160">
                <a:moveTo>
                  <a:pt x="0" y="0"/>
                </a:moveTo>
                <a:lnTo>
                  <a:pt x="0" y="2160"/>
                </a:lnTo>
                <a:lnTo>
                  <a:pt x="2928" y="2160"/>
                </a:lnTo>
              </a:path>
            </a:pathLst>
          </a:custGeom>
          <a:noFill/>
          <a:ln w="57150" cmpd="sng">
            <a:solidFill>
              <a:schemeClr val="accent2"/>
            </a:solidFill>
            <a:round/>
            <a:headEnd type="triangle" w="med" len="med"/>
            <a:tailEnd type="triangle" w="med" len="med"/>
          </a:ln>
          <a:effectLst/>
        </p:spPr>
        <p:txBody>
          <a:bodyPr/>
          <a:lstStyle/>
          <a:p>
            <a:endParaRPr lang="fr-FR"/>
          </a:p>
        </p:txBody>
      </p:sp>
      <p:sp>
        <p:nvSpPr>
          <p:cNvPr id="164868" name="Text Box 4"/>
          <p:cNvSpPr txBox="1">
            <a:spLocks noChangeArrowheads="1"/>
          </p:cNvSpPr>
          <p:nvPr/>
        </p:nvSpPr>
        <p:spPr bwMode="auto">
          <a:xfrm>
            <a:off x="0" y="938213"/>
            <a:ext cx="944563" cy="396875"/>
          </a:xfrm>
          <a:prstGeom prst="rect">
            <a:avLst/>
          </a:prstGeom>
          <a:noFill/>
          <a:ln w="9525">
            <a:noFill/>
            <a:miter lim="800000"/>
            <a:headEnd/>
            <a:tailEnd/>
          </a:ln>
          <a:effectLst/>
        </p:spPr>
        <p:txBody>
          <a:bodyPr wrap="none">
            <a:spAutoFit/>
          </a:bodyPr>
          <a:lstStyle/>
          <a:p>
            <a:r>
              <a:rPr lang="fr-FR" sz="2000">
                <a:solidFill>
                  <a:schemeClr val="accent2"/>
                </a:solidFill>
                <a:latin typeface="Times New Roman" pitchFamily="18" charset="0"/>
              </a:rPr>
              <a:t>Vitesse</a:t>
            </a:r>
          </a:p>
        </p:txBody>
      </p:sp>
      <p:sp>
        <p:nvSpPr>
          <p:cNvPr id="164869" name="Text Box 5"/>
          <p:cNvSpPr txBox="1">
            <a:spLocks noChangeArrowheads="1"/>
          </p:cNvSpPr>
          <p:nvPr/>
        </p:nvSpPr>
        <p:spPr bwMode="auto">
          <a:xfrm>
            <a:off x="4191000" y="3657600"/>
            <a:ext cx="917575" cy="396875"/>
          </a:xfrm>
          <a:prstGeom prst="rect">
            <a:avLst/>
          </a:prstGeom>
          <a:noFill/>
          <a:ln w="9525">
            <a:noFill/>
            <a:miter lim="800000"/>
            <a:headEnd/>
            <a:tailEnd/>
          </a:ln>
          <a:effectLst/>
        </p:spPr>
        <p:txBody>
          <a:bodyPr wrap="none">
            <a:spAutoFit/>
          </a:bodyPr>
          <a:lstStyle/>
          <a:p>
            <a:r>
              <a:rPr lang="fr-FR" sz="2000">
                <a:solidFill>
                  <a:schemeClr val="accent2"/>
                </a:solidFill>
                <a:latin typeface="Times New Roman" pitchFamily="18" charset="0"/>
              </a:rPr>
              <a:t>Temps</a:t>
            </a:r>
          </a:p>
        </p:txBody>
      </p:sp>
      <p:sp>
        <p:nvSpPr>
          <p:cNvPr id="164870" name="Text Box 6"/>
          <p:cNvSpPr txBox="1">
            <a:spLocks noChangeArrowheads="1"/>
          </p:cNvSpPr>
          <p:nvPr/>
        </p:nvSpPr>
        <p:spPr bwMode="auto">
          <a:xfrm>
            <a:off x="6096000" y="4937125"/>
            <a:ext cx="2971800" cy="701675"/>
          </a:xfrm>
          <a:prstGeom prst="rect">
            <a:avLst/>
          </a:prstGeom>
          <a:noFill/>
          <a:ln w="9525">
            <a:noFill/>
            <a:miter lim="800000"/>
            <a:headEnd/>
            <a:tailEnd/>
          </a:ln>
          <a:effectLst/>
        </p:spPr>
        <p:txBody>
          <a:bodyPr>
            <a:spAutoFit/>
          </a:bodyPr>
          <a:lstStyle/>
          <a:p>
            <a:r>
              <a:rPr lang="fr-FR" sz="2000">
                <a:solidFill>
                  <a:schemeClr val="accent2"/>
                </a:solidFill>
                <a:latin typeface="Times New Roman" pitchFamily="18" charset="0"/>
              </a:rPr>
              <a:t>VmS = Vitesse moyenne du flux systolique</a:t>
            </a:r>
          </a:p>
        </p:txBody>
      </p:sp>
      <p:sp>
        <p:nvSpPr>
          <p:cNvPr id="164871" name="Text Box 7"/>
          <p:cNvSpPr txBox="1">
            <a:spLocks noChangeArrowheads="1"/>
          </p:cNvSpPr>
          <p:nvPr/>
        </p:nvSpPr>
        <p:spPr bwMode="auto">
          <a:xfrm>
            <a:off x="6096000" y="5622925"/>
            <a:ext cx="1828800" cy="701675"/>
          </a:xfrm>
          <a:prstGeom prst="rect">
            <a:avLst/>
          </a:prstGeom>
          <a:noFill/>
          <a:ln w="9525">
            <a:noFill/>
            <a:miter lim="800000"/>
            <a:headEnd/>
            <a:tailEnd/>
          </a:ln>
          <a:effectLst/>
        </p:spPr>
        <p:txBody>
          <a:bodyPr>
            <a:spAutoFit/>
          </a:bodyPr>
          <a:lstStyle/>
          <a:p>
            <a:pPr algn="ctr"/>
            <a:r>
              <a:rPr lang="fr-FR" sz="2000">
                <a:solidFill>
                  <a:schemeClr val="accent2"/>
                </a:solidFill>
                <a:latin typeface="Times New Roman" pitchFamily="18" charset="0"/>
              </a:rPr>
              <a:t>tS = temps du flux systolique</a:t>
            </a:r>
          </a:p>
        </p:txBody>
      </p:sp>
      <p:sp>
        <p:nvSpPr>
          <p:cNvPr id="164872" name="Text Box 8"/>
          <p:cNvSpPr txBox="1">
            <a:spLocks noChangeArrowheads="1"/>
          </p:cNvSpPr>
          <p:nvPr/>
        </p:nvSpPr>
        <p:spPr bwMode="auto">
          <a:xfrm>
            <a:off x="6096000" y="3489325"/>
            <a:ext cx="2971800" cy="701675"/>
          </a:xfrm>
          <a:prstGeom prst="rect">
            <a:avLst/>
          </a:prstGeom>
          <a:noFill/>
          <a:ln w="9525">
            <a:noFill/>
            <a:miter lim="800000"/>
            <a:headEnd/>
            <a:tailEnd/>
          </a:ln>
          <a:effectLst/>
        </p:spPr>
        <p:txBody>
          <a:bodyPr>
            <a:spAutoFit/>
          </a:bodyPr>
          <a:lstStyle/>
          <a:p>
            <a:r>
              <a:rPr lang="fr-FR" sz="2000">
                <a:solidFill>
                  <a:schemeClr val="accent2"/>
                </a:solidFill>
                <a:latin typeface="Times New Roman" pitchFamily="18" charset="0"/>
              </a:rPr>
              <a:t>VmR = Vitesse moyenne du reflux diastolique</a:t>
            </a:r>
          </a:p>
        </p:txBody>
      </p:sp>
      <p:sp>
        <p:nvSpPr>
          <p:cNvPr id="164873" name="Text Box 9"/>
          <p:cNvSpPr txBox="1">
            <a:spLocks noChangeArrowheads="1"/>
          </p:cNvSpPr>
          <p:nvPr/>
        </p:nvSpPr>
        <p:spPr bwMode="auto">
          <a:xfrm>
            <a:off x="6172200" y="4251325"/>
            <a:ext cx="2286000" cy="701675"/>
          </a:xfrm>
          <a:prstGeom prst="rect">
            <a:avLst/>
          </a:prstGeom>
          <a:noFill/>
          <a:ln w="9525">
            <a:noFill/>
            <a:miter lim="800000"/>
            <a:headEnd/>
            <a:tailEnd/>
          </a:ln>
          <a:effectLst/>
        </p:spPr>
        <p:txBody>
          <a:bodyPr>
            <a:spAutoFit/>
          </a:bodyPr>
          <a:lstStyle/>
          <a:p>
            <a:r>
              <a:rPr lang="fr-FR" sz="2000">
                <a:solidFill>
                  <a:schemeClr val="accent2"/>
                </a:solidFill>
                <a:latin typeface="Times New Roman" pitchFamily="18" charset="0"/>
              </a:rPr>
              <a:t>tR = temps du reflux diastolique</a:t>
            </a:r>
          </a:p>
        </p:txBody>
      </p:sp>
      <p:sp>
        <p:nvSpPr>
          <p:cNvPr id="164874" name="Text Box 10"/>
          <p:cNvSpPr txBox="1">
            <a:spLocks noChangeArrowheads="1"/>
          </p:cNvSpPr>
          <p:nvPr/>
        </p:nvSpPr>
        <p:spPr bwMode="auto">
          <a:xfrm>
            <a:off x="3962400" y="1154113"/>
            <a:ext cx="4298950" cy="457200"/>
          </a:xfrm>
          <a:prstGeom prst="rect">
            <a:avLst/>
          </a:prstGeom>
          <a:noFill/>
          <a:ln w="9525">
            <a:noFill/>
            <a:miter lim="800000"/>
            <a:headEnd/>
            <a:tailEnd/>
          </a:ln>
          <a:effectLst/>
        </p:spPr>
        <p:txBody>
          <a:bodyPr wrap="none">
            <a:spAutoFit/>
          </a:bodyPr>
          <a:lstStyle/>
          <a:p>
            <a:r>
              <a:rPr lang="fr-FR" sz="2400" u="sng">
                <a:solidFill>
                  <a:schemeClr val="accent2"/>
                </a:solidFill>
                <a:latin typeface="Times New Roman" pitchFamily="18" charset="0"/>
              </a:rPr>
              <a:t>Indice de Psatakis</a:t>
            </a:r>
            <a:r>
              <a:rPr lang="fr-FR" sz="2400">
                <a:solidFill>
                  <a:schemeClr val="accent2"/>
                </a:solidFill>
                <a:latin typeface="Times New Roman" pitchFamily="18" charset="0"/>
              </a:rPr>
              <a:t> </a:t>
            </a:r>
            <a:r>
              <a:rPr lang="fr-FR" sz="2000">
                <a:solidFill>
                  <a:schemeClr val="accent2"/>
                </a:solidFill>
                <a:latin typeface="Times New Roman" pitchFamily="18" charset="0"/>
              </a:rPr>
              <a:t>IP = </a:t>
            </a:r>
            <a:r>
              <a:rPr lang="fr-FR" sz="2000" u="sng">
                <a:solidFill>
                  <a:schemeClr val="accent2"/>
                </a:solidFill>
                <a:latin typeface="Times New Roman" pitchFamily="18" charset="0"/>
              </a:rPr>
              <a:t>VmR X tR</a:t>
            </a:r>
          </a:p>
        </p:txBody>
      </p:sp>
      <p:sp>
        <p:nvSpPr>
          <p:cNvPr id="164875" name="Text Box 11"/>
          <p:cNvSpPr txBox="1">
            <a:spLocks noChangeArrowheads="1"/>
          </p:cNvSpPr>
          <p:nvPr/>
        </p:nvSpPr>
        <p:spPr bwMode="auto">
          <a:xfrm>
            <a:off x="6950075" y="1493838"/>
            <a:ext cx="1508125" cy="396875"/>
          </a:xfrm>
          <a:prstGeom prst="rect">
            <a:avLst/>
          </a:prstGeom>
          <a:noFill/>
          <a:ln w="9525">
            <a:noFill/>
            <a:miter lim="800000"/>
            <a:headEnd/>
            <a:tailEnd/>
          </a:ln>
          <a:effectLst/>
        </p:spPr>
        <p:txBody>
          <a:bodyPr>
            <a:spAutoFit/>
          </a:bodyPr>
          <a:lstStyle/>
          <a:p>
            <a:pPr>
              <a:spcBef>
                <a:spcPct val="50000"/>
              </a:spcBef>
            </a:pPr>
            <a:r>
              <a:rPr lang="fr-FR" sz="2000">
                <a:solidFill>
                  <a:schemeClr val="accent2"/>
                </a:solidFill>
                <a:latin typeface="Times New Roman" pitchFamily="18" charset="0"/>
              </a:rPr>
              <a:t>VmS X tS</a:t>
            </a:r>
          </a:p>
        </p:txBody>
      </p:sp>
      <p:sp>
        <p:nvSpPr>
          <p:cNvPr id="164876" name="Text Box 12"/>
          <p:cNvSpPr txBox="1">
            <a:spLocks noChangeArrowheads="1"/>
          </p:cNvSpPr>
          <p:nvPr/>
        </p:nvSpPr>
        <p:spPr bwMode="auto">
          <a:xfrm>
            <a:off x="2579688" y="2020888"/>
            <a:ext cx="5802312" cy="457200"/>
          </a:xfrm>
          <a:prstGeom prst="rect">
            <a:avLst/>
          </a:prstGeom>
          <a:noFill/>
          <a:ln w="9525">
            <a:noFill/>
            <a:miter lim="800000"/>
            <a:headEnd/>
            <a:tailEnd/>
          </a:ln>
          <a:effectLst/>
        </p:spPr>
        <p:txBody>
          <a:bodyPr wrap="none">
            <a:spAutoFit/>
          </a:bodyPr>
          <a:lstStyle/>
          <a:p>
            <a:r>
              <a:rPr lang="fr-FR" sz="2400" u="sng">
                <a:solidFill>
                  <a:schemeClr val="accent2"/>
                </a:solidFill>
                <a:latin typeface="Times New Roman" pitchFamily="18" charset="0"/>
              </a:rPr>
              <a:t>Indice dynamique de reflux</a:t>
            </a:r>
            <a:r>
              <a:rPr lang="fr-FR" sz="2000">
                <a:solidFill>
                  <a:schemeClr val="accent2"/>
                </a:solidFill>
                <a:latin typeface="Times New Roman" pitchFamily="18" charset="0"/>
              </a:rPr>
              <a:t> IDR = </a:t>
            </a:r>
            <a:r>
              <a:rPr lang="fr-FR" sz="2000" u="sng">
                <a:solidFill>
                  <a:schemeClr val="accent2"/>
                </a:solidFill>
                <a:latin typeface="Times New Roman" pitchFamily="18" charset="0"/>
              </a:rPr>
              <a:t>VmR² X tR</a:t>
            </a:r>
          </a:p>
        </p:txBody>
      </p:sp>
      <p:sp>
        <p:nvSpPr>
          <p:cNvPr id="164877" name="Text Box 13"/>
          <p:cNvSpPr txBox="1">
            <a:spLocks noChangeArrowheads="1"/>
          </p:cNvSpPr>
          <p:nvPr/>
        </p:nvSpPr>
        <p:spPr bwMode="auto">
          <a:xfrm>
            <a:off x="7010400" y="2346325"/>
            <a:ext cx="1371600" cy="396875"/>
          </a:xfrm>
          <a:prstGeom prst="rect">
            <a:avLst/>
          </a:prstGeom>
          <a:noFill/>
          <a:ln w="9525">
            <a:noFill/>
            <a:miter lim="800000"/>
            <a:headEnd/>
            <a:tailEnd/>
          </a:ln>
          <a:effectLst/>
        </p:spPr>
        <p:txBody>
          <a:bodyPr>
            <a:spAutoFit/>
          </a:bodyPr>
          <a:lstStyle/>
          <a:p>
            <a:pPr>
              <a:spcBef>
                <a:spcPct val="50000"/>
              </a:spcBef>
            </a:pPr>
            <a:r>
              <a:rPr lang="fr-FR" sz="2000">
                <a:solidFill>
                  <a:schemeClr val="accent2"/>
                </a:solidFill>
                <a:latin typeface="Times New Roman" pitchFamily="18" charset="0"/>
              </a:rPr>
              <a:t>VmS² X tS</a:t>
            </a:r>
          </a:p>
        </p:txBody>
      </p:sp>
      <p:sp>
        <p:nvSpPr>
          <p:cNvPr id="164878" name="Rectangle 14"/>
          <p:cNvSpPr>
            <a:spLocks noChangeArrowheads="1"/>
          </p:cNvSpPr>
          <p:nvPr/>
        </p:nvSpPr>
        <p:spPr bwMode="auto">
          <a:xfrm>
            <a:off x="914400" y="2590800"/>
            <a:ext cx="1676400" cy="838200"/>
          </a:xfrm>
          <a:prstGeom prst="rect">
            <a:avLst/>
          </a:prstGeom>
          <a:solidFill>
            <a:schemeClr val="folHlink">
              <a:alpha val="50000"/>
            </a:schemeClr>
          </a:solidFill>
          <a:ln w="9525">
            <a:noFill/>
            <a:miter lim="800000"/>
            <a:headEnd/>
            <a:tailEnd/>
          </a:ln>
          <a:effectLst/>
        </p:spPr>
        <p:txBody>
          <a:bodyPr wrap="none" anchor="ctr"/>
          <a:lstStyle/>
          <a:p>
            <a:endParaRPr lang="fr-FR"/>
          </a:p>
        </p:txBody>
      </p:sp>
      <p:sp>
        <p:nvSpPr>
          <p:cNvPr id="164879" name="Rectangle 15"/>
          <p:cNvSpPr>
            <a:spLocks noChangeArrowheads="1"/>
          </p:cNvSpPr>
          <p:nvPr/>
        </p:nvSpPr>
        <p:spPr bwMode="auto">
          <a:xfrm flipV="1">
            <a:off x="2590800" y="3429000"/>
            <a:ext cx="1676400" cy="838200"/>
          </a:xfrm>
          <a:prstGeom prst="rect">
            <a:avLst/>
          </a:prstGeom>
          <a:solidFill>
            <a:schemeClr val="folHlink">
              <a:alpha val="50000"/>
            </a:schemeClr>
          </a:solidFill>
          <a:ln w="9525">
            <a:noFill/>
            <a:miter lim="800000"/>
            <a:headEnd/>
            <a:tailEnd/>
          </a:ln>
          <a:effectLst/>
        </p:spPr>
        <p:txBody>
          <a:bodyPr wrap="none" anchor="ctr"/>
          <a:lstStyle/>
          <a:p>
            <a:endParaRPr lang="fr-FR"/>
          </a:p>
        </p:txBody>
      </p:sp>
      <p:sp>
        <p:nvSpPr>
          <p:cNvPr id="164880" name="Text Box 16"/>
          <p:cNvSpPr txBox="1">
            <a:spLocks noChangeArrowheads="1"/>
          </p:cNvSpPr>
          <p:nvPr/>
        </p:nvSpPr>
        <p:spPr bwMode="auto">
          <a:xfrm>
            <a:off x="2362200" y="3489325"/>
            <a:ext cx="1981200" cy="701675"/>
          </a:xfrm>
          <a:prstGeom prst="rect">
            <a:avLst/>
          </a:prstGeom>
          <a:noFill/>
          <a:ln w="9525">
            <a:noFill/>
            <a:miter lim="800000"/>
            <a:headEnd/>
            <a:tailEnd/>
          </a:ln>
          <a:effectLst/>
        </p:spPr>
        <p:txBody>
          <a:bodyPr>
            <a:spAutoFit/>
          </a:bodyPr>
          <a:lstStyle/>
          <a:p>
            <a:pPr algn="ctr"/>
            <a:r>
              <a:rPr lang="fr-FR" sz="2000">
                <a:solidFill>
                  <a:schemeClr val="accent2"/>
                </a:solidFill>
                <a:latin typeface="Times New Roman" pitchFamily="18" charset="0"/>
              </a:rPr>
              <a:t>Reflux Diastolique</a:t>
            </a:r>
          </a:p>
        </p:txBody>
      </p:sp>
      <p:sp>
        <p:nvSpPr>
          <p:cNvPr id="164881" name="Text Box 17"/>
          <p:cNvSpPr txBox="1">
            <a:spLocks noChangeArrowheads="1"/>
          </p:cNvSpPr>
          <p:nvPr/>
        </p:nvSpPr>
        <p:spPr bwMode="auto">
          <a:xfrm>
            <a:off x="1071563" y="2636838"/>
            <a:ext cx="1390650" cy="701675"/>
          </a:xfrm>
          <a:prstGeom prst="rect">
            <a:avLst/>
          </a:prstGeom>
          <a:noFill/>
          <a:ln w="9525">
            <a:noFill/>
            <a:miter lim="800000"/>
            <a:headEnd/>
            <a:tailEnd/>
          </a:ln>
          <a:effectLst/>
        </p:spPr>
        <p:txBody>
          <a:bodyPr>
            <a:spAutoFit/>
          </a:bodyPr>
          <a:lstStyle/>
          <a:p>
            <a:pPr algn="ctr"/>
            <a:r>
              <a:rPr lang="fr-FR" sz="2000">
                <a:solidFill>
                  <a:schemeClr val="accent2"/>
                </a:solidFill>
                <a:latin typeface="Times New Roman" pitchFamily="18" charset="0"/>
              </a:rPr>
              <a:t>Flux Systolique</a:t>
            </a:r>
          </a:p>
        </p:txBody>
      </p:sp>
      <p:sp>
        <p:nvSpPr>
          <p:cNvPr id="164882" name="Text Box 18"/>
          <p:cNvSpPr txBox="1">
            <a:spLocks noChangeArrowheads="1"/>
          </p:cNvSpPr>
          <p:nvPr/>
        </p:nvSpPr>
        <p:spPr bwMode="auto">
          <a:xfrm>
            <a:off x="227013" y="2346325"/>
            <a:ext cx="720725" cy="396875"/>
          </a:xfrm>
          <a:prstGeom prst="rect">
            <a:avLst/>
          </a:prstGeom>
          <a:noFill/>
          <a:ln w="9525">
            <a:noFill/>
            <a:miter lim="800000"/>
            <a:headEnd/>
            <a:tailEnd/>
          </a:ln>
          <a:effectLst/>
        </p:spPr>
        <p:txBody>
          <a:bodyPr wrap="none">
            <a:spAutoFit/>
          </a:bodyPr>
          <a:lstStyle/>
          <a:p>
            <a:r>
              <a:rPr lang="fr-FR" sz="2000">
                <a:solidFill>
                  <a:schemeClr val="accent2"/>
                </a:solidFill>
                <a:latin typeface="Times New Roman" pitchFamily="18" charset="0"/>
              </a:rPr>
              <a:t>VmS</a:t>
            </a:r>
          </a:p>
        </p:txBody>
      </p:sp>
      <p:sp>
        <p:nvSpPr>
          <p:cNvPr id="164883" name="Freeform 19"/>
          <p:cNvSpPr>
            <a:spLocks/>
          </p:cNvSpPr>
          <p:nvPr/>
        </p:nvSpPr>
        <p:spPr bwMode="auto">
          <a:xfrm flipV="1">
            <a:off x="914400" y="3429000"/>
            <a:ext cx="3586163" cy="2576513"/>
          </a:xfrm>
          <a:custGeom>
            <a:avLst/>
            <a:gdLst/>
            <a:ahLst/>
            <a:cxnLst>
              <a:cxn ang="0">
                <a:pos x="0" y="0"/>
              </a:cxn>
              <a:cxn ang="0">
                <a:pos x="0" y="2160"/>
              </a:cxn>
              <a:cxn ang="0">
                <a:pos x="2928" y="2160"/>
              </a:cxn>
            </a:cxnLst>
            <a:rect l="0" t="0" r="r" b="b"/>
            <a:pathLst>
              <a:path w="2928" h="2160">
                <a:moveTo>
                  <a:pt x="0" y="0"/>
                </a:moveTo>
                <a:lnTo>
                  <a:pt x="0" y="2160"/>
                </a:lnTo>
                <a:lnTo>
                  <a:pt x="2928" y="2160"/>
                </a:lnTo>
              </a:path>
            </a:pathLst>
          </a:custGeom>
          <a:noFill/>
          <a:ln w="57150" cmpd="sng">
            <a:solidFill>
              <a:schemeClr val="accent2"/>
            </a:solidFill>
            <a:round/>
            <a:headEnd type="triangle" w="med" len="med"/>
            <a:tailEnd type="triangle" w="med" len="med"/>
          </a:ln>
          <a:effectLst/>
        </p:spPr>
        <p:txBody>
          <a:bodyPr/>
          <a:lstStyle/>
          <a:p>
            <a:endParaRPr lang="fr-FR"/>
          </a:p>
        </p:txBody>
      </p:sp>
      <p:sp>
        <p:nvSpPr>
          <p:cNvPr id="164884" name="Text Box 20"/>
          <p:cNvSpPr txBox="1">
            <a:spLocks noChangeArrowheads="1"/>
          </p:cNvSpPr>
          <p:nvPr/>
        </p:nvSpPr>
        <p:spPr bwMode="auto">
          <a:xfrm>
            <a:off x="227013" y="3810000"/>
            <a:ext cx="763587" cy="396875"/>
          </a:xfrm>
          <a:prstGeom prst="rect">
            <a:avLst/>
          </a:prstGeom>
          <a:noFill/>
          <a:ln w="9525">
            <a:noFill/>
            <a:miter lim="800000"/>
            <a:headEnd/>
            <a:tailEnd/>
          </a:ln>
          <a:effectLst/>
        </p:spPr>
        <p:txBody>
          <a:bodyPr wrap="none">
            <a:spAutoFit/>
          </a:bodyPr>
          <a:lstStyle/>
          <a:p>
            <a:r>
              <a:rPr lang="fr-FR" sz="2000">
                <a:solidFill>
                  <a:schemeClr val="accent2"/>
                </a:solidFill>
                <a:latin typeface="Times New Roman" pitchFamily="18" charset="0"/>
              </a:rPr>
              <a:t>VmR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0294" name="Group 6"/>
          <p:cNvGrpSpPr>
            <a:grpSpLocks/>
          </p:cNvGrpSpPr>
          <p:nvPr/>
        </p:nvGrpSpPr>
        <p:grpSpPr bwMode="auto">
          <a:xfrm>
            <a:off x="-457200" y="838200"/>
            <a:ext cx="3000375" cy="5305425"/>
            <a:chOff x="158" y="482"/>
            <a:chExt cx="1890" cy="3342"/>
          </a:xfrm>
        </p:grpSpPr>
        <p:sp>
          <p:nvSpPr>
            <p:cNvPr id="140295" name="Freeform 7"/>
            <p:cNvSpPr>
              <a:spLocks/>
            </p:cNvSpPr>
            <p:nvPr/>
          </p:nvSpPr>
          <p:spPr bwMode="auto">
            <a:xfrm>
              <a:off x="158" y="573"/>
              <a:ext cx="1890" cy="3251"/>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140296" name="Freeform 8"/>
            <p:cNvSpPr>
              <a:spLocks/>
            </p:cNvSpPr>
            <p:nvPr/>
          </p:nvSpPr>
          <p:spPr bwMode="auto">
            <a:xfrm>
              <a:off x="1196" y="482"/>
              <a:ext cx="308" cy="2212"/>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40297" name="Freeform 9"/>
            <p:cNvSpPr>
              <a:spLocks/>
            </p:cNvSpPr>
            <p:nvPr/>
          </p:nvSpPr>
          <p:spPr bwMode="auto">
            <a:xfrm>
              <a:off x="771" y="663"/>
              <a:ext cx="687" cy="289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40298" name="Freeform 10"/>
            <p:cNvSpPr>
              <a:spLocks/>
            </p:cNvSpPr>
            <p:nvPr/>
          </p:nvSpPr>
          <p:spPr bwMode="auto">
            <a:xfrm>
              <a:off x="1277" y="2259"/>
              <a:ext cx="186" cy="860"/>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40299" name="Freeform 11"/>
            <p:cNvSpPr>
              <a:spLocks/>
            </p:cNvSpPr>
            <p:nvPr/>
          </p:nvSpPr>
          <p:spPr bwMode="auto">
            <a:xfrm>
              <a:off x="1412" y="1027"/>
              <a:ext cx="210" cy="728"/>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40300" name="Freeform 12"/>
            <p:cNvSpPr>
              <a:spLocks/>
            </p:cNvSpPr>
            <p:nvPr/>
          </p:nvSpPr>
          <p:spPr bwMode="auto">
            <a:xfrm>
              <a:off x="1172" y="1185"/>
              <a:ext cx="211" cy="1020"/>
            </a:xfrm>
            <a:custGeom>
              <a:avLst/>
              <a:gdLst/>
              <a:ahLst/>
              <a:cxnLst>
                <a:cxn ang="0">
                  <a:pos x="211" y="22"/>
                </a:cxn>
                <a:cxn ang="0">
                  <a:pos x="120" y="68"/>
                </a:cxn>
                <a:cxn ang="0">
                  <a:pos x="30" y="431"/>
                </a:cxn>
                <a:cxn ang="0">
                  <a:pos x="7" y="809"/>
                </a:cxn>
                <a:cxn ang="0">
                  <a:pos x="75" y="1020"/>
                </a:cxn>
              </a:cxnLst>
              <a:rect l="0" t="0" r="r" b="b"/>
              <a:pathLst>
                <a:path w="211" h="1020">
                  <a:moveTo>
                    <a:pt x="211" y="22"/>
                  </a:moveTo>
                  <a:cubicBezTo>
                    <a:pt x="180" y="11"/>
                    <a:pt x="150" y="0"/>
                    <a:pt x="120" y="68"/>
                  </a:cubicBezTo>
                  <a:cubicBezTo>
                    <a:pt x="90" y="136"/>
                    <a:pt x="49" y="308"/>
                    <a:pt x="30" y="431"/>
                  </a:cubicBezTo>
                  <a:cubicBezTo>
                    <a:pt x="11" y="554"/>
                    <a:pt x="0" y="711"/>
                    <a:pt x="7" y="809"/>
                  </a:cubicBezTo>
                  <a:cubicBezTo>
                    <a:pt x="14" y="907"/>
                    <a:pt x="61" y="976"/>
                    <a:pt x="75" y="1020"/>
                  </a:cubicBezTo>
                </a:path>
              </a:pathLst>
            </a:custGeom>
            <a:noFill/>
            <a:ln w="28575" cmpd="sng">
              <a:solidFill>
                <a:schemeClr val="accent2"/>
              </a:solidFill>
              <a:round/>
              <a:headEnd/>
              <a:tailEnd/>
            </a:ln>
            <a:effectLst/>
          </p:spPr>
          <p:txBody>
            <a:bodyPr/>
            <a:lstStyle/>
            <a:p>
              <a:endParaRPr lang="fr-FR"/>
            </a:p>
          </p:txBody>
        </p:sp>
        <p:sp>
          <p:nvSpPr>
            <p:cNvPr id="140301" name="Freeform 13"/>
            <p:cNvSpPr>
              <a:spLocks/>
            </p:cNvSpPr>
            <p:nvPr/>
          </p:nvSpPr>
          <p:spPr bwMode="auto">
            <a:xfrm>
              <a:off x="1002" y="2704"/>
              <a:ext cx="182" cy="771"/>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40302" name="Freeform 14"/>
            <p:cNvSpPr>
              <a:spLocks/>
            </p:cNvSpPr>
            <p:nvPr/>
          </p:nvSpPr>
          <p:spPr bwMode="auto">
            <a:xfrm>
              <a:off x="1202" y="2704"/>
              <a:ext cx="90" cy="726"/>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40303" name="Line 15"/>
            <p:cNvSpPr>
              <a:spLocks noChangeShapeType="1"/>
            </p:cNvSpPr>
            <p:nvPr/>
          </p:nvSpPr>
          <p:spPr bwMode="auto">
            <a:xfrm>
              <a:off x="1247" y="2387"/>
              <a:ext cx="91" cy="363"/>
            </a:xfrm>
            <a:prstGeom prst="line">
              <a:avLst/>
            </a:prstGeom>
            <a:noFill/>
            <a:ln w="38100">
              <a:solidFill>
                <a:schemeClr val="accent2"/>
              </a:solidFill>
              <a:round/>
              <a:headEnd/>
              <a:tailEnd/>
            </a:ln>
            <a:effectLst/>
          </p:spPr>
          <p:txBody>
            <a:bodyPr/>
            <a:lstStyle/>
            <a:p>
              <a:endParaRPr lang="fr-FR"/>
            </a:p>
          </p:txBody>
        </p:sp>
        <p:sp>
          <p:nvSpPr>
            <p:cNvPr id="140304" name="Line 16"/>
            <p:cNvSpPr>
              <a:spLocks noChangeShapeType="1"/>
            </p:cNvSpPr>
            <p:nvPr/>
          </p:nvSpPr>
          <p:spPr bwMode="auto">
            <a:xfrm>
              <a:off x="975" y="2840"/>
              <a:ext cx="181" cy="0"/>
            </a:xfrm>
            <a:prstGeom prst="line">
              <a:avLst/>
            </a:prstGeom>
            <a:noFill/>
            <a:ln w="28575">
              <a:solidFill>
                <a:schemeClr val="accent2"/>
              </a:solidFill>
              <a:round/>
              <a:headEnd/>
              <a:tailEnd/>
            </a:ln>
            <a:effectLst/>
          </p:spPr>
          <p:txBody>
            <a:bodyPr/>
            <a:lstStyle/>
            <a:p>
              <a:endParaRPr lang="fr-FR"/>
            </a:p>
          </p:txBody>
        </p:sp>
      </p:grpSp>
      <p:sp>
        <p:nvSpPr>
          <p:cNvPr id="140320" name="Text Box 32"/>
          <p:cNvSpPr txBox="1">
            <a:spLocks noChangeArrowheads="1"/>
          </p:cNvSpPr>
          <p:nvPr/>
        </p:nvSpPr>
        <p:spPr bwMode="auto">
          <a:xfrm>
            <a:off x="4114800" y="152400"/>
            <a:ext cx="4241800" cy="457200"/>
          </a:xfrm>
          <a:prstGeom prst="rect">
            <a:avLst/>
          </a:prstGeom>
          <a:noFill/>
          <a:ln w="9525">
            <a:noFill/>
            <a:miter lim="800000"/>
            <a:headEnd/>
            <a:tailEnd/>
          </a:ln>
          <a:effectLst/>
        </p:spPr>
        <p:txBody>
          <a:bodyPr wrap="none">
            <a:spAutoFit/>
          </a:bodyPr>
          <a:lstStyle/>
          <a:p>
            <a:r>
              <a:rPr lang="fr-FR" sz="2400" u="sng">
                <a:solidFill>
                  <a:schemeClr val="accent2"/>
                </a:solidFill>
                <a:latin typeface="Times New Roman" pitchFamily="18" charset="0"/>
              </a:rPr>
              <a:t>Indice de Psatakis</a:t>
            </a:r>
            <a:r>
              <a:rPr lang="fr-FR" sz="2400">
                <a:solidFill>
                  <a:schemeClr val="accent2"/>
                </a:solidFill>
                <a:latin typeface="Times New Roman" pitchFamily="18" charset="0"/>
              </a:rPr>
              <a:t> </a:t>
            </a:r>
            <a:r>
              <a:rPr lang="fr-FR" sz="2000">
                <a:solidFill>
                  <a:schemeClr val="accent2"/>
                </a:solidFill>
                <a:latin typeface="Times New Roman" pitchFamily="18" charset="0"/>
              </a:rPr>
              <a:t>IP = </a:t>
            </a:r>
            <a:r>
              <a:rPr lang="fr-FR" sz="2000" u="sng">
                <a:solidFill>
                  <a:schemeClr val="accent2"/>
                </a:solidFill>
                <a:latin typeface="Times New Roman" pitchFamily="18" charset="0"/>
              </a:rPr>
              <a:t>VmR x tR</a:t>
            </a:r>
          </a:p>
        </p:txBody>
      </p:sp>
      <p:sp>
        <p:nvSpPr>
          <p:cNvPr id="140321" name="Text Box 33"/>
          <p:cNvSpPr txBox="1">
            <a:spLocks noChangeArrowheads="1"/>
          </p:cNvSpPr>
          <p:nvPr/>
        </p:nvSpPr>
        <p:spPr bwMode="auto">
          <a:xfrm>
            <a:off x="7086600" y="457200"/>
            <a:ext cx="1508125" cy="396875"/>
          </a:xfrm>
          <a:prstGeom prst="rect">
            <a:avLst/>
          </a:prstGeom>
          <a:noFill/>
          <a:ln w="9525">
            <a:noFill/>
            <a:miter lim="800000"/>
            <a:headEnd/>
            <a:tailEnd/>
          </a:ln>
          <a:effectLst/>
        </p:spPr>
        <p:txBody>
          <a:bodyPr>
            <a:spAutoFit/>
          </a:bodyPr>
          <a:lstStyle/>
          <a:p>
            <a:pPr>
              <a:spcBef>
                <a:spcPct val="50000"/>
              </a:spcBef>
            </a:pPr>
            <a:r>
              <a:rPr lang="fr-FR" sz="2000">
                <a:solidFill>
                  <a:schemeClr val="accent2"/>
                </a:solidFill>
                <a:latin typeface="Times New Roman" pitchFamily="18" charset="0"/>
              </a:rPr>
              <a:t>VmS x tS</a:t>
            </a:r>
          </a:p>
        </p:txBody>
      </p:sp>
      <p:sp>
        <p:nvSpPr>
          <p:cNvPr id="140322" name="Text Box 34"/>
          <p:cNvSpPr txBox="1">
            <a:spLocks noChangeArrowheads="1"/>
          </p:cNvSpPr>
          <p:nvPr/>
        </p:nvSpPr>
        <p:spPr bwMode="auto">
          <a:xfrm>
            <a:off x="2819400" y="762000"/>
            <a:ext cx="5745163" cy="457200"/>
          </a:xfrm>
          <a:prstGeom prst="rect">
            <a:avLst/>
          </a:prstGeom>
          <a:noFill/>
          <a:ln w="9525">
            <a:noFill/>
            <a:miter lim="800000"/>
            <a:headEnd/>
            <a:tailEnd/>
          </a:ln>
          <a:effectLst/>
        </p:spPr>
        <p:txBody>
          <a:bodyPr wrap="none">
            <a:spAutoFit/>
          </a:bodyPr>
          <a:lstStyle/>
          <a:p>
            <a:r>
              <a:rPr lang="fr-FR" sz="2400" u="sng">
                <a:solidFill>
                  <a:schemeClr val="accent2"/>
                </a:solidFill>
                <a:latin typeface="Times New Roman" pitchFamily="18" charset="0"/>
              </a:rPr>
              <a:t>Indice dynamique de reflux</a:t>
            </a:r>
            <a:r>
              <a:rPr lang="fr-FR" sz="2000">
                <a:solidFill>
                  <a:schemeClr val="accent2"/>
                </a:solidFill>
                <a:latin typeface="Times New Roman" pitchFamily="18" charset="0"/>
              </a:rPr>
              <a:t> IDR = </a:t>
            </a:r>
            <a:r>
              <a:rPr lang="fr-FR" sz="2000" u="sng">
                <a:solidFill>
                  <a:schemeClr val="accent2"/>
                </a:solidFill>
                <a:latin typeface="Times New Roman" pitchFamily="18" charset="0"/>
              </a:rPr>
              <a:t>VmR² x tR</a:t>
            </a:r>
          </a:p>
        </p:txBody>
      </p:sp>
      <p:sp>
        <p:nvSpPr>
          <p:cNvPr id="140323" name="Text Box 35"/>
          <p:cNvSpPr txBox="1">
            <a:spLocks noChangeArrowheads="1"/>
          </p:cNvSpPr>
          <p:nvPr/>
        </p:nvSpPr>
        <p:spPr bwMode="auto">
          <a:xfrm>
            <a:off x="7239000" y="1066800"/>
            <a:ext cx="1371600" cy="396875"/>
          </a:xfrm>
          <a:prstGeom prst="rect">
            <a:avLst/>
          </a:prstGeom>
          <a:noFill/>
          <a:ln w="9525">
            <a:noFill/>
            <a:miter lim="800000"/>
            <a:headEnd/>
            <a:tailEnd/>
          </a:ln>
          <a:effectLst/>
        </p:spPr>
        <p:txBody>
          <a:bodyPr>
            <a:spAutoFit/>
          </a:bodyPr>
          <a:lstStyle/>
          <a:p>
            <a:pPr>
              <a:spcBef>
                <a:spcPct val="50000"/>
              </a:spcBef>
            </a:pPr>
            <a:r>
              <a:rPr lang="fr-FR" sz="2000">
                <a:solidFill>
                  <a:schemeClr val="accent2"/>
                </a:solidFill>
                <a:latin typeface="Times New Roman" pitchFamily="18" charset="0"/>
              </a:rPr>
              <a:t>VmS² x tS</a:t>
            </a:r>
          </a:p>
        </p:txBody>
      </p:sp>
      <p:grpSp>
        <p:nvGrpSpPr>
          <p:cNvPr id="140324" name="Group 36"/>
          <p:cNvGrpSpPr>
            <a:grpSpLocks/>
          </p:cNvGrpSpPr>
          <p:nvPr/>
        </p:nvGrpSpPr>
        <p:grpSpPr bwMode="auto">
          <a:xfrm>
            <a:off x="5334000" y="3962400"/>
            <a:ext cx="760413" cy="1722438"/>
            <a:chOff x="4558" y="799"/>
            <a:chExt cx="636" cy="1542"/>
          </a:xfrm>
        </p:grpSpPr>
        <p:sp>
          <p:nvSpPr>
            <p:cNvPr id="140325" name="Rectangle 37"/>
            <p:cNvSpPr>
              <a:spLocks noChangeArrowheads="1"/>
            </p:cNvSpPr>
            <p:nvPr/>
          </p:nvSpPr>
          <p:spPr bwMode="auto">
            <a:xfrm>
              <a:off x="4558" y="799"/>
              <a:ext cx="635" cy="1540"/>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26" name="Freeform 38"/>
            <p:cNvSpPr>
              <a:spLocks/>
            </p:cNvSpPr>
            <p:nvPr/>
          </p:nvSpPr>
          <p:spPr bwMode="auto">
            <a:xfrm>
              <a:off x="4558" y="1118"/>
              <a:ext cx="635" cy="1223"/>
            </a:xfrm>
            <a:custGeom>
              <a:avLst/>
              <a:gdLst/>
              <a:ahLst/>
              <a:cxnLst>
                <a:cxn ang="0">
                  <a:pos x="0" y="178"/>
                </a:cxn>
                <a:cxn ang="0">
                  <a:pos x="334" y="0"/>
                </a:cxn>
                <a:cxn ang="0">
                  <a:pos x="635" y="178"/>
                </a:cxn>
                <a:cxn ang="0">
                  <a:pos x="635" y="663"/>
                </a:cxn>
                <a:cxn ang="0">
                  <a:pos x="545" y="700"/>
                </a:cxn>
                <a:cxn ang="0">
                  <a:pos x="454" y="663"/>
                </a:cxn>
                <a:cxn ang="0">
                  <a:pos x="537" y="1121"/>
                </a:cxn>
                <a:cxn ang="0">
                  <a:pos x="617" y="1114"/>
                </a:cxn>
                <a:cxn ang="0">
                  <a:pos x="608" y="1208"/>
                </a:cxn>
                <a:cxn ang="0">
                  <a:pos x="466" y="1216"/>
                </a:cxn>
                <a:cxn ang="0">
                  <a:pos x="41" y="1223"/>
                </a:cxn>
                <a:cxn ang="0">
                  <a:pos x="41" y="1202"/>
                </a:cxn>
                <a:cxn ang="0">
                  <a:pos x="112" y="1078"/>
                </a:cxn>
                <a:cxn ang="0">
                  <a:pos x="183" y="691"/>
                </a:cxn>
                <a:cxn ang="0">
                  <a:pos x="0" y="663"/>
                </a:cxn>
                <a:cxn ang="0">
                  <a:pos x="0" y="178"/>
                </a:cxn>
              </a:cxnLst>
              <a:rect l="0" t="0" r="r" b="b"/>
              <a:pathLst>
                <a:path w="635" h="1223">
                  <a:moveTo>
                    <a:pt x="0" y="178"/>
                  </a:moveTo>
                  <a:lnTo>
                    <a:pt x="334" y="0"/>
                  </a:lnTo>
                  <a:lnTo>
                    <a:pt x="635" y="178"/>
                  </a:lnTo>
                  <a:lnTo>
                    <a:pt x="635" y="663"/>
                  </a:lnTo>
                  <a:lnTo>
                    <a:pt x="545" y="700"/>
                  </a:lnTo>
                  <a:lnTo>
                    <a:pt x="454" y="663"/>
                  </a:lnTo>
                  <a:lnTo>
                    <a:pt x="537" y="1121"/>
                  </a:lnTo>
                  <a:lnTo>
                    <a:pt x="617" y="1114"/>
                  </a:lnTo>
                  <a:lnTo>
                    <a:pt x="608" y="1208"/>
                  </a:lnTo>
                  <a:lnTo>
                    <a:pt x="466" y="1216"/>
                  </a:lnTo>
                  <a:lnTo>
                    <a:pt x="41" y="1223"/>
                  </a:lnTo>
                  <a:lnTo>
                    <a:pt x="41" y="1202"/>
                  </a:lnTo>
                  <a:lnTo>
                    <a:pt x="112" y="1078"/>
                  </a:lnTo>
                  <a:lnTo>
                    <a:pt x="183" y="691"/>
                  </a:lnTo>
                  <a:lnTo>
                    <a:pt x="0" y="663"/>
                  </a:lnTo>
                  <a:lnTo>
                    <a:pt x="0" y="178"/>
                  </a:lnTo>
                  <a:close/>
                </a:path>
              </a:pathLst>
            </a:custGeom>
            <a:solidFill>
              <a:srgbClr val="FF6600"/>
            </a:solidFill>
            <a:ln w="9525">
              <a:solidFill>
                <a:schemeClr val="tx1"/>
              </a:solidFill>
              <a:round/>
              <a:headEnd/>
              <a:tailEnd/>
            </a:ln>
            <a:effectLst/>
          </p:spPr>
          <p:txBody>
            <a:bodyPr/>
            <a:lstStyle/>
            <a:p>
              <a:endParaRPr lang="fr-FR"/>
            </a:p>
          </p:txBody>
        </p:sp>
        <p:sp>
          <p:nvSpPr>
            <p:cNvPr id="140327" name="Line 39"/>
            <p:cNvSpPr>
              <a:spLocks noChangeShapeType="1"/>
            </p:cNvSpPr>
            <p:nvPr/>
          </p:nvSpPr>
          <p:spPr bwMode="auto">
            <a:xfrm>
              <a:off x="4876" y="1386"/>
              <a:ext cx="1" cy="363"/>
            </a:xfrm>
            <a:prstGeom prst="line">
              <a:avLst/>
            </a:prstGeom>
            <a:noFill/>
            <a:ln w="76200">
              <a:solidFill>
                <a:schemeClr val="bg1"/>
              </a:solidFill>
              <a:round/>
              <a:headEnd/>
              <a:tailEnd type="triangle" w="med" len="med"/>
            </a:ln>
            <a:effectLst/>
          </p:spPr>
          <p:txBody>
            <a:bodyPr/>
            <a:lstStyle/>
            <a:p>
              <a:endParaRPr lang="fr-FR"/>
            </a:p>
          </p:txBody>
        </p:sp>
        <p:sp>
          <p:nvSpPr>
            <p:cNvPr id="140328" name="Freeform 40"/>
            <p:cNvSpPr>
              <a:spLocks/>
            </p:cNvSpPr>
            <p:nvPr/>
          </p:nvSpPr>
          <p:spPr bwMode="auto">
            <a:xfrm>
              <a:off x="4558" y="1754"/>
              <a:ext cx="158" cy="585"/>
            </a:xfrm>
            <a:custGeom>
              <a:avLst/>
              <a:gdLst/>
              <a:ahLst/>
              <a:cxnLst>
                <a:cxn ang="0">
                  <a:pos x="0" y="45"/>
                </a:cxn>
                <a:cxn ang="0">
                  <a:pos x="142" y="90"/>
                </a:cxn>
                <a:cxn ang="0">
                  <a:pos x="94" y="585"/>
                </a:cxn>
              </a:cxnLst>
              <a:rect l="0" t="0" r="r" b="b"/>
              <a:pathLst>
                <a:path w="158" h="585">
                  <a:moveTo>
                    <a:pt x="0" y="45"/>
                  </a:moveTo>
                  <a:cubicBezTo>
                    <a:pt x="44" y="79"/>
                    <a:pt x="126" y="0"/>
                    <a:pt x="142" y="90"/>
                  </a:cubicBezTo>
                  <a:cubicBezTo>
                    <a:pt x="158" y="180"/>
                    <a:pt x="104" y="482"/>
                    <a:pt x="94" y="585"/>
                  </a:cubicBezTo>
                </a:path>
              </a:pathLst>
            </a:custGeom>
            <a:noFill/>
            <a:ln w="76200" cmpd="sng">
              <a:solidFill>
                <a:schemeClr val="bg1"/>
              </a:solidFill>
              <a:round/>
              <a:headEnd/>
              <a:tailEnd/>
            </a:ln>
            <a:effectLst/>
          </p:spPr>
          <p:txBody>
            <a:bodyPr/>
            <a:lstStyle/>
            <a:p>
              <a:endParaRPr lang="fr-FR"/>
            </a:p>
          </p:txBody>
        </p:sp>
        <p:sp>
          <p:nvSpPr>
            <p:cNvPr id="140329" name="Freeform 41"/>
            <p:cNvSpPr>
              <a:spLocks/>
            </p:cNvSpPr>
            <p:nvPr/>
          </p:nvSpPr>
          <p:spPr bwMode="auto">
            <a:xfrm>
              <a:off x="5038" y="1778"/>
              <a:ext cx="156" cy="517"/>
            </a:xfrm>
            <a:custGeom>
              <a:avLst/>
              <a:gdLst/>
              <a:ahLst/>
              <a:cxnLst>
                <a:cxn ang="0">
                  <a:pos x="156" y="21"/>
                </a:cxn>
                <a:cxn ang="0">
                  <a:pos x="13" y="83"/>
                </a:cxn>
                <a:cxn ang="0">
                  <a:pos x="75" y="517"/>
                </a:cxn>
              </a:cxnLst>
              <a:rect l="0" t="0" r="r" b="b"/>
              <a:pathLst>
                <a:path w="156" h="517">
                  <a:moveTo>
                    <a:pt x="156" y="21"/>
                  </a:moveTo>
                  <a:cubicBezTo>
                    <a:pt x="132" y="31"/>
                    <a:pt x="26" y="0"/>
                    <a:pt x="13" y="83"/>
                  </a:cubicBezTo>
                  <a:cubicBezTo>
                    <a:pt x="0" y="166"/>
                    <a:pt x="62" y="427"/>
                    <a:pt x="75" y="517"/>
                  </a:cubicBezTo>
                </a:path>
              </a:pathLst>
            </a:custGeom>
            <a:noFill/>
            <a:ln w="76200" cmpd="sng">
              <a:solidFill>
                <a:schemeClr val="bg1"/>
              </a:solidFill>
              <a:round/>
              <a:headEnd/>
              <a:tailEnd/>
            </a:ln>
            <a:effectLst/>
          </p:spPr>
          <p:txBody>
            <a:bodyPr/>
            <a:lstStyle/>
            <a:p>
              <a:endParaRPr lang="fr-FR"/>
            </a:p>
          </p:txBody>
        </p:sp>
        <p:grpSp>
          <p:nvGrpSpPr>
            <p:cNvPr id="140330" name="Group 42"/>
            <p:cNvGrpSpPr>
              <a:grpSpLocks/>
            </p:cNvGrpSpPr>
            <p:nvPr/>
          </p:nvGrpSpPr>
          <p:grpSpPr bwMode="auto">
            <a:xfrm>
              <a:off x="4558" y="1069"/>
              <a:ext cx="636" cy="204"/>
              <a:chOff x="4558" y="1344"/>
              <a:chExt cx="636" cy="204"/>
            </a:xfrm>
          </p:grpSpPr>
          <p:sp>
            <p:nvSpPr>
              <p:cNvPr id="140331" name="Freeform 43"/>
              <p:cNvSpPr>
                <a:spLocks/>
              </p:cNvSpPr>
              <p:nvPr/>
            </p:nvSpPr>
            <p:spPr bwMode="auto">
              <a:xfrm>
                <a:off x="4558"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sp>
            <p:nvSpPr>
              <p:cNvPr id="140332" name="Freeform 44"/>
              <p:cNvSpPr>
                <a:spLocks/>
              </p:cNvSpPr>
              <p:nvPr/>
            </p:nvSpPr>
            <p:spPr bwMode="auto">
              <a:xfrm flipH="1">
                <a:off x="4876"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grpSp>
      </p:grpSp>
      <p:grpSp>
        <p:nvGrpSpPr>
          <p:cNvPr id="140333" name="Group 45"/>
          <p:cNvGrpSpPr>
            <a:grpSpLocks/>
          </p:cNvGrpSpPr>
          <p:nvPr/>
        </p:nvGrpSpPr>
        <p:grpSpPr bwMode="auto">
          <a:xfrm>
            <a:off x="6629400" y="3886200"/>
            <a:ext cx="760413" cy="1773238"/>
            <a:chOff x="4558" y="754"/>
            <a:chExt cx="636" cy="1587"/>
          </a:xfrm>
        </p:grpSpPr>
        <p:sp>
          <p:nvSpPr>
            <p:cNvPr id="140334" name="Rectangle 46"/>
            <p:cNvSpPr>
              <a:spLocks noChangeArrowheads="1"/>
            </p:cNvSpPr>
            <p:nvPr/>
          </p:nvSpPr>
          <p:spPr bwMode="auto">
            <a:xfrm>
              <a:off x="4558" y="799"/>
              <a:ext cx="635" cy="1540"/>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35" name="Rectangle 47"/>
            <p:cNvSpPr>
              <a:spLocks noChangeArrowheads="1"/>
            </p:cNvSpPr>
            <p:nvPr/>
          </p:nvSpPr>
          <p:spPr bwMode="auto">
            <a:xfrm>
              <a:off x="4558" y="1069"/>
              <a:ext cx="635" cy="1270"/>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36" name="Freeform 48"/>
            <p:cNvSpPr>
              <a:spLocks/>
            </p:cNvSpPr>
            <p:nvPr/>
          </p:nvSpPr>
          <p:spPr bwMode="auto">
            <a:xfrm>
              <a:off x="4564" y="806"/>
              <a:ext cx="620" cy="1535"/>
            </a:xfrm>
            <a:custGeom>
              <a:avLst/>
              <a:gdLst/>
              <a:ahLst/>
              <a:cxnLst>
                <a:cxn ang="0">
                  <a:pos x="133" y="0"/>
                </a:cxn>
                <a:cxn ang="0">
                  <a:pos x="443" y="9"/>
                </a:cxn>
                <a:cxn ang="0">
                  <a:pos x="496" y="337"/>
                </a:cxn>
                <a:cxn ang="0">
                  <a:pos x="620" y="798"/>
                </a:cxn>
                <a:cxn ang="0">
                  <a:pos x="531" y="816"/>
                </a:cxn>
                <a:cxn ang="0">
                  <a:pos x="469" y="931"/>
                </a:cxn>
                <a:cxn ang="0">
                  <a:pos x="531" y="1385"/>
                </a:cxn>
                <a:cxn ang="0">
                  <a:pos x="611" y="1374"/>
                </a:cxn>
                <a:cxn ang="0">
                  <a:pos x="602" y="1513"/>
                </a:cxn>
                <a:cxn ang="0">
                  <a:pos x="460" y="1524"/>
                </a:cxn>
                <a:cxn ang="0">
                  <a:pos x="35" y="1535"/>
                </a:cxn>
                <a:cxn ang="0">
                  <a:pos x="35" y="1503"/>
                </a:cxn>
                <a:cxn ang="0">
                  <a:pos x="106" y="1320"/>
                </a:cxn>
                <a:cxn ang="0">
                  <a:pos x="177" y="816"/>
                </a:cxn>
                <a:cxn ang="0">
                  <a:pos x="0" y="825"/>
                </a:cxn>
                <a:cxn ang="0">
                  <a:pos x="97" y="612"/>
                </a:cxn>
                <a:cxn ang="0">
                  <a:pos x="133" y="0"/>
                </a:cxn>
              </a:cxnLst>
              <a:rect l="0" t="0" r="r" b="b"/>
              <a:pathLst>
                <a:path w="620" h="1535">
                  <a:moveTo>
                    <a:pt x="133" y="0"/>
                  </a:moveTo>
                  <a:lnTo>
                    <a:pt x="443" y="9"/>
                  </a:lnTo>
                  <a:lnTo>
                    <a:pt x="496" y="337"/>
                  </a:lnTo>
                  <a:lnTo>
                    <a:pt x="620" y="798"/>
                  </a:lnTo>
                  <a:lnTo>
                    <a:pt x="531" y="816"/>
                  </a:lnTo>
                  <a:lnTo>
                    <a:pt x="469" y="931"/>
                  </a:lnTo>
                  <a:lnTo>
                    <a:pt x="531" y="1385"/>
                  </a:lnTo>
                  <a:lnTo>
                    <a:pt x="611" y="1374"/>
                  </a:lnTo>
                  <a:lnTo>
                    <a:pt x="602" y="1513"/>
                  </a:lnTo>
                  <a:lnTo>
                    <a:pt x="460" y="1524"/>
                  </a:lnTo>
                  <a:lnTo>
                    <a:pt x="35" y="1535"/>
                  </a:lnTo>
                  <a:lnTo>
                    <a:pt x="35" y="1503"/>
                  </a:lnTo>
                  <a:lnTo>
                    <a:pt x="106" y="1320"/>
                  </a:lnTo>
                  <a:lnTo>
                    <a:pt x="177" y="816"/>
                  </a:lnTo>
                  <a:lnTo>
                    <a:pt x="0" y="825"/>
                  </a:lnTo>
                  <a:lnTo>
                    <a:pt x="97" y="612"/>
                  </a:lnTo>
                  <a:lnTo>
                    <a:pt x="133" y="0"/>
                  </a:lnTo>
                  <a:close/>
                </a:path>
              </a:pathLst>
            </a:custGeom>
            <a:solidFill>
              <a:srgbClr val="FF6600"/>
            </a:solidFill>
            <a:ln w="9525">
              <a:solidFill>
                <a:schemeClr val="tx1"/>
              </a:solidFill>
              <a:round/>
              <a:headEnd/>
              <a:tailEnd/>
            </a:ln>
            <a:effectLst/>
          </p:spPr>
          <p:txBody>
            <a:bodyPr/>
            <a:lstStyle/>
            <a:p>
              <a:endParaRPr lang="fr-FR"/>
            </a:p>
          </p:txBody>
        </p:sp>
        <p:sp>
          <p:nvSpPr>
            <p:cNvPr id="140337" name="Line 49"/>
            <p:cNvSpPr>
              <a:spLocks noChangeShapeType="1"/>
            </p:cNvSpPr>
            <p:nvPr/>
          </p:nvSpPr>
          <p:spPr bwMode="auto">
            <a:xfrm>
              <a:off x="4876" y="845"/>
              <a:ext cx="0" cy="1270"/>
            </a:xfrm>
            <a:prstGeom prst="line">
              <a:avLst/>
            </a:prstGeom>
            <a:noFill/>
            <a:ln w="76200">
              <a:solidFill>
                <a:schemeClr val="bg1"/>
              </a:solidFill>
              <a:round/>
              <a:headEnd/>
              <a:tailEnd type="triangle" w="med" len="med"/>
            </a:ln>
            <a:effectLst/>
          </p:spPr>
          <p:txBody>
            <a:bodyPr/>
            <a:lstStyle/>
            <a:p>
              <a:endParaRPr lang="fr-FR"/>
            </a:p>
          </p:txBody>
        </p:sp>
        <p:grpSp>
          <p:nvGrpSpPr>
            <p:cNvPr id="140338" name="Group 50"/>
            <p:cNvGrpSpPr>
              <a:grpSpLocks/>
            </p:cNvGrpSpPr>
            <p:nvPr/>
          </p:nvGrpSpPr>
          <p:grpSpPr bwMode="auto">
            <a:xfrm>
              <a:off x="4558" y="1614"/>
              <a:ext cx="636" cy="585"/>
              <a:chOff x="4558" y="1614"/>
              <a:chExt cx="636" cy="585"/>
            </a:xfrm>
          </p:grpSpPr>
          <p:sp>
            <p:nvSpPr>
              <p:cNvPr id="140339" name="Freeform 51"/>
              <p:cNvSpPr>
                <a:spLocks/>
              </p:cNvSpPr>
              <p:nvPr/>
            </p:nvSpPr>
            <p:spPr bwMode="auto">
              <a:xfrm>
                <a:off x="4558" y="1614"/>
                <a:ext cx="158" cy="585"/>
              </a:xfrm>
              <a:custGeom>
                <a:avLst/>
                <a:gdLst/>
                <a:ahLst/>
                <a:cxnLst>
                  <a:cxn ang="0">
                    <a:pos x="0" y="45"/>
                  </a:cxn>
                  <a:cxn ang="0">
                    <a:pos x="142" y="90"/>
                  </a:cxn>
                  <a:cxn ang="0">
                    <a:pos x="94" y="585"/>
                  </a:cxn>
                </a:cxnLst>
                <a:rect l="0" t="0" r="r" b="b"/>
                <a:pathLst>
                  <a:path w="158" h="585">
                    <a:moveTo>
                      <a:pt x="0" y="45"/>
                    </a:moveTo>
                    <a:cubicBezTo>
                      <a:pt x="44" y="79"/>
                      <a:pt x="126" y="0"/>
                      <a:pt x="142" y="90"/>
                    </a:cubicBezTo>
                    <a:cubicBezTo>
                      <a:pt x="158" y="180"/>
                      <a:pt x="104" y="482"/>
                      <a:pt x="94" y="585"/>
                    </a:cubicBezTo>
                  </a:path>
                </a:pathLst>
              </a:custGeom>
              <a:noFill/>
              <a:ln w="76200" cmpd="sng">
                <a:solidFill>
                  <a:schemeClr val="bg1"/>
                </a:solidFill>
                <a:round/>
                <a:headEnd/>
                <a:tailEnd/>
              </a:ln>
              <a:effectLst/>
            </p:spPr>
            <p:txBody>
              <a:bodyPr/>
              <a:lstStyle/>
              <a:p>
                <a:endParaRPr lang="fr-FR"/>
              </a:p>
            </p:txBody>
          </p:sp>
          <p:sp>
            <p:nvSpPr>
              <p:cNvPr id="140340" name="Freeform 52"/>
              <p:cNvSpPr>
                <a:spLocks/>
              </p:cNvSpPr>
              <p:nvPr/>
            </p:nvSpPr>
            <p:spPr bwMode="auto">
              <a:xfrm>
                <a:off x="5038" y="1638"/>
                <a:ext cx="156" cy="517"/>
              </a:xfrm>
              <a:custGeom>
                <a:avLst/>
                <a:gdLst/>
                <a:ahLst/>
                <a:cxnLst>
                  <a:cxn ang="0">
                    <a:pos x="156" y="21"/>
                  </a:cxn>
                  <a:cxn ang="0">
                    <a:pos x="13" y="83"/>
                  </a:cxn>
                  <a:cxn ang="0">
                    <a:pos x="75" y="517"/>
                  </a:cxn>
                </a:cxnLst>
                <a:rect l="0" t="0" r="r" b="b"/>
                <a:pathLst>
                  <a:path w="156" h="517">
                    <a:moveTo>
                      <a:pt x="156" y="21"/>
                    </a:moveTo>
                    <a:cubicBezTo>
                      <a:pt x="132" y="31"/>
                      <a:pt x="26" y="0"/>
                      <a:pt x="13" y="83"/>
                    </a:cubicBezTo>
                    <a:cubicBezTo>
                      <a:pt x="0" y="166"/>
                      <a:pt x="62" y="427"/>
                      <a:pt x="75" y="517"/>
                    </a:cubicBezTo>
                  </a:path>
                </a:pathLst>
              </a:custGeom>
              <a:noFill/>
              <a:ln w="76200" cmpd="sng">
                <a:solidFill>
                  <a:schemeClr val="bg1"/>
                </a:solidFill>
                <a:round/>
                <a:headEnd/>
                <a:tailEnd/>
              </a:ln>
              <a:effectLst/>
            </p:spPr>
            <p:txBody>
              <a:bodyPr/>
              <a:lstStyle/>
              <a:p>
                <a:endParaRPr lang="fr-FR"/>
              </a:p>
            </p:txBody>
          </p:sp>
        </p:grpSp>
        <p:grpSp>
          <p:nvGrpSpPr>
            <p:cNvPr id="140341" name="Group 53"/>
            <p:cNvGrpSpPr>
              <a:grpSpLocks/>
            </p:cNvGrpSpPr>
            <p:nvPr/>
          </p:nvGrpSpPr>
          <p:grpSpPr bwMode="auto">
            <a:xfrm>
              <a:off x="4558" y="754"/>
              <a:ext cx="636" cy="585"/>
              <a:chOff x="4558" y="1614"/>
              <a:chExt cx="636" cy="585"/>
            </a:xfrm>
          </p:grpSpPr>
          <p:sp>
            <p:nvSpPr>
              <p:cNvPr id="140342" name="Freeform 54"/>
              <p:cNvSpPr>
                <a:spLocks/>
              </p:cNvSpPr>
              <p:nvPr/>
            </p:nvSpPr>
            <p:spPr bwMode="auto">
              <a:xfrm>
                <a:off x="4558" y="1614"/>
                <a:ext cx="158" cy="585"/>
              </a:xfrm>
              <a:custGeom>
                <a:avLst/>
                <a:gdLst/>
                <a:ahLst/>
                <a:cxnLst>
                  <a:cxn ang="0">
                    <a:pos x="0" y="45"/>
                  </a:cxn>
                  <a:cxn ang="0">
                    <a:pos x="142" y="90"/>
                  </a:cxn>
                  <a:cxn ang="0">
                    <a:pos x="94" y="585"/>
                  </a:cxn>
                </a:cxnLst>
                <a:rect l="0" t="0" r="r" b="b"/>
                <a:pathLst>
                  <a:path w="158" h="585">
                    <a:moveTo>
                      <a:pt x="0" y="45"/>
                    </a:moveTo>
                    <a:cubicBezTo>
                      <a:pt x="44" y="79"/>
                      <a:pt x="126" y="0"/>
                      <a:pt x="142" y="90"/>
                    </a:cubicBezTo>
                    <a:cubicBezTo>
                      <a:pt x="158" y="180"/>
                      <a:pt x="104" y="482"/>
                      <a:pt x="94" y="585"/>
                    </a:cubicBezTo>
                  </a:path>
                </a:pathLst>
              </a:custGeom>
              <a:noFill/>
              <a:ln w="76200" cmpd="sng">
                <a:solidFill>
                  <a:schemeClr val="bg1"/>
                </a:solidFill>
                <a:round/>
                <a:headEnd/>
                <a:tailEnd/>
              </a:ln>
              <a:effectLst/>
            </p:spPr>
            <p:txBody>
              <a:bodyPr/>
              <a:lstStyle/>
              <a:p>
                <a:endParaRPr lang="fr-FR"/>
              </a:p>
            </p:txBody>
          </p:sp>
          <p:sp>
            <p:nvSpPr>
              <p:cNvPr id="140343" name="Freeform 55"/>
              <p:cNvSpPr>
                <a:spLocks/>
              </p:cNvSpPr>
              <p:nvPr/>
            </p:nvSpPr>
            <p:spPr bwMode="auto">
              <a:xfrm>
                <a:off x="5038" y="1638"/>
                <a:ext cx="156" cy="517"/>
              </a:xfrm>
              <a:custGeom>
                <a:avLst/>
                <a:gdLst/>
                <a:ahLst/>
                <a:cxnLst>
                  <a:cxn ang="0">
                    <a:pos x="156" y="21"/>
                  </a:cxn>
                  <a:cxn ang="0">
                    <a:pos x="13" y="83"/>
                  </a:cxn>
                  <a:cxn ang="0">
                    <a:pos x="75" y="517"/>
                  </a:cxn>
                </a:cxnLst>
                <a:rect l="0" t="0" r="r" b="b"/>
                <a:pathLst>
                  <a:path w="156" h="517">
                    <a:moveTo>
                      <a:pt x="156" y="21"/>
                    </a:moveTo>
                    <a:cubicBezTo>
                      <a:pt x="132" y="31"/>
                      <a:pt x="26" y="0"/>
                      <a:pt x="13" y="83"/>
                    </a:cubicBezTo>
                    <a:cubicBezTo>
                      <a:pt x="0" y="166"/>
                      <a:pt x="62" y="427"/>
                      <a:pt x="75" y="517"/>
                    </a:cubicBezTo>
                  </a:path>
                </a:pathLst>
              </a:custGeom>
              <a:noFill/>
              <a:ln w="76200" cmpd="sng">
                <a:solidFill>
                  <a:schemeClr val="bg1"/>
                </a:solidFill>
                <a:round/>
                <a:headEnd/>
                <a:tailEnd/>
              </a:ln>
              <a:effectLst/>
            </p:spPr>
            <p:txBody>
              <a:bodyPr/>
              <a:lstStyle/>
              <a:p>
                <a:endParaRPr lang="fr-FR"/>
              </a:p>
            </p:txBody>
          </p:sp>
        </p:grpSp>
      </p:grpSp>
      <p:grpSp>
        <p:nvGrpSpPr>
          <p:cNvPr id="140344" name="Group 56"/>
          <p:cNvGrpSpPr>
            <a:grpSpLocks/>
          </p:cNvGrpSpPr>
          <p:nvPr/>
        </p:nvGrpSpPr>
        <p:grpSpPr bwMode="auto">
          <a:xfrm>
            <a:off x="4038600" y="3962400"/>
            <a:ext cx="774700" cy="1720850"/>
            <a:chOff x="4546" y="799"/>
            <a:chExt cx="648" cy="1540"/>
          </a:xfrm>
        </p:grpSpPr>
        <p:sp>
          <p:nvSpPr>
            <p:cNvPr id="140345" name="Rectangle 57"/>
            <p:cNvSpPr>
              <a:spLocks noChangeArrowheads="1"/>
            </p:cNvSpPr>
            <p:nvPr/>
          </p:nvSpPr>
          <p:spPr bwMode="auto">
            <a:xfrm>
              <a:off x="4558" y="799"/>
              <a:ext cx="635" cy="1540"/>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46" name="Rectangle 58"/>
            <p:cNvSpPr>
              <a:spLocks noChangeArrowheads="1"/>
            </p:cNvSpPr>
            <p:nvPr/>
          </p:nvSpPr>
          <p:spPr bwMode="auto">
            <a:xfrm>
              <a:off x="4558" y="890"/>
              <a:ext cx="635" cy="1270"/>
            </a:xfrm>
            <a:prstGeom prst="rect">
              <a:avLst/>
            </a:prstGeom>
            <a:solidFill>
              <a:schemeClr val="accent2"/>
            </a:solidFill>
            <a:ln w="9525">
              <a:solidFill>
                <a:schemeClr val="tx1"/>
              </a:solidFill>
              <a:miter lim="800000"/>
              <a:headEnd/>
              <a:tailEnd/>
            </a:ln>
            <a:effectLst/>
          </p:spPr>
          <p:txBody>
            <a:bodyPr wrap="none" anchor="ctr"/>
            <a:lstStyle/>
            <a:p>
              <a:endParaRPr lang="fr-FR"/>
            </a:p>
          </p:txBody>
        </p:sp>
        <p:grpSp>
          <p:nvGrpSpPr>
            <p:cNvPr id="140347" name="Group 59"/>
            <p:cNvGrpSpPr>
              <a:grpSpLocks/>
            </p:cNvGrpSpPr>
            <p:nvPr/>
          </p:nvGrpSpPr>
          <p:grpSpPr bwMode="auto">
            <a:xfrm>
              <a:off x="4558" y="1344"/>
              <a:ext cx="636" cy="204"/>
              <a:chOff x="4558" y="1344"/>
              <a:chExt cx="636" cy="204"/>
            </a:xfrm>
          </p:grpSpPr>
          <p:sp>
            <p:nvSpPr>
              <p:cNvPr id="140348" name="Freeform 60"/>
              <p:cNvSpPr>
                <a:spLocks/>
              </p:cNvSpPr>
              <p:nvPr/>
            </p:nvSpPr>
            <p:spPr bwMode="auto">
              <a:xfrm>
                <a:off x="4558"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sp>
            <p:nvSpPr>
              <p:cNvPr id="140349" name="Freeform 61"/>
              <p:cNvSpPr>
                <a:spLocks/>
              </p:cNvSpPr>
              <p:nvPr/>
            </p:nvSpPr>
            <p:spPr bwMode="auto">
              <a:xfrm flipH="1">
                <a:off x="4876"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grpSp>
        <p:sp>
          <p:nvSpPr>
            <p:cNvPr id="140350" name="Freeform 62"/>
            <p:cNvSpPr>
              <a:spLocks/>
            </p:cNvSpPr>
            <p:nvPr/>
          </p:nvSpPr>
          <p:spPr bwMode="auto">
            <a:xfrm>
              <a:off x="4546" y="806"/>
              <a:ext cx="647" cy="719"/>
            </a:xfrm>
            <a:custGeom>
              <a:avLst/>
              <a:gdLst/>
              <a:ahLst/>
              <a:cxnLst>
                <a:cxn ang="0">
                  <a:pos x="0" y="0"/>
                </a:cxn>
                <a:cxn ang="0">
                  <a:pos x="647" y="0"/>
                </a:cxn>
                <a:cxn ang="0">
                  <a:pos x="647" y="674"/>
                </a:cxn>
                <a:cxn ang="0">
                  <a:pos x="557" y="719"/>
                </a:cxn>
                <a:cxn ang="0">
                  <a:pos x="466" y="674"/>
                </a:cxn>
                <a:cxn ang="0">
                  <a:pos x="330" y="538"/>
                </a:cxn>
                <a:cxn ang="0">
                  <a:pos x="284" y="583"/>
                </a:cxn>
                <a:cxn ang="0">
                  <a:pos x="148" y="719"/>
                </a:cxn>
                <a:cxn ang="0">
                  <a:pos x="12" y="674"/>
                </a:cxn>
                <a:cxn ang="0">
                  <a:pos x="0" y="0"/>
                </a:cxn>
              </a:cxnLst>
              <a:rect l="0" t="0" r="r" b="b"/>
              <a:pathLst>
                <a:path w="647" h="719">
                  <a:moveTo>
                    <a:pt x="0" y="0"/>
                  </a:moveTo>
                  <a:lnTo>
                    <a:pt x="647" y="0"/>
                  </a:lnTo>
                  <a:lnTo>
                    <a:pt x="647" y="674"/>
                  </a:lnTo>
                  <a:lnTo>
                    <a:pt x="557" y="719"/>
                  </a:lnTo>
                  <a:lnTo>
                    <a:pt x="466" y="674"/>
                  </a:lnTo>
                  <a:lnTo>
                    <a:pt x="330" y="538"/>
                  </a:lnTo>
                  <a:lnTo>
                    <a:pt x="284" y="583"/>
                  </a:lnTo>
                  <a:lnTo>
                    <a:pt x="148" y="719"/>
                  </a:lnTo>
                  <a:lnTo>
                    <a:pt x="12" y="674"/>
                  </a:lnTo>
                  <a:lnTo>
                    <a:pt x="0" y="0"/>
                  </a:lnTo>
                  <a:close/>
                </a:path>
              </a:pathLst>
            </a:custGeom>
            <a:solidFill>
              <a:srgbClr val="FF6600"/>
            </a:solidFill>
            <a:ln w="9525">
              <a:solidFill>
                <a:schemeClr val="tx1"/>
              </a:solidFill>
              <a:round/>
              <a:headEnd/>
              <a:tailEnd/>
            </a:ln>
            <a:effectLst/>
          </p:spPr>
          <p:txBody>
            <a:bodyPr/>
            <a:lstStyle/>
            <a:p>
              <a:endParaRPr lang="fr-FR"/>
            </a:p>
          </p:txBody>
        </p:sp>
        <p:sp>
          <p:nvSpPr>
            <p:cNvPr id="140351" name="Freeform 63"/>
            <p:cNvSpPr>
              <a:spLocks/>
            </p:cNvSpPr>
            <p:nvPr/>
          </p:nvSpPr>
          <p:spPr bwMode="auto">
            <a:xfrm>
              <a:off x="4558" y="1389"/>
              <a:ext cx="635" cy="950"/>
            </a:xfrm>
            <a:custGeom>
              <a:avLst/>
              <a:gdLst/>
              <a:ahLst/>
              <a:cxnLst>
                <a:cxn ang="0">
                  <a:pos x="91" y="0"/>
                </a:cxn>
                <a:cxn ang="0">
                  <a:pos x="91" y="227"/>
                </a:cxn>
                <a:cxn ang="0">
                  <a:pos x="46" y="363"/>
                </a:cxn>
                <a:cxn ang="0">
                  <a:pos x="0" y="453"/>
                </a:cxn>
                <a:cxn ang="0">
                  <a:pos x="15" y="942"/>
                </a:cxn>
                <a:cxn ang="0">
                  <a:pos x="635" y="950"/>
                </a:cxn>
                <a:cxn ang="0">
                  <a:pos x="635" y="408"/>
                </a:cxn>
                <a:cxn ang="0">
                  <a:pos x="454" y="453"/>
                </a:cxn>
                <a:cxn ang="0">
                  <a:pos x="272" y="408"/>
                </a:cxn>
                <a:cxn ang="0">
                  <a:pos x="192" y="374"/>
                </a:cxn>
                <a:cxn ang="0">
                  <a:pos x="192" y="29"/>
                </a:cxn>
              </a:cxnLst>
              <a:rect l="0" t="0" r="r" b="b"/>
              <a:pathLst>
                <a:path w="635" h="950">
                  <a:moveTo>
                    <a:pt x="91" y="0"/>
                  </a:moveTo>
                  <a:lnTo>
                    <a:pt x="91" y="227"/>
                  </a:lnTo>
                  <a:lnTo>
                    <a:pt x="46" y="363"/>
                  </a:lnTo>
                  <a:lnTo>
                    <a:pt x="0" y="453"/>
                  </a:lnTo>
                  <a:lnTo>
                    <a:pt x="15" y="942"/>
                  </a:lnTo>
                  <a:lnTo>
                    <a:pt x="635" y="950"/>
                  </a:lnTo>
                  <a:lnTo>
                    <a:pt x="635" y="408"/>
                  </a:lnTo>
                  <a:lnTo>
                    <a:pt x="454" y="453"/>
                  </a:lnTo>
                  <a:lnTo>
                    <a:pt x="272" y="408"/>
                  </a:lnTo>
                  <a:lnTo>
                    <a:pt x="192" y="374"/>
                  </a:lnTo>
                  <a:lnTo>
                    <a:pt x="192" y="29"/>
                  </a:lnTo>
                </a:path>
              </a:pathLst>
            </a:custGeom>
            <a:solidFill>
              <a:srgbClr val="FF6600"/>
            </a:solidFill>
            <a:ln w="9525">
              <a:noFill/>
              <a:round/>
              <a:headEnd/>
              <a:tailEnd/>
            </a:ln>
            <a:effectLst/>
          </p:spPr>
          <p:txBody>
            <a:bodyPr/>
            <a:lstStyle/>
            <a:p>
              <a:endParaRPr lang="fr-FR"/>
            </a:p>
          </p:txBody>
        </p:sp>
        <p:sp>
          <p:nvSpPr>
            <p:cNvPr id="140352" name="Line 64"/>
            <p:cNvSpPr>
              <a:spLocks noChangeShapeType="1"/>
            </p:cNvSpPr>
            <p:nvPr/>
          </p:nvSpPr>
          <p:spPr bwMode="auto">
            <a:xfrm>
              <a:off x="4703" y="1352"/>
              <a:ext cx="0" cy="363"/>
            </a:xfrm>
            <a:prstGeom prst="line">
              <a:avLst/>
            </a:prstGeom>
            <a:noFill/>
            <a:ln w="38100">
              <a:solidFill>
                <a:schemeClr val="bg1"/>
              </a:solidFill>
              <a:round/>
              <a:headEnd/>
              <a:tailEnd type="triangle" w="med" len="med"/>
            </a:ln>
            <a:effectLst/>
          </p:spPr>
          <p:txBody>
            <a:bodyPr/>
            <a:lstStyle/>
            <a:p>
              <a:endParaRPr lang="fr-FR"/>
            </a:p>
          </p:txBody>
        </p:sp>
      </p:grpSp>
      <p:grpSp>
        <p:nvGrpSpPr>
          <p:cNvPr id="140377" name="Group 89"/>
          <p:cNvGrpSpPr>
            <a:grpSpLocks/>
          </p:cNvGrpSpPr>
          <p:nvPr/>
        </p:nvGrpSpPr>
        <p:grpSpPr bwMode="auto">
          <a:xfrm>
            <a:off x="2667000" y="3962400"/>
            <a:ext cx="827088" cy="1720850"/>
            <a:chOff x="1996" y="3299"/>
            <a:chExt cx="521" cy="1084"/>
          </a:xfrm>
        </p:grpSpPr>
        <p:sp>
          <p:nvSpPr>
            <p:cNvPr id="140355" name="Rectangle 67"/>
            <p:cNvSpPr>
              <a:spLocks noChangeArrowheads="1"/>
            </p:cNvSpPr>
            <p:nvPr/>
          </p:nvSpPr>
          <p:spPr bwMode="auto">
            <a:xfrm>
              <a:off x="2018" y="3299"/>
              <a:ext cx="478" cy="1084"/>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57" name="Line 69"/>
            <p:cNvSpPr>
              <a:spLocks noChangeShapeType="1"/>
            </p:cNvSpPr>
            <p:nvPr/>
          </p:nvSpPr>
          <p:spPr bwMode="auto">
            <a:xfrm>
              <a:off x="2245" y="3612"/>
              <a:ext cx="13" cy="169"/>
            </a:xfrm>
            <a:prstGeom prst="line">
              <a:avLst/>
            </a:prstGeom>
            <a:noFill/>
            <a:ln w="12700">
              <a:solidFill>
                <a:schemeClr val="bg1"/>
              </a:solidFill>
              <a:round/>
              <a:headEnd/>
              <a:tailEnd type="triangle" w="med" len="med"/>
            </a:ln>
            <a:effectLst/>
          </p:spPr>
          <p:txBody>
            <a:bodyPr/>
            <a:lstStyle/>
            <a:p>
              <a:endParaRPr lang="fr-FR"/>
            </a:p>
          </p:txBody>
        </p:sp>
        <p:grpSp>
          <p:nvGrpSpPr>
            <p:cNvPr id="140360" name="Group 72"/>
            <p:cNvGrpSpPr>
              <a:grpSpLocks/>
            </p:cNvGrpSpPr>
            <p:nvPr/>
          </p:nvGrpSpPr>
          <p:grpSpPr bwMode="auto">
            <a:xfrm>
              <a:off x="2018" y="3303"/>
              <a:ext cx="479" cy="144"/>
              <a:chOff x="4558" y="1344"/>
              <a:chExt cx="636" cy="204"/>
            </a:xfrm>
          </p:grpSpPr>
          <p:sp>
            <p:nvSpPr>
              <p:cNvPr id="140361" name="Freeform 73"/>
              <p:cNvSpPr>
                <a:spLocks/>
              </p:cNvSpPr>
              <p:nvPr/>
            </p:nvSpPr>
            <p:spPr bwMode="auto">
              <a:xfrm>
                <a:off x="4558"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sp>
            <p:nvSpPr>
              <p:cNvPr id="140362" name="Freeform 74"/>
              <p:cNvSpPr>
                <a:spLocks/>
              </p:cNvSpPr>
              <p:nvPr/>
            </p:nvSpPr>
            <p:spPr bwMode="auto">
              <a:xfrm flipH="1">
                <a:off x="4876"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grpSp>
        <p:grpSp>
          <p:nvGrpSpPr>
            <p:cNvPr id="140364" name="Group 76"/>
            <p:cNvGrpSpPr>
              <a:grpSpLocks/>
            </p:cNvGrpSpPr>
            <p:nvPr/>
          </p:nvGrpSpPr>
          <p:grpSpPr bwMode="auto">
            <a:xfrm>
              <a:off x="2018" y="3830"/>
              <a:ext cx="479" cy="144"/>
              <a:chOff x="4558" y="1344"/>
              <a:chExt cx="636" cy="204"/>
            </a:xfrm>
          </p:grpSpPr>
          <p:sp>
            <p:nvSpPr>
              <p:cNvPr id="140365" name="Freeform 77"/>
              <p:cNvSpPr>
                <a:spLocks/>
              </p:cNvSpPr>
              <p:nvPr/>
            </p:nvSpPr>
            <p:spPr bwMode="auto">
              <a:xfrm>
                <a:off x="4558"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sp>
            <p:nvSpPr>
              <p:cNvPr id="140366" name="Freeform 78"/>
              <p:cNvSpPr>
                <a:spLocks/>
              </p:cNvSpPr>
              <p:nvPr/>
            </p:nvSpPr>
            <p:spPr bwMode="auto">
              <a:xfrm flipH="1">
                <a:off x="4876" y="1344"/>
                <a:ext cx="318" cy="204"/>
              </a:xfrm>
              <a:custGeom>
                <a:avLst/>
                <a:gdLst/>
                <a:ahLst/>
                <a:cxnLst>
                  <a:cxn ang="0">
                    <a:pos x="0" y="136"/>
                  </a:cxn>
                  <a:cxn ang="0">
                    <a:pos x="182" y="181"/>
                  </a:cxn>
                  <a:cxn ang="0">
                    <a:pos x="409" y="0"/>
                  </a:cxn>
                </a:cxnLst>
                <a:rect l="0" t="0" r="r" b="b"/>
                <a:pathLst>
                  <a:path w="409" h="204">
                    <a:moveTo>
                      <a:pt x="0" y="136"/>
                    </a:moveTo>
                    <a:cubicBezTo>
                      <a:pt x="57" y="170"/>
                      <a:pt x="114" y="204"/>
                      <a:pt x="182" y="181"/>
                    </a:cubicBezTo>
                    <a:cubicBezTo>
                      <a:pt x="250" y="158"/>
                      <a:pt x="329" y="79"/>
                      <a:pt x="409" y="0"/>
                    </a:cubicBezTo>
                  </a:path>
                </a:pathLst>
              </a:custGeom>
              <a:noFill/>
              <a:ln w="76200" cmpd="sng">
                <a:solidFill>
                  <a:schemeClr val="bg1"/>
                </a:solidFill>
                <a:round/>
                <a:headEnd/>
                <a:tailEnd/>
              </a:ln>
              <a:effectLst/>
            </p:spPr>
            <p:txBody>
              <a:bodyPr/>
              <a:lstStyle/>
              <a:p>
                <a:endParaRPr lang="fr-FR"/>
              </a:p>
            </p:txBody>
          </p:sp>
        </p:grpSp>
        <p:sp>
          <p:nvSpPr>
            <p:cNvPr id="140367" name="Freeform 79"/>
            <p:cNvSpPr>
              <a:spLocks/>
            </p:cNvSpPr>
            <p:nvPr/>
          </p:nvSpPr>
          <p:spPr bwMode="auto">
            <a:xfrm>
              <a:off x="1996" y="3813"/>
              <a:ext cx="219" cy="131"/>
            </a:xfrm>
            <a:custGeom>
              <a:avLst/>
              <a:gdLst/>
              <a:ahLst/>
              <a:cxnLst>
                <a:cxn ang="0">
                  <a:pos x="16" y="15"/>
                </a:cxn>
                <a:cxn ang="0">
                  <a:pos x="204" y="25"/>
                </a:cxn>
                <a:cxn ang="0">
                  <a:pos x="158" y="116"/>
                </a:cxn>
                <a:cxn ang="0">
                  <a:pos x="24" y="113"/>
                </a:cxn>
                <a:cxn ang="0">
                  <a:pos x="16" y="15"/>
                </a:cxn>
              </a:cxnLst>
              <a:rect l="0" t="0" r="r" b="b"/>
              <a:pathLst>
                <a:path w="219" h="131">
                  <a:moveTo>
                    <a:pt x="16" y="15"/>
                  </a:moveTo>
                  <a:cubicBezTo>
                    <a:pt x="39" y="0"/>
                    <a:pt x="180" y="8"/>
                    <a:pt x="204" y="25"/>
                  </a:cubicBezTo>
                  <a:cubicBezTo>
                    <a:pt x="219" y="40"/>
                    <a:pt x="188" y="101"/>
                    <a:pt x="158" y="116"/>
                  </a:cubicBezTo>
                  <a:cubicBezTo>
                    <a:pt x="128" y="131"/>
                    <a:pt x="48" y="130"/>
                    <a:pt x="24" y="113"/>
                  </a:cubicBezTo>
                  <a:cubicBezTo>
                    <a:pt x="0" y="96"/>
                    <a:pt x="18" y="35"/>
                    <a:pt x="16" y="15"/>
                  </a:cubicBezTo>
                  <a:close/>
                </a:path>
              </a:pathLst>
            </a:custGeom>
            <a:solidFill>
              <a:srgbClr val="FF6600"/>
            </a:solidFill>
            <a:ln w="9525">
              <a:noFill/>
              <a:round/>
              <a:headEnd/>
              <a:tailEnd/>
            </a:ln>
            <a:effectLst/>
          </p:spPr>
          <p:txBody>
            <a:bodyPr/>
            <a:lstStyle/>
            <a:p>
              <a:endParaRPr lang="fr-FR"/>
            </a:p>
          </p:txBody>
        </p:sp>
        <p:sp>
          <p:nvSpPr>
            <p:cNvPr id="140368" name="Freeform 80"/>
            <p:cNvSpPr>
              <a:spLocks/>
            </p:cNvSpPr>
            <p:nvPr/>
          </p:nvSpPr>
          <p:spPr bwMode="auto">
            <a:xfrm flipH="1">
              <a:off x="2298" y="3820"/>
              <a:ext cx="219" cy="131"/>
            </a:xfrm>
            <a:custGeom>
              <a:avLst/>
              <a:gdLst/>
              <a:ahLst/>
              <a:cxnLst>
                <a:cxn ang="0">
                  <a:pos x="16" y="15"/>
                </a:cxn>
                <a:cxn ang="0">
                  <a:pos x="204" y="25"/>
                </a:cxn>
                <a:cxn ang="0">
                  <a:pos x="158" y="116"/>
                </a:cxn>
                <a:cxn ang="0">
                  <a:pos x="24" y="113"/>
                </a:cxn>
                <a:cxn ang="0">
                  <a:pos x="16" y="15"/>
                </a:cxn>
              </a:cxnLst>
              <a:rect l="0" t="0" r="r" b="b"/>
              <a:pathLst>
                <a:path w="219" h="131">
                  <a:moveTo>
                    <a:pt x="16" y="15"/>
                  </a:moveTo>
                  <a:cubicBezTo>
                    <a:pt x="39" y="0"/>
                    <a:pt x="180" y="8"/>
                    <a:pt x="204" y="25"/>
                  </a:cubicBezTo>
                  <a:cubicBezTo>
                    <a:pt x="219" y="40"/>
                    <a:pt x="188" y="101"/>
                    <a:pt x="158" y="116"/>
                  </a:cubicBezTo>
                  <a:cubicBezTo>
                    <a:pt x="128" y="131"/>
                    <a:pt x="48" y="130"/>
                    <a:pt x="24" y="113"/>
                  </a:cubicBezTo>
                  <a:cubicBezTo>
                    <a:pt x="0" y="96"/>
                    <a:pt x="18" y="35"/>
                    <a:pt x="16" y="15"/>
                  </a:cubicBezTo>
                  <a:close/>
                </a:path>
              </a:pathLst>
            </a:custGeom>
            <a:solidFill>
              <a:srgbClr val="FF6600"/>
            </a:solidFill>
            <a:ln w="9525">
              <a:noFill/>
              <a:round/>
              <a:headEnd/>
              <a:tailEnd/>
            </a:ln>
            <a:effectLst/>
          </p:spPr>
          <p:txBody>
            <a:bodyPr/>
            <a:lstStyle/>
            <a:p>
              <a:endParaRPr lang="fr-FR"/>
            </a:p>
          </p:txBody>
        </p:sp>
      </p:grpSp>
      <p:grpSp>
        <p:nvGrpSpPr>
          <p:cNvPr id="140372" name="Group 84"/>
          <p:cNvGrpSpPr>
            <a:grpSpLocks/>
          </p:cNvGrpSpPr>
          <p:nvPr/>
        </p:nvGrpSpPr>
        <p:grpSpPr bwMode="auto">
          <a:xfrm>
            <a:off x="6302375" y="1484313"/>
            <a:ext cx="1020763" cy="1797050"/>
            <a:chOff x="2981" y="1865"/>
            <a:chExt cx="643" cy="1132"/>
          </a:xfrm>
        </p:grpSpPr>
        <p:sp>
          <p:nvSpPr>
            <p:cNvPr id="140311" name="Freeform 23"/>
            <p:cNvSpPr>
              <a:spLocks/>
            </p:cNvSpPr>
            <p:nvPr/>
          </p:nvSpPr>
          <p:spPr bwMode="auto">
            <a:xfrm>
              <a:off x="2981" y="1865"/>
              <a:ext cx="330" cy="569"/>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chemeClr val="accent2"/>
            </a:solidFill>
            <a:ln w="9525">
              <a:solidFill>
                <a:schemeClr val="accent2"/>
              </a:solidFill>
              <a:round/>
              <a:headEnd/>
              <a:tailEnd/>
            </a:ln>
            <a:effectLst/>
          </p:spPr>
          <p:txBody>
            <a:bodyPr/>
            <a:lstStyle/>
            <a:p>
              <a:endParaRPr lang="fr-FR"/>
            </a:p>
          </p:txBody>
        </p:sp>
        <p:sp>
          <p:nvSpPr>
            <p:cNvPr id="140312" name="Freeform 24"/>
            <p:cNvSpPr>
              <a:spLocks/>
            </p:cNvSpPr>
            <p:nvPr/>
          </p:nvSpPr>
          <p:spPr bwMode="auto">
            <a:xfrm flipV="1">
              <a:off x="3295" y="2428"/>
              <a:ext cx="329" cy="569"/>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rgbClr val="FF6600"/>
            </a:solidFill>
            <a:ln w="9525">
              <a:solidFill>
                <a:schemeClr val="accent2"/>
              </a:solidFill>
              <a:round/>
              <a:headEnd/>
              <a:tailEnd/>
            </a:ln>
            <a:effectLst/>
          </p:spPr>
          <p:txBody>
            <a:bodyPr/>
            <a:lstStyle/>
            <a:p>
              <a:endParaRPr lang="fr-FR"/>
            </a:p>
          </p:txBody>
        </p:sp>
      </p:grpSp>
      <p:sp>
        <p:nvSpPr>
          <p:cNvPr id="140305" name="Freeform 17"/>
          <p:cNvSpPr>
            <a:spLocks/>
          </p:cNvSpPr>
          <p:nvPr/>
        </p:nvSpPr>
        <p:spPr bwMode="auto">
          <a:xfrm>
            <a:off x="2667000" y="1447800"/>
            <a:ext cx="6299200" cy="939800"/>
          </a:xfrm>
          <a:custGeom>
            <a:avLst/>
            <a:gdLst/>
            <a:ahLst/>
            <a:cxnLst>
              <a:cxn ang="0">
                <a:pos x="0" y="0"/>
              </a:cxn>
              <a:cxn ang="0">
                <a:pos x="0" y="952"/>
              </a:cxn>
              <a:cxn ang="0">
                <a:pos x="1633" y="952"/>
              </a:cxn>
            </a:cxnLst>
            <a:rect l="0" t="0" r="r" b="b"/>
            <a:pathLst>
              <a:path w="1633" h="952">
                <a:moveTo>
                  <a:pt x="0" y="0"/>
                </a:moveTo>
                <a:lnTo>
                  <a:pt x="0" y="952"/>
                </a:lnTo>
                <a:lnTo>
                  <a:pt x="1633" y="952"/>
                </a:lnTo>
              </a:path>
            </a:pathLst>
          </a:custGeom>
          <a:noFill/>
          <a:ln w="9525">
            <a:solidFill>
              <a:schemeClr val="tx1"/>
            </a:solidFill>
            <a:round/>
            <a:headEnd type="triangle" w="med" len="med"/>
            <a:tailEnd type="triangle" w="med" len="med"/>
          </a:ln>
          <a:effectLst/>
        </p:spPr>
        <p:txBody>
          <a:bodyPr/>
          <a:lstStyle/>
          <a:p>
            <a:endParaRPr lang="fr-FR"/>
          </a:p>
        </p:txBody>
      </p:sp>
      <p:sp>
        <p:nvSpPr>
          <p:cNvPr id="140306" name="Freeform 18"/>
          <p:cNvSpPr>
            <a:spLocks/>
          </p:cNvSpPr>
          <p:nvPr/>
        </p:nvSpPr>
        <p:spPr bwMode="auto">
          <a:xfrm>
            <a:off x="2711450" y="1492250"/>
            <a:ext cx="523875" cy="903288"/>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chemeClr val="accent2"/>
          </a:solidFill>
          <a:ln w="9525">
            <a:solidFill>
              <a:schemeClr val="accent2"/>
            </a:solidFill>
            <a:round/>
            <a:headEnd/>
            <a:tailEnd/>
          </a:ln>
          <a:effectLst/>
        </p:spPr>
        <p:txBody>
          <a:bodyPr/>
          <a:lstStyle/>
          <a:p>
            <a:endParaRPr lang="fr-FR"/>
          </a:p>
        </p:txBody>
      </p:sp>
      <p:sp>
        <p:nvSpPr>
          <p:cNvPr id="140308" name="Freeform 20"/>
          <p:cNvSpPr>
            <a:spLocks/>
          </p:cNvSpPr>
          <p:nvPr/>
        </p:nvSpPr>
        <p:spPr bwMode="auto">
          <a:xfrm>
            <a:off x="3236913" y="2368550"/>
            <a:ext cx="95250" cy="104775"/>
          </a:xfrm>
          <a:custGeom>
            <a:avLst/>
            <a:gdLst/>
            <a:ahLst/>
            <a:cxnLst>
              <a:cxn ang="0">
                <a:pos x="0" y="19"/>
              </a:cxn>
              <a:cxn ang="0">
                <a:pos x="42" y="107"/>
              </a:cxn>
              <a:cxn ang="0">
                <a:pos x="95" y="0"/>
              </a:cxn>
            </a:cxnLst>
            <a:rect l="0" t="0" r="r" b="b"/>
            <a:pathLst>
              <a:path w="95" h="107">
                <a:moveTo>
                  <a:pt x="0" y="19"/>
                </a:moveTo>
                <a:lnTo>
                  <a:pt x="42" y="107"/>
                </a:lnTo>
                <a:lnTo>
                  <a:pt x="95" y="0"/>
                </a:lnTo>
              </a:path>
            </a:pathLst>
          </a:custGeom>
          <a:solidFill>
            <a:srgbClr val="FF6600"/>
          </a:solidFill>
          <a:ln w="9525">
            <a:solidFill>
              <a:schemeClr val="tx1"/>
            </a:solidFill>
            <a:round/>
            <a:headEnd/>
            <a:tailEnd/>
          </a:ln>
          <a:effectLst/>
        </p:spPr>
        <p:txBody>
          <a:bodyPr/>
          <a:lstStyle/>
          <a:p>
            <a:endParaRPr lang="fr-FR"/>
          </a:p>
        </p:txBody>
      </p:sp>
      <p:sp>
        <p:nvSpPr>
          <p:cNvPr id="140309" name="Line 21"/>
          <p:cNvSpPr>
            <a:spLocks noChangeShapeType="1"/>
          </p:cNvSpPr>
          <p:nvPr/>
        </p:nvSpPr>
        <p:spPr bwMode="auto">
          <a:xfrm>
            <a:off x="3706813" y="1492250"/>
            <a:ext cx="0" cy="895350"/>
          </a:xfrm>
          <a:prstGeom prst="line">
            <a:avLst/>
          </a:prstGeom>
          <a:noFill/>
          <a:ln w="9525">
            <a:solidFill>
              <a:schemeClr val="tx1"/>
            </a:solidFill>
            <a:round/>
            <a:headEnd/>
            <a:tailEnd/>
          </a:ln>
          <a:effectLst/>
        </p:spPr>
        <p:txBody>
          <a:bodyPr/>
          <a:lstStyle/>
          <a:p>
            <a:endParaRPr lang="fr-FR"/>
          </a:p>
        </p:txBody>
      </p:sp>
      <p:sp>
        <p:nvSpPr>
          <p:cNvPr id="140313" name="Line 25"/>
          <p:cNvSpPr>
            <a:spLocks noChangeShapeType="1"/>
          </p:cNvSpPr>
          <p:nvPr/>
        </p:nvSpPr>
        <p:spPr bwMode="auto">
          <a:xfrm>
            <a:off x="6302375" y="1492250"/>
            <a:ext cx="0" cy="895350"/>
          </a:xfrm>
          <a:prstGeom prst="line">
            <a:avLst/>
          </a:prstGeom>
          <a:noFill/>
          <a:ln w="9525">
            <a:solidFill>
              <a:schemeClr val="tx1"/>
            </a:solidFill>
            <a:round/>
            <a:headEnd/>
            <a:tailEnd/>
          </a:ln>
          <a:effectLst/>
        </p:spPr>
        <p:txBody>
          <a:bodyPr/>
          <a:lstStyle/>
          <a:p>
            <a:endParaRPr lang="fr-FR"/>
          </a:p>
        </p:txBody>
      </p:sp>
      <p:grpSp>
        <p:nvGrpSpPr>
          <p:cNvPr id="140314" name="Group 26"/>
          <p:cNvGrpSpPr>
            <a:grpSpLocks/>
          </p:cNvGrpSpPr>
          <p:nvPr/>
        </p:nvGrpSpPr>
        <p:grpSpPr bwMode="auto">
          <a:xfrm>
            <a:off x="5294313" y="1492250"/>
            <a:ext cx="1022350" cy="1208088"/>
            <a:chOff x="3460" y="1705"/>
            <a:chExt cx="856" cy="1210"/>
          </a:xfrm>
        </p:grpSpPr>
        <p:sp>
          <p:nvSpPr>
            <p:cNvPr id="140315" name="Freeform 27"/>
            <p:cNvSpPr>
              <a:spLocks/>
            </p:cNvSpPr>
            <p:nvPr/>
          </p:nvSpPr>
          <p:spPr bwMode="auto">
            <a:xfrm>
              <a:off x="3460" y="1705"/>
              <a:ext cx="439" cy="904"/>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chemeClr val="accent2"/>
            </a:solidFill>
            <a:ln w="9525">
              <a:solidFill>
                <a:schemeClr val="accent2"/>
              </a:solidFill>
              <a:round/>
              <a:headEnd/>
              <a:tailEnd/>
            </a:ln>
            <a:effectLst/>
          </p:spPr>
          <p:txBody>
            <a:bodyPr/>
            <a:lstStyle/>
            <a:p>
              <a:endParaRPr lang="fr-FR"/>
            </a:p>
          </p:txBody>
        </p:sp>
        <p:sp>
          <p:nvSpPr>
            <p:cNvPr id="140316" name="Freeform 28"/>
            <p:cNvSpPr>
              <a:spLocks/>
            </p:cNvSpPr>
            <p:nvPr/>
          </p:nvSpPr>
          <p:spPr bwMode="auto">
            <a:xfrm flipV="1">
              <a:off x="3877" y="2601"/>
              <a:ext cx="439" cy="314"/>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rgbClr val="FF6600"/>
            </a:solidFill>
            <a:ln w="9525">
              <a:solidFill>
                <a:schemeClr val="accent2"/>
              </a:solidFill>
              <a:round/>
              <a:headEnd/>
              <a:tailEnd/>
            </a:ln>
            <a:effectLst/>
          </p:spPr>
          <p:txBody>
            <a:bodyPr/>
            <a:lstStyle/>
            <a:p>
              <a:endParaRPr lang="fr-FR"/>
            </a:p>
          </p:txBody>
        </p:sp>
      </p:grpSp>
      <p:sp>
        <p:nvSpPr>
          <p:cNvPr id="140317" name="Line 29"/>
          <p:cNvSpPr>
            <a:spLocks noChangeShapeType="1"/>
          </p:cNvSpPr>
          <p:nvPr/>
        </p:nvSpPr>
        <p:spPr bwMode="auto">
          <a:xfrm>
            <a:off x="5294313" y="1492250"/>
            <a:ext cx="0" cy="895350"/>
          </a:xfrm>
          <a:prstGeom prst="line">
            <a:avLst/>
          </a:prstGeom>
          <a:noFill/>
          <a:ln w="9525">
            <a:solidFill>
              <a:schemeClr val="tx1"/>
            </a:solidFill>
            <a:round/>
            <a:headEnd/>
            <a:tailEnd/>
          </a:ln>
          <a:effectLst/>
        </p:spPr>
        <p:txBody>
          <a:bodyPr/>
          <a:lstStyle/>
          <a:p>
            <a:endParaRPr lang="fr-FR"/>
          </a:p>
        </p:txBody>
      </p:sp>
      <p:grpSp>
        <p:nvGrpSpPr>
          <p:cNvPr id="140371" name="Group 83"/>
          <p:cNvGrpSpPr>
            <a:grpSpLocks/>
          </p:cNvGrpSpPr>
          <p:nvPr/>
        </p:nvGrpSpPr>
        <p:grpSpPr bwMode="auto">
          <a:xfrm>
            <a:off x="3721100" y="1489075"/>
            <a:ext cx="1573213" cy="1039813"/>
            <a:chOff x="3629" y="1870"/>
            <a:chExt cx="991" cy="655"/>
          </a:xfrm>
        </p:grpSpPr>
        <p:sp>
          <p:nvSpPr>
            <p:cNvPr id="140318" name="Freeform 30"/>
            <p:cNvSpPr>
              <a:spLocks/>
            </p:cNvSpPr>
            <p:nvPr/>
          </p:nvSpPr>
          <p:spPr bwMode="auto">
            <a:xfrm>
              <a:off x="3629" y="1870"/>
              <a:ext cx="330" cy="569"/>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chemeClr val="accent2"/>
            </a:solidFill>
            <a:ln w="9525">
              <a:solidFill>
                <a:schemeClr val="accent2"/>
              </a:solidFill>
              <a:round/>
              <a:headEnd/>
              <a:tailEnd/>
            </a:ln>
            <a:effectLst/>
          </p:spPr>
          <p:txBody>
            <a:bodyPr/>
            <a:lstStyle/>
            <a:p>
              <a:endParaRPr lang="fr-FR"/>
            </a:p>
          </p:txBody>
        </p:sp>
        <p:sp>
          <p:nvSpPr>
            <p:cNvPr id="140319" name="Freeform 31"/>
            <p:cNvSpPr>
              <a:spLocks/>
            </p:cNvSpPr>
            <p:nvPr/>
          </p:nvSpPr>
          <p:spPr bwMode="auto">
            <a:xfrm>
              <a:off x="3943" y="2430"/>
              <a:ext cx="677" cy="95"/>
            </a:xfrm>
            <a:custGeom>
              <a:avLst/>
              <a:gdLst/>
              <a:ahLst/>
              <a:cxnLst>
                <a:cxn ang="0">
                  <a:pos x="0" y="9"/>
                </a:cxn>
                <a:cxn ang="0">
                  <a:pos x="147" y="151"/>
                </a:cxn>
                <a:cxn ang="0">
                  <a:pos x="838" y="124"/>
                </a:cxn>
                <a:cxn ang="0">
                  <a:pos x="900" y="0"/>
                </a:cxn>
              </a:cxnLst>
              <a:rect l="0" t="0" r="r" b="b"/>
              <a:pathLst>
                <a:path w="900" h="151">
                  <a:moveTo>
                    <a:pt x="0" y="9"/>
                  </a:moveTo>
                  <a:lnTo>
                    <a:pt x="147" y="151"/>
                  </a:lnTo>
                  <a:lnTo>
                    <a:pt x="838" y="124"/>
                  </a:lnTo>
                  <a:lnTo>
                    <a:pt x="900" y="0"/>
                  </a:lnTo>
                </a:path>
              </a:pathLst>
            </a:custGeom>
            <a:solidFill>
              <a:srgbClr val="FF6600"/>
            </a:solidFill>
            <a:ln w="9525">
              <a:solidFill>
                <a:schemeClr val="accent2"/>
              </a:solidFill>
              <a:round/>
              <a:headEnd/>
              <a:tailEnd/>
            </a:ln>
            <a:effectLst/>
          </p:spPr>
          <p:txBody>
            <a:bodyPr/>
            <a:lstStyle/>
            <a:p>
              <a:endParaRPr lang="fr-FR"/>
            </a:p>
          </p:txBody>
        </p:sp>
      </p:grpSp>
      <p:sp>
        <p:nvSpPr>
          <p:cNvPr id="140373" name="Line 85"/>
          <p:cNvSpPr>
            <a:spLocks noChangeShapeType="1"/>
          </p:cNvSpPr>
          <p:nvPr/>
        </p:nvSpPr>
        <p:spPr bwMode="auto">
          <a:xfrm>
            <a:off x="7310438" y="1520825"/>
            <a:ext cx="0" cy="895350"/>
          </a:xfrm>
          <a:prstGeom prst="line">
            <a:avLst/>
          </a:prstGeom>
          <a:noFill/>
          <a:ln w="9525">
            <a:solidFill>
              <a:schemeClr val="tx1"/>
            </a:solidFill>
            <a:round/>
            <a:headEnd/>
            <a:tailEnd/>
          </a:ln>
          <a:effectLst/>
        </p:spPr>
        <p:txBody>
          <a:bodyPr/>
          <a:lstStyle/>
          <a:p>
            <a:endParaRPr lang="fr-FR"/>
          </a:p>
        </p:txBody>
      </p:sp>
      <p:sp>
        <p:nvSpPr>
          <p:cNvPr id="140375" name="Freeform 87"/>
          <p:cNvSpPr>
            <a:spLocks/>
          </p:cNvSpPr>
          <p:nvPr/>
        </p:nvSpPr>
        <p:spPr bwMode="auto">
          <a:xfrm>
            <a:off x="7310438" y="1490663"/>
            <a:ext cx="523875" cy="903287"/>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chemeClr val="accent2"/>
          </a:solidFill>
          <a:ln w="9525">
            <a:solidFill>
              <a:schemeClr val="accent2"/>
            </a:solidFill>
            <a:round/>
            <a:headEnd/>
            <a:tailEnd/>
          </a:ln>
          <a:effectLst/>
        </p:spPr>
        <p:txBody>
          <a:bodyPr/>
          <a:lstStyle/>
          <a:p>
            <a:endParaRPr lang="fr-FR"/>
          </a:p>
        </p:txBody>
      </p:sp>
      <p:sp>
        <p:nvSpPr>
          <p:cNvPr id="140376" name="Freeform 88"/>
          <p:cNvSpPr>
            <a:spLocks/>
          </p:cNvSpPr>
          <p:nvPr/>
        </p:nvSpPr>
        <p:spPr bwMode="auto">
          <a:xfrm flipV="1">
            <a:off x="7848600" y="2362200"/>
            <a:ext cx="522288" cy="1655763"/>
          </a:xfrm>
          <a:custGeom>
            <a:avLst/>
            <a:gdLst/>
            <a:ahLst/>
            <a:cxnLst>
              <a:cxn ang="0">
                <a:pos x="0" y="907"/>
              </a:cxn>
              <a:cxn ang="0">
                <a:pos x="227" y="0"/>
              </a:cxn>
              <a:cxn ang="0">
                <a:pos x="525" y="915"/>
              </a:cxn>
            </a:cxnLst>
            <a:rect l="0" t="0" r="r" b="b"/>
            <a:pathLst>
              <a:path w="525" h="915">
                <a:moveTo>
                  <a:pt x="0" y="907"/>
                </a:moveTo>
                <a:lnTo>
                  <a:pt x="227" y="0"/>
                </a:lnTo>
                <a:lnTo>
                  <a:pt x="525" y="915"/>
                </a:lnTo>
              </a:path>
            </a:pathLst>
          </a:custGeom>
          <a:solidFill>
            <a:srgbClr val="FF6600"/>
          </a:solidFill>
          <a:ln w="9525">
            <a:solidFill>
              <a:schemeClr val="accent2"/>
            </a:solidFill>
            <a:round/>
            <a:headEnd/>
            <a:tailEnd/>
          </a:ln>
          <a:effectLst/>
        </p:spPr>
        <p:txBody>
          <a:bodyPr/>
          <a:lstStyle/>
          <a:p>
            <a:endParaRPr lang="fr-FR"/>
          </a:p>
        </p:txBody>
      </p:sp>
      <p:sp>
        <p:nvSpPr>
          <p:cNvPr id="140380" name="Rectangle 92"/>
          <p:cNvSpPr>
            <a:spLocks noChangeArrowheads="1"/>
          </p:cNvSpPr>
          <p:nvPr/>
        </p:nvSpPr>
        <p:spPr bwMode="auto">
          <a:xfrm>
            <a:off x="7848600" y="3967163"/>
            <a:ext cx="758825" cy="1720850"/>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81" name="Rectangle 93"/>
          <p:cNvSpPr>
            <a:spLocks noChangeArrowheads="1"/>
          </p:cNvSpPr>
          <p:nvPr/>
        </p:nvSpPr>
        <p:spPr bwMode="auto">
          <a:xfrm>
            <a:off x="7848600" y="4268788"/>
            <a:ext cx="758825" cy="1419225"/>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40382" name="Freeform 94"/>
          <p:cNvSpPr>
            <a:spLocks/>
          </p:cNvSpPr>
          <p:nvPr/>
        </p:nvSpPr>
        <p:spPr bwMode="auto">
          <a:xfrm>
            <a:off x="7848600" y="3962400"/>
            <a:ext cx="739775" cy="1714500"/>
          </a:xfrm>
          <a:custGeom>
            <a:avLst/>
            <a:gdLst/>
            <a:ahLst/>
            <a:cxnLst>
              <a:cxn ang="0">
                <a:pos x="133" y="0"/>
              </a:cxn>
              <a:cxn ang="0">
                <a:pos x="443" y="9"/>
              </a:cxn>
              <a:cxn ang="0">
                <a:pos x="496" y="337"/>
              </a:cxn>
              <a:cxn ang="0">
                <a:pos x="620" y="798"/>
              </a:cxn>
              <a:cxn ang="0">
                <a:pos x="531" y="816"/>
              </a:cxn>
              <a:cxn ang="0">
                <a:pos x="469" y="931"/>
              </a:cxn>
              <a:cxn ang="0">
                <a:pos x="531" y="1385"/>
              </a:cxn>
              <a:cxn ang="0">
                <a:pos x="611" y="1374"/>
              </a:cxn>
              <a:cxn ang="0">
                <a:pos x="602" y="1513"/>
              </a:cxn>
              <a:cxn ang="0">
                <a:pos x="460" y="1524"/>
              </a:cxn>
              <a:cxn ang="0">
                <a:pos x="35" y="1535"/>
              </a:cxn>
              <a:cxn ang="0">
                <a:pos x="35" y="1503"/>
              </a:cxn>
              <a:cxn ang="0">
                <a:pos x="106" y="1320"/>
              </a:cxn>
              <a:cxn ang="0">
                <a:pos x="177" y="816"/>
              </a:cxn>
              <a:cxn ang="0">
                <a:pos x="0" y="825"/>
              </a:cxn>
              <a:cxn ang="0">
                <a:pos x="97" y="612"/>
              </a:cxn>
              <a:cxn ang="0">
                <a:pos x="133" y="0"/>
              </a:cxn>
            </a:cxnLst>
            <a:rect l="0" t="0" r="r" b="b"/>
            <a:pathLst>
              <a:path w="620" h="1535">
                <a:moveTo>
                  <a:pt x="133" y="0"/>
                </a:moveTo>
                <a:lnTo>
                  <a:pt x="443" y="9"/>
                </a:lnTo>
                <a:lnTo>
                  <a:pt x="496" y="337"/>
                </a:lnTo>
                <a:lnTo>
                  <a:pt x="620" y="798"/>
                </a:lnTo>
                <a:lnTo>
                  <a:pt x="531" y="816"/>
                </a:lnTo>
                <a:lnTo>
                  <a:pt x="469" y="931"/>
                </a:lnTo>
                <a:lnTo>
                  <a:pt x="531" y="1385"/>
                </a:lnTo>
                <a:lnTo>
                  <a:pt x="611" y="1374"/>
                </a:lnTo>
                <a:lnTo>
                  <a:pt x="602" y="1513"/>
                </a:lnTo>
                <a:lnTo>
                  <a:pt x="460" y="1524"/>
                </a:lnTo>
                <a:lnTo>
                  <a:pt x="35" y="1535"/>
                </a:lnTo>
                <a:lnTo>
                  <a:pt x="35" y="1503"/>
                </a:lnTo>
                <a:lnTo>
                  <a:pt x="106" y="1320"/>
                </a:lnTo>
                <a:lnTo>
                  <a:pt x="177" y="816"/>
                </a:lnTo>
                <a:lnTo>
                  <a:pt x="0" y="825"/>
                </a:lnTo>
                <a:lnTo>
                  <a:pt x="97" y="612"/>
                </a:lnTo>
                <a:lnTo>
                  <a:pt x="133" y="0"/>
                </a:lnTo>
                <a:close/>
              </a:path>
            </a:pathLst>
          </a:custGeom>
          <a:solidFill>
            <a:srgbClr val="FF6600"/>
          </a:solidFill>
          <a:ln w="9525">
            <a:solidFill>
              <a:schemeClr val="tx1"/>
            </a:solidFill>
            <a:round/>
            <a:headEnd/>
            <a:tailEnd/>
          </a:ln>
          <a:effectLst/>
        </p:spPr>
        <p:txBody>
          <a:bodyPr/>
          <a:lstStyle/>
          <a:p>
            <a:endParaRPr lang="fr-FR"/>
          </a:p>
        </p:txBody>
      </p:sp>
      <p:sp>
        <p:nvSpPr>
          <p:cNvPr id="140383" name="Line 95"/>
          <p:cNvSpPr>
            <a:spLocks noChangeShapeType="1"/>
          </p:cNvSpPr>
          <p:nvPr/>
        </p:nvSpPr>
        <p:spPr bwMode="auto">
          <a:xfrm flipH="1">
            <a:off x="8229600" y="3886200"/>
            <a:ext cx="0" cy="1676400"/>
          </a:xfrm>
          <a:prstGeom prst="line">
            <a:avLst/>
          </a:prstGeom>
          <a:noFill/>
          <a:ln w="76200">
            <a:solidFill>
              <a:schemeClr val="bg1"/>
            </a:solidFill>
            <a:round/>
            <a:headEnd/>
            <a:tailEnd type="triangle" w="med" len="med"/>
          </a:ln>
          <a:effectLst/>
        </p:spPr>
        <p:txBody>
          <a:bodyPr/>
          <a:lstStyle/>
          <a:p>
            <a:endParaRPr lang="fr-FR"/>
          </a:p>
        </p:txBody>
      </p:sp>
      <p:grpSp>
        <p:nvGrpSpPr>
          <p:cNvPr id="140384" name="Group 96"/>
          <p:cNvGrpSpPr>
            <a:grpSpLocks/>
          </p:cNvGrpSpPr>
          <p:nvPr/>
        </p:nvGrpSpPr>
        <p:grpSpPr bwMode="auto">
          <a:xfrm>
            <a:off x="7848600" y="4876800"/>
            <a:ext cx="760413" cy="654050"/>
            <a:chOff x="4558" y="1614"/>
            <a:chExt cx="636" cy="585"/>
          </a:xfrm>
        </p:grpSpPr>
        <p:sp>
          <p:nvSpPr>
            <p:cNvPr id="140385" name="Freeform 97"/>
            <p:cNvSpPr>
              <a:spLocks/>
            </p:cNvSpPr>
            <p:nvPr/>
          </p:nvSpPr>
          <p:spPr bwMode="auto">
            <a:xfrm>
              <a:off x="4558" y="1614"/>
              <a:ext cx="158" cy="585"/>
            </a:xfrm>
            <a:custGeom>
              <a:avLst/>
              <a:gdLst/>
              <a:ahLst/>
              <a:cxnLst>
                <a:cxn ang="0">
                  <a:pos x="0" y="45"/>
                </a:cxn>
                <a:cxn ang="0">
                  <a:pos x="142" y="90"/>
                </a:cxn>
                <a:cxn ang="0">
                  <a:pos x="94" y="585"/>
                </a:cxn>
              </a:cxnLst>
              <a:rect l="0" t="0" r="r" b="b"/>
              <a:pathLst>
                <a:path w="158" h="585">
                  <a:moveTo>
                    <a:pt x="0" y="45"/>
                  </a:moveTo>
                  <a:cubicBezTo>
                    <a:pt x="44" y="79"/>
                    <a:pt x="126" y="0"/>
                    <a:pt x="142" y="90"/>
                  </a:cubicBezTo>
                  <a:cubicBezTo>
                    <a:pt x="158" y="180"/>
                    <a:pt x="104" y="482"/>
                    <a:pt x="94" y="585"/>
                  </a:cubicBezTo>
                </a:path>
              </a:pathLst>
            </a:custGeom>
            <a:noFill/>
            <a:ln w="76200" cmpd="sng">
              <a:solidFill>
                <a:schemeClr val="bg1"/>
              </a:solidFill>
              <a:round/>
              <a:headEnd/>
              <a:tailEnd/>
            </a:ln>
            <a:effectLst/>
          </p:spPr>
          <p:txBody>
            <a:bodyPr/>
            <a:lstStyle/>
            <a:p>
              <a:endParaRPr lang="fr-FR"/>
            </a:p>
          </p:txBody>
        </p:sp>
        <p:sp>
          <p:nvSpPr>
            <p:cNvPr id="140386" name="Freeform 98"/>
            <p:cNvSpPr>
              <a:spLocks/>
            </p:cNvSpPr>
            <p:nvPr/>
          </p:nvSpPr>
          <p:spPr bwMode="auto">
            <a:xfrm>
              <a:off x="5038" y="1638"/>
              <a:ext cx="156" cy="517"/>
            </a:xfrm>
            <a:custGeom>
              <a:avLst/>
              <a:gdLst/>
              <a:ahLst/>
              <a:cxnLst>
                <a:cxn ang="0">
                  <a:pos x="156" y="21"/>
                </a:cxn>
                <a:cxn ang="0">
                  <a:pos x="13" y="83"/>
                </a:cxn>
                <a:cxn ang="0">
                  <a:pos x="75" y="517"/>
                </a:cxn>
              </a:cxnLst>
              <a:rect l="0" t="0" r="r" b="b"/>
              <a:pathLst>
                <a:path w="156" h="517">
                  <a:moveTo>
                    <a:pt x="156" y="21"/>
                  </a:moveTo>
                  <a:cubicBezTo>
                    <a:pt x="132" y="31"/>
                    <a:pt x="26" y="0"/>
                    <a:pt x="13" y="83"/>
                  </a:cubicBezTo>
                  <a:cubicBezTo>
                    <a:pt x="0" y="166"/>
                    <a:pt x="62" y="427"/>
                    <a:pt x="75" y="517"/>
                  </a:cubicBezTo>
                </a:path>
              </a:pathLst>
            </a:custGeom>
            <a:noFill/>
            <a:ln w="76200" cmpd="sng">
              <a:solidFill>
                <a:schemeClr val="bg1"/>
              </a:solidFill>
              <a:round/>
              <a:headEnd/>
              <a:tailEnd/>
            </a:ln>
            <a:effectLst/>
          </p:spPr>
          <p:txBody>
            <a:bodyPr/>
            <a:lstStyle/>
            <a:p>
              <a:endParaRPr lang="fr-FR"/>
            </a:p>
          </p:txBody>
        </p:sp>
      </p:grpSp>
      <p:grpSp>
        <p:nvGrpSpPr>
          <p:cNvPr id="140387" name="Group 99"/>
          <p:cNvGrpSpPr>
            <a:grpSpLocks/>
          </p:cNvGrpSpPr>
          <p:nvPr/>
        </p:nvGrpSpPr>
        <p:grpSpPr bwMode="auto">
          <a:xfrm>
            <a:off x="7848600" y="3916363"/>
            <a:ext cx="760413" cy="654050"/>
            <a:chOff x="4558" y="1614"/>
            <a:chExt cx="636" cy="585"/>
          </a:xfrm>
        </p:grpSpPr>
        <p:sp>
          <p:nvSpPr>
            <p:cNvPr id="140388" name="Freeform 100"/>
            <p:cNvSpPr>
              <a:spLocks/>
            </p:cNvSpPr>
            <p:nvPr/>
          </p:nvSpPr>
          <p:spPr bwMode="auto">
            <a:xfrm>
              <a:off x="4558" y="1614"/>
              <a:ext cx="158" cy="585"/>
            </a:xfrm>
            <a:custGeom>
              <a:avLst/>
              <a:gdLst/>
              <a:ahLst/>
              <a:cxnLst>
                <a:cxn ang="0">
                  <a:pos x="0" y="45"/>
                </a:cxn>
                <a:cxn ang="0">
                  <a:pos x="142" y="90"/>
                </a:cxn>
                <a:cxn ang="0">
                  <a:pos x="94" y="585"/>
                </a:cxn>
              </a:cxnLst>
              <a:rect l="0" t="0" r="r" b="b"/>
              <a:pathLst>
                <a:path w="158" h="585">
                  <a:moveTo>
                    <a:pt x="0" y="45"/>
                  </a:moveTo>
                  <a:cubicBezTo>
                    <a:pt x="44" y="79"/>
                    <a:pt x="126" y="0"/>
                    <a:pt x="142" y="90"/>
                  </a:cubicBezTo>
                  <a:cubicBezTo>
                    <a:pt x="158" y="180"/>
                    <a:pt x="104" y="482"/>
                    <a:pt x="94" y="585"/>
                  </a:cubicBezTo>
                </a:path>
              </a:pathLst>
            </a:custGeom>
            <a:noFill/>
            <a:ln w="76200" cmpd="sng">
              <a:solidFill>
                <a:schemeClr val="bg1"/>
              </a:solidFill>
              <a:round/>
              <a:headEnd/>
              <a:tailEnd/>
            </a:ln>
            <a:effectLst/>
          </p:spPr>
          <p:txBody>
            <a:bodyPr/>
            <a:lstStyle/>
            <a:p>
              <a:endParaRPr lang="fr-FR"/>
            </a:p>
          </p:txBody>
        </p:sp>
        <p:sp>
          <p:nvSpPr>
            <p:cNvPr id="140389" name="Freeform 101"/>
            <p:cNvSpPr>
              <a:spLocks/>
            </p:cNvSpPr>
            <p:nvPr/>
          </p:nvSpPr>
          <p:spPr bwMode="auto">
            <a:xfrm>
              <a:off x="5038" y="1638"/>
              <a:ext cx="156" cy="517"/>
            </a:xfrm>
            <a:custGeom>
              <a:avLst/>
              <a:gdLst/>
              <a:ahLst/>
              <a:cxnLst>
                <a:cxn ang="0">
                  <a:pos x="156" y="21"/>
                </a:cxn>
                <a:cxn ang="0">
                  <a:pos x="13" y="83"/>
                </a:cxn>
                <a:cxn ang="0">
                  <a:pos x="75" y="517"/>
                </a:cxn>
              </a:cxnLst>
              <a:rect l="0" t="0" r="r" b="b"/>
              <a:pathLst>
                <a:path w="156" h="517">
                  <a:moveTo>
                    <a:pt x="156" y="21"/>
                  </a:moveTo>
                  <a:cubicBezTo>
                    <a:pt x="132" y="31"/>
                    <a:pt x="26" y="0"/>
                    <a:pt x="13" y="83"/>
                  </a:cubicBezTo>
                  <a:cubicBezTo>
                    <a:pt x="0" y="166"/>
                    <a:pt x="62" y="427"/>
                    <a:pt x="75" y="517"/>
                  </a:cubicBezTo>
                </a:path>
              </a:pathLst>
            </a:custGeom>
            <a:noFill/>
            <a:ln w="76200" cmpd="sng">
              <a:solidFill>
                <a:schemeClr val="bg1"/>
              </a:solidFill>
              <a:round/>
              <a:headEnd/>
              <a:tailEnd/>
            </a:ln>
            <a:effectLst/>
          </p:spPr>
          <p:txBody>
            <a:bodyPr/>
            <a:lstStyle/>
            <a:p>
              <a:endParaRPr lang="fr-FR"/>
            </a:p>
          </p:txBody>
        </p:sp>
      </p:grpSp>
      <p:sp>
        <p:nvSpPr>
          <p:cNvPr id="140391" name="Text Box 103"/>
          <p:cNvSpPr txBox="1">
            <a:spLocks noChangeArrowheads="1"/>
          </p:cNvSpPr>
          <p:nvPr/>
        </p:nvSpPr>
        <p:spPr bwMode="auto">
          <a:xfrm>
            <a:off x="7924800" y="5867400"/>
            <a:ext cx="1008063" cy="641350"/>
          </a:xfrm>
          <a:prstGeom prst="rect">
            <a:avLst/>
          </a:prstGeom>
          <a:noFill/>
          <a:ln w="9525">
            <a:noFill/>
            <a:miter lim="800000"/>
            <a:headEnd/>
            <a:tailEnd/>
          </a:ln>
          <a:effectLst/>
        </p:spPr>
        <p:txBody>
          <a:bodyPr>
            <a:spAutoFit/>
          </a:bodyPr>
          <a:lstStyle/>
          <a:p>
            <a:pPr>
              <a:spcBef>
                <a:spcPct val="50000"/>
              </a:spcBef>
            </a:pPr>
            <a:r>
              <a:rPr lang="fr-FR"/>
              <a:t>Shunt fermé</a:t>
            </a:r>
          </a:p>
        </p:txBody>
      </p:sp>
      <p:sp>
        <p:nvSpPr>
          <p:cNvPr id="140392" name="Text Box 104"/>
          <p:cNvSpPr txBox="1">
            <a:spLocks noChangeArrowheads="1"/>
          </p:cNvSpPr>
          <p:nvPr/>
        </p:nvSpPr>
        <p:spPr bwMode="auto">
          <a:xfrm>
            <a:off x="2555875" y="5734050"/>
            <a:ext cx="1008063" cy="366713"/>
          </a:xfrm>
          <a:prstGeom prst="rect">
            <a:avLst/>
          </a:prstGeom>
          <a:noFill/>
          <a:ln w="9525">
            <a:noFill/>
            <a:miter lim="800000"/>
            <a:headEnd/>
            <a:tailEnd/>
          </a:ln>
          <a:effectLst/>
        </p:spPr>
        <p:txBody>
          <a:bodyPr>
            <a:spAutoFit/>
          </a:bodyPr>
          <a:lstStyle/>
          <a:p>
            <a:pPr>
              <a:spcBef>
                <a:spcPct val="50000"/>
              </a:spcBef>
            </a:pPr>
            <a:r>
              <a:rPr lang="fr-FR"/>
              <a:t>normal</a:t>
            </a:r>
          </a:p>
        </p:txBody>
      </p:sp>
      <p:sp>
        <p:nvSpPr>
          <p:cNvPr id="140393" name="Text Box 105"/>
          <p:cNvSpPr txBox="1">
            <a:spLocks noChangeArrowheads="1"/>
          </p:cNvSpPr>
          <p:nvPr/>
        </p:nvSpPr>
        <p:spPr bwMode="auto">
          <a:xfrm>
            <a:off x="3962400" y="5715000"/>
            <a:ext cx="1439863" cy="915988"/>
          </a:xfrm>
          <a:prstGeom prst="rect">
            <a:avLst/>
          </a:prstGeom>
          <a:noFill/>
          <a:ln w="9525">
            <a:noFill/>
            <a:miter lim="800000"/>
            <a:headEnd/>
            <a:tailEnd/>
          </a:ln>
          <a:effectLst/>
        </p:spPr>
        <p:txBody>
          <a:bodyPr>
            <a:spAutoFit/>
          </a:bodyPr>
          <a:lstStyle/>
          <a:p>
            <a:pPr>
              <a:spcBef>
                <a:spcPct val="50000"/>
              </a:spcBef>
            </a:pPr>
            <a:r>
              <a:rPr lang="fr-FR"/>
              <a:t>Fuite valvulaire partielle</a:t>
            </a:r>
          </a:p>
        </p:txBody>
      </p:sp>
      <p:sp>
        <p:nvSpPr>
          <p:cNvPr id="140394" name="Text Box 106"/>
          <p:cNvSpPr txBox="1">
            <a:spLocks noChangeArrowheads="1"/>
          </p:cNvSpPr>
          <p:nvPr/>
        </p:nvSpPr>
        <p:spPr bwMode="auto">
          <a:xfrm>
            <a:off x="5181600" y="5734050"/>
            <a:ext cx="1600200" cy="915988"/>
          </a:xfrm>
          <a:prstGeom prst="rect">
            <a:avLst/>
          </a:prstGeom>
          <a:noFill/>
          <a:ln w="9525">
            <a:noFill/>
            <a:miter lim="800000"/>
            <a:headEnd/>
            <a:tailEnd/>
          </a:ln>
          <a:effectLst/>
        </p:spPr>
        <p:txBody>
          <a:bodyPr>
            <a:spAutoFit/>
          </a:bodyPr>
          <a:lstStyle/>
          <a:p>
            <a:pPr>
              <a:spcBef>
                <a:spcPct val="50000"/>
              </a:spcBef>
            </a:pPr>
            <a:r>
              <a:rPr lang="fr-FR"/>
              <a:t>Fuite valvulaire segmentaire</a:t>
            </a:r>
          </a:p>
        </p:txBody>
      </p:sp>
      <p:sp>
        <p:nvSpPr>
          <p:cNvPr id="140395" name="Text Box 107"/>
          <p:cNvSpPr txBox="1">
            <a:spLocks noChangeArrowheads="1"/>
          </p:cNvSpPr>
          <p:nvPr/>
        </p:nvSpPr>
        <p:spPr bwMode="auto">
          <a:xfrm>
            <a:off x="6629400" y="5715000"/>
            <a:ext cx="1584325" cy="915988"/>
          </a:xfrm>
          <a:prstGeom prst="rect">
            <a:avLst/>
          </a:prstGeom>
          <a:noFill/>
          <a:ln w="9525">
            <a:noFill/>
            <a:miter lim="800000"/>
            <a:headEnd/>
            <a:tailEnd/>
          </a:ln>
          <a:effectLst/>
        </p:spPr>
        <p:txBody>
          <a:bodyPr>
            <a:spAutoFit/>
          </a:bodyPr>
          <a:lstStyle/>
          <a:p>
            <a:pPr>
              <a:spcBef>
                <a:spcPct val="50000"/>
              </a:spcBef>
            </a:pPr>
            <a:r>
              <a:rPr lang="fr-FR"/>
              <a:t>Fuite valvulaire totale</a:t>
            </a:r>
          </a:p>
        </p:txBody>
      </p:sp>
      <p:sp>
        <p:nvSpPr>
          <p:cNvPr id="140396" name="Text Box 108"/>
          <p:cNvSpPr txBox="1">
            <a:spLocks noChangeArrowheads="1"/>
          </p:cNvSpPr>
          <p:nvPr/>
        </p:nvSpPr>
        <p:spPr bwMode="auto">
          <a:xfrm>
            <a:off x="4114800" y="2590800"/>
            <a:ext cx="1752600" cy="366713"/>
          </a:xfrm>
          <a:prstGeom prst="rect">
            <a:avLst/>
          </a:prstGeom>
          <a:noFill/>
          <a:ln w="9525">
            <a:noFill/>
            <a:miter lim="800000"/>
            <a:headEnd/>
            <a:tailEnd/>
          </a:ln>
          <a:effectLst/>
        </p:spPr>
        <p:txBody>
          <a:bodyPr>
            <a:spAutoFit/>
          </a:bodyPr>
          <a:lstStyle/>
          <a:p>
            <a:pPr>
              <a:spcBef>
                <a:spcPct val="50000"/>
              </a:spcBef>
            </a:pPr>
            <a:endParaRPr lang="fr-FR"/>
          </a:p>
        </p:txBody>
      </p:sp>
      <p:sp>
        <p:nvSpPr>
          <p:cNvPr id="140403" name="Rectangle 115"/>
          <p:cNvSpPr>
            <a:spLocks noChangeArrowheads="1"/>
          </p:cNvSpPr>
          <p:nvPr/>
        </p:nvSpPr>
        <p:spPr bwMode="auto">
          <a:xfrm>
            <a:off x="6553200" y="3886200"/>
            <a:ext cx="990600" cy="152400"/>
          </a:xfrm>
          <a:prstGeom prst="rect">
            <a:avLst/>
          </a:prstGeom>
          <a:solidFill>
            <a:srgbClr val="FFCCFF"/>
          </a:solidFill>
          <a:ln w="9525">
            <a:solidFill>
              <a:srgbClr val="FFCCFF"/>
            </a:solidFill>
            <a:miter lim="800000"/>
            <a:headEnd/>
            <a:tailEnd/>
          </a:ln>
          <a:effectLst/>
        </p:spPr>
        <p:txBody>
          <a:bodyPr wrap="none" anchor="ctr"/>
          <a:lstStyle/>
          <a:p>
            <a:pPr algn="ctr"/>
            <a:endParaRPr lang="fr-FR">
              <a:solidFill>
                <a:schemeClr val="bg1"/>
              </a:solidFill>
            </a:endParaRPr>
          </a:p>
        </p:txBody>
      </p:sp>
      <p:sp>
        <p:nvSpPr>
          <p:cNvPr id="140404" name="Line 116"/>
          <p:cNvSpPr>
            <a:spLocks noChangeShapeType="1"/>
          </p:cNvSpPr>
          <p:nvPr/>
        </p:nvSpPr>
        <p:spPr bwMode="auto">
          <a:xfrm>
            <a:off x="6629400" y="4038600"/>
            <a:ext cx="762000" cy="0"/>
          </a:xfrm>
          <a:prstGeom prst="line">
            <a:avLst/>
          </a:prstGeom>
          <a:noFill/>
          <a:ln w="9525">
            <a:solidFill>
              <a:schemeClr val="tx1"/>
            </a:solidFill>
            <a:round/>
            <a:headEnd/>
            <a:tailEnd/>
          </a:ln>
          <a:effectLst/>
        </p:spPr>
        <p:txBody>
          <a:bodyPr/>
          <a:lstStyle/>
          <a:p>
            <a:endParaRPr lang="fr-FR"/>
          </a:p>
        </p:txBody>
      </p:sp>
      <p:sp>
        <p:nvSpPr>
          <p:cNvPr id="140406" name="Rectangle 118"/>
          <p:cNvSpPr>
            <a:spLocks noChangeArrowheads="1"/>
          </p:cNvSpPr>
          <p:nvPr/>
        </p:nvSpPr>
        <p:spPr bwMode="auto">
          <a:xfrm>
            <a:off x="7772400" y="3962400"/>
            <a:ext cx="990600" cy="76200"/>
          </a:xfrm>
          <a:prstGeom prst="rect">
            <a:avLst/>
          </a:prstGeom>
          <a:solidFill>
            <a:srgbClr val="FFCCFF"/>
          </a:solidFill>
          <a:ln w="9525">
            <a:solidFill>
              <a:srgbClr val="FFCCFF"/>
            </a:solidFill>
            <a:miter lim="800000"/>
            <a:headEnd/>
            <a:tailEnd/>
          </a:ln>
          <a:effectLst/>
        </p:spPr>
        <p:txBody>
          <a:bodyPr wrap="none" anchor="ctr"/>
          <a:lstStyle/>
          <a:p>
            <a:endParaRPr lang="fr-FR"/>
          </a:p>
        </p:txBody>
      </p:sp>
      <p:sp>
        <p:nvSpPr>
          <p:cNvPr id="140408" name="Line 120"/>
          <p:cNvSpPr>
            <a:spLocks noChangeShapeType="1"/>
          </p:cNvSpPr>
          <p:nvPr/>
        </p:nvSpPr>
        <p:spPr bwMode="auto">
          <a:xfrm>
            <a:off x="7848600" y="4038600"/>
            <a:ext cx="762000" cy="0"/>
          </a:xfrm>
          <a:prstGeom prst="line">
            <a:avLst/>
          </a:prstGeom>
          <a:noFill/>
          <a:ln w="9525">
            <a:solidFill>
              <a:schemeClr val="tx1"/>
            </a:solidFill>
            <a:round/>
            <a:headEnd/>
            <a:tailEnd/>
          </a:ln>
          <a:effectLst/>
        </p:spPr>
        <p:txBody>
          <a:bodyPr/>
          <a:lstStyle/>
          <a:p>
            <a:endParaRPr lang="fr-FR"/>
          </a:p>
        </p:txBody>
      </p:sp>
      <p:sp>
        <p:nvSpPr>
          <p:cNvPr id="140415" name="Rectangle 127"/>
          <p:cNvSpPr>
            <a:spLocks noChangeArrowheads="1"/>
          </p:cNvSpPr>
          <p:nvPr/>
        </p:nvSpPr>
        <p:spPr bwMode="auto">
          <a:xfrm>
            <a:off x="2667000" y="5638800"/>
            <a:ext cx="6019800" cy="76200"/>
          </a:xfrm>
          <a:prstGeom prst="rect">
            <a:avLst/>
          </a:prstGeom>
          <a:solidFill>
            <a:srgbClr val="FFCCFF"/>
          </a:solidFill>
          <a:ln w="9525">
            <a:solidFill>
              <a:srgbClr val="FFCCFF"/>
            </a:solidFill>
            <a:miter lim="800000"/>
            <a:headEnd/>
            <a:tailEnd/>
          </a:ln>
          <a:effectLst/>
        </p:spPr>
        <p:txBody>
          <a:bodyPr wrap="none" anchor="ctr"/>
          <a:lstStyle/>
          <a:p>
            <a:endParaRPr lang="fr-FR"/>
          </a:p>
        </p:txBody>
      </p:sp>
      <p:sp>
        <p:nvSpPr>
          <p:cNvPr id="140416" name="Rectangle 128"/>
          <p:cNvSpPr>
            <a:spLocks noChangeArrowheads="1"/>
          </p:cNvSpPr>
          <p:nvPr/>
        </p:nvSpPr>
        <p:spPr bwMode="auto">
          <a:xfrm>
            <a:off x="2667000" y="3962400"/>
            <a:ext cx="6096000" cy="76200"/>
          </a:xfrm>
          <a:prstGeom prst="rect">
            <a:avLst/>
          </a:prstGeom>
          <a:solidFill>
            <a:srgbClr val="FFCCFF"/>
          </a:solidFill>
          <a:ln w="9525">
            <a:solidFill>
              <a:srgbClr val="FFCCFF"/>
            </a:solidFill>
            <a:miter lim="800000"/>
            <a:headEnd/>
            <a:tailEnd/>
          </a:ln>
          <a:effectLst/>
        </p:spPr>
        <p:txBody>
          <a:bodyPr wrap="none" anchor="ctr"/>
          <a:lstStyle/>
          <a:p>
            <a:endParaRPr lang="fr-FR"/>
          </a:p>
        </p:txBody>
      </p:sp>
      <p:sp>
        <p:nvSpPr>
          <p:cNvPr id="140417" name="Line 129"/>
          <p:cNvSpPr>
            <a:spLocks noChangeShapeType="1"/>
          </p:cNvSpPr>
          <p:nvPr/>
        </p:nvSpPr>
        <p:spPr bwMode="auto">
          <a:xfrm>
            <a:off x="2667000" y="4038600"/>
            <a:ext cx="762000" cy="0"/>
          </a:xfrm>
          <a:prstGeom prst="line">
            <a:avLst/>
          </a:prstGeom>
          <a:noFill/>
          <a:ln w="9525">
            <a:solidFill>
              <a:schemeClr val="tx1"/>
            </a:solidFill>
            <a:round/>
            <a:headEnd/>
            <a:tailEnd/>
          </a:ln>
          <a:effectLst/>
        </p:spPr>
        <p:txBody>
          <a:bodyPr/>
          <a:lstStyle/>
          <a:p>
            <a:endParaRPr lang="fr-FR"/>
          </a:p>
        </p:txBody>
      </p:sp>
      <p:sp>
        <p:nvSpPr>
          <p:cNvPr id="140418" name="Line 130"/>
          <p:cNvSpPr>
            <a:spLocks noChangeShapeType="1"/>
          </p:cNvSpPr>
          <p:nvPr/>
        </p:nvSpPr>
        <p:spPr bwMode="auto">
          <a:xfrm>
            <a:off x="4038600" y="4038600"/>
            <a:ext cx="762000" cy="0"/>
          </a:xfrm>
          <a:prstGeom prst="line">
            <a:avLst/>
          </a:prstGeom>
          <a:noFill/>
          <a:ln w="9525">
            <a:solidFill>
              <a:schemeClr val="tx1"/>
            </a:solidFill>
            <a:round/>
            <a:headEnd/>
            <a:tailEnd/>
          </a:ln>
          <a:effectLst/>
        </p:spPr>
        <p:txBody>
          <a:bodyPr/>
          <a:lstStyle/>
          <a:p>
            <a:endParaRPr lang="fr-FR"/>
          </a:p>
        </p:txBody>
      </p:sp>
      <p:sp>
        <p:nvSpPr>
          <p:cNvPr id="140419" name="Line 131"/>
          <p:cNvSpPr>
            <a:spLocks noChangeShapeType="1"/>
          </p:cNvSpPr>
          <p:nvPr/>
        </p:nvSpPr>
        <p:spPr bwMode="auto">
          <a:xfrm>
            <a:off x="5334000" y="4038600"/>
            <a:ext cx="762000" cy="0"/>
          </a:xfrm>
          <a:prstGeom prst="line">
            <a:avLst/>
          </a:prstGeom>
          <a:noFill/>
          <a:ln w="9525">
            <a:solidFill>
              <a:schemeClr val="tx1"/>
            </a:solidFill>
            <a:round/>
            <a:headEnd/>
            <a:tailEnd/>
          </a:ln>
          <a:effectLst/>
        </p:spPr>
        <p:txBody>
          <a:bodyPr/>
          <a:lstStyle/>
          <a:p>
            <a:endParaRPr lang="fr-FR"/>
          </a:p>
        </p:txBody>
      </p:sp>
      <p:sp>
        <p:nvSpPr>
          <p:cNvPr id="140420" name="Line 132"/>
          <p:cNvSpPr>
            <a:spLocks noChangeShapeType="1"/>
          </p:cNvSpPr>
          <p:nvPr/>
        </p:nvSpPr>
        <p:spPr bwMode="auto">
          <a:xfrm>
            <a:off x="6629400" y="4038600"/>
            <a:ext cx="762000" cy="0"/>
          </a:xfrm>
          <a:prstGeom prst="line">
            <a:avLst/>
          </a:prstGeom>
          <a:noFill/>
          <a:ln w="9525">
            <a:solidFill>
              <a:schemeClr val="tx1"/>
            </a:solidFill>
            <a:round/>
            <a:headEnd/>
            <a:tailEnd/>
          </a:ln>
          <a:effectLst/>
        </p:spPr>
        <p:txBody>
          <a:bodyPr/>
          <a:lstStyle/>
          <a:p>
            <a:endParaRPr lang="fr-FR"/>
          </a:p>
        </p:txBody>
      </p:sp>
      <p:sp>
        <p:nvSpPr>
          <p:cNvPr id="140421" name="Line 133"/>
          <p:cNvSpPr>
            <a:spLocks noChangeShapeType="1"/>
          </p:cNvSpPr>
          <p:nvPr/>
        </p:nvSpPr>
        <p:spPr bwMode="auto">
          <a:xfrm>
            <a:off x="7848600" y="4038600"/>
            <a:ext cx="762000" cy="0"/>
          </a:xfrm>
          <a:prstGeom prst="line">
            <a:avLst/>
          </a:prstGeom>
          <a:noFill/>
          <a:ln w="9525">
            <a:solidFill>
              <a:schemeClr val="tx1"/>
            </a:solidFill>
            <a:round/>
            <a:headEnd/>
            <a:tailEnd/>
          </a:ln>
          <a:effectLst/>
        </p:spPr>
        <p:txBody>
          <a:bodyPr/>
          <a:lstStyle/>
          <a:p>
            <a:endParaRPr lang="fr-FR"/>
          </a:p>
        </p:txBody>
      </p:sp>
      <p:sp>
        <p:nvSpPr>
          <p:cNvPr id="140422" name="Line 134"/>
          <p:cNvSpPr>
            <a:spLocks noChangeShapeType="1"/>
          </p:cNvSpPr>
          <p:nvPr/>
        </p:nvSpPr>
        <p:spPr bwMode="auto">
          <a:xfrm>
            <a:off x="2667000" y="5638800"/>
            <a:ext cx="762000" cy="0"/>
          </a:xfrm>
          <a:prstGeom prst="line">
            <a:avLst/>
          </a:prstGeom>
          <a:noFill/>
          <a:ln w="9525">
            <a:solidFill>
              <a:schemeClr val="tx1"/>
            </a:solidFill>
            <a:round/>
            <a:headEnd/>
            <a:tailEnd/>
          </a:ln>
          <a:effectLst/>
        </p:spPr>
        <p:txBody>
          <a:bodyPr/>
          <a:lstStyle/>
          <a:p>
            <a:endParaRPr lang="fr-FR"/>
          </a:p>
        </p:txBody>
      </p:sp>
      <p:sp>
        <p:nvSpPr>
          <p:cNvPr id="140423" name="Line 135"/>
          <p:cNvSpPr>
            <a:spLocks noChangeShapeType="1"/>
          </p:cNvSpPr>
          <p:nvPr/>
        </p:nvSpPr>
        <p:spPr bwMode="auto">
          <a:xfrm>
            <a:off x="4038600" y="5638800"/>
            <a:ext cx="762000" cy="0"/>
          </a:xfrm>
          <a:prstGeom prst="line">
            <a:avLst/>
          </a:prstGeom>
          <a:noFill/>
          <a:ln w="9525">
            <a:solidFill>
              <a:schemeClr val="tx1"/>
            </a:solidFill>
            <a:round/>
            <a:headEnd/>
            <a:tailEnd/>
          </a:ln>
          <a:effectLst/>
        </p:spPr>
        <p:txBody>
          <a:bodyPr/>
          <a:lstStyle/>
          <a:p>
            <a:endParaRPr lang="fr-FR"/>
          </a:p>
        </p:txBody>
      </p:sp>
      <p:sp>
        <p:nvSpPr>
          <p:cNvPr id="140424" name="Line 136"/>
          <p:cNvSpPr>
            <a:spLocks noChangeShapeType="1"/>
          </p:cNvSpPr>
          <p:nvPr/>
        </p:nvSpPr>
        <p:spPr bwMode="auto">
          <a:xfrm>
            <a:off x="5334000" y="5638800"/>
            <a:ext cx="762000" cy="0"/>
          </a:xfrm>
          <a:prstGeom prst="line">
            <a:avLst/>
          </a:prstGeom>
          <a:noFill/>
          <a:ln w="9525">
            <a:solidFill>
              <a:schemeClr val="tx1"/>
            </a:solidFill>
            <a:round/>
            <a:headEnd/>
            <a:tailEnd/>
          </a:ln>
          <a:effectLst/>
        </p:spPr>
        <p:txBody>
          <a:bodyPr/>
          <a:lstStyle/>
          <a:p>
            <a:endParaRPr lang="fr-FR"/>
          </a:p>
        </p:txBody>
      </p:sp>
      <p:sp>
        <p:nvSpPr>
          <p:cNvPr id="140426" name="Line 138"/>
          <p:cNvSpPr>
            <a:spLocks noChangeShapeType="1"/>
          </p:cNvSpPr>
          <p:nvPr/>
        </p:nvSpPr>
        <p:spPr bwMode="auto">
          <a:xfrm>
            <a:off x="6629400" y="5638800"/>
            <a:ext cx="762000" cy="0"/>
          </a:xfrm>
          <a:prstGeom prst="line">
            <a:avLst/>
          </a:prstGeom>
          <a:noFill/>
          <a:ln w="9525">
            <a:solidFill>
              <a:schemeClr val="tx1"/>
            </a:solidFill>
            <a:round/>
            <a:headEnd/>
            <a:tailEnd/>
          </a:ln>
          <a:effectLst/>
        </p:spPr>
        <p:txBody>
          <a:bodyPr/>
          <a:lstStyle/>
          <a:p>
            <a:endParaRPr lang="fr-FR"/>
          </a:p>
        </p:txBody>
      </p:sp>
      <p:sp>
        <p:nvSpPr>
          <p:cNvPr id="140427" name="Line 139"/>
          <p:cNvSpPr>
            <a:spLocks noChangeShapeType="1"/>
          </p:cNvSpPr>
          <p:nvPr/>
        </p:nvSpPr>
        <p:spPr bwMode="auto">
          <a:xfrm>
            <a:off x="7848600" y="5638800"/>
            <a:ext cx="762000" cy="0"/>
          </a:xfrm>
          <a:prstGeom prst="line">
            <a:avLst/>
          </a:prstGeom>
          <a:noFill/>
          <a:ln w="9525">
            <a:solidFill>
              <a:schemeClr val="tx1"/>
            </a:solidFill>
            <a:round/>
            <a:headEnd/>
            <a:tailEnd/>
          </a:ln>
          <a:effectLst/>
        </p:spPr>
        <p:txBody>
          <a:bodyPr/>
          <a:lstStyle/>
          <a:p>
            <a:endParaRPr lang="fr-FR"/>
          </a:p>
        </p:txBody>
      </p:sp>
      <p:sp>
        <p:nvSpPr>
          <p:cNvPr id="140430" name="Rectangle 142"/>
          <p:cNvSpPr>
            <a:spLocks noChangeArrowheads="1"/>
          </p:cNvSpPr>
          <p:nvPr/>
        </p:nvSpPr>
        <p:spPr bwMode="auto">
          <a:xfrm>
            <a:off x="1371600" y="3581400"/>
            <a:ext cx="381000" cy="76200"/>
          </a:xfrm>
          <a:prstGeom prst="rect">
            <a:avLst/>
          </a:prstGeom>
          <a:solidFill>
            <a:schemeClr val="hlink"/>
          </a:solidFill>
          <a:ln w="9525">
            <a:solidFill>
              <a:schemeClr val="tx1"/>
            </a:solidFill>
            <a:miter lim="800000"/>
            <a:headEnd/>
            <a:tailEnd/>
          </a:ln>
          <a:effectLst/>
        </p:spPr>
        <p:txBody>
          <a:bodyPr wrap="none" anchor="ctr"/>
          <a:lstStyle/>
          <a:p>
            <a:endParaRPr lang="fr-FR"/>
          </a:p>
        </p:txBody>
      </p:sp>
      <p:sp>
        <p:nvSpPr>
          <p:cNvPr id="140432" name="Freeform 144"/>
          <p:cNvSpPr>
            <a:spLocks/>
          </p:cNvSpPr>
          <p:nvPr/>
        </p:nvSpPr>
        <p:spPr bwMode="auto">
          <a:xfrm>
            <a:off x="1752600" y="3608388"/>
            <a:ext cx="327025" cy="374650"/>
          </a:xfrm>
          <a:custGeom>
            <a:avLst/>
            <a:gdLst/>
            <a:ahLst/>
            <a:cxnLst>
              <a:cxn ang="0">
                <a:pos x="16" y="23"/>
              </a:cxn>
              <a:cxn ang="0">
                <a:pos x="87" y="126"/>
              </a:cxn>
              <a:cxn ang="0">
                <a:pos x="151" y="134"/>
              </a:cxn>
              <a:cxn ang="0">
                <a:pos x="182" y="181"/>
              </a:cxn>
              <a:cxn ang="0">
                <a:pos x="206" y="236"/>
              </a:cxn>
            </a:cxnLst>
            <a:rect l="0" t="0" r="r" b="b"/>
            <a:pathLst>
              <a:path w="206" h="236">
                <a:moveTo>
                  <a:pt x="16" y="23"/>
                </a:moveTo>
                <a:cubicBezTo>
                  <a:pt x="165" y="42"/>
                  <a:pt x="0" y="0"/>
                  <a:pt x="87" y="126"/>
                </a:cubicBezTo>
                <a:cubicBezTo>
                  <a:pt x="99" y="144"/>
                  <a:pt x="130" y="131"/>
                  <a:pt x="151" y="134"/>
                </a:cubicBezTo>
                <a:cubicBezTo>
                  <a:pt x="161" y="150"/>
                  <a:pt x="178" y="163"/>
                  <a:pt x="182" y="181"/>
                </a:cubicBezTo>
                <a:cubicBezTo>
                  <a:pt x="192" y="227"/>
                  <a:pt x="181" y="211"/>
                  <a:pt x="206" y="236"/>
                </a:cubicBezTo>
              </a:path>
            </a:pathLst>
          </a:custGeom>
          <a:noFill/>
          <a:ln w="38100" cmpd="sng">
            <a:solidFill>
              <a:schemeClr val="tx1"/>
            </a:solidFill>
            <a:round/>
            <a:headEnd/>
            <a:tailEnd/>
          </a:ln>
          <a:effectLst/>
        </p:spPr>
        <p:txBody>
          <a:bodyPr/>
          <a:lstStyle/>
          <a:p>
            <a:endParaRPr lang="fr-FR"/>
          </a:p>
        </p:txBody>
      </p:sp>
      <p:sp>
        <p:nvSpPr>
          <p:cNvPr id="140433" name="Freeform 145"/>
          <p:cNvSpPr>
            <a:spLocks/>
          </p:cNvSpPr>
          <p:nvPr/>
        </p:nvSpPr>
        <p:spPr bwMode="auto">
          <a:xfrm>
            <a:off x="1754188" y="3632200"/>
            <a:ext cx="87312" cy="1588"/>
          </a:xfrm>
          <a:custGeom>
            <a:avLst/>
            <a:gdLst/>
            <a:ahLst/>
            <a:cxnLst>
              <a:cxn ang="0">
                <a:pos x="0" y="0"/>
              </a:cxn>
              <a:cxn ang="0">
                <a:pos x="55" y="0"/>
              </a:cxn>
            </a:cxnLst>
            <a:rect l="0" t="0" r="r" b="b"/>
            <a:pathLst>
              <a:path w="55" h="1">
                <a:moveTo>
                  <a:pt x="0" y="0"/>
                </a:moveTo>
                <a:cubicBezTo>
                  <a:pt x="18" y="0"/>
                  <a:pt x="37" y="0"/>
                  <a:pt x="55" y="0"/>
                </a:cubicBezTo>
              </a:path>
            </a:pathLst>
          </a:custGeom>
          <a:noFill/>
          <a:ln w="28575" cmpd="sng">
            <a:solidFill>
              <a:schemeClr val="tx1"/>
            </a:solidFill>
            <a:round/>
            <a:headEnd/>
            <a:tailEnd/>
          </a:ln>
          <a:effectLst/>
        </p:spPr>
        <p:txBody>
          <a:bodyPr/>
          <a:lstStyle/>
          <a:p>
            <a:endParaRPr lang="fr-FR"/>
          </a:p>
        </p:txBody>
      </p:sp>
      <p:sp>
        <p:nvSpPr>
          <p:cNvPr id="140434" name="Line 146"/>
          <p:cNvSpPr>
            <a:spLocks noChangeShapeType="1"/>
          </p:cNvSpPr>
          <p:nvPr/>
        </p:nvSpPr>
        <p:spPr bwMode="auto">
          <a:xfrm flipH="1">
            <a:off x="1447800" y="2514600"/>
            <a:ext cx="76200" cy="685800"/>
          </a:xfrm>
          <a:prstGeom prst="line">
            <a:avLst/>
          </a:prstGeom>
          <a:noFill/>
          <a:ln w="38100">
            <a:solidFill>
              <a:srgbClr val="FF6600"/>
            </a:solidFill>
            <a:round/>
            <a:headEnd/>
            <a:tailEnd type="triangle" w="med" len="med"/>
          </a:ln>
          <a:effectLst/>
        </p:spPr>
        <p:txBody>
          <a:bodyPr/>
          <a:lstStyle/>
          <a:p>
            <a:endParaRPr lang="fr-FR"/>
          </a:p>
        </p:txBody>
      </p:sp>
      <p:sp>
        <p:nvSpPr>
          <p:cNvPr id="140438" name="Freeform 150"/>
          <p:cNvSpPr>
            <a:spLocks/>
          </p:cNvSpPr>
          <p:nvPr/>
        </p:nvSpPr>
        <p:spPr bwMode="auto">
          <a:xfrm>
            <a:off x="1177925" y="1925638"/>
            <a:ext cx="355600" cy="392112"/>
          </a:xfrm>
          <a:custGeom>
            <a:avLst/>
            <a:gdLst/>
            <a:ahLst/>
            <a:cxnLst>
              <a:cxn ang="0">
                <a:pos x="0" y="191"/>
              </a:cxn>
              <a:cxn ang="0">
                <a:pos x="79" y="57"/>
              </a:cxn>
              <a:cxn ang="0">
                <a:pos x="189" y="26"/>
              </a:cxn>
              <a:cxn ang="0">
                <a:pos x="197" y="247"/>
              </a:cxn>
              <a:cxn ang="0">
                <a:pos x="173" y="207"/>
              </a:cxn>
            </a:cxnLst>
            <a:rect l="0" t="0" r="r" b="b"/>
            <a:pathLst>
              <a:path w="224" h="247">
                <a:moveTo>
                  <a:pt x="0" y="191"/>
                </a:moveTo>
                <a:cubicBezTo>
                  <a:pt x="33" y="141"/>
                  <a:pt x="27" y="91"/>
                  <a:pt x="79" y="57"/>
                </a:cubicBezTo>
                <a:cubicBezTo>
                  <a:pt x="96" y="0"/>
                  <a:pt x="131" y="20"/>
                  <a:pt x="189" y="26"/>
                </a:cubicBezTo>
                <a:cubicBezTo>
                  <a:pt x="224" y="128"/>
                  <a:pt x="206" y="56"/>
                  <a:pt x="197" y="247"/>
                </a:cubicBezTo>
                <a:cubicBezTo>
                  <a:pt x="187" y="216"/>
                  <a:pt x="195" y="229"/>
                  <a:pt x="173" y="207"/>
                </a:cubicBezTo>
              </a:path>
            </a:pathLst>
          </a:custGeom>
          <a:noFill/>
          <a:ln w="38100" cmpd="sng">
            <a:solidFill>
              <a:srgbClr val="FF6600"/>
            </a:solidFill>
            <a:round/>
            <a:headEnd/>
            <a:tailEnd/>
          </a:ln>
          <a:effectLst/>
        </p:spPr>
        <p:txBody>
          <a:bodyPr/>
          <a:lstStyle/>
          <a:p>
            <a:endParaRPr lang="fr-FR"/>
          </a:p>
        </p:txBody>
      </p:sp>
      <p:sp>
        <p:nvSpPr>
          <p:cNvPr id="140439" name="Line 151"/>
          <p:cNvSpPr>
            <a:spLocks noChangeShapeType="1"/>
          </p:cNvSpPr>
          <p:nvPr/>
        </p:nvSpPr>
        <p:spPr bwMode="auto">
          <a:xfrm flipV="1">
            <a:off x="1447800" y="2209800"/>
            <a:ext cx="0" cy="76200"/>
          </a:xfrm>
          <a:prstGeom prst="line">
            <a:avLst/>
          </a:prstGeom>
          <a:noFill/>
          <a:ln w="28575">
            <a:solidFill>
              <a:srgbClr val="FF6600"/>
            </a:solidFill>
            <a:round/>
            <a:headEnd/>
            <a:tailEnd/>
          </a:ln>
          <a:effectLst/>
        </p:spPr>
        <p:txBody>
          <a:bodyPr/>
          <a:lstStyle/>
          <a:p>
            <a:endParaRPr lang="fr-FR"/>
          </a:p>
        </p:txBody>
      </p:sp>
      <p:sp>
        <p:nvSpPr>
          <p:cNvPr id="140440" name="Line 152"/>
          <p:cNvSpPr>
            <a:spLocks noChangeShapeType="1"/>
          </p:cNvSpPr>
          <p:nvPr/>
        </p:nvSpPr>
        <p:spPr bwMode="auto">
          <a:xfrm flipH="1" flipV="1">
            <a:off x="1371600" y="2133600"/>
            <a:ext cx="76200" cy="152400"/>
          </a:xfrm>
          <a:prstGeom prst="line">
            <a:avLst/>
          </a:prstGeom>
          <a:noFill/>
          <a:ln w="38100">
            <a:solidFill>
              <a:srgbClr val="FF6600"/>
            </a:solidFill>
            <a:round/>
            <a:headEnd/>
            <a:tailEnd/>
          </a:ln>
          <a:effectLst/>
        </p:spPr>
        <p:txBody>
          <a:bodyPr/>
          <a:lstStyle/>
          <a:p>
            <a:endParaRPr lang="fr-FR"/>
          </a:p>
        </p:txBody>
      </p:sp>
      <p:sp>
        <p:nvSpPr>
          <p:cNvPr id="140442" name="Line 154"/>
          <p:cNvSpPr>
            <a:spLocks noChangeShapeType="1"/>
          </p:cNvSpPr>
          <p:nvPr/>
        </p:nvSpPr>
        <p:spPr bwMode="auto">
          <a:xfrm rot="-6243940" flipH="1" flipV="1">
            <a:off x="1485900" y="2171700"/>
            <a:ext cx="76200" cy="152400"/>
          </a:xfrm>
          <a:prstGeom prst="line">
            <a:avLst/>
          </a:prstGeom>
          <a:noFill/>
          <a:ln w="38100">
            <a:solidFill>
              <a:srgbClr val="FF6600"/>
            </a:solidFill>
            <a:round/>
            <a:headEnd/>
            <a:tailEnd/>
          </a:ln>
          <a:effectLst/>
        </p:spPr>
        <p:txBody>
          <a:bodyPr/>
          <a:lstStyle/>
          <a:p>
            <a:endParaRPr lang="fr-FR"/>
          </a:p>
        </p:txBody>
      </p:sp>
      <p:sp>
        <p:nvSpPr>
          <p:cNvPr id="140443" name="Line 155"/>
          <p:cNvSpPr>
            <a:spLocks noChangeShapeType="1"/>
          </p:cNvSpPr>
          <p:nvPr/>
        </p:nvSpPr>
        <p:spPr bwMode="auto">
          <a:xfrm flipV="1">
            <a:off x="1524000" y="2133600"/>
            <a:ext cx="76200" cy="152400"/>
          </a:xfrm>
          <a:prstGeom prst="line">
            <a:avLst/>
          </a:prstGeom>
          <a:noFill/>
          <a:ln w="38100">
            <a:solidFill>
              <a:srgbClr val="FF6600"/>
            </a:solidFill>
            <a:round/>
            <a:headEnd/>
            <a:tailEnd/>
          </a:ln>
          <a:effectLst/>
        </p:spPr>
        <p:txBody>
          <a:bodyPr/>
          <a:lstStyle/>
          <a:p>
            <a:endParaRPr lang="fr-FR"/>
          </a:p>
        </p:txBody>
      </p:sp>
      <p:sp>
        <p:nvSpPr>
          <p:cNvPr id="140445" name="AutoShape 157"/>
          <p:cNvSpPr>
            <a:spLocks noChangeArrowheads="1"/>
          </p:cNvSpPr>
          <p:nvPr/>
        </p:nvSpPr>
        <p:spPr bwMode="auto">
          <a:xfrm>
            <a:off x="533400" y="2590800"/>
            <a:ext cx="304800" cy="304800"/>
          </a:xfrm>
          <a:prstGeom prst="smileyFace">
            <a:avLst>
              <a:gd name="adj" fmla="val 4653"/>
            </a:avLst>
          </a:prstGeom>
          <a:solidFill>
            <a:srgbClr val="FF6600"/>
          </a:solidFill>
          <a:ln w="9525">
            <a:solidFill>
              <a:schemeClr val="tx1"/>
            </a:solidFill>
            <a:round/>
            <a:headEnd/>
            <a:tailEnd/>
          </a:ln>
          <a:effectLst/>
        </p:spPr>
        <p:txBody>
          <a:bodyPr wrap="none" anchor="ctr"/>
          <a:lstStyle/>
          <a:p>
            <a:endParaRPr lang="fr-FR"/>
          </a:p>
        </p:txBody>
      </p:sp>
      <p:sp>
        <p:nvSpPr>
          <p:cNvPr id="140446" name="AutoShape 158"/>
          <p:cNvSpPr>
            <a:spLocks noChangeArrowheads="1"/>
          </p:cNvSpPr>
          <p:nvPr/>
        </p:nvSpPr>
        <p:spPr bwMode="auto">
          <a:xfrm>
            <a:off x="8686800" y="6019800"/>
            <a:ext cx="304800" cy="304800"/>
          </a:xfrm>
          <a:prstGeom prst="smileyFace">
            <a:avLst>
              <a:gd name="adj" fmla="val 4653"/>
            </a:avLst>
          </a:prstGeom>
          <a:solidFill>
            <a:srgbClr val="FF6600"/>
          </a:solidFill>
          <a:ln w="9525">
            <a:solidFill>
              <a:schemeClr val="tx1"/>
            </a:solidFill>
            <a:round/>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Freeform 2"/>
          <p:cNvSpPr>
            <a:spLocks/>
          </p:cNvSpPr>
          <p:nvPr/>
        </p:nvSpPr>
        <p:spPr bwMode="auto">
          <a:xfrm>
            <a:off x="533400" y="1828800"/>
            <a:ext cx="4191000" cy="1600200"/>
          </a:xfrm>
          <a:custGeom>
            <a:avLst/>
            <a:gdLst/>
            <a:ahLst/>
            <a:cxnLst>
              <a:cxn ang="0">
                <a:pos x="0" y="0"/>
              </a:cxn>
              <a:cxn ang="0">
                <a:pos x="0" y="2160"/>
              </a:cxn>
              <a:cxn ang="0">
                <a:pos x="2928" y="2160"/>
              </a:cxn>
            </a:cxnLst>
            <a:rect l="0" t="0" r="r" b="b"/>
            <a:pathLst>
              <a:path w="2928" h="2160">
                <a:moveTo>
                  <a:pt x="0" y="0"/>
                </a:moveTo>
                <a:lnTo>
                  <a:pt x="0" y="2160"/>
                </a:lnTo>
                <a:lnTo>
                  <a:pt x="2928" y="2160"/>
                </a:lnTo>
              </a:path>
            </a:pathLst>
          </a:custGeom>
          <a:noFill/>
          <a:ln w="38100" cmpd="sng">
            <a:solidFill>
              <a:schemeClr val="accent2"/>
            </a:solidFill>
            <a:round/>
            <a:headEnd type="triangle" w="med" len="med"/>
            <a:tailEnd type="triangle" w="med" len="med"/>
          </a:ln>
          <a:effectLst/>
        </p:spPr>
        <p:txBody>
          <a:bodyPr/>
          <a:lstStyle/>
          <a:p>
            <a:endParaRPr lang="fr-FR"/>
          </a:p>
        </p:txBody>
      </p:sp>
      <p:sp>
        <p:nvSpPr>
          <p:cNvPr id="168963" name="Freeform 3"/>
          <p:cNvSpPr>
            <a:spLocks/>
          </p:cNvSpPr>
          <p:nvPr/>
        </p:nvSpPr>
        <p:spPr bwMode="auto">
          <a:xfrm>
            <a:off x="533400" y="1951038"/>
            <a:ext cx="2744788" cy="2973387"/>
          </a:xfrm>
          <a:custGeom>
            <a:avLst/>
            <a:gdLst/>
            <a:ahLst/>
            <a:cxnLst>
              <a:cxn ang="0">
                <a:pos x="0" y="1536"/>
              </a:cxn>
              <a:cxn ang="0">
                <a:pos x="720" y="0"/>
              </a:cxn>
              <a:cxn ang="0">
                <a:pos x="2228" y="3070"/>
              </a:cxn>
              <a:cxn ang="0">
                <a:pos x="2953" y="1547"/>
              </a:cxn>
            </a:cxnLst>
            <a:rect l="0" t="0" r="r" b="b"/>
            <a:pathLst>
              <a:path w="2953" h="3070">
                <a:moveTo>
                  <a:pt x="0" y="1536"/>
                </a:moveTo>
                <a:lnTo>
                  <a:pt x="720" y="0"/>
                </a:lnTo>
                <a:lnTo>
                  <a:pt x="2228" y="3070"/>
                </a:lnTo>
                <a:lnTo>
                  <a:pt x="2953" y="1547"/>
                </a:lnTo>
              </a:path>
            </a:pathLst>
          </a:custGeom>
          <a:solidFill>
            <a:schemeClr val="folHlink"/>
          </a:solidFill>
          <a:ln w="38100" cmpd="sng">
            <a:solidFill>
              <a:schemeClr val="accent2"/>
            </a:solidFill>
            <a:round/>
            <a:headEnd/>
            <a:tailEnd/>
          </a:ln>
          <a:effectLst/>
        </p:spPr>
        <p:txBody>
          <a:bodyPr/>
          <a:lstStyle/>
          <a:p>
            <a:endParaRPr lang="fr-FR"/>
          </a:p>
        </p:txBody>
      </p:sp>
      <p:grpSp>
        <p:nvGrpSpPr>
          <p:cNvPr id="2" name="Group 4"/>
          <p:cNvGrpSpPr>
            <a:grpSpLocks/>
          </p:cNvGrpSpPr>
          <p:nvPr/>
        </p:nvGrpSpPr>
        <p:grpSpPr bwMode="auto">
          <a:xfrm>
            <a:off x="533400" y="4114800"/>
            <a:ext cx="4329113" cy="2343150"/>
            <a:chOff x="2985" y="1148"/>
            <a:chExt cx="2727" cy="1476"/>
          </a:xfrm>
        </p:grpSpPr>
        <p:sp>
          <p:nvSpPr>
            <p:cNvPr id="168965" name="Freeform 5"/>
            <p:cNvSpPr>
              <a:spLocks/>
            </p:cNvSpPr>
            <p:nvPr/>
          </p:nvSpPr>
          <p:spPr bwMode="auto">
            <a:xfrm>
              <a:off x="2985" y="1148"/>
              <a:ext cx="2727" cy="1008"/>
            </a:xfrm>
            <a:custGeom>
              <a:avLst/>
              <a:gdLst/>
              <a:ahLst/>
              <a:cxnLst>
                <a:cxn ang="0">
                  <a:pos x="0" y="0"/>
                </a:cxn>
                <a:cxn ang="0">
                  <a:pos x="0" y="2160"/>
                </a:cxn>
                <a:cxn ang="0">
                  <a:pos x="2928" y="2160"/>
                </a:cxn>
              </a:cxnLst>
              <a:rect l="0" t="0" r="r" b="b"/>
              <a:pathLst>
                <a:path w="2928" h="2160">
                  <a:moveTo>
                    <a:pt x="0" y="0"/>
                  </a:moveTo>
                  <a:lnTo>
                    <a:pt x="0" y="2160"/>
                  </a:lnTo>
                  <a:lnTo>
                    <a:pt x="2928" y="2160"/>
                  </a:lnTo>
                </a:path>
              </a:pathLst>
            </a:custGeom>
            <a:noFill/>
            <a:ln w="38100" cmpd="sng">
              <a:solidFill>
                <a:schemeClr val="accent2"/>
              </a:solidFill>
              <a:round/>
              <a:headEnd type="triangle" w="med" len="med"/>
              <a:tailEnd type="triangle" w="med" len="med"/>
            </a:ln>
            <a:effectLst/>
          </p:spPr>
          <p:txBody>
            <a:bodyPr/>
            <a:lstStyle/>
            <a:p>
              <a:endParaRPr lang="fr-FR"/>
            </a:p>
          </p:txBody>
        </p:sp>
        <p:sp>
          <p:nvSpPr>
            <p:cNvPr id="168966" name="Freeform 6"/>
            <p:cNvSpPr>
              <a:spLocks/>
            </p:cNvSpPr>
            <p:nvPr/>
          </p:nvSpPr>
          <p:spPr bwMode="auto">
            <a:xfrm>
              <a:off x="2985" y="1228"/>
              <a:ext cx="2594" cy="1396"/>
            </a:xfrm>
            <a:custGeom>
              <a:avLst/>
              <a:gdLst/>
              <a:ahLst/>
              <a:cxnLst>
                <a:cxn ang="0">
                  <a:pos x="0" y="937"/>
                </a:cxn>
                <a:cxn ang="0">
                  <a:pos x="422" y="0"/>
                </a:cxn>
                <a:cxn ang="0">
                  <a:pos x="1091" y="1396"/>
                </a:cxn>
                <a:cxn ang="0">
                  <a:pos x="2594" y="927"/>
                </a:cxn>
              </a:cxnLst>
              <a:rect l="0" t="0" r="r" b="b"/>
              <a:pathLst>
                <a:path w="2594" h="1396">
                  <a:moveTo>
                    <a:pt x="0" y="937"/>
                  </a:moveTo>
                  <a:lnTo>
                    <a:pt x="422" y="0"/>
                  </a:lnTo>
                  <a:lnTo>
                    <a:pt x="1091" y="1396"/>
                  </a:lnTo>
                  <a:lnTo>
                    <a:pt x="2594" y="927"/>
                  </a:lnTo>
                </a:path>
              </a:pathLst>
            </a:custGeom>
            <a:solidFill>
              <a:schemeClr val="folHlink"/>
            </a:solidFill>
            <a:ln w="38100" cmpd="sng">
              <a:solidFill>
                <a:schemeClr val="accent2"/>
              </a:solidFill>
              <a:round/>
              <a:headEnd/>
              <a:tailEnd/>
            </a:ln>
            <a:effectLst/>
          </p:spPr>
          <p:txBody>
            <a:bodyPr/>
            <a:lstStyle/>
            <a:p>
              <a:endParaRPr lang="fr-FR"/>
            </a:p>
          </p:txBody>
        </p:sp>
      </p:grpSp>
      <p:sp>
        <p:nvSpPr>
          <p:cNvPr id="168967" name="Text Box 7"/>
          <p:cNvSpPr txBox="1">
            <a:spLocks noChangeArrowheads="1"/>
          </p:cNvSpPr>
          <p:nvPr/>
        </p:nvSpPr>
        <p:spPr bwMode="auto">
          <a:xfrm>
            <a:off x="914400" y="3505200"/>
            <a:ext cx="866775" cy="376238"/>
          </a:xfrm>
          <a:prstGeom prst="rect">
            <a:avLst/>
          </a:prstGeom>
          <a:noFill/>
          <a:ln w="9525">
            <a:solidFill>
              <a:schemeClr val="accent2"/>
            </a:solidFill>
            <a:miter lim="800000"/>
            <a:headEnd/>
            <a:tailEnd/>
          </a:ln>
          <a:effectLst/>
        </p:spPr>
        <p:txBody>
          <a:bodyPr wrap="none">
            <a:spAutoFit/>
          </a:bodyPr>
          <a:lstStyle/>
          <a:p>
            <a:r>
              <a:rPr lang="fr-FR" b="0">
                <a:solidFill>
                  <a:schemeClr val="accent2"/>
                </a:solidFill>
                <a:latin typeface="Times New Roman" pitchFamily="18" charset="0"/>
              </a:rPr>
              <a:t>Systole</a:t>
            </a:r>
          </a:p>
        </p:txBody>
      </p:sp>
      <p:sp>
        <p:nvSpPr>
          <p:cNvPr id="168968" name="Text Box 8"/>
          <p:cNvSpPr txBox="1">
            <a:spLocks noChangeArrowheads="1"/>
          </p:cNvSpPr>
          <p:nvPr/>
        </p:nvSpPr>
        <p:spPr bwMode="auto">
          <a:xfrm>
            <a:off x="2209800" y="2971800"/>
            <a:ext cx="955675" cy="376238"/>
          </a:xfrm>
          <a:prstGeom prst="rect">
            <a:avLst/>
          </a:prstGeom>
          <a:noFill/>
          <a:ln w="9525">
            <a:solidFill>
              <a:schemeClr val="accent2"/>
            </a:solidFill>
            <a:miter lim="800000"/>
            <a:headEnd/>
            <a:tailEnd/>
          </a:ln>
          <a:effectLst/>
        </p:spPr>
        <p:txBody>
          <a:bodyPr wrap="none">
            <a:spAutoFit/>
          </a:bodyPr>
          <a:lstStyle/>
          <a:p>
            <a:r>
              <a:rPr lang="fr-FR" b="0">
                <a:solidFill>
                  <a:schemeClr val="accent2"/>
                </a:solidFill>
                <a:latin typeface="Times New Roman" pitchFamily="18" charset="0"/>
              </a:rPr>
              <a:t>Diastole</a:t>
            </a:r>
          </a:p>
        </p:txBody>
      </p:sp>
      <p:sp>
        <p:nvSpPr>
          <p:cNvPr id="168969" name="Text Box 9"/>
          <p:cNvSpPr txBox="1">
            <a:spLocks noChangeArrowheads="1"/>
          </p:cNvSpPr>
          <p:nvPr/>
        </p:nvSpPr>
        <p:spPr bwMode="auto">
          <a:xfrm>
            <a:off x="152400" y="1447800"/>
            <a:ext cx="866775" cy="376238"/>
          </a:xfrm>
          <a:prstGeom prst="rect">
            <a:avLst/>
          </a:prstGeom>
          <a:noFill/>
          <a:ln w="9525">
            <a:solidFill>
              <a:schemeClr val="accent2"/>
            </a:solidFill>
            <a:miter lim="800000"/>
            <a:headEnd/>
            <a:tailEnd/>
          </a:ln>
          <a:effectLst/>
        </p:spPr>
        <p:txBody>
          <a:bodyPr wrap="none">
            <a:spAutoFit/>
          </a:bodyPr>
          <a:lstStyle/>
          <a:p>
            <a:r>
              <a:rPr lang="fr-FR" b="0">
                <a:solidFill>
                  <a:schemeClr val="accent2"/>
                </a:solidFill>
                <a:latin typeface="Times New Roman" pitchFamily="18" charset="0"/>
              </a:rPr>
              <a:t>Vitesse</a:t>
            </a:r>
          </a:p>
        </p:txBody>
      </p:sp>
      <p:sp>
        <p:nvSpPr>
          <p:cNvPr id="168970" name="Text Box 10"/>
          <p:cNvSpPr txBox="1">
            <a:spLocks noChangeArrowheads="1"/>
          </p:cNvSpPr>
          <p:nvPr/>
        </p:nvSpPr>
        <p:spPr bwMode="auto">
          <a:xfrm>
            <a:off x="3962400" y="3505200"/>
            <a:ext cx="815975" cy="376238"/>
          </a:xfrm>
          <a:prstGeom prst="rect">
            <a:avLst/>
          </a:prstGeom>
          <a:noFill/>
          <a:ln w="9525">
            <a:solidFill>
              <a:schemeClr val="accent2"/>
            </a:solidFill>
            <a:miter lim="800000"/>
            <a:headEnd/>
            <a:tailEnd/>
          </a:ln>
          <a:effectLst/>
        </p:spPr>
        <p:txBody>
          <a:bodyPr wrap="none">
            <a:spAutoFit/>
          </a:bodyPr>
          <a:lstStyle/>
          <a:p>
            <a:r>
              <a:rPr lang="fr-FR" b="0">
                <a:solidFill>
                  <a:schemeClr val="accent2"/>
                </a:solidFill>
                <a:latin typeface="Times New Roman" pitchFamily="18" charset="0"/>
              </a:rPr>
              <a:t>Temps</a:t>
            </a:r>
          </a:p>
        </p:txBody>
      </p:sp>
      <p:sp>
        <p:nvSpPr>
          <p:cNvPr id="168971" name="Line 11"/>
          <p:cNvSpPr>
            <a:spLocks noChangeShapeType="1"/>
          </p:cNvSpPr>
          <p:nvPr/>
        </p:nvSpPr>
        <p:spPr bwMode="auto">
          <a:xfrm>
            <a:off x="1905000" y="1447800"/>
            <a:ext cx="0" cy="4267200"/>
          </a:xfrm>
          <a:prstGeom prst="line">
            <a:avLst/>
          </a:prstGeom>
          <a:noFill/>
          <a:ln w="9525">
            <a:solidFill>
              <a:schemeClr val="accent2"/>
            </a:solidFill>
            <a:round/>
            <a:headEnd/>
            <a:tailEnd/>
          </a:ln>
          <a:effectLst/>
        </p:spPr>
        <p:txBody>
          <a:bodyPr/>
          <a:lstStyle/>
          <a:p>
            <a:endParaRPr lang="fr-FR"/>
          </a:p>
        </p:txBody>
      </p:sp>
      <p:sp>
        <p:nvSpPr>
          <p:cNvPr id="168972" name="Line 12"/>
          <p:cNvSpPr>
            <a:spLocks noChangeShapeType="1"/>
          </p:cNvSpPr>
          <p:nvPr/>
        </p:nvSpPr>
        <p:spPr bwMode="auto">
          <a:xfrm>
            <a:off x="3276600" y="1447800"/>
            <a:ext cx="0" cy="4267200"/>
          </a:xfrm>
          <a:prstGeom prst="line">
            <a:avLst/>
          </a:prstGeom>
          <a:noFill/>
          <a:ln w="9525">
            <a:solidFill>
              <a:schemeClr val="accent2"/>
            </a:solidFill>
            <a:round/>
            <a:headEnd/>
            <a:tailEnd/>
          </a:ln>
          <a:effectLst/>
        </p:spPr>
        <p:txBody>
          <a:bodyPr/>
          <a:lstStyle/>
          <a:p>
            <a:endParaRPr lang="fr-FR"/>
          </a:p>
        </p:txBody>
      </p:sp>
      <p:sp>
        <p:nvSpPr>
          <p:cNvPr id="168973" name="Line 13"/>
          <p:cNvSpPr>
            <a:spLocks noChangeShapeType="1"/>
          </p:cNvSpPr>
          <p:nvPr/>
        </p:nvSpPr>
        <p:spPr bwMode="auto">
          <a:xfrm>
            <a:off x="4724400" y="1447800"/>
            <a:ext cx="0" cy="4267200"/>
          </a:xfrm>
          <a:prstGeom prst="line">
            <a:avLst/>
          </a:prstGeom>
          <a:noFill/>
          <a:ln w="9525">
            <a:solidFill>
              <a:schemeClr val="accent2"/>
            </a:solidFill>
            <a:round/>
            <a:headEnd/>
            <a:tailEnd/>
          </a:ln>
          <a:effectLst/>
        </p:spPr>
        <p:txBody>
          <a:bodyPr/>
          <a:lstStyle/>
          <a:p>
            <a:endParaRPr lang="fr-FR"/>
          </a:p>
        </p:txBody>
      </p:sp>
      <p:sp>
        <p:nvSpPr>
          <p:cNvPr id="168974" name="Text Box 14"/>
          <p:cNvSpPr txBox="1">
            <a:spLocks noChangeArrowheads="1"/>
          </p:cNvSpPr>
          <p:nvPr/>
        </p:nvSpPr>
        <p:spPr bwMode="auto">
          <a:xfrm>
            <a:off x="4897438" y="228600"/>
            <a:ext cx="3659187" cy="771525"/>
          </a:xfrm>
          <a:prstGeom prst="rect">
            <a:avLst/>
          </a:prstGeom>
          <a:noFill/>
          <a:ln w="9525">
            <a:solidFill>
              <a:schemeClr val="accent2"/>
            </a:solidFill>
            <a:miter lim="800000"/>
            <a:headEnd/>
            <a:tailEnd/>
          </a:ln>
          <a:effectLst/>
        </p:spPr>
        <p:txBody>
          <a:bodyPr wrap="none">
            <a:spAutoFit/>
          </a:bodyPr>
          <a:lstStyle/>
          <a:p>
            <a:r>
              <a:rPr lang="fr-FR" sz="2400" u="sng">
                <a:solidFill>
                  <a:schemeClr val="accent2"/>
                </a:solidFill>
                <a:latin typeface="Times New Roman" pitchFamily="18" charset="0"/>
              </a:rPr>
              <a:t>Indice de Psatakis</a:t>
            </a:r>
            <a:r>
              <a:rPr lang="fr-FR" sz="2400">
                <a:solidFill>
                  <a:schemeClr val="accent2"/>
                </a:solidFill>
                <a:latin typeface="Times New Roman" pitchFamily="18" charset="0"/>
              </a:rPr>
              <a:t> </a:t>
            </a:r>
            <a:r>
              <a:rPr lang="fr-FR" sz="2000">
                <a:solidFill>
                  <a:schemeClr val="accent2"/>
                </a:solidFill>
                <a:latin typeface="Times New Roman" pitchFamily="18" charset="0"/>
              </a:rPr>
              <a:t>IP</a:t>
            </a:r>
          </a:p>
          <a:p>
            <a:r>
              <a:rPr lang="fr-FR" sz="2000">
                <a:solidFill>
                  <a:schemeClr val="accent2"/>
                </a:solidFill>
                <a:latin typeface="Times New Roman" pitchFamily="18" charset="0"/>
              </a:rPr>
              <a:t> mesure le seul </a:t>
            </a:r>
            <a:r>
              <a:rPr lang="fr-FR" sz="2000" u="sng">
                <a:solidFill>
                  <a:schemeClr val="accent2"/>
                </a:solidFill>
                <a:latin typeface="Times New Roman" pitchFamily="18" charset="0"/>
              </a:rPr>
              <a:t>volume</a:t>
            </a:r>
            <a:r>
              <a:rPr lang="fr-FR" sz="2000">
                <a:solidFill>
                  <a:schemeClr val="accent2"/>
                </a:solidFill>
                <a:latin typeface="Times New Roman" pitchFamily="18" charset="0"/>
              </a:rPr>
              <a:t> de reflux</a:t>
            </a:r>
            <a:endParaRPr lang="fr-FR" sz="2000" u="sng">
              <a:solidFill>
                <a:schemeClr val="accent2"/>
              </a:solidFill>
              <a:latin typeface="Times New Roman" pitchFamily="18" charset="0"/>
            </a:endParaRPr>
          </a:p>
        </p:txBody>
      </p:sp>
      <p:sp>
        <p:nvSpPr>
          <p:cNvPr id="168975" name="Text Box 15"/>
          <p:cNvSpPr txBox="1">
            <a:spLocks noChangeArrowheads="1"/>
          </p:cNvSpPr>
          <p:nvPr/>
        </p:nvSpPr>
        <p:spPr bwMode="auto">
          <a:xfrm>
            <a:off x="4724400" y="1371600"/>
            <a:ext cx="4419600" cy="1076325"/>
          </a:xfrm>
          <a:prstGeom prst="rect">
            <a:avLst/>
          </a:prstGeom>
          <a:noFill/>
          <a:ln w="9525">
            <a:solidFill>
              <a:schemeClr val="accent2"/>
            </a:solidFill>
            <a:miter lim="800000"/>
            <a:headEnd/>
            <a:tailEnd/>
          </a:ln>
          <a:effectLst/>
        </p:spPr>
        <p:txBody>
          <a:bodyPr>
            <a:spAutoFit/>
          </a:bodyPr>
          <a:lstStyle/>
          <a:p>
            <a:r>
              <a:rPr lang="fr-FR" sz="2400" u="sng">
                <a:solidFill>
                  <a:schemeClr val="accent2"/>
                </a:solidFill>
                <a:latin typeface="Times New Roman" pitchFamily="18" charset="0"/>
              </a:rPr>
              <a:t>Indice dynamique de reflux</a:t>
            </a:r>
            <a:r>
              <a:rPr lang="fr-FR" sz="2000">
                <a:solidFill>
                  <a:schemeClr val="accent2"/>
                </a:solidFill>
                <a:latin typeface="Times New Roman" pitchFamily="18" charset="0"/>
              </a:rPr>
              <a:t> IDR </a:t>
            </a:r>
          </a:p>
          <a:p>
            <a:r>
              <a:rPr lang="fr-FR" sz="2000">
                <a:solidFill>
                  <a:schemeClr val="accent2"/>
                </a:solidFill>
                <a:latin typeface="Times New Roman" pitchFamily="18" charset="0"/>
              </a:rPr>
              <a:t>mesure le </a:t>
            </a:r>
            <a:r>
              <a:rPr lang="fr-FR" sz="2000" u="sng">
                <a:solidFill>
                  <a:schemeClr val="accent2"/>
                </a:solidFill>
                <a:latin typeface="Times New Roman" pitchFamily="18" charset="0"/>
              </a:rPr>
              <a:t>volume</a:t>
            </a:r>
            <a:r>
              <a:rPr lang="fr-FR" sz="2000">
                <a:solidFill>
                  <a:schemeClr val="accent2"/>
                </a:solidFill>
                <a:latin typeface="Times New Roman" pitchFamily="18" charset="0"/>
              </a:rPr>
              <a:t> et le</a:t>
            </a:r>
            <a:r>
              <a:rPr lang="fr-FR" sz="2000" u="sng">
                <a:solidFill>
                  <a:schemeClr val="accent2"/>
                </a:solidFill>
                <a:latin typeface="Times New Roman" pitchFamily="18" charset="0"/>
              </a:rPr>
              <a:t> débit</a:t>
            </a:r>
            <a:r>
              <a:rPr lang="fr-FR" sz="2000">
                <a:solidFill>
                  <a:schemeClr val="accent2"/>
                </a:solidFill>
                <a:latin typeface="Times New Roman" pitchFamily="18" charset="0"/>
              </a:rPr>
              <a:t> du reflux (débit de fuite valvulaire)</a:t>
            </a:r>
          </a:p>
        </p:txBody>
      </p:sp>
      <p:sp>
        <p:nvSpPr>
          <p:cNvPr id="168976" name="Text Box 16"/>
          <p:cNvSpPr txBox="1">
            <a:spLocks noChangeArrowheads="1"/>
          </p:cNvSpPr>
          <p:nvPr/>
        </p:nvSpPr>
        <p:spPr bwMode="auto">
          <a:xfrm>
            <a:off x="6470650" y="2857500"/>
            <a:ext cx="1066800" cy="528638"/>
          </a:xfrm>
          <a:prstGeom prst="rect">
            <a:avLst/>
          </a:prstGeom>
          <a:noFill/>
          <a:ln w="9525">
            <a:solidFill>
              <a:schemeClr val="accent2"/>
            </a:solidFill>
            <a:miter lim="800000"/>
            <a:headEnd/>
            <a:tailEnd/>
          </a:ln>
          <a:effectLst/>
        </p:spPr>
        <p:txBody>
          <a:bodyPr wrap="none">
            <a:spAutoFit/>
          </a:bodyPr>
          <a:lstStyle/>
          <a:p>
            <a:r>
              <a:rPr lang="fr-FR" sz="2800" b="0">
                <a:solidFill>
                  <a:schemeClr val="accent2"/>
                </a:solidFill>
                <a:latin typeface="Times New Roman" pitchFamily="18" charset="0"/>
              </a:rPr>
              <a:t>IP = 1</a:t>
            </a:r>
          </a:p>
        </p:txBody>
      </p:sp>
      <p:sp>
        <p:nvSpPr>
          <p:cNvPr id="168977" name="Text Box 17"/>
          <p:cNvSpPr txBox="1">
            <a:spLocks noChangeArrowheads="1"/>
          </p:cNvSpPr>
          <p:nvPr/>
        </p:nvSpPr>
        <p:spPr bwMode="auto">
          <a:xfrm>
            <a:off x="7629525" y="2857500"/>
            <a:ext cx="1362075" cy="528638"/>
          </a:xfrm>
          <a:prstGeom prst="rect">
            <a:avLst/>
          </a:prstGeom>
          <a:noFill/>
          <a:ln w="9525">
            <a:solidFill>
              <a:schemeClr val="accent2"/>
            </a:solidFill>
            <a:miter lim="800000"/>
            <a:headEnd/>
            <a:tailEnd/>
          </a:ln>
          <a:effectLst/>
        </p:spPr>
        <p:txBody>
          <a:bodyPr wrap="none">
            <a:spAutoFit/>
          </a:bodyPr>
          <a:lstStyle/>
          <a:p>
            <a:r>
              <a:rPr lang="fr-FR" sz="2800" b="0">
                <a:solidFill>
                  <a:schemeClr val="accent2"/>
                </a:solidFill>
                <a:latin typeface="Times New Roman" pitchFamily="18" charset="0"/>
              </a:rPr>
              <a:t>IDR = 1</a:t>
            </a:r>
          </a:p>
        </p:txBody>
      </p:sp>
      <p:sp>
        <p:nvSpPr>
          <p:cNvPr id="168978" name="Text Box 18"/>
          <p:cNvSpPr txBox="1">
            <a:spLocks noChangeArrowheads="1"/>
          </p:cNvSpPr>
          <p:nvPr/>
        </p:nvSpPr>
        <p:spPr bwMode="auto">
          <a:xfrm>
            <a:off x="6280150" y="5110163"/>
            <a:ext cx="1066800" cy="528637"/>
          </a:xfrm>
          <a:prstGeom prst="rect">
            <a:avLst/>
          </a:prstGeom>
          <a:noFill/>
          <a:ln w="9525">
            <a:solidFill>
              <a:schemeClr val="accent2"/>
            </a:solidFill>
            <a:miter lim="800000"/>
            <a:headEnd/>
            <a:tailEnd/>
          </a:ln>
          <a:effectLst/>
        </p:spPr>
        <p:txBody>
          <a:bodyPr wrap="none">
            <a:spAutoFit/>
          </a:bodyPr>
          <a:lstStyle/>
          <a:p>
            <a:r>
              <a:rPr lang="fr-FR" sz="2800" b="0">
                <a:solidFill>
                  <a:schemeClr val="accent2"/>
                </a:solidFill>
                <a:latin typeface="Times New Roman" pitchFamily="18" charset="0"/>
              </a:rPr>
              <a:t>IP = 1</a:t>
            </a:r>
          </a:p>
        </p:txBody>
      </p:sp>
      <p:sp>
        <p:nvSpPr>
          <p:cNvPr id="168979" name="Text Box 19"/>
          <p:cNvSpPr txBox="1">
            <a:spLocks noChangeArrowheads="1"/>
          </p:cNvSpPr>
          <p:nvPr/>
        </p:nvSpPr>
        <p:spPr bwMode="auto">
          <a:xfrm>
            <a:off x="7439025" y="5110163"/>
            <a:ext cx="1628775" cy="528637"/>
          </a:xfrm>
          <a:prstGeom prst="rect">
            <a:avLst/>
          </a:prstGeom>
          <a:noFill/>
          <a:ln w="9525">
            <a:solidFill>
              <a:schemeClr val="accent2"/>
            </a:solidFill>
            <a:miter lim="800000"/>
            <a:headEnd/>
            <a:tailEnd/>
          </a:ln>
          <a:effectLst/>
        </p:spPr>
        <p:txBody>
          <a:bodyPr wrap="none">
            <a:spAutoFit/>
          </a:bodyPr>
          <a:lstStyle/>
          <a:p>
            <a:r>
              <a:rPr lang="fr-FR" sz="2800" b="0">
                <a:solidFill>
                  <a:schemeClr val="accent2"/>
                </a:solidFill>
                <a:latin typeface="Times New Roman" pitchFamily="18" charset="0"/>
              </a:rPr>
              <a:t>IDR = 0,5</a:t>
            </a:r>
          </a:p>
        </p:txBody>
      </p:sp>
      <p:sp>
        <p:nvSpPr>
          <p:cNvPr id="168981" name="Rectangle 21"/>
          <p:cNvSpPr>
            <a:spLocks noChangeArrowheads="1"/>
          </p:cNvSpPr>
          <p:nvPr/>
        </p:nvSpPr>
        <p:spPr bwMode="auto">
          <a:xfrm>
            <a:off x="4953000" y="2476500"/>
            <a:ext cx="990600" cy="1905000"/>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168982" name="AutoShape 22"/>
          <p:cNvSpPr>
            <a:spLocks noChangeArrowheads="1"/>
          </p:cNvSpPr>
          <p:nvPr/>
        </p:nvSpPr>
        <p:spPr bwMode="auto">
          <a:xfrm flipV="1">
            <a:off x="4953000" y="3009900"/>
            <a:ext cx="228600" cy="685800"/>
          </a:xfrm>
          <a:prstGeom prst="rtTriangle">
            <a:avLst/>
          </a:prstGeom>
          <a:solidFill>
            <a:schemeClr val="bg1"/>
          </a:solidFill>
          <a:ln w="9525">
            <a:solidFill>
              <a:schemeClr val="accent2"/>
            </a:solidFill>
            <a:miter lim="800000"/>
            <a:headEnd/>
            <a:tailEnd/>
          </a:ln>
          <a:effectLst/>
        </p:spPr>
        <p:txBody>
          <a:bodyPr wrap="none" anchor="ctr"/>
          <a:lstStyle/>
          <a:p>
            <a:endParaRPr lang="fr-FR"/>
          </a:p>
        </p:txBody>
      </p:sp>
      <p:sp>
        <p:nvSpPr>
          <p:cNvPr id="168983" name="AutoShape 23"/>
          <p:cNvSpPr>
            <a:spLocks noChangeArrowheads="1"/>
          </p:cNvSpPr>
          <p:nvPr/>
        </p:nvSpPr>
        <p:spPr bwMode="auto">
          <a:xfrm flipH="1" flipV="1">
            <a:off x="5715000" y="3009900"/>
            <a:ext cx="228600" cy="685800"/>
          </a:xfrm>
          <a:prstGeom prst="rtTriangle">
            <a:avLst/>
          </a:prstGeom>
          <a:solidFill>
            <a:schemeClr val="bg1"/>
          </a:solidFill>
          <a:ln w="9525">
            <a:solidFill>
              <a:schemeClr val="accent2"/>
            </a:solidFill>
            <a:miter lim="800000"/>
            <a:headEnd/>
            <a:tailEnd/>
          </a:ln>
          <a:effectLst/>
        </p:spPr>
        <p:txBody>
          <a:bodyPr wrap="none" anchor="ctr"/>
          <a:lstStyle/>
          <a:p>
            <a:endParaRPr lang="fr-FR"/>
          </a:p>
        </p:txBody>
      </p:sp>
      <p:sp>
        <p:nvSpPr>
          <p:cNvPr id="168984" name="Line 24"/>
          <p:cNvSpPr>
            <a:spLocks noChangeShapeType="1"/>
          </p:cNvSpPr>
          <p:nvPr/>
        </p:nvSpPr>
        <p:spPr bwMode="auto">
          <a:xfrm flipV="1">
            <a:off x="5334000" y="2552700"/>
            <a:ext cx="0" cy="1447800"/>
          </a:xfrm>
          <a:prstGeom prst="line">
            <a:avLst/>
          </a:prstGeom>
          <a:noFill/>
          <a:ln w="57150">
            <a:solidFill>
              <a:schemeClr val="bg1"/>
            </a:solidFill>
            <a:round/>
            <a:headEnd/>
            <a:tailEnd type="triangle" w="med" len="med"/>
          </a:ln>
          <a:effectLst/>
        </p:spPr>
        <p:txBody>
          <a:bodyPr/>
          <a:lstStyle/>
          <a:p>
            <a:endParaRPr lang="fr-FR"/>
          </a:p>
        </p:txBody>
      </p:sp>
      <p:sp>
        <p:nvSpPr>
          <p:cNvPr id="168985" name="Line 25"/>
          <p:cNvSpPr>
            <a:spLocks noChangeShapeType="1"/>
          </p:cNvSpPr>
          <p:nvPr/>
        </p:nvSpPr>
        <p:spPr bwMode="auto">
          <a:xfrm>
            <a:off x="5562600" y="2552700"/>
            <a:ext cx="0" cy="1447800"/>
          </a:xfrm>
          <a:prstGeom prst="line">
            <a:avLst/>
          </a:prstGeom>
          <a:noFill/>
          <a:ln w="57150">
            <a:solidFill>
              <a:schemeClr val="bg1"/>
            </a:solidFill>
            <a:round/>
            <a:headEnd/>
            <a:tailEnd type="triangle" w="med" len="med"/>
          </a:ln>
          <a:effectLst/>
        </p:spPr>
        <p:txBody>
          <a:bodyPr/>
          <a:lstStyle/>
          <a:p>
            <a:endParaRPr lang="fr-FR"/>
          </a:p>
        </p:txBody>
      </p:sp>
      <p:sp>
        <p:nvSpPr>
          <p:cNvPr id="168986" name="Rectangle 26"/>
          <p:cNvSpPr>
            <a:spLocks noChangeArrowheads="1"/>
          </p:cNvSpPr>
          <p:nvPr/>
        </p:nvSpPr>
        <p:spPr bwMode="auto">
          <a:xfrm>
            <a:off x="4953000" y="4648200"/>
            <a:ext cx="990600" cy="1905000"/>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168987" name="AutoShape 27"/>
          <p:cNvSpPr>
            <a:spLocks noChangeArrowheads="1"/>
          </p:cNvSpPr>
          <p:nvPr/>
        </p:nvSpPr>
        <p:spPr bwMode="auto">
          <a:xfrm flipV="1">
            <a:off x="4953000" y="5181600"/>
            <a:ext cx="457200" cy="685800"/>
          </a:xfrm>
          <a:prstGeom prst="rtTriangle">
            <a:avLst/>
          </a:prstGeom>
          <a:solidFill>
            <a:schemeClr val="bg1"/>
          </a:solidFill>
          <a:ln w="9525">
            <a:solidFill>
              <a:schemeClr val="accent2"/>
            </a:solidFill>
            <a:miter lim="800000"/>
            <a:headEnd/>
            <a:tailEnd/>
          </a:ln>
          <a:effectLst/>
        </p:spPr>
        <p:txBody>
          <a:bodyPr wrap="none" anchor="ctr"/>
          <a:lstStyle/>
          <a:p>
            <a:endParaRPr lang="fr-FR"/>
          </a:p>
        </p:txBody>
      </p:sp>
      <p:sp>
        <p:nvSpPr>
          <p:cNvPr id="168988" name="AutoShape 28"/>
          <p:cNvSpPr>
            <a:spLocks noChangeArrowheads="1"/>
          </p:cNvSpPr>
          <p:nvPr/>
        </p:nvSpPr>
        <p:spPr bwMode="auto">
          <a:xfrm flipH="1" flipV="1">
            <a:off x="5562600" y="5181600"/>
            <a:ext cx="381000" cy="685800"/>
          </a:xfrm>
          <a:prstGeom prst="rtTriangle">
            <a:avLst/>
          </a:prstGeom>
          <a:solidFill>
            <a:schemeClr val="bg1"/>
          </a:solidFill>
          <a:ln w="9525">
            <a:solidFill>
              <a:schemeClr val="accent2"/>
            </a:solidFill>
            <a:miter lim="800000"/>
            <a:headEnd/>
            <a:tailEnd/>
          </a:ln>
          <a:effectLst/>
        </p:spPr>
        <p:txBody>
          <a:bodyPr wrap="none" anchor="ctr"/>
          <a:lstStyle/>
          <a:p>
            <a:endParaRPr lang="fr-FR"/>
          </a:p>
        </p:txBody>
      </p:sp>
      <p:sp>
        <p:nvSpPr>
          <p:cNvPr id="168989" name="Line 29"/>
          <p:cNvSpPr>
            <a:spLocks noChangeShapeType="1"/>
          </p:cNvSpPr>
          <p:nvPr/>
        </p:nvSpPr>
        <p:spPr bwMode="auto">
          <a:xfrm flipV="1">
            <a:off x="5410200" y="4724400"/>
            <a:ext cx="0" cy="1447800"/>
          </a:xfrm>
          <a:prstGeom prst="line">
            <a:avLst/>
          </a:prstGeom>
          <a:noFill/>
          <a:ln w="57150">
            <a:solidFill>
              <a:schemeClr val="bg1"/>
            </a:solidFill>
            <a:round/>
            <a:headEnd/>
            <a:tailEnd type="triangle" w="med" len="med"/>
          </a:ln>
          <a:effectLst/>
        </p:spPr>
        <p:txBody>
          <a:bodyPr/>
          <a:lstStyle/>
          <a:p>
            <a:endParaRPr lang="fr-FR"/>
          </a:p>
        </p:txBody>
      </p:sp>
      <p:sp>
        <p:nvSpPr>
          <p:cNvPr id="168990" name="Line 30"/>
          <p:cNvSpPr>
            <a:spLocks noChangeShapeType="1"/>
          </p:cNvSpPr>
          <p:nvPr/>
        </p:nvSpPr>
        <p:spPr bwMode="auto">
          <a:xfrm>
            <a:off x="5562600" y="4724400"/>
            <a:ext cx="0" cy="990600"/>
          </a:xfrm>
          <a:prstGeom prst="line">
            <a:avLst/>
          </a:prstGeom>
          <a:noFill/>
          <a:ln w="28575">
            <a:solidFill>
              <a:schemeClr val="bg1"/>
            </a:solidFill>
            <a:round/>
            <a:headEnd/>
            <a:tailEnd type="triangle" w="med" len="med"/>
          </a:ln>
          <a:effectLst/>
        </p:spPr>
        <p:txBody>
          <a:bodyPr/>
          <a:lstStyle/>
          <a:p>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9682" name="Group 2"/>
          <p:cNvGrpSpPr>
            <a:grpSpLocks/>
          </p:cNvGrpSpPr>
          <p:nvPr/>
        </p:nvGrpSpPr>
        <p:grpSpPr bwMode="auto">
          <a:xfrm>
            <a:off x="0" y="2286000"/>
            <a:ext cx="2640013" cy="3937000"/>
            <a:chOff x="158" y="482"/>
            <a:chExt cx="1890" cy="3342"/>
          </a:xfrm>
        </p:grpSpPr>
        <p:sp>
          <p:nvSpPr>
            <p:cNvPr id="199683" name="Freeform 3"/>
            <p:cNvSpPr>
              <a:spLocks/>
            </p:cNvSpPr>
            <p:nvPr/>
          </p:nvSpPr>
          <p:spPr bwMode="auto">
            <a:xfrm>
              <a:off x="158" y="573"/>
              <a:ext cx="1890" cy="3251"/>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199684" name="Freeform 4"/>
            <p:cNvSpPr>
              <a:spLocks/>
            </p:cNvSpPr>
            <p:nvPr/>
          </p:nvSpPr>
          <p:spPr bwMode="auto">
            <a:xfrm>
              <a:off x="1196" y="482"/>
              <a:ext cx="308" cy="2212"/>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99685" name="Freeform 5"/>
            <p:cNvSpPr>
              <a:spLocks/>
            </p:cNvSpPr>
            <p:nvPr/>
          </p:nvSpPr>
          <p:spPr bwMode="auto">
            <a:xfrm>
              <a:off x="771" y="663"/>
              <a:ext cx="687" cy="289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99686" name="Freeform 6"/>
            <p:cNvSpPr>
              <a:spLocks/>
            </p:cNvSpPr>
            <p:nvPr/>
          </p:nvSpPr>
          <p:spPr bwMode="auto">
            <a:xfrm>
              <a:off x="1277" y="2259"/>
              <a:ext cx="186" cy="860"/>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99687" name="Freeform 7"/>
            <p:cNvSpPr>
              <a:spLocks/>
            </p:cNvSpPr>
            <p:nvPr/>
          </p:nvSpPr>
          <p:spPr bwMode="auto">
            <a:xfrm>
              <a:off x="1412" y="1027"/>
              <a:ext cx="210" cy="728"/>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99688" name="Freeform 8"/>
            <p:cNvSpPr>
              <a:spLocks/>
            </p:cNvSpPr>
            <p:nvPr/>
          </p:nvSpPr>
          <p:spPr bwMode="auto">
            <a:xfrm>
              <a:off x="1172" y="1185"/>
              <a:ext cx="211" cy="1020"/>
            </a:xfrm>
            <a:custGeom>
              <a:avLst/>
              <a:gdLst/>
              <a:ahLst/>
              <a:cxnLst>
                <a:cxn ang="0">
                  <a:pos x="211" y="22"/>
                </a:cxn>
                <a:cxn ang="0">
                  <a:pos x="120" y="68"/>
                </a:cxn>
                <a:cxn ang="0">
                  <a:pos x="30" y="431"/>
                </a:cxn>
                <a:cxn ang="0">
                  <a:pos x="7" y="809"/>
                </a:cxn>
                <a:cxn ang="0">
                  <a:pos x="75" y="1020"/>
                </a:cxn>
              </a:cxnLst>
              <a:rect l="0" t="0" r="r" b="b"/>
              <a:pathLst>
                <a:path w="211" h="1020">
                  <a:moveTo>
                    <a:pt x="211" y="22"/>
                  </a:moveTo>
                  <a:cubicBezTo>
                    <a:pt x="180" y="11"/>
                    <a:pt x="150" y="0"/>
                    <a:pt x="120" y="68"/>
                  </a:cubicBezTo>
                  <a:cubicBezTo>
                    <a:pt x="90" y="136"/>
                    <a:pt x="49" y="308"/>
                    <a:pt x="30" y="431"/>
                  </a:cubicBezTo>
                  <a:cubicBezTo>
                    <a:pt x="11" y="554"/>
                    <a:pt x="0" y="711"/>
                    <a:pt x="7" y="809"/>
                  </a:cubicBezTo>
                  <a:cubicBezTo>
                    <a:pt x="14" y="907"/>
                    <a:pt x="61" y="976"/>
                    <a:pt x="75" y="1020"/>
                  </a:cubicBezTo>
                </a:path>
              </a:pathLst>
            </a:custGeom>
            <a:noFill/>
            <a:ln w="28575" cmpd="sng">
              <a:solidFill>
                <a:schemeClr val="accent2"/>
              </a:solidFill>
              <a:round/>
              <a:headEnd/>
              <a:tailEnd/>
            </a:ln>
            <a:effectLst/>
          </p:spPr>
          <p:txBody>
            <a:bodyPr/>
            <a:lstStyle/>
            <a:p>
              <a:endParaRPr lang="fr-FR"/>
            </a:p>
          </p:txBody>
        </p:sp>
        <p:sp>
          <p:nvSpPr>
            <p:cNvPr id="199689" name="Freeform 9"/>
            <p:cNvSpPr>
              <a:spLocks/>
            </p:cNvSpPr>
            <p:nvPr/>
          </p:nvSpPr>
          <p:spPr bwMode="auto">
            <a:xfrm>
              <a:off x="1002" y="2704"/>
              <a:ext cx="182" cy="771"/>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99690" name="Freeform 10"/>
            <p:cNvSpPr>
              <a:spLocks/>
            </p:cNvSpPr>
            <p:nvPr/>
          </p:nvSpPr>
          <p:spPr bwMode="auto">
            <a:xfrm>
              <a:off x="1202" y="2704"/>
              <a:ext cx="90" cy="726"/>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99691" name="Line 11"/>
            <p:cNvSpPr>
              <a:spLocks noChangeShapeType="1"/>
            </p:cNvSpPr>
            <p:nvPr/>
          </p:nvSpPr>
          <p:spPr bwMode="auto">
            <a:xfrm>
              <a:off x="1247" y="2387"/>
              <a:ext cx="91" cy="363"/>
            </a:xfrm>
            <a:prstGeom prst="line">
              <a:avLst/>
            </a:prstGeom>
            <a:noFill/>
            <a:ln w="38100">
              <a:solidFill>
                <a:schemeClr val="accent2"/>
              </a:solidFill>
              <a:round/>
              <a:headEnd/>
              <a:tailEnd/>
            </a:ln>
            <a:effectLst/>
          </p:spPr>
          <p:txBody>
            <a:bodyPr/>
            <a:lstStyle/>
            <a:p>
              <a:endParaRPr lang="fr-FR"/>
            </a:p>
          </p:txBody>
        </p:sp>
        <p:sp>
          <p:nvSpPr>
            <p:cNvPr id="199692" name="Line 12"/>
            <p:cNvSpPr>
              <a:spLocks noChangeShapeType="1"/>
            </p:cNvSpPr>
            <p:nvPr/>
          </p:nvSpPr>
          <p:spPr bwMode="auto">
            <a:xfrm>
              <a:off x="975" y="2840"/>
              <a:ext cx="181" cy="0"/>
            </a:xfrm>
            <a:prstGeom prst="line">
              <a:avLst/>
            </a:prstGeom>
            <a:noFill/>
            <a:ln w="28575">
              <a:solidFill>
                <a:schemeClr val="accent2"/>
              </a:solidFill>
              <a:round/>
              <a:headEnd/>
              <a:tailEnd/>
            </a:ln>
            <a:effectLst/>
          </p:spPr>
          <p:txBody>
            <a:bodyPr/>
            <a:lstStyle/>
            <a:p>
              <a:endParaRPr lang="fr-FR"/>
            </a:p>
          </p:txBody>
        </p:sp>
      </p:grpSp>
      <p:sp>
        <p:nvSpPr>
          <p:cNvPr id="199693" name="Text Box 13"/>
          <p:cNvSpPr txBox="1">
            <a:spLocks noChangeArrowheads="1"/>
          </p:cNvSpPr>
          <p:nvPr/>
        </p:nvSpPr>
        <p:spPr bwMode="auto">
          <a:xfrm>
            <a:off x="539750" y="44450"/>
            <a:ext cx="8208963" cy="1979613"/>
          </a:xfrm>
          <a:prstGeom prst="rect">
            <a:avLst/>
          </a:prstGeom>
          <a:noFill/>
          <a:ln w="9525">
            <a:noFill/>
            <a:miter lim="800000"/>
            <a:headEnd/>
            <a:tailEnd/>
          </a:ln>
          <a:effectLst/>
        </p:spPr>
        <p:txBody>
          <a:bodyPr>
            <a:spAutoFit/>
          </a:bodyPr>
          <a:lstStyle/>
          <a:p>
            <a:pPr algn="ctr"/>
            <a:r>
              <a:rPr lang="fr-FR" sz="4000">
                <a:solidFill>
                  <a:schemeClr val="accent2"/>
                </a:solidFill>
              </a:rPr>
              <a:t>INCONTINENCE</a:t>
            </a:r>
          </a:p>
          <a:p>
            <a:pPr algn="ctr"/>
            <a:r>
              <a:rPr lang="fr-FR" sz="2400">
                <a:solidFill>
                  <a:schemeClr val="accent2"/>
                </a:solidFill>
              </a:rPr>
              <a:t>Evaluation Echo-Doppler</a:t>
            </a:r>
          </a:p>
          <a:p>
            <a:pPr algn="ctr"/>
            <a:r>
              <a:rPr lang="fr-FR" sz="2400">
                <a:solidFill>
                  <a:schemeClr val="accent2"/>
                </a:solidFill>
              </a:rPr>
              <a:t>Orthostatisme</a:t>
            </a:r>
          </a:p>
          <a:p>
            <a:pPr>
              <a:spcBef>
                <a:spcPct val="50000"/>
              </a:spcBef>
            </a:pPr>
            <a:r>
              <a:rPr lang="fr-FR" sz="2400">
                <a:solidFill>
                  <a:schemeClr val="accent2"/>
                </a:solidFill>
              </a:rPr>
              <a:t>RECHERCHE DES AXES REFLUANTS ET SHUNTS</a:t>
            </a:r>
          </a:p>
        </p:txBody>
      </p:sp>
      <p:sp>
        <p:nvSpPr>
          <p:cNvPr id="199694" name="Text Box 14"/>
          <p:cNvSpPr txBox="1">
            <a:spLocks noChangeArrowheads="1"/>
          </p:cNvSpPr>
          <p:nvPr/>
        </p:nvSpPr>
        <p:spPr bwMode="auto">
          <a:xfrm>
            <a:off x="1943100" y="1752600"/>
            <a:ext cx="7200900" cy="4656138"/>
          </a:xfrm>
          <a:prstGeom prst="rect">
            <a:avLst/>
          </a:prstGeom>
          <a:noFill/>
          <a:ln w="9525">
            <a:noFill/>
            <a:miter lim="800000"/>
            <a:headEnd/>
            <a:tailEnd/>
          </a:ln>
          <a:effectLst/>
        </p:spPr>
        <p:txBody>
          <a:bodyPr>
            <a:spAutoFit/>
          </a:bodyPr>
          <a:lstStyle/>
          <a:p>
            <a:pPr>
              <a:spcBef>
                <a:spcPct val="50000"/>
              </a:spcBef>
            </a:pPr>
            <a:r>
              <a:rPr lang="fr-FR" sz="2400">
                <a:solidFill>
                  <a:schemeClr val="accent2"/>
                </a:solidFill>
              </a:rPr>
              <a:t>	</a:t>
            </a:r>
          </a:p>
          <a:p>
            <a:pPr>
              <a:spcBef>
                <a:spcPct val="50000"/>
              </a:spcBef>
            </a:pPr>
            <a:r>
              <a:rPr lang="fr-FR" sz="2400">
                <a:solidFill>
                  <a:schemeClr val="accent2"/>
                </a:solidFill>
              </a:rPr>
              <a:t>	Fémorale commune</a:t>
            </a:r>
          </a:p>
          <a:p>
            <a:pPr>
              <a:spcBef>
                <a:spcPct val="50000"/>
              </a:spcBef>
            </a:pPr>
            <a:r>
              <a:rPr lang="fr-FR" sz="2400">
                <a:solidFill>
                  <a:schemeClr val="accent2"/>
                </a:solidFill>
              </a:rPr>
              <a:t>	Fémorale Profonde</a:t>
            </a:r>
          </a:p>
          <a:p>
            <a:pPr>
              <a:spcBef>
                <a:spcPct val="50000"/>
              </a:spcBef>
            </a:pPr>
            <a:r>
              <a:rPr lang="fr-FR" sz="2400">
                <a:solidFill>
                  <a:schemeClr val="accent2"/>
                </a:solidFill>
              </a:rPr>
              <a:t>	Fémorale Superficielle: 	</a:t>
            </a:r>
            <a:r>
              <a:rPr lang="fr-FR" sz="2400" i="1" u="sng">
                <a:solidFill>
                  <a:schemeClr val="accent2"/>
                </a:solidFill>
              </a:rPr>
              <a:t>dédoublement </a:t>
            </a:r>
            <a:r>
              <a:rPr lang="fr-FR" sz="2400" i="1">
                <a:solidFill>
                  <a:schemeClr val="accent2"/>
                </a:solidFill>
              </a:rPr>
              <a:t>					</a:t>
            </a:r>
            <a:r>
              <a:rPr lang="fr-FR" sz="2400" i="1" u="sng">
                <a:solidFill>
                  <a:srgbClr val="FF6600"/>
                </a:solidFill>
              </a:rPr>
              <a:t>Shunt Fermé</a:t>
            </a:r>
            <a:endParaRPr lang="fr-FR" sz="3200" i="1" u="sng">
              <a:solidFill>
                <a:schemeClr val="accent2"/>
              </a:solidFill>
            </a:endParaRPr>
          </a:p>
          <a:p>
            <a:pPr>
              <a:spcBef>
                <a:spcPct val="50000"/>
              </a:spcBef>
            </a:pPr>
            <a:r>
              <a:rPr lang="fr-FR" sz="2400">
                <a:solidFill>
                  <a:schemeClr val="accent2"/>
                </a:solidFill>
              </a:rPr>
              <a:t>	Poplitée: </a:t>
            </a:r>
            <a:r>
              <a:rPr lang="fr-FR" sz="2400" i="1" u="sng">
                <a:solidFill>
                  <a:schemeClr val="accent2"/>
                </a:solidFill>
              </a:rPr>
              <a:t>dédoublement </a:t>
            </a:r>
            <a:r>
              <a:rPr lang="fr-FR" sz="2400" i="1" u="sng">
                <a:solidFill>
                  <a:srgbClr val="FF6600"/>
                </a:solidFill>
              </a:rPr>
              <a:t>Shunt Fermé</a:t>
            </a:r>
          </a:p>
          <a:p>
            <a:pPr>
              <a:spcBef>
                <a:spcPct val="50000"/>
              </a:spcBef>
            </a:pPr>
            <a:r>
              <a:rPr lang="fr-FR" sz="2400">
                <a:solidFill>
                  <a:schemeClr val="accent2"/>
                </a:solidFill>
              </a:rPr>
              <a:t>	Jumelles ( gastrocnémiales )</a:t>
            </a:r>
          </a:p>
          <a:p>
            <a:pPr>
              <a:spcBef>
                <a:spcPct val="50000"/>
              </a:spcBef>
            </a:pPr>
            <a:r>
              <a:rPr lang="fr-FR" sz="2400">
                <a:solidFill>
                  <a:schemeClr val="accent2"/>
                </a:solidFill>
              </a:rPr>
              <a:t>	Tibiales: </a:t>
            </a:r>
            <a:r>
              <a:rPr lang="fr-FR" sz="2400" i="1" u="sng">
                <a:solidFill>
                  <a:schemeClr val="accent2"/>
                </a:solidFill>
              </a:rPr>
              <a:t>dédoublement </a:t>
            </a:r>
            <a:r>
              <a:rPr lang="fr-FR" sz="2400" i="1" u="sng">
                <a:solidFill>
                  <a:srgbClr val="FF6600"/>
                </a:solidFill>
              </a:rPr>
              <a:t>Shunt Fermé</a:t>
            </a:r>
            <a:endParaRPr lang="fr-FR" sz="3200" i="1" u="sng">
              <a:solidFill>
                <a:schemeClr val="accent2"/>
              </a:solidFill>
            </a:endParaRPr>
          </a:p>
          <a:p>
            <a:pPr>
              <a:spcBef>
                <a:spcPct val="50000"/>
              </a:spcBef>
            </a:pPr>
            <a:r>
              <a:rPr lang="fr-FR" sz="2400">
                <a:solidFill>
                  <a:schemeClr val="accent2"/>
                </a:solidFill>
              </a:rPr>
              <a:t>	Péronières: </a:t>
            </a:r>
            <a:r>
              <a:rPr lang="fr-FR" sz="2400" i="1" u="sng">
                <a:solidFill>
                  <a:schemeClr val="accent2"/>
                </a:solidFill>
              </a:rPr>
              <a:t>dédoublement </a:t>
            </a:r>
            <a:r>
              <a:rPr lang="fr-FR" sz="2400" i="1" u="sng">
                <a:solidFill>
                  <a:srgbClr val="FF6600"/>
                </a:solidFill>
              </a:rPr>
              <a:t>Shunt Fermé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5" name="Text Box 13"/>
          <p:cNvSpPr txBox="1">
            <a:spLocks noChangeArrowheads="1"/>
          </p:cNvSpPr>
          <p:nvPr/>
        </p:nvSpPr>
        <p:spPr bwMode="auto">
          <a:xfrm>
            <a:off x="3733800" y="1524000"/>
            <a:ext cx="1627188" cy="533400"/>
          </a:xfrm>
          <a:prstGeom prst="rect">
            <a:avLst/>
          </a:prstGeom>
          <a:solidFill>
            <a:srgbClr val="FFCCFF"/>
          </a:solidFill>
          <a:ln w="76200">
            <a:solidFill>
              <a:srgbClr val="66CCFF"/>
            </a:solidFill>
            <a:miter lim="800000"/>
            <a:headEnd/>
            <a:tailEnd/>
          </a:ln>
          <a:effectLst/>
        </p:spPr>
        <p:txBody>
          <a:bodyPr>
            <a:spAutoFit/>
          </a:bodyPr>
          <a:lstStyle/>
          <a:p>
            <a:pPr>
              <a:spcBef>
                <a:spcPct val="50000"/>
              </a:spcBef>
            </a:pPr>
            <a:r>
              <a:rPr lang="fr-FR" sz="2400">
                <a:solidFill>
                  <a:srgbClr val="000099"/>
                </a:solidFill>
              </a:rPr>
              <a:t>  Systole</a:t>
            </a:r>
          </a:p>
        </p:txBody>
      </p:sp>
      <p:sp>
        <p:nvSpPr>
          <p:cNvPr id="177172" name="Text Box 20"/>
          <p:cNvSpPr txBox="1">
            <a:spLocks noChangeArrowheads="1"/>
          </p:cNvSpPr>
          <p:nvPr/>
        </p:nvSpPr>
        <p:spPr bwMode="auto">
          <a:xfrm>
            <a:off x="1371600" y="0"/>
            <a:ext cx="6335713" cy="2243138"/>
          </a:xfrm>
          <a:prstGeom prst="rect">
            <a:avLst/>
          </a:prstGeom>
          <a:noFill/>
          <a:ln w="9525">
            <a:noFill/>
            <a:miter lim="800000"/>
            <a:headEnd/>
            <a:tailEnd/>
          </a:ln>
          <a:effectLst/>
        </p:spPr>
        <p:txBody>
          <a:bodyPr>
            <a:spAutoFit/>
          </a:bodyPr>
          <a:lstStyle/>
          <a:p>
            <a:pPr algn="ctr">
              <a:spcBef>
                <a:spcPct val="50000"/>
              </a:spcBef>
            </a:pPr>
            <a:r>
              <a:rPr lang="fr-FR" sz="2400">
                <a:solidFill>
                  <a:schemeClr val="accent2"/>
                </a:solidFill>
              </a:rPr>
              <a:t>Configurations anatomo-fonctionnelles</a:t>
            </a:r>
          </a:p>
          <a:p>
            <a:pPr algn="ctr">
              <a:spcBef>
                <a:spcPct val="50000"/>
              </a:spcBef>
            </a:pPr>
            <a:r>
              <a:rPr lang="fr-FR"/>
              <a:t> Exemples:</a:t>
            </a:r>
          </a:p>
          <a:p>
            <a:pPr algn="ctr">
              <a:spcBef>
                <a:spcPct val="50000"/>
              </a:spcBef>
            </a:pPr>
            <a:r>
              <a:rPr lang="fr-FR" sz="2400"/>
              <a:t>Shunts ouverts Superficiels Suppléants</a:t>
            </a:r>
          </a:p>
          <a:p>
            <a:pPr algn="ctr">
              <a:spcBef>
                <a:spcPct val="50000"/>
              </a:spcBef>
            </a:pPr>
            <a:endParaRPr lang="fr-FR"/>
          </a:p>
          <a:p>
            <a:pPr algn="ctr">
              <a:spcBef>
                <a:spcPct val="50000"/>
              </a:spcBef>
            </a:pPr>
            <a:endParaRPr lang="fr-FR"/>
          </a:p>
        </p:txBody>
      </p:sp>
      <p:sp>
        <p:nvSpPr>
          <p:cNvPr id="177155" name="Freeform 3"/>
          <p:cNvSpPr>
            <a:spLocks/>
          </p:cNvSpPr>
          <p:nvPr/>
        </p:nvSpPr>
        <p:spPr bwMode="auto">
          <a:xfrm>
            <a:off x="1587500" y="2414588"/>
            <a:ext cx="3011488" cy="43211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77156" name="Freeform 4"/>
          <p:cNvSpPr>
            <a:spLocks/>
          </p:cNvSpPr>
          <p:nvPr/>
        </p:nvSpPr>
        <p:spPr bwMode="auto">
          <a:xfrm>
            <a:off x="2941638" y="2617788"/>
            <a:ext cx="681037" cy="3021012"/>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77157" name="Freeform 5"/>
          <p:cNvSpPr>
            <a:spLocks/>
          </p:cNvSpPr>
          <p:nvPr/>
        </p:nvSpPr>
        <p:spPr bwMode="auto">
          <a:xfrm>
            <a:off x="2387600" y="3663950"/>
            <a:ext cx="896938" cy="2808288"/>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77158" name="Freeform 6"/>
          <p:cNvSpPr>
            <a:spLocks/>
          </p:cNvSpPr>
          <p:nvPr/>
        </p:nvSpPr>
        <p:spPr bwMode="auto">
          <a:xfrm>
            <a:off x="3048000" y="5214938"/>
            <a:ext cx="242888" cy="836612"/>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77159" name="Freeform 7"/>
          <p:cNvSpPr>
            <a:spLocks/>
          </p:cNvSpPr>
          <p:nvPr/>
        </p:nvSpPr>
        <p:spPr bwMode="auto">
          <a:xfrm>
            <a:off x="3224213" y="4017963"/>
            <a:ext cx="273050" cy="706437"/>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77161" name="Freeform 9"/>
          <p:cNvSpPr>
            <a:spLocks/>
          </p:cNvSpPr>
          <p:nvPr/>
        </p:nvSpPr>
        <p:spPr bwMode="auto">
          <a:xfrm>
            <a:off x="2689225" y="5648325"/>
            <a:ext cx="238125" cy="747713"/>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77162" name="Freeform 10"/>
          <p:cNvSpPr>
            <a:spLocks/>
          </p:cNvSpPr>
          <p:nvPr/>
        </p:nvSpPr>
        <p:spPr bwMode="auto">
          <a:xfrm>
            <a:off x="2949575" y="5648325"/>
            <a:ext cx="117475" cy="704850"/>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77163" name="Line 11"/>
          <p:cNvSpPr>
            <a:spLocks noChangeShapeType="1"/>
          </p:cNvSpPr>
          <p:nvPr/>
        </p:nvSpPr>
        <p:spPr bwMode="auto">
          <a:xfrm>
            <a:off x="3008313" y="5338763"/>
            <a:ext cx="119062" cy="354012"/>
          </a:xfrm>
          <a:prstGeom prst="line">
            <a:avLst/>
          </a:prstGeom>
          <a:noFill/>
          <a:ln w="38100">
            <a:solidFill>
              <a:schemeClr val="accent2"/>
            </a:solidFill>
            <a:round/>
            <a:headEnd/>
            <a:tailEnd/>
          </a:ln>
          <a:effectLst/>
        </p:spPr>
        <p:txBody>
          <a:bodyPr/>
          <a:lstStyle/>
          <a:p>
            <a:endParaRPr lang="fr-FR"/>
          </a:p>
        </p:txBody>
      </p:sp>
      <p:sp>
        <p:nvSpPr>
          <p:cNvPr id="177164" name="Line 12"/>
          <p:cNvSpPr>
            <a:spLocks noChangeShapeType="1"/>
          </p:cNvSpPr>
          <p:nvPr/>
        </p:nvSpPr>
        <p:spPr bwMode="auto">
          <a:xfrm>
            <a:off x="2652713" y="5780088"/>
            <a:ext cx="236537" cy="0"/>
          </a:xfrm>
          <a:prstGeom prst="line">
            <a:avLst/>
          </a:prstGeom>
          <a:noFill/>
          <a:ln w="28575">
            <a:solidFill>
              <a:schemeClr val="accent2"/>
            </a:solidFill>
            <a:round/>
            <a:headEnd/>
            <a:tailEnd/>
          </a:ln>
          <a:effectLst/>
        </p:spPr>
        <p:txBody>
          <a:bodyPr/>
          <a:lstStyle/>
          <a:p>
            <a:endParaRPr lang="fr-FR"/>
          </a:p>
        </p:txBody>
      </p:sp>
      <p:sp>
        <p:nvSpPr>
          <p:cNvPr id="177174" name="Line 22"/>
          <p:cNvSpPr>
            <a:spLocks noChangeShapeType="1"/>
          </p:cNvSpPr>
          <p:nvPr/>
        </p:nvSpPr>
        <p:spPr bwMode="auto">
          <a:xfrm>
            <a:off x="3611563" y="2763838"/>
            <a:ext cx="247650" cy="542925"/>
          </a:xfrm>
          <a:prstGeom prst="line">
            <a:avLst/>
          </a:prstGeom>
          <a:noFill/>
          <a:ln w="38100">
            <a:solidFill>
              <a:schemeClr val="accent2"/>
            </a:solidFill>
            <a:round/>
            <a:headEnd/>
            <a:tailEnd/>
          </a:ln>
          <a:effectLst/>
        </p:spPr>
        <p:txBody>
          <a:bodyPr/>
          <a:lstStyle/>
          <a:p>
            <a:endParaRPr lang="fr-FR"/>
          </a:p>
        </p:txBody>
      </p:sp>
      <p:sp>
        <p:nvSpPr>
          <p:cNvPr id="177176" name="Freeform 24"/>
          <p:cNvSpPr>
            <a:spLocks/>
          </p:cNvSpPr>
          <p:nvPr/>
        </p:nvSpPr>
        <p:spPr bwMode="auto">
          <a:xfrm>
            <a:off x="2684463" y="3644900"/>
            <a:ext cx="619125" cy="2220913"/>
          </a:xfrm>
          <a:custGeom>
            <a:avLst/>
            <a:gdLst/>
            <a:ahLst/>
            <a:cxnLst>
              <a:cxn ang="0">
                <a:pos x="138" y="1759"/>
              </a:cxn>
              <a:cxn ang="0">
                <a:pos x="58" y="1770"/>
              </a:cxn>
              <a:cxn ang="0">
                <a:pos x="2" y="1759"/>
              </a:cxn>
              <a:cxn ang="0">
                <a:pos x="47" y="1215"/>
              </a:cxn>
              <a:cxn ang="0">
                <a:pos x="47" y="716"/>
              </a:cxn>
              <a:cxn ang="0">
                <a:pos x="191" y="113"/>
              </a:cxn>
              <a:cxn ang="0">
                <a:pos x="455" y="36"/>
              </a:cxn>
            </a:cxnLst>
            <a:rect l="0" t="0" r="r" b="b"/>
            <a:pathLst>
              <a:path w="455" h="1851">
                <a:moveTo>
                  <a:pt x="138" y="1759"/>
                </a:moveTo>
                <a:cubicBezTo>
                  <a:pt x="125" y="1761"/>
                  <a:pt x="81" y="1770"/>
                  <a:pt x="58" y="1770"/>
                </a:cubicBezTo>
                <a:cubicBezTo>
                  <a:pt x="35" y="1770"/>
                  <a:pt x="4" y="1851"/>
                  <a:pt x="2" y="1759"/>
                </a:cubicBezTo>
                <a:cubicBezTo>
                  <a:pt x="0" y="1667"/>
                  <a:pt x="40" y="1389"/>
                  <a:pt x="47" y="1215"/>
                </a:cubicBezTo>
                <a:cubicBezTo>
                  <a:pt x="54" y="1041"/>
                  <a:pt x="23" y="900"/>
                  <a:pt x="47" y="716"/>
                </a:cubicBezTo>
                <a:cubicBezTo>
                  <a:pt x="71" y="532"/>
                  <a:pt x="123" y="226"/>
                  <a:pt x="191" y="113"/>
                </a:cubicBezTo>
                <a:cubicBezTo>
                  <a:pt x="259" y="0"/>
                  <a:pt x="400" y="52"/>
                  <a:pt x="455" y="36"/>
                </a:cubicBezTo>
              </a:path>
            </a:pathLst>
          </a:custGeom>
          <a:noFill/>
          <a:ln w="57150" cmpd="sng">
            <a:solidFill>
              <a:srgbClr val="3399FF"/>
            </a:solidFill>
            <a:round/>
            <a:headEnd type="oval" w="med" len="med"/>
            <a:tailEnd type="triangle" w="med" len="med"/>
          </a:ln>
          <a:effectLst/>
        </p:spPr>
        <p:txBody>
          <a:bodyPr/>
          <a:lstStyle/>
          <a:p>
            <a:endParaRPr lang="fr-FR"/>
          </a:p>
        </p:txBody>
      </p:sp>
      <p:sp>
        <p:nvSpPr>
          <p:cNvPr id="177179" name="Oval 27"/>
          <p:cNvSpPr>
            <a:spLocks noChangeArrowheads="1"/>
          </p:cNvSpPr>
          <p:nvPr/>
        </p:nvSpPr>
        <p:spPr bwMode="auto">
          <a:xfrm>
            <a:off x="2871788" y="4722813"/>
            <a:ext cx="369887" cy="325437"/>
          </a:xfrm>
          <a:prstGeom prst="ellipse">
            <a:avLst/>
          </a:prstGeom>
          <a:solidFill>
            <a:schemeClr val="tx1"/>
          </a:solidFill>
          <a:ln w="9525">
            <a:solidFill>
              <a:schemeClr val="tx1"/>
            </a:solidFill>
            <a:round/>
            <a:headEnd/>
            <a:tailEnd/>
          </a:ln>
          <a:effectLst/>
        </p:spPr>
        <p:txBody>
          <a:bodyPr wrap="none" anchor="ctr"/>
          <a:lstStyle/>
          <a:p>
            <a:endParaRPr lang="fr-FR"/>
          </a:p>
        </p:txBody>
      </p:sp>
      <p:sp>
        <p:nvSpPr>
          <p:cNvPr id="177180" name="Freeform 28"/>
          <p:cNvSpPr>
            <a:spLocks/>
          </p:cNvSpPr>
          <p:nvPr/>
        </p:nvSpPr>
        <p:spPr bwMode="auto">
          <a:xfrm>
            <a:off x="3057525" y="4395788"/>
            <a:ext cx="493713" cy="898525"/>
          </a:xfrm>
          <a:custGeom>
            <a:avLst/>
            <a:gdLst/>
            <a:ahLst/>
            <a:cxnLst>
              <a:cxn ang="0">
                <a:pos x="0" y="681"/>
              </a:cxn>
              <a:cxn ang="0">
                <a:pos x="68" y="693"/>
              </a:cxn>
              <a:cxn ang="0">
                <a:pos x="136" y="726"/>
              </a:cxn>
              <a:cxn ang="0">
                <a:pos x="227" y="545"/>
              </a:cxn>
              <a:cxn ang="0">
                <a:pos x="363" y="91"/>
              </a:cxn>
              <a:cxn ang="0">
                <a:pos x="227" y="0"/>
              </a:cxn>
            </a:cxnLst>
            <a:rect l="0" t="0" r="r" b="b"/>
            <a:pathLst>
              <a:path w="363" h="750">
                <a:moveTo>
                  <a:pt x="0" y="681"/>
                </a:moveTo>
                <a:cubicBezTo>
                  <a:pt x="11" y="683"/>
                  <a:pt x="45" y="686"/>
                  <a:pt x="68" y="693"/>
                </a:cubicBezTo>
                <a:cubicBezTo>
                  <a:pt x="91" y="700"/>
                  <a:pt x="110" y="750"/>
                  <a:pt x="136" y="726"/>
                </a:cubicBezTo>
                <a:cubicBezTo>
                  <a:pt x="162" y="702"/>
                  <a:pt x="189" y="651"/>
                  <a:pt x="227" y="545"/>
                </a:cubicBezTo>
                <a:cubicBezTo>
                  <a:pt x="265" y="439"/>
                  <a:pt x="363" y="182"/>
                  <a:pt x="363" y="91"/>
                </a:cubicBezTo>
                <a:cubicBezTo>
                  <a:pt x="363" y="0"/>
                  <a:pt x="295" y="0"/>
                  <a:pt x="227" y="0"/>
                </a:cubicBezTo>
              </a:path>
            </a:pathLst>
          </a:custGeom>
          <a:noFill/>
          <a:ln w="38100" cmpd="sng">
            <a:solidFill>
              <a:srgbClr val="3399FF"/>
            </a:solidFill>
            <a:round/>
            <a:headEnd type="oval" w="med" len="med"/>
            <a:tailEnd type="triangle" w="med" len="med"/>
          </a:ln>
          <a:effectLst/>
        </p:spPr>
        <p:txBody>
          <a:bodyPr/>
          <a:lstStyle/>
          <a:p>
            <a:endParaRPr lang="fr-FR"/>
          </a:p>
        </p:txBody>
      </p:sp>
      <p:sp>
        <p:nvSpPr>
          <p:cNvPr id="177181" name="Freeform 29"/>
          <p:cNvSpPr>
            <a:spLocks/>
          </p:cNvSpPr>
          <p:nvPr/>
        </p:nvSpPr>
        <p:spPr bwMode="auto">
          <a:xfrm>
            <a:off x="2895600" y="3886200"/>
            <a:ext cx="749300" cy="649288"/>
          </a:xfrm>
          <a:custGeom>
            <a:avLst/>
            <a:gdLst/>
            <a:ahLst/>
            <a:cxnLst>
              <a:cxn ang="0">
                <a:pos x="488" y="541"/>
              </a:cxn>
              <a:cxn ang="0">
                <a:pos x="527" y="288"/>
              </a:cxn>
              <a:cxn ang="0">
                <a:pos x="346" y="142"/>
              </a:cxn>
              <a:cxn ang="0">
                <a:pos x="0" y="0"/>
              </a:cxn>
            </a:cxnLst>
            <a:rect l="0" t="0" r="r" b="b"/>
            <a:pathLst>
              <a:path w="551" h="541">
                <a:moveTo>
                  <a:pt x="488" y="541"/>
                </a:moveTo>
                <a:cubicBezTo>
                  <a:pt x="496" y="499"/>
                  <a:pt x="551" y="355"/>
                  <a:pt x="527" y="288"/>
                </a:cubicBezTo>
                <a:cubicBezTo>
                  <a:pt x="503" y="221"/>
                  <a:pt x="434" y="190"/>
                  <a:pt x="346" y="142"/>
                </a:cubicBezTo>
                <a:cubicBezTo>
                  <a:pt x="258" y="94"/>
                  <a:pt x="72" y="30"/>
                  <a:pt x="0" y="0"/>
                </a:cubicBezTo>
              </a:path>
            </a:pathLst>
          </a:custGeom>
          <a:noFill/>
          <a:ln w="28575" cmpd="sng">
            <a:solidFill>
              <a:srgbClr val="3399FF"/>
            </a:solidFill>
            <a:round/>
            <a:headEnd type="none" w="med" len="med"/>
            <a:tailEnd type="triangle" w="med" len="med"/>
          </a:ln>
          <a:effectLst/>
        </p:spPr>
        <p:txBody>
          <a:bodyPr/>
          <a:lstStyle/>
          <a:p>
            <a:endParaRPr lang="fr-FR"/>
          </a:p>
        </p:txBody>
      </p:sp>
      <p:sp>
        <p:nvSpPr>
          <p:cNvPr id="177187" name="Freeform 35"/>
          <p:cNvSpPr>
            <a:spLocks/>
          </p:cNvSpPr>
          <p:nvPr/>
        </p:nvSpPr>
        <p:spPr bwMode="auto">
          <a:xfrm>
            <a:off x="4037013" y="2414588"/>
            <a:ext cx="3011487" cy="43211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77188" name="Freeform 36"/>
          <p:cNvSpPr>
            <a:spLocks/>
          </p:cNvSpPr>
          <p:nvPr/>
        </p:nvSpPr>
        <p:spPr bwMode="auto">
          <a:xfrm>
            <a:off x="5391150" y="2617788"/>
            <a:ext cx="681038" cy="3021012"/>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77189" name="Freeform 37"/>
          <p:cNvSpPr>
            <a:spLocks/>
          </p:cNvSpPr>
          <p:nvPr/>
        </p:nvSpPr>
        <p:spPr bwMode="auto">
          <a:xfrm>
            <a:off x="4837113" y="3663950"/>
            <a:ext cx="896937" cy="2808288"/>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77190" name="Freeform 38"/>
          <p:cNvSpPr>
            <a:spLocks/>
          </p:cNvSpPr>
          <p:nvPr/>
        </p:nvSpPr>
        <p:spPr bwMode="auto">
          <a:xfrm>
            <a:off x="5497513" y="5214938"/>
            <a:ext cx="242887" cy="836612"/>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77191" name="Freeform 39"/>
          <p:cNvSpPr>
            <a:spLocks/>
          </p:cNvSpPr>
          <p:nvPr/>
        </p:nvSpPr>
        <p:spPr bwMode="auto">
          <a:xfrm>
            <a:off x="5673725" y="4017963"/>
            <a:ext cx="273050" cy="706437"/>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77192" name="Freeform 40"/>
          <p:cNvSpPr>
            <a:spLocks/>
          </p:cNvSpPr>
          <p:nvPr/>
        </p:nvSpPr>
        <p:spPr bwMode="auto">
          <a:xfrm>
            <a:off x="5138738" y="5648325"/>
            <a:ext cx="238125" cy="747713"/>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77193" name="Freeform 41"/>
          <p:cNvSpPr>
            <a:spLocks/>
          </p:cNvSpPr>
          <p:nvPr/>
        </p:nvSpPr>
        <p:spPr bwMode="auto">
          <a:xfrm>
            <a:off x="5399088" y="5648325"/>
            <a:ext cx="117475" cy="704850"/>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77194" name="Line 42"/>
          <p:cNvSpPr>
            <a:spLocks noChangeShapeType="1"/>
          </p:cNvSpPr>
          <p:nvPr/>
        </p:nvSpPr>
        <p:spPr bwMode="auto">
          <a:xfrm>
            <a:off x="5457825" y="5338763"/>
            <a:ext cx="119063" cy="354012"/>
          </a:xfrm>
          <a:prstGeom prst="line">
            <a:avLst/>
          </a:prstGeom>
          <a:noFill/>
          <a:ln w="38100">
            <a:solidFill>
              <a:schemeClr val="accent2"/>
            </a:solidFill>
            <a:round/>
            <a:headEnd/>
            <a:tailEnd/>
          </a:ln>
          <a:effectLst/>
        </p:spPr>
        <p:txBody>
          <a:bodyPr/>
          <a:lstStyle/>
          <a:p>
            <a:endParaRPr lang="fr-FR"/>
          </a:p>
        </p:txBody>
      </p:sp>
      <p:sp>
        <p:nvSpPr>
          <p:cNvPr id="177195" name="Line 43"/>
          <p:cNvSpPr>
            <a:spLocks noChangeShapeType="1"/>
          </p:cNvSpPr>
          <p:nvPr/>
        </p:nvSpPr>
        <p:spPr bwMode="auto">
          <a:xfrm>
            <a:off x="5102225" y="5780088"/>
            <a:ext cx="236538" cy="0"/>
          </a:xfrm>
          <a:prstGeom prst="line">
            <a:avLst/>
          </a:prstGeom>
          <a:noFill/>
          <a:ln w="28575">
            <a:solidFill>
              <a:schemeClr val="accent2"/>
            </a:solidFill>
            <a:round/>
            <a:headEnd/>
            <a:tailEnd/>
          </a:ln>
          <a:effectLst/>
        </p:spPr>
        <p:txBody>
          <a:bodyPr/>
          <a:lstStyle/>
          <a:p>
            <a:endParaRPr lang="fr-FR"/>
          </a:p>
        </p:txBody>
      </p:sp>
      <p:sp>
        <p:nvSpPr>
          <p:cNvPr id="177196" name="Line 44"/>
          <p:cNvSpPr>
            <a:spLocks noChangeShapeType="1"/>
          </p:cNvSpPr>
          <p:nvPr/>
        </p:nvSpPr>
        <p:spPr bwMode="auto">
          <a:xfrm>
            <a:off x="6061075" y="2763838"/>
            <a:ext cx="247650" cy="542925"/>
          </a:xfrm>
          <a:prstGeom prst="line">
            <a:avLst/>
          </a:prstGeom>
          <a:noFill/>
          <a:ln w="38100">
            <a:solidFill>
              <a:schemeClr val="accent2"/>
            </a:solidFill>
            <a:round/>
            <a:headEnd/>
            <a:tailEnd/>
          </a:ln>
          <a:effectLst/>
        </p:spPr>
        <p:txBody>
          <a:bodyPr/>
          <a:lstStyle/>
          <a:p>
            <a:endParaRPr lang="fr-FR"/>
          </a:p>
        </p:txBody>
      </p:sp>
      <p:sp>
        <p:nvSpPr>
          <p:cNvPr id="177197" name="Freeform 45"/>
          <p:cNvSpPr>
            <a:spLocks/>
          </p:cNvSpPr>
          <p:nvPr/>
        </p:nvSpPr>
        <p:spPr bwMode="auto">
          <a:xfrm>
            <a:off x="5337175" y="2093913"/>
            <a:ext cx="620713" cy="1652587"/>
          </a:xfrm>
          <a:custGeom>
            <a:avLst/>
            <a:gdLst/>
            <a:ahLst/>
            <a:cxnLst>
              <a:cxn ang="0">
                <a:pos x="391" y="0"/>
              </a:cxn>
              <a:cxn ang="0">
                <a:pos x="98" y="336"/>
              </a:cxn>
              <a:cxn ang="0">
                <a:pos x="27" y="930"/>
              </a:cxn>
              <a:cxn ang="0">
                <a:pos x="262" y="1004"/>
              </a:cxn>
            </a:cxnLst>
            <a:rect l="0" t="0" r="r" b="b"/>
            <a:pathLst>
              <a:path w="391" h="1041">
                <a:moveTo>
                  <a:pt x="391" y="0"/>
                </a:moveTo>
                <a:cubicBezTo>
                  <a:pt x="344" y="56"/>
                  <a:pt x="159" y="181"/>
                  <a:pt x="98" y="336"/>
                </a:cubicBezTo>
                <a:cubicBezTo>
                  <a:pt x="37" y="491"/>
                  <a:pt x="0" y="819"/>
                  <a:pt x="27" y="930"/>
                </a:cubicBezTo>
                <a:cubicBezTo>
                  <a:pt x="54" y="1041"/>
                  <a:pt x="213" y="989"/>
                  <a:pt x="262" y="1004"/>
                </a:cubicBezTo>
              </a:path>
            </a:pathLst>
          </a:custGeom>
          <a:noFill/>
          <a:ln w="57150" cmpd="sng">
            <a:solidFill>
              <a:srgbClr val="3399FF"/>
            </a:solidFill>
            <a:round/>
            <a:headEnd type="triangle" w="med" len="med"/>
            <a:tailEnd type="oval" w="med" len="med"/>
          </a:ln>
          <a:effectLst/>
        </p:spPr>
        <p:txBody>
          <a:bodyPr/>
          <a:lstStyle/>
          <a:p>
            <a:endParaRPr lang="fr-FR"/>
          </a:p>
        </p:txBody>
      </p:sp>
      <p:sp>
        <p:nvSpPr>
          <p:cNvPr id="177201" name="Freeform 49"/>
          <p:cNvSpPr>
            <a:spLocks/>
          </p:cNvSpPr>
          <p:nvPr/>
        </p:nvSpPr>
        <p:spPr bwMode="auto">
          <a:xfrm>
            <a:off x="5418138" y="3089275"/>
            <a:ext cx="828675" cy="658813"/>
          </a:xfrm>
          <a:custGeom>
            <a:avLst/>
            <a:gdLst/>
            <a:ahLst/>
            <a:cxnLst>
              <a:cxn ang="0">
                <a:pos x="0" y="549"/>
              </a:cxn>
              <a:cxn ang="0">
                <a:pos x="274" y="336"/>
              </a:cxn>
              <a:cxn ang="0">
                <a:pos x="531" y="345"/>
              </a:cxn>
              <a:cxn ang="0">
                <a:pos x="609" y="0"/>
              </a:cxn>
            </a:cxnLst>
            <a:rect l="0" t="0" r="r" b="b"/>
            <a:pathLst>
              <a:path w="609" h="549">
                <a:moveTo>
                  <a:pt x="0" y="549"/>
                </a:moveTo>
                <a:cubicBezTo>
                  <a:pt x="47" y="514"/>
                  <a:pt x="186" y="370"/>
                  <a:pt x="274" y="336"/>
                </a:cubicBezTo>
                <a:cubicBezTo>
                  <a:pt x="362" y="302"/>
                  <a:pt x="475" y="401"/>
                  <a:pt x="531" y="345"/>
                </a:cubicBezTo>
                <a:cubicBezTo>
                  <a:pt x="587" y="289"/>
                  <a:pt x="593" y="72"/>
                  <a:pt x="609" y="0"/>
                </a:cubicBezTo>
              </a:path>
            </a:pathLst>
          </a:custGeom>
          <a:noFill/>
          <a:ln w="38100" cmpd="sng">
            <a:solidFill>
              <a:srgbClr val="3399FF"/>
            </a:solidFill>
            <a:round/>
            <a:headEnd type="none" w="med" len="med"/>
            <a:tailEnd type="triangle" w="med" len="med"/>
          </a:ln>
          <a:effectLst/>
        </p:spPr>
        <p:txBody>
          <a:bodyPr/>
          <a:lstStyle/>
          <a:p>
            <a:endParaRPr lang="fr-FR"/>
          </a:p>
        </p:txBody>
      </p:sp>
      <p:sp>
        <p:nvSpPr>
          <p:cNvPr id="177202" name="Oval 50"/>
          <p:cNvSpPr>
            <a:spLocks noChangeArrowheads="1"/>
          </p:cNvSpPr>
          <p:nvPr/>
        </p:nvSpPr>
        <p:spPr bwMode="auto">
          <a:xfrm>
            <a:off x="5753100" y="2927350"/>
            <a:ext cx="369888" cy="325438"/>
          </a:xfrm>
          <a:prstGeom prst="ellipse">
            <a:avLst/>
          </a:prstGeom>
          <a:solidFill>
            <a:schemeClr val="tx1"/>
          </a:solidFill>
          <a:ln w="9525">
            <a:solidFill>
              <a:schemeClr val="tx1"/>
            </a:solidFill>
            <a:round/>
            <a:headEnd/>
            <a:tailEnd/>
          </a:ln>
          <a:effectLst/>
        </p:spPr>
        <p:txBody>
          <a:bodyPr wrap="none" anchor="ctr"/>
          <a:lstStyle/>
          <a:p>
            <a:endParaRPr lang="fr-FR"/>
          </a:p>
        </p:txBody>
      </p:sp>
      <p:sp>
        <p:nvSpPr>
          <p:cNvPr id="177203" name="Freeform 51"/>
          <p:cNvSpPr>
            <a:spLocks/>
          </p:cNvSpPr>
          <p:nvPr/>
        </p:nvSpPr>
        <p:spPr bwMode="auto">
          <a:xfrm>
            <a:off x="4816475" y="3395663"/>
            <a:ext cx="647700" cy="242887"/>
          </a:xfrm>
          <a:custGeom>
            <a:avLst/>
            <a:gdLst/>
            <a:ahLst/>
            <a:cxnLst>
              <a:cxn ang="0">
                <a:pos x="408" y="153"/>
              </a:cxn>
              <a:cxn ang="0">
                <a:pos x="226" y="17"/>
              </a:cxn>
              <a:cxn ang="0">
                <a:pos x="143" y="48"/>
              </a:cxn>
              <a:cxn ang="0">
                <a:pos x="0" y="63"/>
              </a:cxn>
            </a:cxnLst>
            <a:rect l="0" t="0" r="r" b="b"/>
            <a:pathLst>
              <a:path w="408" h="153">
                <a:moveTo>
                  <a:pt x="408" y="153"/>
                </a:moveTo>
                <a:cubicBezTo>
                  <a:pt x="336" y="92"/>
                  <a:pt x="270" y="34"/>
                  <a:pt x="226" y="17"/>
                </a:cubicBezTo>
                <a:cubicBezTo>
                  <a:pt x="182" y="0"/>
                  <a:pt x="181" y="40"/>
                  <a:pt x="143" y="48"/>
                </a:cubicBezTo>
                <a:cubicBezTo>
                  <a:pt x="105" y="56"/>
                  <a:pt x="30" y="60"/>
                  <a:pt x="0" y="63"/>
                </a:cubicBezTo>
              </a:path>
            </a:pathLst>
          </a:custGeom>
          <a:noFill/>
          <a:ln w="38100" cmpd="sng">
            <a:solidFill>
              <a:srgbClr val="3399FF"/>
            </a:solidFill>
            <a:round/>
            <a:headEnd type="none" w="med" len="med"/>
            <a:tailEnd type="triangle" w="med" len="med"/>
          </a:ln>
          <a:effectLst/>
        </p:spPr>
        <p:txBody>
          <a:bodyPr/>
          <a:lstStyle/>
          <a:p>
            <a:endParaRPr lang="fr-FR"/>
          </a:p>
        </p:txBody>
      </p:sp>
      <p:sp>
        <p:nvSpPr>
          <p:cNvPr id="177204" name="Text Box 52"/>
          <p:cNvSpPr txBox="1">
            <a:spLocks noChangeArrowheads="1"/>
          </p:cNvSpPr>
          <p:nvPr/>
        </p:nvSpPr>
        <p:spPr bwMode="auto">
          <a:xfrm>
            <a:off x="457200" y="4648200"/>
            <a:ext cx="1676400" cy="779463"/>
          </a:xfrm>
          <a:prstGeom prst="rect">
            <a:avLst/>
          </a:prstGeom>
          <a:noFill/>
          <a:ln w="9525">
            <a:noFill/>
            <a:miter lim="800000"/>
            <a:headEnd/>
            <a:tailEnd/>
          </a:ln>
          <a:effectLst/>
        </p:spPr>
        <p:txBody>
          <a:bodyPr>
            <a:spAutoFit/>
          </a:bodyPr>
          <a:lstStyle/>
          <a:p>
            <a:pPr>
              <a:spcBef>
                <a:spcPct val="50000"/>
              </a:spcBef>
            </a:pPr>
            <a:r>
              <a:rPr lang="fr-FR"/>
              <a:t>Oblitération</a:t>
            </a:r>
          </a:p>
          <a:p>
            <a:pPr>
              <a:spcBef>
                <a:spcPct val="50000"/>
              </a:spcBef>
            </a:pPr>
            <a:r>
              <a:rPr lang="fr-FR"/>
              <a:t>        FS</a:t>
            </a:r>
          </a:p>
        </p:txBody>
      </p:sp>
      <p:sp>
        <p:nvSpPr>
          <p:cNvPr id="177205" name="Text Box 53"/>
          <p:cNvSpPr txBox="1">
            <a:spLocks noChangeArrowheads="1"/>
          </p:cNvSpPr>
          <p:nvPr/>
        </p:nvSpPr>
        <p:spPr bwMode="auto">
          <a:xfrm>
            <a:off x="7239000" y="2971800"/>
            <a:ext cx="1905000" cy="779463"/>
          </a:xfrm>
          <a:prstGeom prst="rect">
            <a:avLst/>
          </a:prstGeom>
          <a:noFill/>
          <a:ln w="9525">
            <a:noFill/>
            <a:miter lim="800000"/>
            <a:headEnd/>
            <a:tailEnd/>
          </a:ln>
          <a:effectLst/>
        </p:spPr>
        <p:txBody>
          <a:bodyPr>
            <a:spAutoFit/>
          </a:bodyPr>
          <a:lstStyle/>
          <a:p>
            <a:pPr>
              <a:spcBef>
                <a:spcPct val="50000"/>
              </a:spcBef>
            </a:pPr>
            <a:r>
              <a:rPr lang="fr-FR"/>
              <a:t>Oblitération </a:t>
            </a:r>
          </a:p>
          <a:p>
            <a:pPr>
              <a:spcBef>
                <a:spcPct val="50000"/>
              </a:spcBef>
            </a:pPr>
            <a:r>
              <a:rPr lang="fr-FR"/>
              <a:t>         IE</a:t>
            </a:r>
          </a:p>
        </p:txBody>
      </p:sp>
      <p:graphicFrame>
        <p:nvGraphicFramePr>
          <p:cNvPr id="177221" name="Group 69"/>
          <p:cNvGraphicFramePr>
            <a:graphicFrameLocks noGrp="1"/>
          </p:cNvGraphicFramePr>
          <p:nvPr/>
        </p:nvGraphicFramePr>
        <p:xfrm>
          <a:off x="457200" y="4648200"/>
          <a:ext cx="1447800" cy="762000"/>
        </p:xfrm>
        <a:graphic>
          <a:graphicData uri="http://schemas.openxmlformats.org/drawingml/2006/table">
            <a:tbl>
              <a:tblPr/>
              <a:tblGrid>
                <a:gridCol w="1447800"/>
              </a:tblGrid>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7235" name="Group 83"/>
          <p:cNvGraphicFramePr>
            <a:graphicFrameLocks noGrp="1"/>
          </p:cNvGraphicFramePr>
          <p:nvPr/>
        </p:nvGraphicFramePr>
        <p:xfrm>
          <a:off x="7239000" y="2971800"/>
          <a:ext cx="1447800" cy="838200"/>
        </p:xfrm>
        <a:graphic>
          <a:graphicData uri="http://schemas.openxmlformats.org/drawingml/2006/table">
            <a:tbl>
              <a:tblPr/>
              <a:tblGrid>
                <a:gridCol w="1447800"/>
              </a:tblGrid>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7236" name="Text Box 84"/>
          <p:cNvSpPr txBox="1">
            <a:spLocks noChangeArrowheads="1"/>
          </p:cNvSpPr>
          <p:nvPr/>
        </p:nvSpPr>
        <p:spPr bwMode="auto">
          <a:xfrm>
            <a:off x="4427538" y="2924175"/>
            <a:ext cx="1225550" cy="517525"/>
          </a:xfrm>
          <a:prstGeom prst="rect">
            <a:avLst/>
          </a:prstGeom>
          <a:noFill/>
          <a:ln w="9525">
            <a:noFill/>
            <a:miter lim="800000"/>
            <a:headEnd/>
            <a:tailEnd/>
          </a:ln>
          <a:effectLst/>
        </p:spPr>
        <p:txBody>
          <a:bodyPr>
            <a:spAutoFit/>
          </a:bodyPr>
          <a:lstStyle/>
          <a:p>
            <a:pPr>
              <a:spcBef>
                <a:spcPct val="50000"/>
              </a:spcBef>
            </a:pPr>
            <a:r>
              <a:rPr lang="fr-FR" sz="1400"/>
              <a:t>Palma spontané</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Freeform 4"/>
          <p:cNvSpPr>
            <a:spLocks/>
          </p:cNvSpPr>
          <p:nvPr/>
        </p:nvSpPr>
        <p:spPr bwMode="auto">
          <a:xfrm>
            <a:off x="1708150" y="2362200"/>
            <a:ext cx="3011488" cy="43211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1253" name="Freeform 5"/>
          <p:cNvSpPr>
            <a:spLocks/>
          </p:cNvSpPr>
          <p:nvPr/>
        </p:nvSpPr>
        <p:spPr bwMode="auto">
          <a:xfrm>
            <a:off x="3062288" y="2565400"/>
            <a:ext cx="681037" cy="3021013"/>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1254" name="Freeform 6"/>
          <p:cNvSpPr>
            <a:spLocks/>
          </p:cNvSpPr>
          <p:nvPr/>
        </p:nvSpPr>
        <p:spPr bwMode="auto">
          <a:xfrm>
            <a:off x="2508250" y="3611563"/>
            <a:ext cx="896938" cy="2808287"/>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1255" name="Freeform 7"/>
          <p:cNvSpPr>
            <a:spLocks/>
          </p:cNvSpPr>
          <p:nvPr/>
        </p:nvSpPr>
        <p:spPr bwMode="auto">
          <a:xfrm>
            <a:off x="3168650" y="5162550"/>
            <a:ext cx="242888" cy="836613"/>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1256" name="Freeform 8"/>
          <p:cNvSpPr>
            <a:spLocks/>
          </p:cNvSpPr>
          <p:nvPr/>
        </p:nvSpPr>
        <p:spPr bwMode="auto">
          <a:xfrm>
            <a:off x="3344863" y="3965575"/>
            <a:ext cx="273050" cy="706438"/>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1257" name="Freeform 9"/>
          <p:cNvSpPr>
            <a:spLocks/>
          </p:cNvSpPr>
          <p:nvPr/>
        </p:nvSpPr>
        <p:spPr bwMode="auto">
          <a:xfrm>
            <a:off x="2809875" y="5595938"/>
            <a:ext cx="238125" cy="747712"/>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1258" name="Freeform 10"/>
          <p:cNvSpPr>
            <a:spLocks/>
          </p:cNvSpPr>
          <p:nvPr/>
        </p:nvSpPr>
        <p:spPr bwMode="auto">
          <a:xfrm>
            <a:off x="3070225" y="5595938"/>
            <a:ext cx="117475" cy="704850"/>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1259" name="Line 11"/>
          <p:cNvSpPr>
            <a:spLocks noChangeShapeType="1"/>
          </p:cNvSpPr>
          <p:nvPr/>
        </p:nvSpPr>
        <p:spPr bwMode="auto">
          <a:xfrm>
            <a:off x="3128963" y="5286375"/>
            <a:ext cx="119062" cy="354013"/>
          </a:xfrm>
          <a:prstGeom prst="line">
            <a:avLst/>
          </a:prstGeom>
          <a:noFill/>
          <a:ln w="38100">
            <a:solidFill>
              <a:schemeClr val="accent2"/>
            </a:solidFill>
            <a:round/>
            <a:headEnd/>
            <a:tailEnd/>
          </a:ln>
          <a:effectLst/>
        </p:spPr>
        <p:txBody>
          <a:bodyPr/>
          <a:lstStyle/>
          <a:p>
            <a:endParaRPr lang="fr-FR"/>
          </a:p>
        </p:txBody>
      </p:sp>
      <p:sp>
        <p:nvSpPr>
          <p:cNvPr id="181260" name="Line 12"/>
          <p:cNvSpPr>
            <a:spLocks noChangeShapeType="1"/>
          </p:cNvSpPr>
          <p:nvPr/>
        </p:nvSpPr>
        <p:spPr bwMode="auto">
          <a:xfrm>
            <a:off x="2773363" y="5727700"/>
            <a:ext cx="236537" cy="0"/>
          </a:xfrm>
          <a:prstGeom prst="line">
            <a:avLst/>
          </a:prstGeom>
          <a:noFill/>
          <a:ln w="28575">
            <a:solidFill>
              <a:schemeClr val="accent2"/>
            </a:solidFill>
            <a:round/>
            <a:headEnd/>
            <a:tailEnd/>
          </a:ln>
          <a:effectLst/>
        </p:spPr>
        <p:txBody>
          <a:bodyPr/>
          <a:lstStyle/>
          <a:p>
            <a:endParaRPr lang="fr-FR"/>
          </a:p>
        </p:txBody>
      </p:sp>
      <p:sp>
        <p:nvSpPr>
          <p:cNvPr id="181261" name="Line 13"/>
          <p:cNvSpPr>
            <a:spLocks noChangeShapeType="1"/>
          </p:cNvSpPr>
          <p:nvPr/>
        </p:nvSpPr>
        <p:spPr bwMode="auto">
          <a:xfrm>
            <a:off x="3732213" y="2711450"/>
            <a:ext cx="247650" cy="542925"/>
          </a:xfrm>
          <a:prstGeom prst="line">
            <a:avLst/>
          </a:prstGeom>
          <a:noFill/>
          <a:ln w="38100">
            <a:solidFill>
              <a:schemeClr val="accent2"/>
            </a:solidFill>
            <a:round/>
            <a:headEnd/>
            <a:tailEnd/>
          </a:ln>
          <a:effectLst/>
        </p:spPr>
        <p:txBody>
          <a:bodyPr/>
          <a:lstStyle/>
          <a:p>
            <a:endParaRPr lang="fr-FR"/>
          </a:p>
        </p:txBody>
      </p:sp>
      <p:sp>
        <p:nvSpPr>
          <p:cNvPr id="181263" name="Oval 15"/>
          <p:cNvSpPr>
            <a:spLocks noChangeArrowheads="1"/>
          </p:cNvSpPr>
          <p:nvPr/>
        </p:nvSpPr>
        <p:spPr bwMode="auto">
          <a:xfrm>
            <a:off x="2992438" y="4522788"/>
            <a:ext cx="369887" cy="325437"/>
          </a:xfrm>
          <a:prstGeom prst="ellipse">
            <a:avLst/>
          </a:prstGeom>
          <a:solidFill>
            <a:schemeClr val="tx1"/>
          </a:solidFill>
          <a:ln w="9525">
            <a:solidFill>
              <a:schemeClr val="tx1"/>
            </a:solidFill>
            <a:round/>
            <a:headEnd/>
            <a:tailEnd/>
          </a:ln>
          <a:effectLst/>
        </p:spPr>
        <p:txBody>
          <a:bodyPr wrap="none" anchor="ctr"/>
          <a:lstStyle/>
          <a:p>
            <a:endParaRPr lang="fr-FR"/>
          </a:p>
        </p:txBody>
      </p:sp>
      <p:sp>
        <p:nvSpPr>
          <p:cNvPr id="181264" name="Freeform 16"/>
          <p:cNvSpPr>
            <a:spLocks/>
          </p:cNvSpPr>
          <p:nvPr/>
        </p:nvSpPr>
        <p:spPr bwMode="auto">
          <a:xfrm>
            <a:off x="3124200" y="4343400"/>
            <a:ext cx="420688" cy="792163"/>
          </a:xfrm>
          <a:custGeom>
            <a:avLst/>
            <a:gdLst/>
            <a:ahLst/>
            <a:cxnLst>
              <a:cxn ang="0">
                <a:pos x="0" y="499"/>
              </a:cxn>
              <a:cxn ang="0">
                <a:pos x="79" y="455"/>
              </a:cxn>
              <a:cxn ang="0">
                <a:pos x="151" y="417"/>
              </a:cxn>
              <a:cxn ang="0">
                <a:pos x="228" y="313"/>
              </a:cxn>
              <a:cxn ang="0">
                <a:pos x="265" y="74"/>
              </a:cxn>
              <a:cxn ang="0">
                <a:pos x="228" y="0"/>
              </a:cxn>
            </a:cxnLst>
            <a:rect l="0" t="0" r="r" b="b"/>
            <a:pathLst>
              <a:path w="265" h="499">
                <a:moveTo>
                  <a:pt x="0" y="499"/>
                </a:moveTo>
                <a:cubicBezTo>
                  <a:pt x="13" y="492"/>
                  <a:pt x="54" y="469"/>
                  <a:pt x="79" y="455"/>
                </a:cubicBezTo>
                <a:cubicBezTo>
                  <a:pt x="104" y="441"/>
                  <a:pt x="126" y="441"/>
                  <a:pt x="151" y="417"/>
                </a:cubicBezTo>
                <a:cubicBezTo>
                  <a:pt x="176" y="393"/>
                  <a:pt x="209" y="370"/>
                  <a:pt x="228" y="313"/>
                </a:cubicBezTo>
                <a:cubicBezTo>
                  <a:pt x="247" y="256"/>
                  <a:pt x="265" y="126"/>
                  <a:pt x="265" y="74"/>
                </a:cubicBezTo>
                <a:cubicBezTo>
                  <a:pt x="265" y="22"/>
                  <a:pt x="236" y="15"/>
                  <a:pt x="228" y="0"/>
                </a:cubicBezTo>
              </a:path>
            </a:pathLst>
          </a:custGeom>
          <a:noFill/>
          <a:ln w="38100" cmpd="sng">
            <a:solidFill>
              <a:srgbClr val="3399FF"/>
            </a:solidFill>
            <a:round/>
            <a:headEnd type="oval" w="med" len="med"/>
            <a:tailEnd type="triangle" w="med" len="med"/>
          </a:ln>
          <a:effectLst/>
        </p:spPr>
        <p:txBody>
          <a:bodyPr/>
          <a:lstStyle/>
          <a:p>
            <a:endParaRPr lang="fr-FR"/>
          </a:p>
        </p:txBody>
      </p:sp>
      <p:sp>
        <p:nvSpPr>
          <p:cNvPr id="181266" name="Freeform 18"/>
          <p:cNvSpPr>
            <a:spLocks/>
          </p:cNvSpPr>
          <p:nvPr/>
        </p:nvSpPr>
        <p:spPr bwMode="auto">
          <a:xfrm>
            <a:off x="4157663" y="2362200"/>
            <a:ext cx="3011487" cy="43211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1267" name="Freeform 19"/>
          <p:cNvSpPr>
            <a:spLocks/>
          </p:cNvSpPr>
          <p:nvPr/>
        </p:nvSpPr>
        <p:spPr bwMode="auto">
          <a:xfrm>
            <a:off x="5511800" y="2565400"/>
            <a:ext cx="681038" cy="3021013"/>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1268" name="Freeform 20"/>
          <p:cNvSpPr>
            <a:spLocks/>
          </p:cNvSpPr>
          <p:nvPr/>
        </p:nvSpPr>
        <p:spPr bwMode="auto">
          <a:xfrm>
            <a:off x="4957763" y="3611563"/>
            <a:ext cx="896937" cy="2808287"/>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1269" name="Freeform 21"/>
          <p:cNvSpPr>
            <a:spLocks/>
          </p:cNvSpPr>
          <p:nvPr/>
        </p:nvSpPr>
        <p:spPr bwMode="auto">
          <a:xfrm>
            <a:off x="5618163" y="5162550"/>
            <a:ext cx="242887" cy="836613"/>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1270" name="Freeform 22"/>
          <p:cNvSpPr>
            <a:spLocks/>
          </p:cNvSpPr>
          <p:nvPr/>
        </p:nvSpPr>
        <p:spPr bwMode="auto">
          <a:xfrm>
            <a:off x="5794375" y="3965575"/>
            <a:ext cx="273050" cy="706438"/>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1271" name="Freeform 23"/>
          <p:cNvSpPr>
            <a:spLocks/>
          </p:cNvSpPr>
          <p:nvPr/>
        </p:nvSpPr>
        <p:spPr bwMode="auto">
          <a:xfrm>
            <a:off x="5259388" y="5595938"/>
            <a:ext cx="238125" cy="747712"/>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1272" name="Freeform 24"/>
          <p:cNvSpPr>
            <a:spLocks/>
          </p:cNvSpPr>
          <p:nvPr/>
        </p:nvSpPr>
        <p:spPr bwMode="auto">
          <a:xfrm>
            <a:off x="5519738" y="5595938"/>
            <a:ext cx="117475" cy="704850"/>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1273" name="Line 25"/>
          <p:cNvSpPr>
            <a:spLocks noChangeShapeType="1"/>
          </p:cNvSpPr>
          <p:nvPr/>
        </p:nvSpPr>
        <p:spPr bwMode="auto">
          <a:xfrm>
            <a:off x="5578475" y="5286375"/>
            <a:ext cx="119063" cy="354013"/>
          </a:xfrm>
          <a:prstGeom prst="line">
            <a:avLst/>
          </a:prstGeom>
          <a:noFill/>
          <a:ln w="38100">
            <a:solidFill>
              <a:schemeClr val="accent2"/>
            </a:solidFill>
            <a:round/>
            <a:headEnd/>
            <a:tailEnd/>
          </a:ln>
          <a:effectLst/>
        </p:spPr>
        <p:txBody>
          <a:bodyPr/>
          <a:lstStyle/>
          <a:p>
            <a:endParaRPr lang="fr-FR"/>
          </a:p>
        </p:txBody>
      </p:sp>
      <p:sp>
        <p:nvSpPr>
          <p:cNvPr id="181274" name="Line 26"/>
          <p:cNvSpPr>
            <a:spLocks noChangeShapeType="1"/>
          </p:cNvSpPr>
          <p:nvPr/>
        </p:nvSpPr>
        <p:spPr bwMode="auto">
          <a:xfrm>
            <a:off x="5222875" y="5727700"/>
            <a:ext cx="236538" cy="0"/>
          </a:xfrm>
          <a:prstGeom prst="line">
            <a:avLst/>
          </a:prstGeom>
          <a:noFill/>
          <a:ln w="28575">
            <a:solidFill>
              <a:schemeClr val="accent2"/>
            </a:solidFill>
            <a:round/>
            <a:headEnd/>
            <a:tailEnd/>
          </a:ln>
          <a:effectLst/>
        </p:spPr>
        <p:txBody>
          <a:bodyPr/>
          <a:lstStyle/>
          <a:p>
            <a:endParaRPr lang="fr-FR"/>
          </a:p>
        </p:txBody>
      </p:sp>
      <p:sp>
        <p:nvSpPr>
          <p:cNvPr id="181275" name="Line 27"/>
          <p:cNvSpPr>
            <a:spLocks noChangeShapeType="1"/>
          </p:cNvSpPr>
          <p:nvPr/>
        </p:nvSpPr>
        <p:spPr bwMode="auto">
          <a:xfrm>
            <a:off x="6181725" y="2711450"/>
            <a:ext cx="247650" cy="542925"/>
          </a:xfrm>
          <a:prstGeom prst="line">
            <a:avLst/>
          </a:prstGeom>
          <a:noFill/>
          <a:ln w="38100">
            <a:solidFill>
              <a:schemeClr val="accent2"/>
            </a:solidFill>
            <a:round/>
            <a:headEnd/>
            <a:tailEnd/>
          </a:ln>
          <a:effectLst/>
        </p:spPr>
        <p:txBody>
          <a:bodyPr/>
          <a:lstStyle/>
          <a:p>
            <a:endParaRPr lang="fr-FR"/>
          </a:p>
        </p:txBody>
      </p:sp>
      <p:sp>
        <p:nvSpPr>
          <p:cNvPr id="181278" name="Oval 30"/>
          <p:cNvSpPr>
            <a:spLocks noChangeArrowheads="1"/>
          </p:cNvSpPr>
          <p:nvPr/>
        </p:nvSpPr>
        <p:spPr bwMode="auto">
          <a:xfrm>
            <a:off x="5800725" y="3117850"/>
            <a:ext cx="369888" cy="325438"/>
          </a:xfrm>
          <a:prstGeom prst="ellipse">
            <a:avLst/>
          </a:prstGeom>
          <a:solidFill>
            <a:schemeClr val="tx1"/>
          </a:solidFill>
          <a:ln w="9525">
            <a:solidFill>
              <a:schemeClr val="tx1"/>
            </a:solidFill>
            <a:round/>
            <a:headEnd/>
            <a:tailEnd/>
          </a:ln>
          <a:effectLst/>
        </p:spPr>
        <p:txBody>
          <a:bodyPr wrap="none" anchor="ctr"/>
          <a:lstStyle/>
          <a:p>
            <a:endParaRPr lang="fr-FR"/>
          </a:p>
        </p:txBody>
      </p:sp>
      <p:sp>
        <p:nvSpPr>
          <p:cNvPr id="181280" name="Freeform 32"/>
          <p:cNvSpPr>
            <a:spLocks/>
          </p:cNvSpPr>
          <p:nvPr/>
        </p:nvSpPr>
        <p:spPr bwMode="auto">
          <a:xfrm>
            <a:off x="5945188" y="3009900"/>
            <a:ext cx="358775" cy="1152525"/>
          </a:xfrm>
          <a:custGeom>
            <a:avLst/>
            <a:gdLst/>
            <a:ahLst/>
            <a:cxnLst>
              <a:cxn ang="0">
                <a:pos x="0" y="635"/>
              </a:cxn>
              <a:cxn ang="0">
                <a:pos x="136" y="545"/>
              </a:cxn>
              <a:cxn ang="0">
                <a:pos x="136" y="454"/>
              </a:cxn>
              <a:cxn ang="0">
                <a:pos x="181" y="272"/>
              </a:cxn>
              <a:cxn ang="0">
                <a:pos x="226" y="182"/>
              </a:cxn>
              <a:cxn ang="0">
                <a:pos x="226" y="0"/>
              </a:cxn>
            </a:cxnLst>
            <a:rect l="0" t="0" r="r" b="b"/>
            <a:pathLst>
              <a:path w="233" h="635">
                <a:moveTo>
                  <a:pt x="0" y="635"/>
                </a:moveTo>
                <a:cubicBezTo>
                  <a:pt x="56" y="605"/>
                  <a:pt x="113" y="575"/>
                  <a:pt x="136" y="545"/>
                </a:cubicBezTo>
                <a:cubicBezTo>
                  <a:pt x="159" y="515"/>
                  <a:pt x="129" y="499"/>
                  <a:pt x="136" y="454"/>
                </a:cubicBezTo>
                <a:cubicBezTo>
                  <a:pt x="143" y="409"/>
                  <a:pt x="166" y="317"/>
                  <a:pt x="181" y="272"/>
                </a:cubicBezTo>
                <a:cubicBezTo>
                  <a:pt x="196" y="227"/>
                  <a:pt x="219" y="227"/>
                  <a:pt x="226" y="182"/>
                </a:cubicBezTo>
                <a:cubicBezTo>
                  <a:pt x="233" y="137"/>
                  <a:pt x="229" y="68"/>
                  <a:pt x="226" y="0"/>
                </a:cubicBezTo>
              </a:path>
            </a:pathLst>
          </a:custGeom>
          <a:noFill/>
          <a:ln w="38100" cmpd="sng">
            <a:solidFill>
              <a:srgbClr val="3399FF"/>
            </a:solidFill>
            <a:round/>
            <a:headEnd type="oval" w="med" len="med"/>
            <a:tailEnd type="triangle" w="med" len="med"/>
          </a:ln>
          <a:effectLst/>
        </p:spPr>
        <p:txBody>
          <a:bodyPr/>
          <a:lstStyle/>
          <a:p>
            <a:endParaRPr lang="fr-FR"/>
          </a:p>
        </p:txBody>
      </p:sp>
      <p:sp>
        <p:nvSpPr>
          <p:cNvPr id="181282" name="Text Box 34"/>
          <p:cNvSpPr txBox="1">
            <a:spLocks noChangeArrowheads="1"/>
          </p:cNvSpPr>
          <p:nvPr/>
        </p:nvSpPr>
        <p:spPr bwMode="auto">
          <a:xfrm>
            <a:off x="1371600" y="0"/>
            <a:ext cx="6335713" cy="2243138"/>
          </a:xfrm>
          <a:prstGeom prst="rect">
            <a:avLst/>
          </a:prstGeom>
          <a:noFill/>
          <a:ln w="9525">
            <a:noFill/>
            <a:miter lim="800000"/>
            <a:headEnd/>
            <a:tailEnd/>
          </a:ln>
          <a:effectLst/>
        </p:spPr>
        <p:txBody>
          <a:bodyPr>
            <a:spAutoFit/>
          </a:bodyPr>
          <a:lstStyle/>
          <a:p>
            <a:pPr algn="ctr">
              <a:spcBef>
                <a:spcPct val="50000"/>
              </a:spcBef>
            </a:pPr>
            <a:r>
              <a:rPr lang="fr-FR" sz="2400">
                <a:solidFill>
                  <a:schemeClr val="accent2"/>
                </a:solidFill>
              </a:rPr>
              <a:t>Configurations anatomo-fonctionnelles</a:t>
            </a:r>
          </a:p>
          <a:p>
            <a:pPr algn="ctr">
              <a:spcBef>
                <a:spcPct val="50000"/>
              </a:spcBef>
            </a:pPr>
            <a:r>
              <a:rPr lang="fr-FR"/>
              <a:t> Exemples:</a:t>
            </a:r>
          </a:p>
          <a:p>
            <a:pPr algn="ctr">
              <a:spcBef>
                <a:spcPct val="50000"/>
              </a:spcBef>
            </a:pPr>
            <a:r>
              <a:rPr lang="fr-FR" sz="2400"/>
              <a:t>Shunts ouverts profonds suppleants</a:t>
            </a:r>
          </a:p>
          <a:p>
            <a:pPr algn="ctr">
              <a:spcBef>
                <a:spcPct val="50000"/>
              </a:spcBef>
            </a:pPr>
            <a:endParaRPr lang="fr-FR">
              <a:solidFill>
                <a:srgbClr val="0033CC"/>
              </a:solidFill>
            </a:endParaRPr>
          </a:p>
          <a:p>
            <a:pPr algn="ctr">
              <a:spcBef>
                <a:spcPct val="50000"/>
              </a:spcBef>
            </a:pPr>
            <a:endParaRPr lang="fr-FR">
              <a:solidFill>
                <a:srgbClr val="0033CC"/>
              </a:solidFill>
            </a:endParaRPr>
          </a:p>
        </p:txBody>
      </p:sp>
      <p:sp>
        <p:nvSpPr>
          <p:cNvPr id="181283" name="Text Box 35"/>
          <p:cNvSpPr txBox="1">
            <a:spLocks noChangeArrowheads="1"/>
          </p:cNvSpPr>
          <p:nvPr/>
        </p:nvSpPr>
        <p:spPr bwMode="auto">
          <a:xfrm>
            <a:off x="3733800" y="1524000"/>
            <a:ext cx="1627188" cy="533400"/>
          </a:xfrm>
          <a:prstGeom prst="rect">
            <a:avLst/>
          </a:prstGeom>
          <a:solidFill>
            <a:srgbClr val="FFCCFF"/>
          </a:solidFill>
          <a:ln w="76200">
            <a:solidFill>
              <a:srgbClr val="3399FF"/>
            </a:solidFill>
            <a:miter lim="800000"/>
            <a:headEnd/>
            <a:tailEnd/>
          </a:ln>
          <a:effectLst/>
        </p:spPr>
        <p:txBody>
          <a:bodyPr>
            <a:spAutoFit/>
          </a:bodyPr>
          <a:lstStyle/>
          <a:p>
            <a:pPr>
              <a:spcBef>
                <a:spcPct val="50000"/>
              </a:spcBef>
            </a:pPr>
            <a:r>
              <a:rPr lang="fr-FR" sz="2400">
                <a:solidFill>
                  <a:srgbClr val="000099"/>
                </a:solidFill>
              </a:rPr>
              <a:t>  Systole</a:t>
            </a:r>
          </a:p>
        </p:txBody>
      </p:sp>
      <p:sp>
        <p:nvSpPr>
          <p:cNvPr id="181298" name="Text Box 50"/>
          <p:cNvSpPr txBox="1">
            <a:spLocks noChangeArrowheads="1"/>
          </p:cNvSpPr>
          <p:nvPr/>
        </p:nvSpPr>
        <p:spPr bwMode="auto">
          <a:xfrm>
            <a:off x="609600" y="4495800"/>
            <a:ext cx="1676400" cy="779463"/>
          </a:xfrm>
          <a:prstGeom prst="rect">
            <a:avLst/>
          </a:prstGeom>
          <a:noFill/>
          <a:ln w="9525">
            <a:noFill/>
            <a:miter lim="800000"/>
            <a:headEnd/>
            <a:tailEnd/>
          </a:ln>
          <a:effectLst/>
        </p:spPr>
        <p:txBody>
          <a:bodyPr>
            <a:spAutoFit/>
          </a:bodyPr>
          <a:lstStyle/>
          <a:p>
            <a:pPr>
              <a:spcBef>
                <a:spcPct val="50000"/>
              </a:spcBef>
            </a:pPr>
            <a:r>
              <a:rPr lang="fr-FR"/>
              <a:t>Oblitération</a:t>
            </a:r>
          </a:p>
          <a:p>
            <a:pPr>
              <a:spcBef>
                <a:spcPct val="50000"/>
              </a:spcBef>
            </a:pPr>
            <a:r>
              <a:rPr lang="fr-FR"/>
              <a:t>        FS</a:t>
            </a:r>
          </a:p>
        </p:txBody>
      </p:sp>
      <p:graphicFrame>
        <p:nvGraphicFramePr>
          <p:cNvPr id="181299" name="Group 51"/>
          <p:cNvGraphicFramePr>
            <a:graphicFrameLocks noGrp="1"/>
          </p:cNvGraphicFramePr>
          <p:nvPr/>
        </p:nvGraphicFramePr>
        <p:xfrm>
          <a:off x="609600" y="4495800"/>
          <a:ext cx="1447800" cy="762000"/>
        </p:xfrm>
        <a:graphic>
          <a:graphicData uri="http://schemas.openxmlformats.org/drawingml/2006/table">
            <a:tbl>
              <a:tblPr/>
              <a:tblGrid>
                <a:gridCol w="1447800"/>
              </a:tblGrid>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1318" name="Group 70"/>
          <p:cNvGraphicFramePr>
            <a:graphicFrameLocks noGrp="1"/>
          </p:cNvGraphicFramePr>
          <p:nvPr/>
        </p:nvGraphicFramePr>
        <p:xfrm>
          <a:off x="7239000" y="2971800"/>
          <a:ext cx="1447800" cy="838200"/>
        </p:xfrm>
        <a:graphic>
          <a:graphicData uri="http://schemas.openxmlformats.org/drawingml/2006/table">
            <a:tbl>
              <a:tblPr/>
              <a:tblGrid>
                <a:gridCol w="1447800"/>
              </a:tblGrid>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1324" name="Text Box 76"/>
          <p:cNvSpPr txBox="1">
            <a:spLocks noChangeArrowheads="1"/>
          </p:cNvSpPr>
          <p:nvPr/>
        </p:nvSpPr>
        <p:spPr bwMode="auto">
          <a:xfrm>
            <a:off x="7239000" y="3048000"/>
            <a:ext cx="1524000" cy="779463"/>
          </a:xfrm>
          <a:prstGeom prst="rect">
            <a:avLst/>
          </a:prstGeom>
          <a:noFill/>
          <a:ln w="9525">
            <a:noFill/>
            <a:miter lim="800000"/>
            <a:headEnd/>
            <a:tailEnd/>
          </a:ln>
          <a:effectLst/>
        </p:spPr>
        <p:txBody>
          <a:bodyPr>
            <a:spAutoFit/>
          </a:bodyPr>
          <a:lstStyle/>
          <a:p>
            <a:pPr>
              <a:spcBef>
                <a:spcPct val="50000"/>
              </a:spcBef>
            </a:pPr>
            <a:r>
              <a:rPr lang="fr-FR"/>
              <a:t>Obliteration</a:t>
            </a:r>
          </a:p>
          <a:p>
            <a:pPr>
              <a:spcBef>
                <a:spcPct val="50000"/>
              </a:spcBef>
            </a:pPr>
            <a:r>
              <a:rPr lang="fr-FR"/>
              <a:t>         IE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Freeform 4"/>
          <p:cNvSpPr>
            <a:spLocks/>
          </p:cNvSpPr>
          <p:nvPr/>
        </p:nvSpPr>
        <p:spPr bwMode="auto">
          <a:xfrm>
            <a:off x="180975" y="2565400"/>
            <a:ext cx="2811463" cy="4032250"/>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3301" name="Freeform 5"/>
          <p:cNvSpPr>
            <a:spLocks/>
          </p:cNvSpPr>
          <p:nvPr/>
        </p:nvSpPr>
        <p:spPr bwMode="auto">
          <a:xfrm>
            <a:off x="1444625" y="2754313"/>
            <a:ext cx="636588" cy="28194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3302" name="Freeform 6"/>
          <p:cNvSpPr>
            <a:spLocks/>
          </p:cNvSpPr>
          <p:nvPr/>
        </p:nvSpPr>
        <p:spPr bwMode="auto">
          <a:xfrm>
            <a:off x="928688" y="3730625"/>
            <a:ext cx="836612" cy="2620963"/>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3303" name="Freeform 7"/>
          <p:cNvSpPr>
            <a:spLocks/>
          </p:cNvSpPr>
          <p:nvPr/>
        </p:nvSpPr>
        <p:spPr bwMode="auto">
          <a:xfrm>
            <a:off x="1544638" y="5178425"/>
            <a:ext cx="222250" cy="788988"/>
          </a:xfrm>
          <a:custGeom>
            <a:avLst/>
            <a:gdLst/>
            <a:ahLst/>
            <a:cxnLst>
              <a:cxn ang="0">
                <a:pos x="0" y="23"/>
              </a:cxn>
              <a:cxn ang="0">
                <a:pos x="112" y="23"/>
              </a:cxn>
              <a:cxn ang="0">
                <a:pos x="149" y="162"/>
              </a:cxn>
              <a:cxn ang="0">
                <a:pos x="105" y="533"/>
              </a:cxn>
            </a:cxnLst>
            <a:rect l="0" t="0" r="r" b="b"/>
            <a:pathLst>
              <a:path w="150" h="533">
                <a:moveTo>
                  <a:pt x="0" y="23"/>
                </a:moveTo>
                <a:cubicBezTo>
                  <a:pt x="44" y="12"/>
                  <a:pt x="87" y="0"/>
                  <a:pt x="112" y="23"/>
                </a:cubicBezTo>
                <a:cubicBezTo>
                  <a:pt x="137" y="47"/>
                  <a:pt x="150" y="77"/>
                  <a:pt x="149" y="162"/>
                </a:cubicBezTo>
                <a:cubicBezTo>
                  <a:pt x="148" y="247"/>
                  <a:pt x="114" y="456"/>
                  <a:pt x="105" y="533"/>
                </a:cubicBezTo>
              </a:path>
            </a:pathLst>
          </a:custGeom>
          <a:noFill/>
          <a:ln w="38100" cmpd="sng">
            <a:solidFill>
              <a:schemeClr val="accent2"/>
            </a:solidFill>
            <a:round/>
            <a:headEnd/>
            <a:tailEnd/>
          </a:ln>
          <a:effectLst/>
        </p:spPr>
        <p:txBody>
          <a:bodyPr/>
          <a:lstStyle/>
          <a:p>
            <a:endParaRPr lang="fr-FR"/>
          </a:p>
        </p:txBody>
      </p:sp>
      <p:sp>
        <p:nvSpPr>
          <p:cNvPr id="183304" name="Freeform 8"/>
          <p:cNvSpPr>
            <a:spLocks/>
          </p:cNvSpPr>
          <p:nvPr/>
        </p:nvSpPr>
        <p:spPr bwMode="auto">
          <a:xfrm>
            <a:off x="1708150" y="4060825"/>
            <a:ext cx="255588" cy="660400"/>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3305" name="Freeform 9"/>
          <p:cNvSpPr>
            <a:spLocks/>
          </p:cNvSpPr>
          <p:nvPr/>
        </p:nvSpPr>
        <p:spPr bwMode="auto">
          <a:xfrm>
            <a:off x="1209675" y="5583238"/>
            <a:ext cx="222250" cy="696912"/>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3306" name="Freeform 10"/>
          <p:cNvSpPr>
            <a:spLocks/>
          </p:cNvSpPr>
          <p:nvPr/>
        </p:nvSpPr>
        <p:spPr bwMode="auto">
          <a:xfrm>
            <a:off x="1452563" y="5583238"/>
            <a:ext cx="109537" cy="6572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3307" name="Line 11"/>
          <p:cNvSpPr>
            <a:spLocks noChangeShapeType="1"/>
          </p:cNvSpPr>
          <p:nvPr/>
        </p:nvSpPr>
        <p:spPr bwMode="auto">
          <a:xfrm>
            <a:off x="1508125" y="5294313"/>
            <a:ext cx="111125" cy="330200"/>
          </a:xfrm>
          <a:prstGeom prst="line">
            <a:avLst/>
          </a:prstGeom>
          <a:noFill/>
          <a:ln w="38100">
            <a:solidFill>
              <a:schemeClr val="accent2"/>
            </a:solidFill>
            <a:round/>
            <a:headEnd/>
            <a:tailEnd/>
          </a:ln>
          <a:effectLst/>
        </p:spPr>
        <p:txBody>
          <a:bodyPr/>
          <a:lstStyle/>
          <a:p>
            <a:endParaRPr lang="fr-FR"/>
          </a:p>
        </p:txBody>
      </p:sp>
      <p:sp>
        <p:nvSpPr>
          <p:cNvPr id="183308" name="Line 12"/>
          <p:cNvSpPr>
            <a:spLocks noChangeShapeType="1"/>
          </p:cNvSpPr>
          <p:nvPr/>
        </p:nvSpPr>
        <p:spPr bwMode="auto">
          <a:xfrm>
            <a:off x="1174750" y="5705475"/>
            <a:ext cx="222250" cy="0"/>
          </a:xfrm>
          <a:prstGeom prst="line">
            <a:avLst/>
          </a:prstGeom>
          <a:noFill/>
          <a:ln w="28575">
            <a:solidFill>
              <a:schemeClr val="accent2"/>
            </a:solidFill>
            <a:round/>
            <a:headEnd/>
            <a:tailEnd/>
          </a:ln>
          <a:effectLst/>
        </p:spPr>
        <p:txBody>
          <a:bodyPr/>
          <a:lstStyle/>
          <a:p>
            <a:endParaRPr lang="fr-FR"/>
          </a:p>
        </p:txBody>
      </p:sp>
      <p:sp>
        <p:nvSpPr>
          <p:cNvPr id="183309" name="Line 13"/>
          <p:cNvSpPr>
            <a:spLocks noChangeShapeType="1"/>
          </p:cNvSpPr>
          <p:nvPr/>
        </p:nvSpPr>
        <p:spPr bwMode="auto">
          <a:xfrm>
            <a:off x="2070100" y="2890838"/>
            <a:ext cx="231775" cy="506412"/>
          </a:xfrm>
          <a:prstGeom prst="line">
            <a:avLst/>
          </a:prstGeom>
          <a:noFill/>
          <a:ln w="38100">
            <a:solidFill>
              <a:schemeClr val="accent2"/>
            </a:solidFill>
            <a:round/>
            <a:headEnd/>
            <a:tailEnd/>
          </a:ln>
          <a:effectLst/>
        </p:spPr>
        <p:txBody>
          <a:bodyPr/>
          <a:lstStyle/>
          <a:p>
            <a:endParaRPr lang="fr-FR"/>
          </a:p>
        </p:txBody>
      </p:sp>
      <p:sp>
        <p:nvSpPr>
          <p:cNvPr id="183324" name="Freeform 28"/>
          <p:cNvSpPr>
            <a:spLocks/>
          </p:cNvSpPr>
          <p:nvPr/>
        </p:nvSpPr>
        <p:spPr bwMode="auto">
          <a:xfrm>
            <a:off x="1144588" y="3744913"/>
            <a:ext cx="571500" cy="2000250"/>
          </a:xfrm>
          <a:custGeom>
            <a:avLst/>
            <a:gdLst/>
            <a:ahLst/>
            <a:cxnLst>
              <a:cxn ang="0">
                <a:pos x="386" y="21"/>
              </a:cxn>
              <a:cxn ang="0">
                <a:pos x="233" y="30"/>
              </a:cxn>
              <a:cxn ang="0">
                <a:pos x="159" y="202"/>
              </a:cxn>
              <a:cxn ang="0">
                <a:pos x="113" y="429"/>
              </a:cxn>
              <a:cxn ang="0">
                <a:pos x="68" y="701"/>
              </a:cxn>
              <a:cxn ang="0">
                <a:pos x="68" y="1019"/>
              </a:cxn>
              <a:cxn ang="0">
                <a:pos x="23" y="1245"/>
              </a:cxn>
              <a:cxn ang="0">
                <a:pos x="23" y="1336"/>
              </a:cxn>
              <a:cxn ang="0">
                <a:pos x="159" y="1336"/>
              </a:cxn>
            </a:cxnLst>
            <a:rect l="0" t="0" r="r" b="b"/>
            <a:pathLst>
              <a:path w="386" h="1351">
                <a:moveTo>
                  <a:pt x="386" y="21"/>
                </a:moveTo>
                <a:cubicBezTo>
                  <a:pt x="361" y="22"/>
                  <a:pt x="271" y="0"/>
                  <a:pt x="233" y="30"/>
                </a:cubicBezTo>
                <a:cubicBezTo>
                  <a:pt x="195" y="60"/>
                  <a:pt x="179" y="136"/>
                  <a:pt x="159" y="202"/>
                </a:cubicBezTo>
                <a:cubicBezTo>
                  <a:pt x="139" y="268"/>
                  <a:pt x="128" y="346"/>
                  <a:pt x="113" y="429"/>
                </a:cubicBezTo>
                <a:cubicBezTo>
                  <a:pt x="98" y="512"/>
                  <a:pt x="75" y="603"/>
                  <a:pt x="68" y="701"/>
                </a:cubicBezTo>
                <a:cubicBezTo>
                  <a:pt x="61" y="799"/>
                  <a:pt x="76" y="928"/>
                  <a:pt x="68" y="1019"/>
                </a:cubicBezTo>
                <a:cubicBezTo>
                  <a:pt x="60" y="1110"/>
                  <a:pt x="30" y="1192"/>
                  <a:pt x="23" y="1245"/>
                </a:cubicBezTo>
                <a:cubicBezTo>
                  <a:pt x="16" y="1298"/>
                  <a:pt x="0" y="1321"/>
                  <a:pt x="23" y="1336"/>
                </a:cubicBezTo>
                <a:cubicBezTo>
                  <a:pt x="46" y="1351"/>
                  <a:pt x="102" y="1343"/>
                  <a:pt x="159" y="1336"/>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3325" name="Freeform 29"/>
          <p:cNvSpPr>
            <a:spLocks/>
          </p:cNvSpPr>
          <p:nvPr/>
        </p:nvSpPr>
        <p:spPr bwMode="auto">
          <a:xfrm>
            <a:off x="1319213" y="5181600"/>
            <a:ext cx="469900" cy="835025"/>
          </a:xfrm>
          <a:custGeom>
            <a:avLst/>
            <a:gdLst/>
            <a:ahLst/>
            <a:cxnLst>
              <a:cxn ang="0">
                <a:pos x="177" y="26"/>
              </a:cxn>
              <a:cxn ang="0">
                <a:pos x="289" y="26"/>
              </a:cxn>
              <a:cxn ang="0">
                <a:pos x="310" y="185"/>
              </a:cxn>
              <a:cxn ang="0">
                <a:pos x="265" y="504"/>
              </a:cxn>
              <a:cxn ang="0">
                <a:pos x="0" y="548"/>
              </a:cxn>
            </a:cxnLst>
            <a:rect l="0" t="0" r="r" b="b"/>
            <a:pathLst>
              <a:path w="317" h="564">
                <a:moveTo>
                  <a:pt x="177" y="26"/>
                </a:moveTo>
                <a:cubicBezTo>
                  <a:pt x="221" y="15"/>
                  <a:pt x="267" y="0"/>
                  <a:pt x="289" y="26"/>
                </a:cubicBezTo>
                <a:cubicBezTo>
                  <a:pt x="311" y="52"/>
                  <a:pt x="314" y="105"/>
                  <a:pt x="310" y="185"/>
                </a:cubicBezTo>
                <a:cubicBezTo>
                  <a:pt x="306" y="265"/>
                  <a:pt x="317" y="444"/>
                  <a:pt x="265" y="504"/>
                </a:cubicBezTo>
                <a:cubicBezTo>
                  <a:pt x="213" y="564"/>
                  <a:pt x="55" y="539"/>
                  <a:pt x="0" y="548"/>
                </a:cubicBezTo>
              </a:path>
            </a:pathLst>
          </a:custGeom>
          <a:noFill/>
          <a:ln w="57150" cmpd="sng">
            <a:solidFill>
              <a:srgbClr val="FF6600"/>
            </a:solidFill>
            <a:round/>
            <a:headEnd type="oval" w="med" len="med"/>
            <a:tailEnd type="triangle" w="med" len="med"/>
          </a:ln>
          <a:effectLst/>
        </p:spPr>
        <p:txBody>
          <a:bodyPr/>
          <a:lstStyle/>
          <a:p>
            <a:endParaRPr lang="fr-FR"/>
          </a:p>
        </p:txBody>
      </p:sp>
      <p:grpSp>
        <p:nvGrpSpPr>
          <p:cNvPr id="183329" name="Group 33"/>
          <p:cNvGrpSpPr>
            <a:grpSpLocks/>
          </p:cNvGrpSpPr>
          <p:nvPr/>
        </p:nvGrpSpPr>
        <p:grpSpPr bwMode="auto">
          <a:xfrm>
            <a:off x="2185988" y="2565400"/>
            <a:ext cx="2811462" cy="4032250"/>
            <a:chOff x="1573" y="1434"/>
            <a:chExt cx="1897" cy="2722"/>
          </a:xfrm>
        </p:grpSpPr>
        <p:sp>
          <p:nvSpPr>
            <p:cNvPr id="183312" name="Freeform 16"/>
            <p:cNvSpPr>
              <a:spLocks/>
            </p:cNvSpPr>
            <p:nvPr/>
          </p:nvSpPr>
          <p:spPr bwMode="auto">
            <a:xfrm>
              <a:off x="1573" y="1434"/>
              <a:ext cx="1897" cy="2722"/>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3313" name="Freeform 17"/>
            <p:cNvSpPr>
              <a:spLocks/>
            </p:cNvSpPr>
            <p:nvPr/>
          </p:nvSpPr>
          <p:spPr bwMode="auto">
            <a:xfrm>
              <a:off x="2426" y="1562"/>
              <a:ext cx="429" cy="1903"/>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3314" name="Freeform 18"/>
            <p:cNvSpPr>
              <a:spLocks/>
            </p:cNvSpPr>
            <p:nvPr/>
          </p:nvSpPr>
          <p:spPr bwMode="auto">
            <a:xfrm>
              <a:off x="2077" y="2221"/>
              <a:ext cx="565" cy="1769"/>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3315" name="Freeform 19"/>
            <p:cNvSpPr>
              <a:spLocks/>
            </p:cNvSpPr>
            <p:nvPr/>
          </p:nvSpPr>
          <p:spPr bwMode="auto">
            <a:xfrm>
              <a:off x="2493" y="3198"/>
              <a:ext cx="153" cy="527"/>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3316" name="Freeform 20"/>
            <p:cNvSpPr>
              <a:spLocks/>
            </p:cNvSpPr>
            <p:nvPr/>
          </p:nvSpPr>
          <p:spPr bwMode="auto">
            <a:xfrm>
              <a:off x="2604" y="2444"/>
              <a:ext cx="172" cy="445"/>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3317" name="Freeform 21"/>
            <p:cNvSpPr>
              <a:spLocks/>
            </p:cNvSpPr>
            <p:nvPr/>
          </p:nvSpPr>
          <p:spPr bwMode="auto">
            <a:xfrm>
              <a:off x="2267" y="3471"/>
              <a:ext cx="150" cy="471"/>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3318" name="Freeform 22"/>
            <p:cNvSpPr>
              <a:spLocks/>
            </p:cNvSpPr>
            <p:nvPr/>
          </p:nvSpPr>
          <p:spPr bwMode="auto">
            <a:xfrm>
              <a:off x="2431" y="3471"/>
              <a:ext cx="74" cy="444"/>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3319" name="Line 23"/>
            <p:cNvSpPr>
              <a:spLocks noChangeShapeType="1"/>
            </p:cNvSpPr>
            <p:nvPr/>
          </p:nvSpPr>
          <p:spPr bwMode="auto">
            <a:xfrm>
              <a:off x="2468" y="3276"/>
              <a:ext cx="75" cy="223"/>
            </a:xfrm>
            <a:prstGeom prst="line">
              <a:avLst/>
            </a:prstGeom>
            <a:noFill/>
            <a:ln w="38100">
              <a:solidFill>
                <a:schemeClr val="accent2"/>
              </a:solidFill>
              <a:round/>
              <a:headEnd/>
              <a:tailEnd/>
            </a:ln>
            <a:effectLst/>
          </p:spPr>
          <p:txBody>
            <a:bodyPr/>
            <a:lstStyle/>
            <a:p>
              <a:endParaRPr lang="fr-FR"/>
            </a:p>
          </p:txBody>
        </p:sp>
        <p:sp>
          <p:nvSpPr>
            <p:cNvPr id="183320" name="Line 24"/>
            <p:cNvSpPr>
              <a:spLocks noChangeShapeType="1"/>
            </p:cNvSpPr>
            <p:nvPr/>
          </p:nvSpPr>
          <p:spPr bwMode="auto">
            <a:xfrm>
              <a:off x="2244" y="3554"/>
              <a:ext cx="149" cy="0"/>
            </a:xfrm>
            <a:prstGeom prst="line">
              <a:avLst/>
            </a:prstGeom>
            <a:noFill/>
            <a:ln w="28575">
              <a:solidFill>
                <a:schemeClr val="accent2"/>
              </a:solidFill>
              <a:round/>
              <a:headEnd/>
              <a:tailEnd/>
            </a:ln>
            <a:effectLst/>
          </p:spPr>
          <p:txBody>
            <a:bodyPr/>
            <a:lstStyle/>
            <a:p>
              <a:endParaRPr lang="fr-FR"/>
            </a:p>
          </p:txBody>
        </p:sp>
        <p:sp>
          <p:nvSpPr>
            <p:cNvPr id="183321" name="Line 25"/>
            <p:cNvSpPr>
              <a:spLocks noChangeShapeType="1"/>
            </p:cNvSpPr>
            <p:nvPr/>
          </p:nvSpPr>
          <p:spPr bwMode="auto">
            <a:xfrm>
              <a:off x="2848" y="1654"/>
              <a:ext cx="156" cy="342"/>
            </a:xfrm>
            <a:prstGeom prst="line">
              <a:avLst/>
            </a:prstGeom>
            <a:noFill/>
            <a:ln w="38100">
              <a:solidFill>
                <a:schemeClr val="accent2"/>
              </a:solidFill>
              <a:round/>
              <a:headEnd/>
              <a:tailEnd/>
            </a:ln>
            <a:effectLst/>
          </p:spPr>
          <p:txBody>
            <a:bodyPr/>
            <a:lstStyle/>
            <a:p>
              <a:endParaRPr lang="fr-FR"/>
            </a:p>
          </p:txBody>
        </p:sp>
        <p:sp>
          <p:nvSpPr>
            <p:cNvPr id="183326" name="Freeform 30"/>
            <p:cNvSpPr>
              <a:spLocks/>
            </p:cNvSpPr>
            <p:nvPr/>
          </p:nvSpPr>
          <p:spPr bwMode="auto">
            <a:xfrm>
              <a:off x="2313" y="1979"/>
              <a:ext cx="703" cy="935"/>
            </a:xfrm>
            <a:custGeom>
              <a:avLst/>
              <a:gdLst/>
              <a:ahLst/>
              <a:cxnLst>
                <a:cxn ang="0">
                  <a:pos x="703" y="0"/>
                </a:cxn>
                <a:cxn ang="0">
                  <a:pos x="567" y="181"/>
                </a:cxn>
                <a:cxn ang="0">
                  <a:pos x="476" y="226"/>
                </a:cxn>
                <a:cxn ang="0">
                  <a:pos x="124" y="830"/>
                </a:cxn>
                <a:cxn ang="0">
                  <a:pos x="0" y="857"/>
                </a:cxn>
              </a:cxnLst>
              <a:rect l="0" t="0" r="r" b="b"/>
              <a:pathLst>
                <a:path w="703" h="935">
                  <a:moveTo>
                    <a:pt x="703" y="0"/>
                  </a:moveTo>
                  <a:cubicBezTo>
                    <a:pt x="680" y="30"/>
                    <a:pt x="605" y="143"/>
                    <a:pt x="567" y="181"/>
                  </a:cubicBezTo>
                  <a:cubicBezTo>
                    <a:pt x="529" y="219"/>
                    <a:pt x="550" y="118"/>
                    <a:pt x="476" y="226"/>
                  </a:cubicBezTo>
                  <a:cubicBezTo>
                    <a:pt x="402" y="334"/>
                    <a:pt x="203" y="725"/>
                    <a:pt x="124" y="830"/>
                  </a:cubicBezTo>
                  <a:cubicBezTo>
                    <a:pt x="45" y="935"/>
                    <a:pt x="26" y="852"/>
                    <a:pt x="0" y="857"/>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3327" name="Freeform 31"/>
            <p:cNvSpPr>
              <a:spLocks/>
            </p:cNvSpPr>
            <p:nvPr/>
          </p:nvSpPr>
          <p:spPr bwMode="auto">
            <a:xfrm>
              <a:off x="2241" y="1752"/>
              <a:ext cx="639" cy="1875"/>
            </a:xfrm>
            <a:custGeom>
              <a:avLst/>
              <a:gdLst/>
              <a:ahLst/>
              <a:cxnLst>
                <a:cxn ang="0">
                  <a:pos x="639" y="0"/>
                </a:cxn>
                <a:cxn ang="0">
                  <a:pos x="321" y="45"/>
                </a:cxn>
                <a:cxn ang="0">
                  <a:pos x="231" y="227"/>
                </a:cxn>
                <a:cxn ang="0">
                  <a:pos x="231" y="363"/>
                </a:cxn>
                <a:cxn ang="0">
                  <a:pos x="140" y="635"/>
                </a:cxn>
                <a:cxn ang="0">
                  <a:pos x="63" y="1075"/>
                </a:cxn>
                <a:cxn ang="0">
                  <a:pos x="1" y="1757"/>
                </a:cxn>
                <a:cxn ang="0">
                  <a:pos x="72" y="1784"/>
                </a:cxn>
                <a:cxn ang="0">
                  <a:pos x="185" y="1814"/>
                </a:cxn>
              </a:cxnLst>
              <a:rect l="0" t="0" r="r" b="b"/>
              <a:pathLst>
                <a:path w="639" h="1875">
                  <a:moveTo>
                    <a:pt x="639" y="0"/>
                  </a:moveTo>
                  <a:cubicBezTo>
                    <a:pt x="514" y="3"/>
                    <a:pt x="389" y="7"/>
                    <a:pt x="321" y="45"/>
                  </a:cubicBezTo>
                  <a:cubicBezTo>
                    <a:pt x="253" y="83"/>
                    <a:pt x="246" y="174"/>
                    <a:pt x="231" y="227"/>
                  </a:cubicBezTo>
                  <a:cubicBezTo>
                    <a:pt x="216" y="280"/>
                    <a:pt x="246" y="295"/>
                    <a:pt x="231" y="363"/>
                  </a:cubicBezTo>
                  <a:cubicBezTo>
                    <a:pt x="216" y="431"/>
                    <a:pt x="168" y="516"/>
                    <a:pt x="140" y="635"/>
                  </a:cubicBezTo>
                  <a:cubicBezTo>
                    <a:pt x="112" y="754"/>
                    <a:pt x="86" y="888"/>
                    <a:pt x="63" y="1075"/>
                  </a:cubicBezTo>
                  <a:cubicBezTo>
                    <a:pt x="40" y="1262"/>
                    <a:pt x="0" y="1639"/>
                    <a:pt x="1" y="1757"/>
                  </a:cubicBezTo>
                  <a:cubicBezTo>
                    <a:pt x="2" y="1875"/>
                    <a:pt x="42" y="1775"/>
                    <a:pt x="72" y="1784"/>
                  </a:cubicBezTo>
                  <a:cubicBezTo>
                    <a:pt x="102" y="1793"/>
                    <a:pt x="162" y="1808"/>
                    <a:pt x="185" y="1814"/>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3328" name="Freeform 32"/>
            <p:cNvSpPr>
              <a:spLocks/>
            </p:cNvSpPr>
            <p:nvPr/>
          </p:nvSpPr>
          <p:spPr bwMode="auto">
            <a:xfrm>
              <a:off x="2472" y="1819"/>
              <a:ext cx="772" cy="1384"/>
            </a:xfrm>
            <a:custGeom>
              <a:avLst/>
              <a:gdLst/>
              <a:ahLst/>
              <a:cxnLst>
                <a:cxn ang="0">
                  <a:pos x="453" y="69"/>
                </a:cxn>
                <a:cxn ang="0">
                  <a:pos x="726" y="23"/>
                </a:cxn>
                <a:cxn ang="0">
                  <a:pos x="726" y="205"/>
                </a:cxn>
                <a:cxn ang="0">
                  <a:pos x="635" y="296"/>
                </a:cxn>
                <a:cxn ang="0">
                  <a:pos x="544" y="477"/>
                </a:cxn>
                <a:cxn ang="0">
                  <a:pos x="453" y="613"/>
                </a:cxn>
                <a:cxn ang="0">
                  <a:pos x="408" y="749"/>
                </a:cxn>
                <a:cxn ang="0">
                  <a:pos x="363" y="1021"/>
                </a:cxn>
                <a:cxn ang="0">
                  <a:pos x="272" y="1112"/>
                </a:cxn>
                <a:cxn ang="0">
                  <a:pos x="227" y="1339"/>
                </a:cxn>
                <a:cxn ang="0">
                  <a:pos x="0" y="1384"/>
                </a:cxn>
              </a:cxnLst>
              <a:rect l="0" t="0" r="r" b="b"/>
              <a:pathLst>
                <a:path w="772" h="1384">
                  <a:moveTo>
                    <a:pt x="453" y="69"/>
                  </a:moveTo>
                  <a:cubicBezTo>
                    <a:pt x="566" y="34"/>
                    <a:pt x="680" y="0"/>
                    <a:pt x="726" y="23"/>
                  </a:cubicBezTo>
                  <a:cubicBezTo>
                    <a:pt x="772" y="46"/>
                    <a:pt x="741" y="160"/>
                    <a:pt x="726" y="205"/>
                  </a:cubicBezTo>
                  <a:cubicBezTo>
                    <a:pt x="711" y="250"/>
                    <a:pt x="665" y="251"/>
                    <a:pt x="635" y="296"/>
                  </a:cubicBezTo>
                  <a:cubicBezTo>
                    <a:pt x="605" y="341"/>
                    <a:pt x="574" y="424"/>
                    <a:pt x="544" y="477"/>
                  </a:cubicBezTo>
                  <a:cubicBezTo>
                    <a:pt x="514" y="530"/>
                    <a:pt x="476" y="568"/>
                    <a:pt x="453" y="613"/>
                  </a:cubicBezTo>
                  <a:cubicBezTo>
                    <a:pt x="430" y="658"/>
                    <a:pt x="423" y="681"/>
                    <a:pt x="408" y="749"/>
                  </a:cubicBezTo>
                  <a:cubicBezTo>
                    <a:pt x="393" y="817"/>
                    <a:pt x="386" y="961"/>
                    <a:pt x="363" y="1021"/>
                  </a:cubicBezTo>
                  <a:cubicBezTo>
                    <a:pt x="340" y="1081"/>
                    <a:pt x="295" y="1059"/>
                    <a:pt x="272" y="1112"/>
                  </a:cubicBezTo>
                  <a:cubicBezTo>
                    <a:pt x="249" y="1165"/>
                    <a:pt x="272" y="1294"/>
                    <a:pt x="227" y="1339"/>
                  </a:cubicBezTo>
                  <a:cubicBezTo>
                    <a:pt x="182" y="1384"/>
                    <a:pt x="38" y="1377"/>
                    <a:pt x="0" y="1384"/>
                  </a:cubicBezTo>
                </a:path>
              </a:pathLst>
            </a:custGeom>
            <a:noFill/>
            <a:ln w="38100" cmpd="sng">
              <a:solidFill>
                <a:srgbClr val="FF6600"/>
              </a:solidFill>
              <a:round/>
              <a:headEnd type="oval" w="med" len="med"/>
              <a:tailEnd type="triangle" w="med" len="med"/>
            </a:ln>
            <a:effectLst/>
          </p:spPr>
          <p:txBody>
            <a:bodyPr/>
            <a:lstStyle/>
            <a:p>
              <a:endParaRPr lang="fr-FR"/>
            </a:p>
          </p:txBody>
        </p:sp>
      </p:grpSp>
      <p:sp>
        <p:nvSpPr>
          <p:cNvPr id="183332" name="Freeform 36"/>
          <p:cNvSpPr>
            <a:spLocks/>
          </p:cNvSpPr>
          <p:nvPr/>
        </p:nvSpPr>
        <p:spPr bwMode="auto">
          <a:xfrm>
            <a:off x="4148138" y="2565400"/>
            <a:ext cx="2811462" cy="4032250"/>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3333" name="Freeform 37"/>
          <p:cNvSpPr>
            <a:spLocks/>
          </p:cNvSpPr>
          <p:nvPr/>
        </p:nvSpPr>
        <p:spPr bwMode="auto">
          <a:xfrm>
            <a:off x="5411788" y="2754313"/>
            <a:ext cx="636587" cy="28194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3334" name="Freeform 38"/>
          <p:cNvSpPr>
            <a:spLocks/>
          </p:cNvSpPr>
          <p:nvPr/>
        </p:nvSpPr>
        <p:spPr bwMode="auto">
          <a:xfrm>
            <a:off x="4895850" y="3730625"/>
            <a:ext cx="836613" cy="2620963"/>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3335" name="Freeform 39"/>
          <p:cNvSpPr>
            <a:spLocks/>
          </p:cNvSpPr>
          <p:nvPr/>
        </p:nvSpPr>
        <p:spPr bwMode="auto">
          <a:xfrm>
            <a:off x="5511800" y="5178425"/>
            <a:ext cx="222250" cy="788988"/>
          </a:xfrm>
          <a:custGeom>
            <a:avLst/>
            <a:gdLst/>
            <a:ahLst/>
            <a:cxnLst>
              <a:cxn ang="0">
                <a:pos x="0" y="23"/>
              </a:cxn>
              <a:cxn ang="0">
                <a:pos x="112" y="23"/>
              </a:cxn>
              <a:cxn ang="0">
                <a:pos x="149" y="162"/>
              </a:cxn>
              <a:cxn ang="0">
                <a:pos x="105" y="533"/>
              </a:cxn>
            </a:cxnLst>
            <a:rect l="0" t="0" r="r" b="b"/>
            <a:pathLst>
              <a:path w="150" h="533">
                <a:moveTo>
                  <a:pt x="0" y="23"/>
                </a:moveTo>
                <a:cubicBezTo>
                  <a:pt x="44" y="12"/>
                  <a:pt x="87" y="0"/>
                  <a:pt x="112" y="23"/>
                </a:cubicBezTo>
                <a:cubicBezTo>
                  <a:pt x="137" y="47"/>
                  <a:pt x="150" y="77"/>
                  <a:pt x="149" y="162"/>
                </a:cubicBezTo>
                <a:cubicBezTo>
                  <a:pt x="148" y="247"/>
                  <a:pt x="114" y="456"/>
                  <a:pt x="105" y="533"/>
                </a:cubicBezTo>
              </a:path>
            </a:pathLst>
          </a:custGeom>
          <a:noFill/>
          <a:ln w="38100" cmpd="sng">
            <a:solidFill>
              <a:schemeClr val="accent2"/>
            </a:solidFill>
            <a:round/>
            <a:headEnd/>
            <a:tailEnd/>
          </a:ln>
          <a:effectLst/>
        </p:spPr>
        <p:txBody>
          <a:bodyPr/>
          <a:lstStyle/>
          <a:p>
            <a:endParaRPr lang="fr-FR"/>
          </a:p>
        </p:txBody>
      </p:sp>
      <p:sp>
        <p:nvSpPr>
          <p:cNvPr id="183336" name="Freeform 40"/>
          <p:cNvSpPr>
            <a:spLocks/>
          </p:cNvSpPr>
          <p:nvPr/>
        </p:nvSpPr>
        <p:spPr bwMode="auto">
          <a:xfrm>
            <a:off x="5675313" y="4060825"/>
            <a:ext cx="255587" cy="660400"/>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3337" name="Freeform 41"/>
          <p:cNvSpPr>
            <a:spLocks/>
          </p:cNvSpPr>
          <p:nvPr/>
        </p:nvSpPr>
        <p:spPr bwMode="auto">
          <a:xfrm>
            <a:off x="5176838" y="5583238"/>
            <a:ext cx="222250" cy="696912"/>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3338" name="Freeform 42"/>
          <p:cNvSpPr>
            <a:spLocks/>
          </p:cNvSpPr>
          <p:nvPr/>
        </p:nvSpPr>
        <p:spPr bwMode="auto">
          <a:xfrm>
            <a:off x="5419725" y="5583238"/>
            <a:ext cx="109538" cy="6572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3339" name="Line 43"/>
          <p:cNvSpPr>
            <a:spLocks noChangeShapeType="1"/>
          </p:cNvSpPr>
          <p:nvPr/>
        </p:nvSpPr>
        <p:spPr bwMode="auto">
          <a:xfrm>
            <a:off x="5475288" y="5294313"/>
            <a:ext cx="111125" cy="330200"/>
          </a:xfrm>
          <a:prstGeom prst="line">
            <a:avLst/>
          </a:prstGeom>
          <a:noFill/>
          <a:ln w="38100">
            <a:solidFill>
              <a:schemeClr val="accent2"/>
            </a:solidFill>
            <a:round/>
            <a:headEnd/>
            <a:tailEnd/>
          </a:ln>
          <a:effectLst/>
        </p:spPr>
        <p:txBody>
          <a:bodyPr/>
          <a:lstStyle/>
          <a:p>
            <a:endParaRPr lang="fr-FR"/>
          </a:p>
        </p:txBody>
      </p:sp>
      <p:sp>
        <p:nvSpPr>
          <p:cNvPr id="183340" name="Line 44"/>
          <p:cNvSpPr>
            <a:spLocks noChangeShapeType="1"/>
          </p:cNvSpPr>
          <p:nvPr/>
        </p:nvSpPr>
        <p:spPr bwMode="auto">
          <a:xfrm>
            <a:off x="5141913" y="5705475"/>
            <a:ext cx="222250" cy="0"/>
          </a:xfrm>
          <a:prstGeom prst="line">
            <a:avLst/>
          </a:prstGeom>
          <a:noFill/>
          <a:ln w="28575">
            <a:solidFill>
              <a:schemeClr val="accent2"/>
            </a:solidFill>
            <a:round/>
            <a:headEnd/>
            <a:tailEnd/>
          </a:ln>
          <a:effectLst/>
        </p:spPr>
        <p:txBody>
          <a:bodyPr/>
          <a:lstStyle/>
          <a:p>
            <a:endParaRPr lang="fr-FR"/>
          </a:p>
        </p:txBody>
      </p:sp>
      <p:sp>
        <p:nvSpPr>
          <p:cNvPr id="183341" name="Line 45"/>
          <p:cNvSpPr>
            <a:spLocks noChangeShapeType="1"/>
          </p:cNvSpPr>
          <p:nvPr/>
        </p:nvSpPr>
        <p:spPr bwMode="auto">
          <a:xfrm>
            <a:off x="6037263" y="2890838"/>
            <a:ext cx="231775" cy="506412"/>
          </a:xfrm>
          <a:prstGeom prst="line">
            <a:avLst/>
          </a:prstGeom>
          <a:noFill/>
          <a:ln w="38100">
            <a:solidFill>
              <a:schemeClr val="accent2"/>
            </a:solidFill>
            <a:round/>
            <a:headEnd/>
            <a:tailEnd/>
          </a:ln>
          <a:effectLst/>
        </p:spPr>
        <p:txBody>
          <a:bodyPr/>
          <a:lstStyle/>
          <a:p>
            <a:endParaRPr lang="fr-FR"/>
          </a:p>
        </p:txBody>
      </p:sp>
      <p:sp>
        <p:nvSpPr>
          <p:cNvPr id="183342" name="Freeform 46"/>
          <p:cNvSpPr>
            <a:spLocks/>
          </p:cNvSpPr>
          <p:nvPr/>
        </p:nvSpPr>
        <p:spPr bwMode="auto">
          <a:xfrm>
            <a:off x="5111750" y="3744913"/>
            <a:ext cx="571500" cy="2000250"/>
          </a:xfrm>
          <a:custGeom>
            <a:avLst/>
            <a:gdLst/>
            <a:ahLst/>
            <a:cxnLst>
              <a:cxn ang="0">
                <a:pos x="386" y="21"/>
              </a:cxn>
              <a:cxn ang="0">
                <a:pos x="233" y="30"/>
              </a:cxn>
              <a:cxn ang="0">
                <a:pos x="159" y="202"/>
              </a:cxn>
              <a:cxn ang="0">
                <a:pos x="113" y="429"/>
              </a:cxn>
              <a:cxn ang="0">
                <a:pos x="68" y="701"/>
              </a:cxn>
              <a:cxn ang="0">
                <a:pos x="68" y="1019"/>
              </a:cxn>
              <a:cxn ang="0">
                <a:pos x="23" y="1245"/>
              </a:cxn>
              <a:cxn ang="0">
                <a:pos x="23" y="1336"/>
              </a:cxn>
              <a:cxn ang="0">
                <a:pos x="159" y="1336"/>
              </a:cxn>
            </a:cxnLst>
            <a:rect l="0" t="0" r="r" b="b"/>
            <a:pathLst>
              <a:path w="386" h="1351">
                <a:moveTo>
                  <a:pt x="386" y="21"/>
                </a:moveTo>
                <a:cubicBezTo>
                  <a:pt x="361" y="22"/>
                  <a:pt x="271" y="0"/>
                  <a:pt x="233" y="30"/>
                </a:cubicBezTo>
                <a:cubicBezTo>
                  <a:pt x="195" y="60"/>
                  <a:pt x="179" y="136"/>
                  <a:pt x="159" y="202"/>
                </a:cubicBezTo>
                <a:cubicBezTo>
                  <a:pt x="139" y="268"/>
                  <a:pt x="128" y="346"/>
                  <a:pt x="113" y="429"/>
                </a:cubicBezTo>
                <a:cubicBezTo>
                  <a:pt x="98" y="512"/>
                  <a:pt x="75" y="603"/>
                  <a:pt x="68" y="701"/>
                </a:cubicBezTo>
                <a:cubicBezTo>
                  <a:pt x="61" y="799"/>
                  <a:pt x="76" y="928"/>
                  <a:pt x="68" y="1019"/>
                </a:cubicBezTo>
                <a:cubicBezTo>
                  <a:pt x="60" y="1110"/>
                  <a:pt x="30" y="1192"/>
                  <a:pt x="23" y="1245"/>
                </a:cubicBezTo>
                <a:cubicBezTo>
                  <a:pt x="16" y="1298"/>
                  <a:pt x="0" y="1321"/>
                  <a:pt x="23" y="1336"/>
                </a:cubicBezTo>
                <a:cubicBezTo>
                  <a:pt x="46" y="1351"/>
                  <a:pt x="102" y="1343"/>
                  <a:pt x="159" y="1336"/>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3343" name="Freeform 47"/>
          <p:cNvSpPr>
            <a:spLocks/>
          </p:cNvSpPr>
          <p:nvPr/>
        </p:nvSpPr>
        <p:spPr bwMode="auto">
          <a:xfrm>
            <a:off x="5286375" y="5181600"/>
            <a:ext cx="469900" cy="835025"/>
          </a:xfrm>
          <a:custGeom>
            <a:avLst/>
            <a:gdLst/>
            <a:ahLst/>
            <a:cxnLst>
              <a:cxn ang="0">
                <a:pos x="177" y="26"/>
              </a:cxn>
              <a:cxn ang="0">
                <a:pos x="289" y="26"/>
              </a:cxn>
              <a:cxn ang="0">
                <a:pos x="310" y="185"/>
              </a:cxn>
              <a:cxn ang="0">
                <a:pos x="265" y="504"/>
              </a:cxn>
              <a:cxn ang="0">
                <a:pos x="0" y="548"/>
              </a:cxn>
            </a:cxnLst>
            <a:rect l="0" t="0" r="r" b="b"/>
            <a:pathLst>
              <a:path w="317" h="564">
                <a:moveTo>
                  <a:pt x="177" y="26"/>
                </a:moveTo>
                <a:cubicBezTo>
                  <a:pt x="221" y="15"/>
                  <a:pt x="267" y="0"/>
                  <a:pt x="289" y="26"/>
                </a:cubicBezTo>
                <a:cubicBezTo>
                  <a:pt x="311" y="52"/>
                  <a:pt x="314" y="105"/>
                  <a:pt x="310" y="185"/>
                </a:cubicBezTo>
                <a:cubicBezTo>
                  <a:pt x="306" y="265"/>
                  <a:pt x="317" y="444"/>
                  <a:pt x="265" y="504"/>
                </a:cubicBezTo>
                <a:cubicBezTo>
                  <a:pt x="213" y="564"/>
                  <a:pt x="55" y="539"/>
                  <a:pt x="0" y="548"/>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3345" name="Freeform 49"/>
          <p:cNvSpPr>
            <a:spLocks/>
          </p:cNvSpPr>
          <p:nvPr/>
        </p:nvSpPr>
        <p:spPr bwMode="auto">
          <a:xfrm>
            <a:off x="6153150" y="2565400"/>
            <a:ext cx="2811463" cy="4032250"/>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3346" name="Freeform 50"/>
          <p:cNvSpPr>
            <a:spLocks/>
          </p:cNvSpPr>
          <p:nvPr/>
        </p:nvSpPr>
        <p:spPr bwMode="auto">
          <a:xfrm>
            <a:off x="7416800" y="2754313"/>
            <a:ext cx="636588" cy="28194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3347" name="Freeform 51"/>
          <p:cNvSpPr>
            <a:spLocks/>
          </p:cNvSpPr>
          <p:nvPr/>
        </p:nvSpPr>
        <p:spPr bwMode="auto">
          <a:xfrm>
            <a:off x="6900863" y="3730625"/>
            <a:ext cx="836612" cy="2620963"/>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3348" name="Freeform 52"/>
          <p:cNvSpPr>
            <a:spLocks/>
          </p:cNvSpPr>
          <p:nvPr/>
        </p:nvSpPr>
        <p:spPr bwMode="auto">
          <a:xfrm>
            <a:off x="7516813" y="5178425"/>
            <a:ext cx="227012" cy="781050"/>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3349" name="Freeform 53"/>
          <p:cNvSpPr>
            <a:spLocks/>
          </p:cNvSpPr>
          <p:nvPr/>
        </p:nvSpPr>
        <p:spPr bwMode="auto">
          <a:xfrm>
            <a:off x="7681913" y="4060825"/>
            <a:ext cx="254000" cy="660400"/>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3350" name="Freeform 54"/>
          <p:cNvSpPr>
            <a:spLocks/>
          </p:cNvSpPr>
          <p:nvPr/>
        </p:nvSpPr>
        <p:spPr bwMode="auto">
          <a:xfrm>
            <a:off x="7181850" y="5583238"/>
            <a:ext cx="222250" cy="696912"/>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3351" name="Freeform 55"/>
          <p:cNvSpPr>
            <a:spLocks/>
          </p:cNvSpPr>
          <p:nvPr/>
        </p:nvSpPr>
        <p:spPr bwMode="auto">
          <a:xfrm>
            <a:off x="7424738" y="5583238"/>
            <a:ext cx="109537" cy="6572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3352" name="Line 56"/>
          <p:cNvSpPr>
            <a:spLocks noChangeShapeType="1"/>
          </p:cNvSpPr>
          <p:nvPr/>
        </p:nvSpPr>
        <p:spPr bwMode="auto">
          <a:xfrm>
            <a:off x="7480300" y="5294313"/>
            <a:ext cx="111125" cy="330200"/>
          </a:xfrm>
          <a:prstGeom prst="line">
            <a:avLst/>
          </a:prstGeom>
          <a:noFill/>
          <a:ln w="38100">
            <a:solidFill>
              <a:schemeClr val="accent2"/>
            </a:solidFill>
            <a:round/>
            <a:headEnd/>
            <a:tailEnd/>
          </a:ln>
          <a:effectLst/>
        </p:spPr>
        <p:txBody>
          <a:bodyPr/>
          <a:lstStyle/>
          <a:p>
            <a:endParaRPr lang="fr-FR"/>
          </a:p>
        </p:txBody>
      </p:sp>
      <p:sp>
        <p:nvSpPr>
          <p:cNvPr id="183353" name="Line 57"/>
          <p:cNvSpPr>
            <a:spLocks noChangeShapeType="1"/>
          </p:cNvSpPr>
          <p:nvPr/>
        </p:nvSpPr>
        <p:spPr bwMode="auto">
          <a:xfrm>
            <a:off x="7146925" y="5705475"/>
            <a:ext cx="222250" cy="0"/>
          </a:xfrm>
          <a:prstGeom prst="line">
            <a:avLst/>
          </a:prstGeom>
          <a:noFill/>
          <a:ln w="28575">
            <a:solidFill>
              <a:schemeClr val="accent2"/>
            </a:solidFill>
            <a:round/>
            <a:headEnd/>
            <a:tailEnd/>
          </a:ln>
          <a:effectLst/>
        </p:spPr>
        <p:txBody>
          <a:bodyPr/>
          <a:lstStyle/>
          <a:p>
            <a:endParaRPr lang="fr-FR"/>
          </a:p>
        </p:txBody>
      </p:sp>
      <p:sp>
        <p:nvSpPr>
          <p:cNvPr id="183354" name="Line 58"/>
          <p:cNvSpPr>
            <a:spLocks noChangeShapeType="1"/>
          </p:cNvSpPr>
          <p:nvPr/>
        </p:nvSpPr>
        <p:spPr bwMode="auto">
          <a:xfrm>
            <a:off x="8042275" y="2890838"/>
            <a:ext cx="231775" cy="506412"/>
          </a:xfrm>
          <a:prstGeom prst="line">
            <a:avLst/>
          </a:prstGeom>
          <a:noFill/>
          <a:ln w="38100">
            <a:solidFill>
              <a:schemeClr val="accent2"/>
            </a:solidFill>
            <a:round/>
            <a:headEnd/>
            <a:tailEnd/>
          </a:ln>
          <a:effectLst/>
        </p:spPr>
        <p:txBody>
          <a:bodyPr/>
          <a:lstStyle/>
          <a:p>
            <a:endParaRPr lang="fr-FR"/>
          </a:p>
        </p:txBody>
      </p:sp>
      <p:sp>
        <p:nvSpPr>
          <p:cNvPr id="183355" name="Freeform 59"/>
          <p:cNvSpPr>
            <a:spLocks/>
          </p:cNvSpPr>
          <p:nvPr/>
        </p:nvSpPr>
        <p:spPr bwMode="auto">
          <a:xfrm>
            <a:off x="7250113" y="3373438"/>
            <a:ext cx="1041400" cy="1384300"/>
          </a:xfrm>
          <a:custGeom>
            <a:avLst/>
            <a:gdLst/>
            <a:ahLst/>
            <a:cxnLst>
              <a:cxn ang="0">
                <a:pos x="703" y="0"/>
              </a:cxn>
              <a:cxn ang="0">
                <a:pos x="567" y="181"/>
              </a:cxn>
              <a:cxn ang="0">
                <a:pos x="476" y="226"/>
              </a:cxn>
              <a:cxn ang="0">
                <a:pos x="124" y="830"/>
              </a:cxn>
              <a:cxn ang="0">
                <a:pos x="0" y="857"/>
              </a:cxn>
            </a:cxnLst>
            <a:rect l="0" t="0" r="r" b="b"/>
            <a:pathLst>
              <a:path w="703" h="935">
                <a:moveTo>
                  <a:pt x="703" y="0"/>
                </a:moveTo>
                <a:cubicBezTo>
                  <a:pt x="680" y="30"/>
                  <a:pt x="605" y="143"/>
                  <a:pt x="567" y="181"/>
                </a:cubicBezTo>
                <a:cubicBezTo>
                  <a:pt x="529" y="219"/>
                  <a:pt x="550" y="118"/>
                  <a:pt x="476" y="226"/>
                </a:cubicBezTo>
                <a:cubicBezTo>
                  <a:pt x="402" y="334"/>
                  <a:pt x="203" y="725"/>
                  <a:pt x="124" y="830"/>
                </a:cubicBezTo>
                <a:cubicBezTo>
                  <a:pt x="45" y="935"/>
                  <a:pt x="26" y="852"/>
                  <a:pt x="0" y="857"/>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3356" name="Freeform 60"/>
          <p:cNvSpPr>
            <a:spLocks/>
          </p:cNvSpPr>
          <p:nvPr/>
        </p:nvSpPr>
        <p:spPr bwMode="auto">
          <a:xfrm>
            <a:off x="7143750" y="3036888"/>
            <a:ext cx="946150" cy="2776537"/>
          </a:xfrm>
          <a:custGeom>
            <a:avLst/>
            <a:gdLst/>
            <a:ahLst/>
            <a:cxnLst>
              <a:cxn ang="0">
                <a:pos x="639" y="0"/>
              </a:cxn>
              <a:cxn ang="0">
                <a:pos x="321" y="45"/>
              </a:cxn>
              <a:cxn ang="0">
                <a:pos x="231" y="227"/>
              </a:cxn>
              <a:cxn ang="0">
                <a:pos x="231" y="363"/>
              </a:cxn>
              <a:cxn ang="0">
                <a:pos x="140" y="635"/>
              </a:cxn>
              <a:cxn ang="0">
                <a:pos x="63" y="1075"/>
              </a:cxn>
              <a:cxn ang="0">
                <a:pos x="1" y="1757"/>
              </a:cxn>
              <a:cxn ang="0">
                <a:pos x="72" y="1784"/>
              </a:cxn>
              <a:cxn ang="0">
                <a:pos x="185" y="1814"/>
              </a:cxn>
            </a:cxnLst>
            <a:rect l="0" t="0" r="r" b="b"/>
            <a:pathLst>
              <a:path w="639" h="1875">
                <a:moveTo>
                  <a:pt x="639" y="0"/>
                </a:moveTo>
                <a:cubicBezTo>
                  <a:pt x="514" y="3"/>
                  <a:pt x="389" y="7"/>
                  <a:pt x="321" y="45"/>
                </a:cubicBezTo>
                <a:cubicBezTo>
                  <a:pt x="253" y="83"/>
                  <a:pt x="246" y="174"/>
                  <a:pt x="231" y="227"/>
                </a:cubicBezTo>
                <a:cubicBezTo>
                  <a:pt x="216" y="280"/>
                  <a:pt x="246" y="295"/>
                  <a:pt x="231" y="363"/>
                </a:cubicBezTo>
                <a:cubicBezTo>
                  <a:pt x="216" y="431"/>
                  <a:pt x="168" y="516"/>
                  <a:pt x="140" y="635"/>
                </a:cubicBezTo>
                <a:cubicBezTo>
                  <a:pt x="112" y="754"/>
                  <a:pt x="86" y="888"/>
                  <a:pt x="63" y="1075"/>
                </a:cubicBezTo>
                <a:cubicBezTo>
                  <a:pt x="40" y="1262"/>
                  <a:pt x="0" y="1639"/>
                  <a:pt x="1" y="1757"/>
                </a:cubicBezTo>
                <a:cubicBezTo>
                  <a:pt x="2" y="1875"/>
                  <a:pt x="42" y="1775"/>
                  <a:pt x="72" y="1784"/>
                </a:cubicBezTo>
                <a:cubicBezTo>
                  <a:pt x="102" y="1793"/>
                  <a:pt x="162" y="1808"/>
                  <a:pt x="185" y="1814"/>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3357" name="Freeform 61"/>
          <p:cNvSpPr>
            <a:spLocks/>
          </p:cNvSpPr>
          <p:nvPr/>
        </p:nvSpPr>
        <p:spPr bwMode="auto">
          <a:xfrm>
            <a:off x="7485063" y="3135313"/>
            <a:ext cx="1144587" cy="2051050"/>
          </a:xfrm>
          <a:custGeom>
            <a:avLst/>
            <a:gdLst/>
            <a:ahLst/>
            <a:cxnLst>
              <a:cxn ang="0">
                <a:pos x="453" y="69"/>
              </a:cxn>
              <a:cxn ang="0">
                <a:pos x="726" y="23"/>
              </a:cxn>
              <a:cxn ang="0">
                <a:pos x="726" y="205"/>
              </a:cxn>
              <a:cxn ang="0">
                <a:pos x="635" y="296"/>
              </a:cxn>
              <a:cxn ang="0">
                <a:pos x="544" y="477"/>
              </a:cxn>
              <a:cxn ang="0">
                <a:pos x="453" y="613"/>
              </a:cxn>
              <a:cxn ang="0">
                <a:pos x="408" y="749"/>
              </a:cxn>
              <a:cxn ang="0">
                <a:pos x="363" y="1021"/>
              </a:cxn>
              <a:cxn ang="0">
                <a:pos x="272" y="1112"/>
              </a:cxn>
              <a:cxn ang="0">
                <a:pos x="227" y="1339"/>
              </a:cxn>
              <a:cxn ang="0">
                <a:pos x="0" y="1384"/>
              </a:cxn>
            </a:cxnLst>
            <a:rect l="0" t="0" r="r" b="b"/>
            <a:pathLst>
              <a:path w="772" h="1384">
                <a:moveTo>
                  <a:pt x="453" y="69"/>
                </a:moveTo>
                <a:cubicBezTo>
                  <a:pt x="566" y="34"/>
                  <a:pt x="680" y="0"/>
                  <a:pt x="726" y="23"/>
                </a:cubicBezTo>
                <a:cubicBezTo>
                  <a:pt x="772" y="46"/>
                  <a:pt x="741" y="160"/>
                  <a:pt x="726" y="205"/>
                </a:cubicBezTo>
                <a:cubicBezTo>
                  <a:pt x="711" y="250"/>
                  <a:pt x="665" y="251"/>
                  <a:pt x="635" y="296"/>
                </a:cubicBezTo>
                <a:cubicBezTo>
                  <a:pt x="605" y="341"/>
                  <a:pt x="574" y="424"/>
                  <a:pt x="544" y="477"/>
                </a:cubicBezTo>
                <a:cubicBezTo>
                  <a:pt x="514" y="530"/>
                  <a:pt x="476" y="568"/>
                  <a:pt x="453" y="613"/>
                </a:cubicBezTo>
                <a:cubicBezTo>
                  <a:pt x="430" y="658"/>
                  <a:pt x="423" y="681"/>
                  <a:pt x="408" y="749"/>
                </a:cubicBezTo>
                <a:cubicBezTo>
                  <a:pt x="393" y="817"/>
                  <a:pt x="386" y="961"/>
                  <a:pt x="363" y="1021"/>
                </a:cubicBezTo>
                <a:cubicBezTo>
                  <a:pt x="340" y="1081"/>
                  <a:pt x="295" y="1059"/>
                  <a:pt x="272" y="1112"/>
                </a:cubicBezTo>
                <a:cubicBezTo>
                  <a:pt x="249" y="1165"/>
                  <a:pt x="272" y="1294"/>
                  <a:pt x="227" y="1339"/>
                </a:cubicBezTo>
                <a:cubicBezTo>
                  <a:pt x="182" y="1384"/>
                  <a:pt x="38" y="1377"/>
                  <a:pt x="0" y="1384"/>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3359" name="Oval 63"/>
          <p:cNvSpPr>
            <a:spLocks noChangeArrowheads="1"/>
          </p:cNvSpPr>
          <p:nvPr/>
        </p:nvSpPr>
        <p:spPr bwMode="auto">
          <a:xfrm>
            <a:off x="5364163" y="3644900"/>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3360" name="Oval 64"/>
          <p:cNvSpPr>
            <a:spLocks noChangeArrowheads="1"/>
          </p:cNvSpPr>
          <p:nvPr/>
        </p:nvSpPr>
        <p:spPr bwMode="auto">
          <a:xfrm>
            <a:off x="5580063" y="5157788"/>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3361" name="Oval 65"/>
          <p:cNvSpPr>
            <a:spLocks noChangeArrowheads="1"/>
          </p:cNvSpPr>
          <p:nvPr/>
        </p:nvSpPr>
        <p:spPr bwMode="auto">
          <a:xfrm>
            <a:off x="7740650" y="2924175"/>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3362" name="Oval 66"/>
          <p:cNvSpPr>
            <a:spLocks noChangeArrowheads="1"/>
          </p:cNvSpPr>
          <p:nvPr/>
        </p:nvSpPr>
        <p:spPr bwMode="auto">
          <a:xfrm>
            <a:off x="8243888" y="3068638"/>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3363" name="Oval 67"/>
          <p:cNvSpPr>
            <a:spLocks noChangeArrowheads="1"/>
          </p:cNvSpPr>
          <p:nvPr/>
        </p:nvSpPr>
        <p:spPr bwMode="auto">
          <a:xfrm>
            <a:off x="8027988" y="3429000"/>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3364" name="Text Box 68"/>
          <p:cNvSpPr txBox="1">
            <a:spLocks noChangeArrowheads="1"/>
          </p:cNvSpPr>
          <p:nvPr/>
        </p:nvSpPr>
        <p:spPr bwMode="auto">
          <a:xfrm>
            <a:off x="4267200" y="1676400"/>
            <a:ext cx="1371600" cy="457200"/>
          </a:xfrm>
          <a:prstGeom prst="rect">
            <a:avLst/>
          </a:prstGeom>
          <a:solidFill>
            <a:srgbClr val="FFFF00"/>
          </a:solidFill>
          <a:ln w="9525">
            <a:noFill/>
            <a:miter lim="800000"/>
            <a:headEnd/>
            <a:tailEnd/>
          </a:ln>
          <a:effectLst/>
        </p:spPr>
        <p:txBody>
          <a:bodyPr>
            <a:spAutoFit/>
          </a:bodyPr>
          <a:lstStyle/>
          <a:p>
            <a:pPr>
              <a:spcBef>
                <a:spcPct val="50000"/>
              </a:spcBef>
            </a:pPr>
            <a:r>
              <a:rPr lang="fr-FR" sz="2400">
                <a:solidFill>
                  <a:srgbClr val="FF6600"/>
                </a:solidFill>
              </a:rPr>
              <a:t>Diastole</a:t>
            </a:r>
          </a:p>
        </p:txBody>
      </p:sp>
      <p:sp>
        <p:nvSpPr>
          <p:cNvPr id="183365" name="Text Box 69"/>
          <p:cNvSpPr txBox="1">
            <a:spLocks noChangeArrowheads="1"/>
          </p:cNvSpPr>
          <p:nvPr/>
        </p:nvSpPr>
        <p:spPr bwMode="auto">
          <a:xfrm>
            <a:off x="1692275" y="0"/>
            <a:ext cx="6335713" cy="1830388"/>
          </a:xfrm>
          <a:prstGeom prst="rect">
            <a:avLst/>
          </a:prstGeom>
          <a:noFill/>
          <a:ln w="9525">
            <a:noFill/>
            <a:miter lim="800000"/>
            <a:headEnd/>
            <a:tailEnd/>
          </a:ln>
          <a:effectLst/>
        </p:spPr>
        <p:txBody>
          <a:bodyPr>
            <a:spAutoFit/>
          </a:bodyPr>
          <a:lstStyle/>
          <a:p>
            <a:pPr algn="ctr">
              <a:spcBef>
                <a:spcPct val="50000"/>
              </a:spcBef>
            </a:pPr>
            <a:r>
              <a:rPr lang="fr-FR" sz="2400">
                <a:solidFill>
                  <a:schemeClr val="accent2"/>
                </a:solidFill>
              </a:rPr>
              <a:t>Configurations anatomo-fonctionnelles</a:t>
            </a:r>
          </a:p>
          <a:p>
            <a:pPr algn="ctr">
              <a:spcBef>
                <a:spcPct val="50000"/>
              </a:spcBef>
            </a:pPr>
            <a:r>
              <a:rPr lang="fr-FR"/>
              <a:t> </a:t>
            </a:r>
            <a:r>
              <a:rPr lang="fr-FR">
                <a:solidFill>
                  <a:srgbClr val="FF6600"/>
                </a:solidFill>
              </a:rPr>
              <a:t>Exemples:</a:t>
            </a:r>
          </a:p>
          <a:p>
            <a:pPr algn="ctr">
              <a:spcBef>
                <a:spcPct val="50000"/>
              </a:spcBef>
            </a:pPr>
            <a:r>
              <a:rPr lang="fr-FR" sz="2400">
                <a:solidFill>
                  <a:srgbClr val="FF6600"/>
                </a:solidFill>
              </a:rPr>
              <a:t>Shunts fermés Superficiels</a:t>
            </a:r>
            <a:endParaRPr lang="fr-FR">
              <a:solidFill>
                <a:srgbClr val="FF6600"/>
              </a:solidFill>
            </a:endParaRPr>
          </a:p>
          <a:p>
            <a:pPr algn="ctr">
              <a:spcBef>
                <a:spcPct val="50000"/>
              </a:spcBef>
            </a:pPr>
            <a:endParaRPr lang="fr-FR"/>
          </a:p>
        </p:txBody>
      </p:sp>
      <p:sp>
        <p:nvSpPr>
          <p:cNvPr id="183366" name="Text Box 70"/>
          <p:cNvSpPr txBox="1">
            <a:spLocks noChangeArrowheads="1"/>
          </p:cNvSpPr>
          <p:nvPr/>
        </p:nvSpPr>
        <p:spPr bwMode="auto">
          <a:xfrm>
            <a:off x="3492500" y="2276475"/>
            <a:ext cx="2374900" cy="366713"/>
          </a:xfrm>
          <a:prstGeom prst="rect">
            <a:avLst/>
          </a:prstGeom>
          <a:noFill/>
          <a:ln w="9525">
            <a:noFill/>
            <a:miter lim="800000"/>
            <a:headEnd/>
            <a:tailEnd/>
          </a:ln>
          <a:effectLst/>
        </p:spPr>
        <p:txBody>
          <a:bodyPr>
            <a:spAutoFit/>
          </a:bodyPr>
          <a:lstStyle/>
          <a:p>
            <a:pPr>
              <a:spcBef>
                <a:spcPct val="50000"/>
              </a:spcBef>
            </a:pPr>
            <a:r>
              <a:rPr lang="fr-FR"/>
              <a:t>Points P,I,C,O,Gs,Gi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Freeform 4"/>
          <p:cNvSpPr>
            <a:spLocks/>
          </p:cNvSpPr>
          <p:nvPr/>
        </p:nvSpPr>
        <p:spPr bwMode="auto">
          <a:xfrm>
            <a:off x="250825" y="2492375"/>
            <a:ext cx="2803525" cy="41052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5349" name="Freeform 5"/>
          <p:cNvSpPr>
            <a:spLocks/>
          </p:cNvSpPr>
          <p:nvPr/>
        </p:nvSpPr>
        <p:spPr bwMode="auto">
          <a:xfrm>
            <a:off x="1511300" y="2686050"/>
            <a:ext cx="635000" cy="28702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5350" name="Freeform 6"/>
          <p:cNvSpPr>
            <a:spLocks/>
          </p:cNvSpPr>
          <p:nvPr/>
        </p:nvSpPr>
        <p:spPr bwMode="auto">
          <a:xfrm>
            <a:off x="995363" y="3679825"/>
            <a:ext cx="835025" cy="266700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5351" name="Freeform 7"/>
          <p:cNvSpPr>
            <a:spLocks/>
          </p:cNvSpPr>
          <p:nvPr/>
        </p:nvSpPr>
        <p:spPr bwMode="auto">
          <a:xfrm>
            <a:off x="1611313" y="5153025"/>
            <a:ext cx="220662" cy="803275"/>
          </a:xfrm>
          <a:custGeom>
            <a:avLst/>
            <a:gdLst/>
            <a:ahLst/>
            <a:cxnLst>
              <a:cxn ang="0">
                <a:pos x="0" y="23"/>
              </a:cxn>
              <a:cxn ang="0">
                <a:pos x="112" y="23"/>
              </a:cxn>
              <a:cxn ang="0">
                <a:pos x="149" y="162"/>
              </a:cxn>
              <a:cxn ang="0">
                <a:pos x="105" y="533"/>
              </a:cxn>
            </a:cxnLst>
            <a:rect l="0" t="0" r="r" b="b"/>
            <a:pathLst>
              <a:path w="150" h="533">
                <a:moveTo>
                  <a:pt x="0" y="23"/>
                </a:moveTo>
                <a:cubicBezTo>
                  <a:pt x="44" y="12"/>
                  <a:pt x="87" y="0"/>
                  <a:pt x="112" y="23"/>
                </a:cubicBezTo>
                <a:cubicBezTo>
                  <a:pt x="137" y="47"/>
                  <a:pt x="150" y="77"/>
                  <a:pt x="149" y="162"/>
                </a:cubicBezTo>
                <a:cubicBezTo>
                  <a:pt x="148" y="247"/>
                  <a:pt x="114" y="456"/>
                  <a:pt x="105" y="533"/>
                </a:cubicBezTo>
              </a:path>
            </a:pathLst>
          </a:custGeom>
          <a:noFill/>
          <a:ln w="38100" cmpd="sng">
            <a:solidFill>
              <a:schemeClr val="accent2"/>
            </a:solidFill>
            <a:round/>
            <a:headEnd/>
            <a:tailEnd/>
          </a:ln>
          <a:effectLst/>
        </p:spPr>
        <p:txBody>
          <a:bodyPr/>
          <a:lstStyle/>
          <a:p>
            <a:endParaRPr lang="fr-FR"/>
          </a:p>
        </p:txBody>
      </p:sp>
      <p:sp>
        <p:nvSpPr>
          <p:cNvPr id="185352" name="Freeform 8"/>
          <p:cNvSpPr>
            <a:spLocks/>
          </p:cNvSpPr>
          <p:nvPr/>
        </p:nvSpPr>
        <p:spPr bwMode="auto">
          <a:xfrm>
            <a:off x="1774825" y="4016375"/>
            <a:ext cx="254000" cy="669925"/>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5353" name="Freeform 9"/>
          <p:cNvSpPr>
            <a:spLocks/>
          </p:cNvSpPr>
          <p:nvPr/>
        </p:nvSpPr>
        <p:spPr bwMode="auto">
          <a:xfrm>
            <a:off x="1276350" y="5564188"/>
            <a:ext cx="222250" cy="711200"/>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5354" name="Freeform 10"/>
          <p:cNvSpPr>
            <a:spLocks/>
          </p:cNvSpPr>
          <p:nvPr/>
        </p:nvSpPr>
        <p:spPr bwMode="auto">
          <a:xfrm>
            <a:off x="1519238" y="5564188"/>
            <a:ext cx="109537" cy="6699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5355" name="Line 11"/>
          <p:cNvSpPr>
            <a:spLocks noChangeShapeType="1"/>
          </p:cNvSpPr>
          <p:nvPr/>
        </p:nvSpPr>
        <p:spPr bwMode="auto">
          <a:xfrm>
            <a:off x="1573213" y="5270500"/>
            <a:ext cx="111125" cy="336550"/>
          </a:xfrm>
          <a:prstGeom prst="line">
            <a:avLst/>
          </a:prstGeom>
          <a:noFill/>
          <a:ln w="38100">
            <a:solidFill>
              <a:schemeClr val="accent2"/>
            </a:solidFill>
            <a:round/>
            <a:headEnd/>
            <a:tailEnd/>
          </a:ln>
          <a:effectLst/>
        </p:spPr>
        <p:txBody>
          <a:bodyPr/>
          <a:lstStyle/>
          <a:p>
            <a:endParaRPr lang="fr-FR"/>
          </a:p>
        </p:txBody>
      </p:sp>
      <p:sp>
        <p:nvSpPr>
          <p:cNvPr id="185356" name="Line 12"/>
          <p:cNvSpPr>
            <a:spLocks noChangeShapeType="1"/>
          </p:cNvSpPr>
          <p:nvPr/>
        </p:nvSpPr>
        <p:spPr bwMode="auto">
          <a:xfrm>
            <a:off x="1243013" y="5689600"/>
            <a:ext cx="219075" cy="0"/>
          </a:xfrm>
          <a:prstGeom prst="line">
            <a:avLst/>
          </a:prstGeom>
          <a:noFill/>
          <a:ln w="28575">
            <a:solidFill>
              <a:schemeClr val="accent2"/>
            </a:solidFill>
            <a:round/>
            <a:headEnd/>
            <a:tailEnd/>
          </a:ln>
          <a:effectLst/>
        </p:spPr>
        <p:txBody>
          <a:bodyPr/>
          <a:lstStyle/>
          <a:p>
            <a:endParaRPr lang="fr-FR"/>
          </a:p>
        </p:txBody>
      </p:sp>
      <p:sp>
        <p:nvSpPr>
          <p:cNvPr id="185357" name="Line 13"/>
          <p:cNvSpPr>
            <a:spLocks noChangeShapeType="1"/>
          </p:cNvSpPr>
          <p:nvPr/>
        </p:nvSpPr>
        <p:spPr bwMode="auto">
          <a:xfrm>
            <a:off x="2135188" y="2824163"/>
            <a:ext cx="230187" cy="515937"/>
          </a:xfrm>
          <a:prstGeom prst="line">
            <a:avLst/>
          </a:prstGeom>
          <a:noFill/>
          <a:ln w="38100">
            <a:solidFill>
              <a:schemeClr val="accent2"/>
            </a:solidFill>
            <a:round/>
            <a:headEnd/>
            <a:tailEnd/>
          </a:ln>
          <a:effectLst/>
        </p:spPr>
        <p:txBody>
          <a:bodyPr/>
          <a:lstStyle/>
          <a:p>
            <a:endParaRPr lang="fr-FR"/>
          </a:p>
        </p:txBody>
      </p:sp>
      <p:sp>
        <p:nvSpPr>
          <p:cNvPr id="185358" name="Freeform 14"/>
          <p:cNvSpPr>
            <a:spLocks/>
          </p:cNvSpPr>
          <p:nvPr/>
        </p:nvSpPr>
        <p:spPr bwMode="auto">
          <a:xfrm>
            <a:off x="2251075" y="2492375"/>
            <a:ext cx="2803525" cy="41052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5359" name="Freeform 15"/>
          <p:cNvSpPr>
            <a:spLocks/>
          </p:cNvSpPr>
          <p:nvPr/>
        </p:nvSpPr>
        <p:spPr bwMode="auto">
          <a:xfrm>
            <a:off x="3511550" y="2686050"/>
            <a:ext cx="633413" cy="28702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5360" name="Freeform 16"/>
          <p:cNvSpPr>
            <a:spLocks/>
          </p:cNvSpPr>
          <p:nvPr/>
        </p:nvSpPr>
        <p:spPr bwMode="auto">
          <a:xfrm>
            <a:off x="2995613" y="3679825"/>
            <a:ext cx="835025" cy="266700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5361" name="Freeform 17"/>
          <p:cNvSpPr>
            <a:spLocks/>
          </p:cNvSpPr>
          <p:nvPr/>
        </p:nvSpPr>
        <p:spPr bwMode="auto">
          <a:xfrm>
            <a:off x="3609975" y="5153025"/>
            <a:ext cx="227013" cy="795338"/>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5362" name="Freeform 18"/>
          <p:cNvSpPr>
            <a:spLocks/>
          </p:cNvSpPr>
          <p:nvPr/>
        </p:nvSpPr>
        <p:spPr bwMode="auto">
          <a:xfrm>
            <a:off x="3619500" y="4016375"/>
            <a:ext cx="444500" cy="1123950"/>
          </a:xfrm>
          <a:custGeom>
            <a:avLst/>
            <a:gdLst/>
            <a:ahLst/>
            <a:cxnLst>
              <a:cxn ang="0">
                <a:pos x="105" y="0"/>
              </a:cxn>
              <a:cxn ang="0">
                <a:pos x="284" y="454"/>
              </a:cxn>
              <a:cxn ang="0">
                <a:pos x="0" y="746"/>
              </a:cxn>
            </a:cxnLst>
            <a:rect l="0" t="0" r="r" b="b"/>
            <a:pathLst>
              <a:path w="301" h="746">
                <a:moveTo>
                  <a:pt x="105" y="0"/>
                </a:moveTo>
                <a:cubicBezTo>
                  <a:pt x="135" y="76"/>
                  <a:pt x="301" y="330"/>
                  <a:pt x="284" y="454"/>
                </a:cubicBezTo>
                <a:cubicBezTo>
                  <a:pt x="267" y="578"/>
                  <a:pt x="59" y="685"/>
                  <a:pt x="0" y="746"/>
                </a:cubicBezTo>
              </a:path>
            </a:pathLst>
          </a:custGeom>
          <a:noFill/>
          <a:ln w="38100" cmpd="sng">
            <a:solidFill>
              <a:schemeClr val="accent2"/>
            </a:solidFill>
            <a:round/>
            <a:headEnd/>
            <a:tailEnd/>
          </a:ln>
          <a:effectLst/>
        </p:spPr>
        <p:txBody>
          <a:bodyPr/>
          <a:lstStyle/>
          <a:p>
            <a:endParaRPr lang="fr-FR"/>
          </a:p>
        </p:txBody>
      </p:sp>
      <p:sp>
        <p:nvSpPr>
          <p:cNvPr id="185363" name="Freeform 19"/>
          <p:cNvSpPr>
            <a:spLocks/>
          </p:cNvSpPr>
          <p:nvPr/>
        </p:nvSpPr>
        <p:spPr bwMode="auto">
          <a:xfrm>
            <a:off x="3276600" y="5564188"/>
            <a:ext cx="222250" cy="711200"/>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5364" name="Freeform 20"/>
          <p:cNvSpPr>
            <a:spLocks/>
          </p:cNvSpPr>
          <p:nvPr/>
        </p:nvSpPr>
        <p:spPr bwMode="auto">
          <a:xfrm>
            <a:off x="3519488" y="5564188"/>
            <a:ext cx="109537" cy="6699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5365" name="Line 21"/>
          <p:cNvSpPr>
            <a:spLocks noChangeShapeType="1"/>
          </p:cNvSpPr>
          <p:nvPr/>
        </p:nvSpPr>
        <p:spPr bwMode="auto">
          <a:xfrm>
            <a:off x="3573463" y="5270500"/>
            <a:ext cx="111125" cy="336550"/>
          </a:xfrm>
          <a:prstGeom prst="line">
            <a:avLst/>
          </a:prstGeom>
          <a:noFill/>
          <a:ln w="38100">
            <a:solidFill>
              <a:schemeClr val="accent2"/>
            </a:solidFill>
            <a:round/>
            <a:headEnd/>
            <a:tailEnd/>
          </a:ln>
          <a:effectLst/>
        </p:spPr>
        <p:txBody>
          <a:bodyPr/>
          <a:lstStyle/>
          <a:p>
            <a:endParaRPr lang="fr-FR"/>
          </a:p>
        </p:txBody>
      </p:sp>
      <p:sp>
        <p:nvSpPr>
          <p:cNvPr id="185366" name="Line 22"/>
          <p:cNvSpPr>
            <a:spLocks noChangeShapeType="1"/>
          </p:cNvSpPr>
          <p:nvPr/>
        </p:nvSpPr>
        <p:spPr bwMode="auto">
          <a:xfrm>
            <a:off x="3241675" y="5689600"/>
            <a:ext cx="220663" cy="0"/>
          </a:xfrm>
          <a:prstGeom prst="line">
            <a:avLst/>
          </a:prstGeom>
          <a:noFill/>
          <a:ln w="28575">
            <a:solidFill>
              <a:schemeClr val="accent2"/>
            </a:solidFill>
            <a:round/>
            <a:headEnd/>
            <a:tailEnd/>
          </a:ln>
          <a:effectLst/>
        </p:spPr>
        <p:txBody>
          <a:bodyPr/>
          <a:lstStyle/>
          <a:p>
            <a:endParaRPr lang="fr-FR"/>
          </a:p>
        </p:txBody>
      </p:sp>
      <p:sp>
        <p:nvSpPr>
          <p:cNvPr id="185367" name="Line 23"/>
          <p:cNvSpPr>
            <a:spLocks noChangeShapeType="1"/>
          </p:cNvSpPr>
          <p:nvPr/>
        </p:nvSpPr>
        <p:spPr bwMode="auto">
          <a:xfrm>
            <a:off x="4135438" y="2824163"/>
            <a:ext cx="230187" cy="515937"/>
          </a:xfrm>
          <a:prstGeom prst="line">
            <a:avLst/>
          </a:prstGeom>
          <a:noFill/>
          <a:ln w="38100">
            <a:solidFill>
              <a:schemeClr val="accent2"/>
            </a:solidFill>
            <a:round/>
            <a:headEnd/>
            <a:tailEnd/>
          </a:ln>
          <a:effectLst/>
        </p:spPr>
        <p:txBody>
          <a:bodyPr/>
          <a:lstStyle/>
          <a:p>
            <a:endParaRPr lang="fr-FR"/>
          </a:p>
        </p:txBody>
      </p:sp>
      <p:sp>
        <p:nvSpPr>
          <p:cNvPr id="185373" name="Freeform 29"/>
          <p:cNvSpPr>
            <a:spLocks/>
          </p:cNvSpPr>
          <p:nvPr/>
        </p:nvSpPr>
        <p:spPr bwMode="auto">
          <a:xfrm>
            <a:off x="1581150" y="4340225"/>
            <a:ext cx="288925" cy="752475"/>
          </a:xfrm>
          <a:custGeom>
            <a:avLst/>
            <a:gdLst/>
            <a:ahLst/>
            <a:cxnLst>
              <a:cxn ang="0">
                <a:pos x="90" y="0"/>
              </a:cxn>
              <a:cxn ang="0">
                <a:pos x="181" y="91"/>
              </a:cxn>
              <a:cxn ang="0">
                <a:pos x="181" y="317"/>
              </a:cxn>
              <a:cxn ang="0">
                <a:pos x="136" y="454"/>
              </a:cxn>
              <a:cxn ang="0">
                <a:pos x="0" y="499"/>
              </a:cxn>
            </a:cxnLst>
            <a:rect l="0" t="0" r="r" b="b"/>
            <a:pathLst>
              <a:path w="196" h="499">
                <a:moveTo>
                  <a:pt x="90" y="0"/>
                </a:moveTo>
                <a:cubicBezTo>
                  <a:pt x="128" y="19"/>
                  <a:pt x="166" y="38"/>
                  <a:pt x="181" y="91"/>
                </a:cubicBezTo>
                <a:cubicBezTo>
                  <a:pt x="196" y="144"/>
                  <a:pt x="188" y="257"/>
                  <a:pt x="181" y="317"/>
                </a:cubicBezTo>
                <a:cubicBezTo>
                  <a:pt x="174" y="377"/>
                  <a:pt x="166" y="424"/>
                  <a:pt x="136" y="454"/>
                </a:cubicBezTo>
                <a:cubicBezTo>
                  <a:pt x="106" y="484"/>
                  <a:pt x="53" y="491"/>
                  <a:pt x="0" y="499"/>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5374" name="Freeform 30"/>
          <p:cNvSpPr>
            <a:spLocks/>
          </p:cNvSpPr>
          <p:nvPr/>
        </p:nvSpPr>
        <p:spPr bwMode="auto">
          <a:xfrm>
            <a:off x="1355725" y="5707063"/>
            <a:ext cx="225425" cy="503237"/>
          </a:xfrm>
          <a:custGeom>
            <a:avLst/>
            <a:gdLst/>
            <a:ahLst/>
            <a:cxnLst>
              <a:cxn ang="0">
                <a:pos x="61" y="0"/>
              </a:cxn>
              <a:cxn ang="0">
                <a:pos x="15" y="227"/>
              </a:cxn>
              <a:cxn ang="0">
                <a:pos x="15" y="318"/>
              </a:cxn>
              <a:cxn ang="0">
                <a:pos x="106" y="318"/>
              </a:cxn>
              <a:cxn ang="0">
                <a:pos x="152" y="227"/>
              </a:cxn>
            </a:cxnLst>
            <a:rect l="0" t="0" r="r" b="b"/>
            <a:pathLst>
              <a:path w="152" h="333">
                <a:moveTo>
                  <a:pt x="61" y="0"/>
                </a:moveTo>
                <a:cubicBezTo>
                  <a:pt x="42" y="87"/>
                  <a:pt x="23" y="174"/>
                  <a:pt x="15" y="227"/>
                </a:cubicBezTo>
                <a:cubicBezTo>
                  <a:pt x="7" y="280"/>
                  <a:pt x="0" y="303"/>
                  <a:pt x="15" y="318"/>
                </a:cubicBezTo>
                <a:cubicBezTo>
                  <a:pt x="30" y="333"/>
                  <a:pt x="83" y="333"/>
                  <a:pt x="106" y="318"/>
                </a:cubicBezTo>
                <a:cubicBezTo>
                  <a:pt x="129" y="303"/>
                  <a:pt x="140" y="265"/>
                  <a:pt x="152" y="227"/>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5375" name="Freeform 31"/>
          <p:cNvSpPr>
            <a:spLocks/>
          </p:cNvSpPr>
          <p:nvPr/>
        </p:nvSpPr>
        <p:spPr bwMode="auto">
          <a:xfrm>
            <a:off x="3906838" y="3244850"/>
            <a:ext cx="419100" cy="1027113"/>
          </a:xfrm>
          <a:custGeom>
            <a:avLst/>
            <a:gdLst/>
            <a:ahLst/>
            <a:cxnLst>
              <a:cxn ang="0">
                <a:pos x="0" y="681"/>
              </a:cxn>
              <a:cxn ang="0">
                <a:pos x="102" y="408"/>
              </a:cxn>
              <a:cxn ang="0">
                <a:pos x="142" y="256"/>
              </a:cxn>
              <a:cxn ang="0">
                <a:pos x="195" y="194"/>
              </a:cxn>
              <a:cxn ang="0">
                <a:pos x="283" y="0"/>
              </a:cxn>
            </a:cxnLst>
            <a:rect l="0" t="0" r="r" b="b"/>
            <a:pathLst>
              <a:path w="283" h="681">
                <a:moveTo>
                  <a:pt x="0" y="681"/>
                </a:moveTo>
                <a:cubicBezTo>
                  <a:pt x="17" y="637"/>
                  <a:pt x="78" y="479"/>
                  <a:pt x="102" y="408"/>
                </a:cubicBezTo>
                <a:cubicBezTo>
                  <a:pt x="126" y="337"/>
                  <a:pt x="126" y="292"/>
                  <a:pt x="142" y="256"/>
                </a:cubicBezTo>
                <a:cubicBezTo>
                  <a:pt x="158" y="220"/>
                  <a:pt x="172" y="237"/>
                  <a:pt x="195" y="194"/>
                </a:cubicBezTo>
                <a:cubicBezTo>
                  <a:pt x="218" y="151"/>
                  <a:pt x="265" y="40"/>
                  <a:pt x="283" y="0"/>
                </a:cubicBezTo>
              </a:path>
            </a:pathLst>
          </a:custGeom>
          <a:noFill/>
          <a:ln w="38100" cmpd="sng">
            <a:solidFill>
              <a:srgbClr val="FF6600"/>
            </a:solidFill>
            <a:round/>
            <a:headEnd type="triangle" w="med" len="med"/>
            <a:tailEnd type="oval" w="med" len="med"/>
          </a:ln>
          <a:effectLst/>
        </p:spPr>
        <p:txBody>
          <a:bodyPr/>
          <a:lstStyle/>
          <a:p>
            <a:endParaRPr lang="fr-FR"/>
          </a:p>
        </p:txBody>
      </p:sp>
      <p:sp>
        <p:nvSpPr>
          <p:cNvPr id="185377" name="Freeform 33"/>
          <p:cNvSpPr>
            <a:spLocks/>
          </p:cNvSpPr>
          <p:nvPr/>
        </p:nvSpPr>
        <p:spPr bwMode="auto">
          <a:xfrm>
            <a:off x="3579813" y="4067175"/>
            <a:ext cx="200025" cy="1025525"/>
          </a:xfrm>
          <a:custGeom>
            <a:avLst/>
            <a:gdLst/>
            <a:ahLst/>
            <a:cxnLst>
              <a:cxn ang="0">
                <a:pos x="136" y="0"/>
              </a:cxn>
              <a:cxn ang="0">
                <a:pos x="0" y="680"/>
              </a:cxn>
            </a:cxnLst>
            <a:rect l="0" t="0" r="r" b="b"/>
            <a:pathLst>
              <a:path w="136" h="680">
                <a:moveTo>
                  <a:pt x="136" y="0"/>
                </a:moveTo>
                <a:cubicBezTo>
                  <a:pt x="136" y="0"/>
                  <a:pt x="68" y="340"/>
                  <a:pt x="0" y="680"/>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5380" name="Freeform 36"/>
          <p:cNvSpPr>
            <a:spLocks/>
          </p:cNvSpPr>
          <p:nvPr/>
        </p:nvSpPr>
        <p:spPr bwMode="auto">
          <a:xfrm>
            <a:off x="4230688" y="2492375"/>
            <a:ext cx="2803525" cy="41052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5381" name="Freeform 37"/>
          <p:cNvSpPr>
            <a:spLocks/>
          </p:cNvSpPr>
          <p:nvPr/>
        </p:nvSpPr>
        <p:spPr bwMode="auto">
          <a:xfrm>
            <a:off x="5491163" y="2686050"/>
            <a:ext cx="635000" cy="28702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5382" name="Freeform 38"/>
          <p:cNvSpPr>
            <a:spLocks/>
          </p:cNvSpPr>
          <p:nvPr/>
        </p:nvSpPr>
        <p:spPr bwMode="auto">
          <a:xfrm>
            <a:off x="4975225" y="3679825"/>
            <a:ext cx="835025" cy="266700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5383" name="Freeform 39"/>
          <p:cNvSpPr>
            <a:spLocks/>
          </p:cNvSpPr>
          <p:nvPr/>
        </p:nvSpPr>
        <p:spPr bwMode="auto">
          <a:xfrm>
            <a:off x="5591175" y="5153025"/>
            <a:ext cx="220663" cy="803275"/>
          </a:xfrm>
          <a:custGeom>
            <a:avLst/>
            <a:gdLst/>
            <a:ahLst/>
            <a:cxnLst>
              <a:cxn ang="0">
                <a:pos x="0" y="23"/>
              </a:cxn>
              <a:cxn ang="0">
                <a:pos x="112" y="23"/>
              </a:cxn>
              <a:cxn ang="0">
                <a:pos x="149" y="162"/>
              </a:cxn>
              <a:cxn ang="0">
                <a:pos x="105" y="533"/>
              </a:cxn>
            </a:cxnLst>
            <a:rect l="0" t="0" r="r" b="b"/>
            <a:pathLst>
              <a:path w="150" h="533">
                <a:moveTo>
                  <a:pt x="0" y="23"/>
                </a:moveTo>
                <a:cubicBezTo>
                  <a:pt x="44" y="12"/>
                  <a:pt x="87" y="0"/>
                  <a:pt x="112" y="23"/>
                </a:cubicBezTo>
                <a:cubicBezTo>
                  <a:pt x="137" y="47"/>
                  <a:pt x="150" y="77"/>
                  <a:pt x="149" y="162"/>
                </a:cubicBezTo>
                <a:cubicBezTo>
                  <a:pt x="148" y="247"/>
                  <a:pt x="114" y="456"/>
                  <a:pt x="105" y="533"/>
                </a:cubicBezTo>
              </a:path>
            </a:pathLst>
          </a:custGeom>
          <a:noFill/>
          <a:ln w="38100" cmpd="sng">
            <a:solidFill>
              <a:schemeClr val="accent2"/>
            </a:solidFill>
            <a:round/>
            <a:headEnd/>
            <a:tailEnd/>
          </a:ln>
          <a:effectLst/>
        </p:spPr>
        <p:txBody>
          <a:bodyPr/>
          <a:lstStyle/>
          <a:p>
            <a:endParaRPr lang="fr-FR"/>
          </a:p>
        </p:txBody>
      </p:sp>
      <p:sp>
        <p:nvSpPr>
          <p:cNvPr id="185384" name="Freeform 40"/>
          <p:cNvSpPr>
            <a:spLocks/>
          </p:cNvSpPr>
          <p:nvPr/>
        </p:nvSpPr>
        <p:spPr bwMode="auto">
          <a:xfrm>
            <a:off x="5754688" y="4016375"/>
            <a:ext cx="254000" cy="669925"/>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85385" name="Freeform 41"/>
          <p:cNvSpPr>
            <a:spLocks/>
          </p:cNvSpPr>
          <p:nvPr/>
        </p:nvSpPr>
        <p:spPr bwMode="auto">
          <a:xfrm>
            <a:off x="5256213" y="5564188"/>
            <a:ext cx="222250" cy="711200"/>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5386" name="Freeform 42"/>
          <p:cNvSpPr>
            <a:spLocks/>
          </p:cNvSpPr>
          <p:nvPr/>
        </p:nvSpPr>
        <p:spPr bwMode="auto">
          <a:xfrm>
            <a:off x="5499100" y="5564188"/>
            <a:ext cx="109538" cy="6699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5387" name="Line 43"/>
          <p:cNvSpPr>
            <a:spLocks noChangeShapeType="1"/>
          </p:cNvSpPr>
          <p:nvPr/>
        </p:nvSpPr>
        <p:spPr bwMode="auto">
          <a:xfrm>
            <a:off x="5553075" y="5270500"/>
            <a:ext cx="111125" cy="336550"/>
          </a:xfrm>
          <a:prstGeom prst="line">
            <a:avLst/>
          </a:prstGeom>
          <a:noFill/>
          <a:ln w="38100">
            <a:solidFill>
              <a:schemeClr val="accent2"/>
            </a:solidFill>
            <a:round/>
            <a:headEnd/>
            <a:tailEnd/>
          </a:ln>
          <a:effectLst/>
        </p:spPr>
        <p:txBody>
          <a:bodyPr/>
          <a:lstStyle/>
          <a:p>
            <a:endParaRPr lang="fr-FR"/>
          </a:p>
        </p:txBody>
      </p:sp>
      <p:sp>
        <p:nvSpPr>
          <p:cNvPr id="185388" name="Line 44"/>
          <p:cNvSpPr>
            <a:spLocks noChangeShapeType="1"/>
          </p:cNvSpPr>
          <p:nvPr/>
        </p:nvSpPr>
        <p:spPr bwMode="auto">
          <a:xfrm>
            <a:off x="5222875" y="5689600"/>
            <a:ext cx="219075" cy="0"/>
          </a:xfrm>
          <a:prstGeom prst="line">
            <a:avLst/>
          </a:prstGeom>
          <a:noFill/>
          <a:ln w="28575">
            <a:solidFill>
              <a:schemeClr val="accent2"/>
            </a:solidFill>
            <a:round/>
            <a:headEnd/>
            <a:tailEnd/>
          </a:ln>
          <a:effectLst/>
        </p:spPr>
        <p:txBody>
          <a:bodyPr/>
          <a:lstStyle/>
          <a:p>
            <a:endParaRPr lang="fr-FR"/>
          </a:p>
        </p:txBody>
      </p:sp>
      <p:sp>
        <p:nvSpPr>
          <p:cNvPr id="185389" name="Line 45"/>
          <p:cNvSpPr>
            <a:spLocks noChangeShapeType="1"/>
          </p:cNvSpPr>
          <p:nvPr/>
        </p:nvSpPr>
        <p:spPr bwMode="auto">
          <a:xfrm>
            <a:off x="6115050" y="2824163"/>
            <a:ext cx="230188" cy="515937"/>
          </a:xfrm>
          <a:prstGeom prst="line">
            <a:avLst/>
          </a:prstGeom>
          <a:noFill/>
          <a:ln w="38100">
            <a:solidFill>
              <a:schemeClr val="accent2"/>
            </a:solidFill>
            <a:round/>
            <a:headEnd/>
            <a:tailEnd/>
          </a:ln>
          <a:effectLst/>
        </p:spPr>
        <p:txBody>
          <a:bodyPr/>
          <a:lstStyle/>
          <a:p>
            <a:endParaRPr lang="fr-FR"/>
          </a:p>
        </p:txBody>
      </p:sp>
      <p:sp>
        <p:nvSpPr>
          <p:cNvPr id="185390" name="Freeform 46"/>
          <p:cNvSpPr>
            <a:spLocks/>
          </p:cNvSpPr>
          <p:nvPr/>
        </p:nvSpPr>
        <p:spPr bwMode="auto">
          <a:xfrm>
            <a:off x="6230938" y="2492375"/>
            <a:ext cx="2803525" cy="4105275"/>
          </a:xfrm>
          <a:custGeom>
            <a:avLst/>
            <a:gdLst/>
            <a:ahLst/>
            <a:cxnLst>
              <a:cxn ang="0">
                <a:pos x="741" y="0"/>
              </a:cxn>
              <a:cxn ang="0">
                <a:pos x="682" y="1814"/>
              </a:cxn>
              <a:cxn ang="0">
                <a:pos x="632" y="2040"/>
              </a:cxn>
              <a:cxn ang="0">
                <a:pos x="632" y="2255"/>
              </a:cxn>
              <a:cxn ang="0">
                <a:pos x="726" y="2512"/>
              </a:cxn>
              <a:cxn ang="0">
                <a:pos x="682" y="3210"/>
              </a:cxn>
              <a:cxn ang="0">
                <a:pos x="73" y="3540"/>
              </a:cxn>
              <a:cxn ang="0">
                <a:pos x="247" y="3578"/>
              </a:cxn>
              <a:cxn ang="0">
                <a:pos x="465" y="3540"/>
              </a:cxn>
              <a:cxn ang="0">
                <a:pos x="813" y="3540"/>
              </a:cxn>
              <a:cxn ang="0">
                <a:pos x="1161" y="3540"/>
              </a:cxn>
              <a:cxn ang="0">
                <a:pos x="1205" y="3357"/>
              </a:cxn>
              <a:cxn ang="0">
                <a:pos x="1161" y="3136"/>
              </a:cxn>
              <a:cxn ang="0">
                <a:pos x="1422" y="2586"/>
              </a:cxn>
              <a:cxn ang="0">
                <a:pos x="1466" y="2032"/>
              </a:cxn>
              <a:cxn ang="0">
                <a:pos x="1751" y="1081"/>
              </a:cxn>
              <a:cxn ang="0">
                <a:pos x="2035" y="841"/>
              </a:cxn>
              <a:cxn ang="0">
                <a:pos x="2194" y="540"/>
              </a:cxn>
              <a:cxn ang="0">
                <a:pos x="2159" y="53"/>
              </a:cxn>
            </a:cxnLst>
            <a:rect l="0" t="0" r="r" b="b"/>
            <a:pathLst>
              <a:path w="2215" h="3602">
                <a:moveTo>
                  <a:pt x="741" y="0"/>
                </a:moveTo>
                <a:cubicBezTo>
                  <a:pt x="731" y="304"/>
                  <a:pt x="700" y="1474"/>
                  <a:pt x="682" y="1814"/>
                </a:cubicBezTo>
                <a:cubicBezTo>
                  <a:pt x="664" y="2154"/>
                  <a:pt x="640" y="1966"/>
                  <a:pt x="632" y="2040"/>
                </a:cubicBezTo>
                <a:cubicBezTo>
                  <a:pt x="623" y="2113"/>
                  <a:pt x="616" y="2177"/>
                  <a:pt x="632" y="2255"/>
                </a:cubicBezTo>
                <a:cubicBezTo>
                  <a:pt x="647" y="2334"/>
                  <a:pt x="717" y="2353"/>
                  <a:pt x="726" y="2512"/>
                </a:cubicBezTo>
                <a:cubicBezTo>
                  <a:pt x="734" y="2671"/>
                  <a:pt x="791" y="3038"/>
                  <a:pt x="682" y="3210"/>
                </a:cubicBezTo>
                <a:cubicBezTo>
                  <a:pt x="574" y="3382"/>
                  <a:pt x="146" y="3479"/>
                  <a:pt x="73" y="3540"/>
                </a:cubicBezTo>
                <a:cubicBezTo>
                  <a:pt x="0" y="3602"/>
                  <a:pt x="181" y="3578"/>
                  <a:pt x="247" y="3578"/>
                </a:cubicBezTo>
                <a:cubicBezTo>
                  <a:pt x="312" y="3578"/>
                  <a:pt x="370" y="3547"/>
                  <a:pt x="465" y="3540"/>
                </a:cubicBezTo>
                <a:cubicBezTo>
                  <a:pt x="559" y="3534"/>
                  <a:pt x="697" y="3540"/>
                  <a:pt x="813" y="3540"/>
                </a:cubicBezTo>
                <a:cubicBezTo>
                  <a:pt x="929" y="3540"/>
                  <a:pt x="1096" y="3571"/>
                  <a:pt x="1161" y="3540"/>
                </a:cubicBezTo>
                <a:cubicBezTo>
                  <a:pt x="1227" y="3510"/>
                  <a:pt x="1205" y="3424"/>
                  <a:pt x="1205" y="3357"/>
                </a:cubicBezTo>
                <a:cubicBezTo>
                  <a:pt x="1205" y="3289"/>
                  <a:pt x="1125" y="3265"/>
                  <a:pt x="1161" y="3136"/>
                </a:cubicBezTo>
                <a:cubicBezTo>
                  <a:pt x="1198" y="3008"/>
                  <a:pt x="1372" y="2769"/>
                  <a:pt x="1422" y="2586"/>
                </a:cubicBezTo>
                <a:cubicBezTo>
                  <a:pt x="1473" y="2402"/>
                  <a:pt x="1411" y="2283"/>
                  <a:pt x="1466" y="2032"/>
                </a:cubicBezTo>
                <a:cubicBezTo>
                  <a:pt x="1521" y="1781"/>
                  <a:pt x="1656" y="1280"/>
                  <a:pt x="1751" y="1081"/>
                </a:cubicBezTo>
                <a:cubicBezTo>
                  <a:pt x="1846" y="882"/>
                  <a:pt x="1961" y="931"/>
                  <a:pt x="2035" y="841"/>
                </a:cubicBezTo>
                <a:cubicBezTo>
                  <a:pt x="2109" y="751"/>
                  <a:pt x="2173" y="671"/>
                  <a:pt x="2194" y="540"/>
                </a:cubicBezTo>
                <a:cubicBezTo>
                  <a:pt x="2215" y="409"/>
                  <a:pt x="2166" y="154"/>
                  <a:pt x="2159" y="53"/>
                </a:cubicBezTo>
              </a:path>
            </a:pathLst>
          </a:custGeom>
          <a:noFill/>
          <a:ln w="9525">
            <a:solidFill>
              <a:schemeClr val="tx1"/>
            </a:solidFill>
            <a:round/>
            <a:headEnd/>
            <a:tailEnd/>
          </a:ln>
          <a:effectLst/>
        </p:spPr>
        <p:txBody>
          <a:bodyPr/>
          <a:lstStyle/>
          <a:p>
            <a:endParaRPr lang="fr-FR"/>
          </a:p>
        </p:txBody>
      </p:sp>
      <p:sp>
        <p:nvSpPr>
          <p:cNvPr id="185391" name="Freeform 47"/>
          <p:cNvSpPr>
            <a:spLocks/>
          </p:cNvSpPr>
          <p:nvPr/>
        </p:nvSpPr>
        <p:spPr bwMode="auto">
          <a:xfrm>
            <a:off x="7491413" y="2686050"/>
            <a:ext cx="633412" cy="2870200"/>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85392" name="Freeform 48"/>
          <p:cNvSpPr>
            <a:spLocks/>
          </p:cNvSpPr>
          <p:nvPr/>
        </p:nvSpPr>
        <p:spPr bwMode="auto">
          <a:xfrm>
            <a:off x="6975475" y="3679825"/>
            <a:ext cx="835025" cy="266700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85393" name="Freeform 49"/>
          <p:cNvSpPr>
            <a:spLocks/>
          </p:cNvSpPr>
          <p:nvPr/>
        </p:nvSpPr>
        <p:spPr bwMode="auto">
          <a:xfrm>
            <a:off x="7589838" y="5153025"/>
            <a:ext cx="227012" cy="795338"/>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85394" name="Freeform 50"/>
          <p:cNvSpPr>
            <a:spLocks/>
          </p:cNvSpPr>
          <p:nvPr/>
        </p:nvSpPr>
        <p:spPr bwMode="auto">
          <a:xfrm>
            <a:off x="7599363" y="4016375"/>
            <a:ext cx="444500" cy="1123950"/>
          </a:xfrm>
          <a:custGeom>
            <a:avLst/>
            <a:gdLst/>
            <a:ahLst/>
            <a:cxnLst>
              <a:cxn ang="0">
                <a:pos x="105" y="0"/>
              </a:cxn>
              <a:cxn ang="0">
                <a:pos x="284" y="454"/>
              </a:cxn>
              <a:cxn ang="0">
                <a:pos x="0" y="746"/>
              </a:cxn>
            </a:cxnLst>
            <a:rect l="0" t="0" r="r" b="b"/>
            <a:pathLst>
              <a:path w="301" h="746">
                <a:moveTo>
                  <a:pt x="105" y="0"/>
                </a:moveTo>
                <a:cubicBezTo>
                  <a:pt x="135" y="76"/>
                  <a:pt x="301" y="330"/>
                  <a:pt x="284" y="454"/>
                </a:cubicBezTo>
                <a:cubicBezTo>
                  <a:pt x="267" y="578"/>
                  <a:pt x="59" y="685"/>
                  <a:pt x="0" y="746"/>
                </a:cubicBezTo>
              </a:path>
            </a:pathLst>
          </a:custGeom>
          <a:noFill/>
          <a:ln w="38100" cmpd="sng">
            <a:solidFill>
              <a:schemeClr val="accent2"/>
            </a:solidFill>
            <a:round/>
            <a:headEnd/>
            <a:tailEnd/>
          </a:ln>
          <a:effectLst/>
        </p:spPr>
        <p:txBody>
          <a:bodyPr/>
          <a:lstStyle/>
          <a:p>
            <a:endParaRPr lang="fr-FR"/>
          </a:p>
        </p:txBody>
      </p:sp>
      <p:sp>
        <p:nvSpPr>
          <p:cNvPr id="185395" name="Freeform 51"/>
          <p:cNvSpPr>
            <a:spLocks/>
          </p:cNvSpPr>
          <p:nvPr/>
        </p:nvSpPr>
        <p:spPr bwMode="auto">
          <a:xfrm>
            <a:off x="7256463" y="5564188"/>
            <a:ext cx="222250" cy="711200"/>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85396" name="Freeform 52"/>
          <p:cNvSpPr>
            <a:spLocks/>
          </p:cNvSpPr>
          <p:nvPr/>
        </p:nvSpPr>
        <p:spPr bwMode="auto">
          <a:xfrm>
            <a:off x="7499350" y="5564188"/>
            <a:ext cx="109538" cy="669925"/>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85397" name="Line 53"/>
          <p:cNvSpPr>
            <a:spLocks noChangeShapeType="1"/>
          </p:cNvSpPr>
          <p:nvPr/>
        </p:nvSpPr>
        <p:spPr bwMode="auto">
          <a:xfrm>
            <a:off x="7553325" y="5270500"/>
            <a:ext cx="111125" cy="336550"/>
          </a:xfrm>
          <a:prstGeom prst="line">
            <a:avLst/>
          </a:prstGeom>
          <a:noFill/>
          <a:ln w="38100">
            <a:solidFill>
              <a:schemeClr val="accent2"/>
            </a:solidFill>
            <a:round/>
            <a:headEnd/>
            <a:tailEnd/>
          </a:ln>
          <a:effectLst/>
        </p:spPr>
        <p:txBody>
          <a:bodyPr/>
          <a:lstStyle/>
          <a:p>
            <a:endParaRPr lang="fr-FR"/>
          </a:p>
        </p:txBody>
      </p:sp>
      <p:sp>
        <p:nvSpPr>
          <p:cNvPr id="185398" name="Line 54"/>
          <p:cNvSpPr>
            <a:spLocks noChangeShapeType="1"/>
          </p:cNvSpPr>
          <p:nvPr/>
        </p:nvSpPr>
        <p:spPr bwMode="auto">
          <a:xfrm>
            <a:off x="7221538" y="5689600"/>
            <a:ext cx="220662" cy="0"/>
          </a:xfrm>
          <a:prstGeom prst="line">
            <a:avLst/>
          </a:prstGeom>
          <a:noFill/>
          <a:ln w="28575">
            <a:solidFill>
              <a:schemeClr val="accent2"/>
            </a:solidFill>
            <a:round/>
            <a:headEnd/>
            <a:tailEnd/>
          </a:ln>
          <a:effectLst/>
        </p:spPr>
        <p:txBody>
          <a:bodyPr/>
          <a:lstStyle/>
          <a:p>
            <a:endParaRPr lang="fr-FR"/>
          </a:p>
        </p:txBody>
      </p:sp>
      <p:sp>
        <p:nvSpPr>
          <p:cNvPr id="185399" name="Line 55"/>
          <p:cNvSpPr>
            <a:spLocks noChangeShapeType="1"/>
          </p:cNvSpPr>
          <p:nvPr/>
        </p:nvSpPr>
        <p:spPr bwMode="auto">
          <a:xfrm>
            <a:off x="8115300" y="2824163"/>
            <a:ext cx="230188" cy="515937"/>
          </a:xfrm>
          <a:prstGeom prst="line">
            <a:avLst/>
          </a:prstGeom>
          <a:noFill/>
          <a:ln w="38100">
            <a:solidFill>
              <a:schemeClr val="accent2"/>
            </a:solidFill>
            <a:round/>
            <a:headEnd/>
            <a:tailEnd/>
          </a:ln>
          <a:effectLst/>
        </p:spPr>
        <p:txBody>
          <a:bodyPr/>
          <a:lstStyle/>
          <a:p>
            <a:endParaRPr lang="fr-FR"/>
          </a:p>
        </p:txBody>
      </p:sp>
      <p:sp>
        <p:nvSpPr>
          <p:cNvPr id="185400" name="Freeform 56"/>
          <p:cNvSpPr>
            <a:spLocks/>
          </p:cNvSpPr>
          <p:nvPr/>
        </p:nvSpPr>
        <p:spPr bwMode="auto">
          <a:xfrm>
            <a:off x="5561013" y="4340225"/>
            <a:ext cx="288925" cy="752475"/>
          </a:xfrm>
          <a:custGeom>
            <a:avLst/>
            <a:gdLst/>
            <a:ahLst/>
            <a:cxnLst>
              <a:cxn ang="0">
                <a:pos x="90" y="0"/>
              </a:cxn>
              <a:cxn ang="0">
                <a:pos x="181" y="91"/>
              </a:cxn>
              <a:cxn ang="0">
                <a:pos x="181" y="317"/>
              </a:cxn>
              <a:cxn ang="0">
                <a:pos x="136" y="454"/>
              </a:cxn>
              <a:cxn ang="0">
                <a:pos x="0" y="499"/>
              </a:cxn>
            </a:cxnLst>
            <a:rect l="0" t="0" r="r" b="b"/>
            <a:pathLst>
              <a:path w="196" h="499">
                <a:moveTo>
                  <a:pt x="90" y="0"/>
                </a:moveTo>
                <a:cubicBezTo>
                  <a:pt x="128" y="19"/>
                  <a:pt x="166" y="38"/>
                  <a:pt x="181" y="91"/>
                </a:cubicBezTo>
                <a:cubicBezTo>
                  <a:pt x="196" y="144"/>
                  <a:pt x="188" y="257"/>
                  <a:pt x="181" y="317"/>
                </a:cubicBezTo>
                <a:cubicBezTo>
                  <a:pt x="174" y="377"/>
                  <a:pt x="166" y="424"/>
                  <a:pt x="136" y="454"/>
                </a:cubicBezTo>
                <a:cubicBezTo>
                  <a:pt x="106" y="484"/>
                  <a:pt x="53" y="491"/>
                  <a:pt x="0" y="499"/>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5401" name="Freeform 57"/>
          <p:cNvSpPr>
            <a:spLocks/>
          </p:cNvSpPr>
          <p:nvPr/>
        </p:nvSpPr>
        <p:spPr bwMode="auto">
          <a:xfrm>
            <a:off x="5335588" y="5707063"/>
            <a:ext cx="225425" cy="503237"/>
          </a:xfrm>
          <a:custGeom>
            <a:avLst/>
            <a:gdLst/>
            <a:ahLst/>
            <a:cxnLst>
              <a:cxn ang="0">
                <a:pos x="61" y="0"/>
              </a:cxn>
              <a:cxn ang="0">
                <a:pos x="15" y="227"/>
              </a:cxn>
              <a:cxn ang="0">
                <a:pos x="15" y="318"/>
              </a:cxn>
              <a:cxn ang="0">
                <a:pos x="106" y="318"/>
              </a:cxn>
              <a:cxn ang="0">
                <a:pos x="152" y="227"/>
              </a:cxn>
            </a:cxnLst>
            <a:rect l="0" t="0" r="r" b="b"/>
            <a:pathLst>
              <a:path w="152" h="333">
                <a:moveTo>
                  <a:pt x="61" y="0"/>
                </a:moveTo>
                <a:cubicBezTo>
                  <a:pt x="42" y="87"/>
                  <a:pt x="23" y="174"/>
                  <a:pt x="15" y="227"/>
                </a:cubicBezTo>
                <a:cubicBezTo>
                  <a:pt x="7" y="280"/>
                  <a:pt x="0" y="303"/>
                  <a:pt x="15" y="318"/>
                </a:cubicBezTo>
                <a:cubicBezTo>
                  <a:pt x="30" y="333"/>
                  <a:pt x="83" y="333"/>
                  <a:pt x="106" y="318"/>
                </a:cubicBezTo>
                <a:cubicBezTo>
                  <a:pt x="129" y="303"/>
                  <a:pt x="140" y="265"/>
                  <a:pt x="152" y="227"/>
                </a:cubicBezTo>
              </a:path>
            </a:pathLst>
          </a:custGeom>
          <a:noFill/>
          <a:ln w="38100" cmpd="sng">
            <a:solidFill>
              <a:srgbClr val="FF6600"/>
            </a:solidFill>
            <a:round/>
            <a:headEnd type="oval" w="med" len="med"/>
            <a:tailEnd type="triangle" w="med" len="med"/>
          </a:ln>
          <a:effectLst/>
        </p:spPr>
        <p:txBody>
          <a:bodyPr/>
          <a:lstStyle/>
          <a:p>
            <a:endParaRPr lang="fr-FR"/>
          </a:p>
        </p:txBody>
      </p:sp>
      <p:sp>
        <p:nvSpPr>
          <p:cNvPr id="185402" name="Freeform 58"/>
          <p:cNvSpPr>
            <a:spLocks/>
          </p:cNvSpPr>
          <p:nvPr/>
        </p:nvSpPr>
        <p:spPr bwMode="auto">
          <a:xfrm>
            <a:off x="7886700" y="3244850"/>
            <a:ext cx="419100" cy="1027113"/>
          </a:xfrm>
          <a:custGeom>
            <a:avLst/>
            <a:gdLst/>
            <a:ahLst/>
            <a:cxnLst>
              <a:cxn ang="0">
                <a:pos x="0" y="681"/>
              </a:cxn>
              <a:cxn ang="0">
                <a:pos x="102" y="408"/>
              </a:cxn>
              <a:cxn ang="0">
                <a:pos x="142" y="256"/>
              </a:cxn>
              <a:cxn ang="0">
                <a:pos x="195" y="194"/>
              </a:cxn>
              <a:cxn ang="0">
                <a:pos x="283" y="0"/>
              </a:cxn>
            </a:cxnLst>
            <a:rect l="0" t="0" r="r" b="b"/>
            <a:pathLst>
              <a:path w="283" h="681">
                <a:moveTo>
                  <a:pt x="0" y="681"/>
                </a:moveTo>
                <a:cubicBezTo>
                  <a:pt x="17" y="637"/>
                  <a:pt x="78" y="479"/>
                  <a:pt x="102" y="408"/>
                </a:cubicBezTo>
                <a:cubicBezTo>
                  <a:pt x="126" y="337"/>
                  <a:pt x="126" y="292"/>
                  <a:pt x="142" y="256"/>
                </a:cubicBezTo>
                <a:cubicBezTo>
                  <a:pt x="158" y="220"/>
                  <a:pt x="172" y="237"/>
                  <a:pt x="195" y="194"/>
                </a:cubicBezTo>
                <a:cubicBezTo>
                  <a:pt x="218" y="151"/>
                  <a:pt x="265" y="40"/>
                  <a:pt x="283" y="0"/>
                </a:cubicBezTo>
              </a:path>
            </a:pathLst>
          </a:custGeom>
          <a:noFill/>
          <a:ln w="38100" cmpd="sng">
            <a:solidFill>
              <a:srgbClr val="FF6600"/>
            </a:solidFill>
            <a:round/>
            <a:headEnd type="triangle" w="med" len="med"/>
            <a:tailEnd type="oval" w="med" len="med"/>
          </a:ln>
          <a:effectLst/>
        </p:spPr>
        <p:txBody>
          <a:bodyPr/>
          <a:lstStyle/>
          <a:p>
            <a:endParaRPr lang="fr-FR"/>
          </a:p>
        </p:txBody>
      </p:sp>
      <p:sp>
        <p:nvSpPr>
          <p:cNvPr id="185403" name="Freeform 59"/>
          <p:cNvSpPr>
            <a:spLocks/>
          </p:cNvSpPr>
          <p:nvPr/>
        </p:nvSpPr>
        <p:spPr bwMode="auto">
          <a:xfrm>
            <a:off x="7559675" y="4067175"/>
            <a:ext cx="200025" cy="1025525"/>
          </a:xfrm>
          <a:custGeom>
            <a:avLst/>
            <a:gdLst/>
            <a:ahLst/>
            <a:cxnLst>
              <a:cxn ang="0">
                <a:pos x="136" y="0"/>
              </a:cxn>
              <a:cxn ang="0">
                <a:pos x="0" y="680"/>
              </a:cxn>
            </a:cxnLst>
            <a:rect l="0" t="0" r="r" b="b"/>
            <a:pathLst>
              <a:path w="136" h="680">
                <a:moveTo>
                  <a:pt x="136" y="0"/>
                </a:moveTo>
                <a:cubicBezTo>
                  <a:pt x="136" y="0"/>
                  <a:pt x="68" y="340"/>
                  <a:pt x="0" y="680"/>
                </a:cubicBezTo>
              </a:path>
            </a:pathLst>
          </a:custGeom>
          <a:noFill/>
          <a:ln w="57150" cmpd="sng">
            <a:solidFill>
              <a:srgbClr val="FF6600"/>
            </a:solidFill>
            <a:round/>
            <a:headEnd type="oval" w="med" len="med"/>
            <a:tailEnd type="triangle" w="med" len="med"/>
          </a:ln>
          <a:effectLst/>
        </p:spPr>
        <p:txBody>
          <a:bodyPr/>
          <a:lstStyle/>
          <a:p>
            <a:endParaRPr lang="fr-FR"/>
          </a:p>
        </p:txBody>
      </p:sp>
      <p:sp>
        <p:nvSpPr>
          <p:cNvPr id="185430" name="Oval 86"/>
          <p:cNvSpPr>
            <a:spLocks noChangeArrowheads="1"/>
          </p:cNvSpPr>
          <p:nvPr/>
        </p:nvSpPr>
        <p:spPr bwMode="auto">
          <a:xfrm>
            <a:off x="5651500" y="4365625"/>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5431" name="Oval 87"/>
          <p:cNvSpPr>
            <a:spLocks noChangeArrowheads="1"/>
          </p:cNvSpPr>
          <p:nvPr/>
        </p:nvSpPr>
        <p:spPr bwMode="auto">
          <a:xfrm>
            <a:off x="5292725" y="5734050"/>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5432" name="Oval 88"/>
          <p:cNvSpPr>
            <a:spLocks noChangeArrowheads="1"/>
          </p:cNvSpPr>
          <p:nvPr/>
        </p:nvSpPr>
        <p:spPr bwMode="auto">
          <a:xfrm>
            <a:off x="8101013" y="3284538"/>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5433" name="Oval 89"/>
          <p:cNvSpPr>
            <a:spLocks noChangeArrowheads="1"/>
          </p:cNvSpPr>
          <p:nvPr/>
        </p:nvSpPr>
        <p:spPr bwMode="auto">
          <a:xfrm>
            <a:off x="7596188" y="4149725"/>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185435" name="Text Box 91"/>
          <p:cNvSpPr txBox="1">
            <a:spLocks noChangeArrowheads="1"/>
          </p:cNvSpPr>
          <p:nvPr/>
        </p:nvSpPr>
        <p:spPr bwMode="auto">
          <a:xfrm>
            <a:off x="1692275" y="0"/>
            <a:ext cx="6335713" cy="1830388"/>
          </a:xfrm>
          <a:prstGeom prst="rect">
            <a:avLst/>
          </a:prstGeom>
          <a:noFill/>
          <a:ln w="9525">
            <a:noFill/>
            <a:miter lim="800000"/>
            <a:headEnd/>
            <a:tailEnd/>
          </a:ln>
          <a:effectLst/>
        </p:spPr>
        <p:txBody>
          <a:bodyPr>
            <a:spAutoFit/>
          </a:bodyPr>
          <a:lstStyle/>
          <a:p>
            <a:pPr algn="ctr">
              <a:spcBef>
                <a:spcPct val="50000"/>
              </a:spcBef>
            </a:pPr>
            <a:r>
              <a:rPr lang="fr-FR" sz="2400">
                <a:solidFill>
                  <a:schemeClr val="accent2"/>
                </a:solidFill>
              </a:rPr>
              <a:t>Configurations anatomo-fonctionnelles</a:t>
            </a:r>
          </a:p>
          <a:p>
            <a:pPr algn="ctr">
              <a:spcBef>
                <a:spcPct val="50000"/>
              </a:spcBef>
            </a:pPr>
            <a:r>
              <a:rPr lang="fr-FR"/>
              <a:t> </a:t>
            </a:r>
            <a:r>
              <a:rPr lang="fr-FR">
                <a:solidFill>
                  <a:srgbClr val="FF6600"/>
                </a:solidFill>
              </a:rPr>
              <a:t>Exemples:</a:t>
            </a:r>
          </a:p>
          <a:p>
            <a:pPr algn="ctr">
              <a:spcBef>
                <a:spcPct val="50000"/>
              </a:spcBef>
            </a:pPr>
            <a:r>
              <a:rPr lang="fr-FR" sz="2400">
                <a:solidFill>
                  <a:srgbClr val="FF6600"/>
                </a:solidFill>
              </a:rPr>
              <a:t>Shunts fermés profonds</a:t>
            </a:r>
            <a:endParaRPr lang="fr-FR">
              <a:solidFill>
                <a:srgbClr val="FF6600"/>
              </a:solidFill>
            </a:endParaRPr>
          </a:p>
          <a:p>
            <a:pPr algn="ctr">
              <a:spcBef>
                <a:spcPct val="50000"/>
              </a:spcBef>
            </a:pPr>
            <a:endParaRPr lang="fr-FR"/>
          </a:p>
        </p:txBody>
      </p:sp>
      <p:sp>
        <p:nvSpPr>
          <p:cNvPr id="185436" name="Text Box 92"/>
          <p:cNvSpPr txBox="1">
            <a:spLocks noChangeArrowheads="1"/>
          </p:cNvSpPr>
          <p:nvPr/>
        </p:nvSpPr>
        <p:spPr bwMode="auto">
          <a:xfrm>
            <a:off x="4191000" y="1752600"/>
            <a:ext cx="1371600" cy="457200"/>
          </a:xfrm>
          <a:prstGeom prst="rect">
            <a:avLst/>
          </a:prstGeom>
          <a:solidFill>
            <a:srgbClr val="FFFF00"/>
          </a:solidFill>
          <a:ln w="9525">
            <a:noFill/>
            <a:miter lim="800000"/>
            <a:headEnd/>
            <a:tailEnd/>
          </a:ln>
          <a:effectLst/>
        </p:spPr>
        <p:txBody>
          <a:bodyPr>
            <a:spAutoFit/>
          </a:bodyPr>
          <a:lstStyle/>
          <a:p>
            <a:pPr>
              <a:spcBef>
                <a:spcPct val="50000"/>
              </a:spcBef>
            </a:pPr>
            <a:r>
              <a:rPr lang="fr-FR" sz="2400">
                <a:solidFill>
                  <a:srgbClr val="FF6600"/>
                </a:solidFill>
              </a:rPr>
              <a:t>Diastole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Text Box 2"/>
          <p:cNvSpPr txBox="1">
            <a:spLocks noChangeArrowheads="1"/>
          </p:cNvSpPr>
          <p:nvPr/>
        </p:nvSpPr>
        <p:spPr bwMode="auto">
          <a:xfrm>
            <a:off x="1187450" y="220663"/>
            <a:ext cx="7058025" cy="1004887"/>
          </a:xfrm>
          <a:prstGeom prst="rect">
            <a:avLst/>
          </a:prstGeom>
          <a:noFill/>
          <a:ln w="9525">
            <a:noFill/>
            <a:miter lim="800000"/>
            <a:headEnd/>
            <a:tailEnd/>
          </a:ln>
          <a:effectLst/>
        </p:spPr>
        <p:txBody>
          <a:bodyPr>
            <a:spAutoFit/>
          </a:bodyPr>
          <a:lstStyle/>
          <a:p>
            <a:pPr algn="ctr">
              <a:spcBef>
                <a:spcPct val="50000"/>
              </a:spcBef>
            </a:pPr>
            <a:r>
              <a:rPr lang="fr-FR" sz="2400">
                <a:solidFill>
                  <a:schemeClr val="accent2"/>
                </a:solidFill>
              </a:rPr>
              <a:t>CAS PARTICULIER: </a:t>
            </a:r>
            <a:r>
              <a:rPr lang="fr-FR" sz="2400">
                <a:solidFill>
                  <a:srgbClr val="FF6600"/>
                </a:solidFill>
              </a:rPr>
              <a:t>REFLUX COMPETITIFS</a:t>
            </a:r>
          </a:p>
          <a:p>
            <a:pPr algn="ctr">
              <a:spcBef>
                <a:spcPct val="50000"/>
              </a:spcBef>
            </a:pPr>
            <a:r>
              <a:rPr lang="fr-FR" sz="2400">
                <a:solidFill>
                  <a:schemeClr val="accent2"/>
                </a:solidFill>
              </a:rPr>
              <a:t>Shunts fermé profond + Superficiel</a:t>
            </a:r>
          </a:p>
        </p:txBody>
      </p:sp>
      <p:sp>
        <p:nvSpPr>
          <p:cNvPr id="201731" name="Freeform 3"/>
          <p:cNvSpPr>
            <a:spLocks/>
          </p:cNvSpPr>
          <p:nvPr/>
        </p:nvSpPr>
        <p:spPr bwMode="auto">
          <a:xfrm>
            <a:off x="-12700" y="1766888"/>
            <a:ext cx="2841625" cy="5022850"/>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01732" name="Freeform 4"/>
          <p:cNvSpPr>
            <a:spLocks/>
          </p:cNvSpPr>
          <p:nvPr/>
        </p:nvSpPr>
        <p:spPr bwMode="auto">
          <a:xfrm>
            <a:off x="1465263" y="1627188"/>
            <a:ext cx="546100" cy="4765675"/>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a:tailEnd/>
          </a:ln>
          <a:effectLst/>
        </p:spPr>
        <p:txBody>
          <a:bodyPr/>
          <a:lstStyle/>
          <a:p>
            <a:endParaRPr lang="fr-FR"/>
          </a:p>
        </p:txBody>
      </p:sp>
      <p:sp>
        <p:nvSpPr>
          <p:cNvPr id="201733" name="Freeform 5"/>
          <p:cNvSpPr>
            <a:spLocks/>
          </p:cNvSpPr>
          <p:nvPr/>
        </p:nvSpPr>
        <p:spPr bwMode="auto">
          <a:xfrm>
            <a:off x="1219200" y="1905000"/>
            <a:ext cx="690563" cy="4125913"/>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76200" cmpd="sng">
            <a:solidFill>
              <a:schemeClr val="accent2"/>
            </a:solidFill>
            <a:round/>
            <a:headEnd/>
            <a:tailEnd/>
          </a:ln>
          <a:effectLst/>
        </p:spPr>
        <p:txBody>
          <a:bodyPr/>
          <a:lstStyle/>
          <a:p>
            <a:endParaRPr lang="fr-FR"/>
          </a:p>
        </p:txBody>
      </p:sp>
      <p:sp>
        <p:nvSpPr>
          <p:cNvPr id="201734" name="Freeform 6"/>
          <p:cNvSpPr>
            <a:spLocks/>
          </p:cNvSpPr>
          <p:nvPr/>
        </p:nvSpPr>
        <p:spPr bwMode="auto">
          <a:xfrm>
            <a:off x="1533525" y="4371975"/>
            <a:ext cx="419100" cy="147320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01735" name="Freeform 7"/>
          <p:cNvSpPr>
            <a:spLocks/>
          </p:cNvSpPr>
          <p:nvPr/>
        </p:nvSpPr>
        <p:spPr bwMode="auto">
          <a:xfrm>
            <a:off x="4352925" y="1766888"/>
            <a:ext cx="2841625" cy="5022850"/>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01736" name="Freeform 8"/>
          <p:cNvSpPr>
            <a:spLocks/>
          </p:cNvSpPr>
          <p:nvPr/>
        </p:nvSpPr>
        <p:spPr bwMode="auto">
          <a:xfrm>
            <a:off x="5830888" y="1627188"/>
            <a:ext cx="544512" cy="4765675"/>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a:tailEnd/>
          </a:ln>
          <a:effectLst/>
        </p:spPr>
        <p:txBody>
          <a:bodyPr/>
          <a:lstStyle/>
          <a:p>
            <a:endParaRPr lang="fr-FR"/>
          </a:p>
        </p:txBody>
      </p:sp>
      <p:sp>
        <p:nvSpPr>
          <p:cNvPr id="201737" name="Freeform 9"/>
          <p:cNvSpPr>
            <a:spLocks/>
          </p:cNvSpPr>
          <p:nvPr/>
        </p:nvSpPr>
        <p:spPr bwMode="auto">
          <a:xfrm>
            <a:off x="5614988" y="1906588"/>
            <a:ext cx="692150" cy="4125912"/>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mpd="sng">
            <a:solidFill>
              <a:srgbClr val="FF6600"/>
            </a:solidFill>
            <a:round/>
            <a:headEnd/>
            <a:tailEnd/>
          </a:ln>
          <a:effectLst/>
        </p:spPr>
        <p:txBody>
          <a:bodyPr/>
          <a:lstStyle/>
          <a:p>
            <a:endParaRPr lang="fr-FR"/>
          </a:p>
        </p:txBody>
      </p:sp>
      <p:sp>
        <p:nvSpPr>
          <p:cNvPr id="201738" name="Freeform 10"/>
          <p:cNvSpPr>
            <a:spLocks/>
          </p:cNvSpPr>
          <p:nvPr/>
        </p:nvSpPr>
        <p:spPr bwMode="auto">
          <a:xfrm>
            <a:off x="6035675" y="2468563"/>
            <a:ext cx="527050" cy="1546225"/>
          </a:xfrm>
          <a:custGeom>
            <a:avLst/>
            <a:gdLst/>
            <a:ahLst/>
            <a:cxnLst>
              <a:cxn ang="0">
                <a:pos x="135" y="0"/>
              </a:cxn>
              <a:cxn ang="0">
                <a:pos x="328" y="602"/>
              </a:cxn>
              <a:cxn ang="0">
                <a:pos x="0" y="1001"/>
              </a:cxn>
            </a:cxnLst>
            <a:rect l="0" t="0" r="r" b="b"/>
            <a:pathLst>
              <a:path w="350" h="1001">
                <a:moveTo>
                  <a:pt x="135" y="0"/>
                </a:moveTo>
                <a:cubicBezTo>
                  <a:pt x="167" y="100"/>
                  <a:pt x="350" y="435"/>
                  <a:pt x="328" y="602"/>
                </a:cubicBezTo>
                <a:cubicBezTo>
                  <a:pt x="306" y="769"/>
                  <a:pt x="68" y="918"/>
                  <a:pt x="0" y="1001"/>
                </a:cubicBezTo>
              </a:path>
            </a:pathLst>
          </a:custGeom>
          <a:noFill/>
          <a:ln w="38100" cmpd="sng">
            <a:solidFill>
              <a:schemeClr val="accent2"/>
            </a:solidFill>
            <a:round/>
            <a:headEnd/>
            <a:tailEnd/>
          </a:ln>
          <a:effectLst/>
        </p:spPr>
        <p:txBody>
          <a:bodyPr/>
          <a:lstStyle/>
          <a:p>
            <a:endParaRPr lang="fr-FR"/>
          </a:p>
        </p:txBody>
      </p:sp>
      <p:sp>
        <p:nvSpPr>
          <p:cNvPr id="201739" name="Freeform 11"/>
          <p:cNvSpPr>
            <a:spLocks/>
          </p:cNvSpPr>
          <p:nvPr/>
        </p:nvSpPr>
        <p:spPr bwMode="auto">
          <a:xfrm>
            <a:off x="5897563" y="4371975"/>
            <a:ext cx="420687" cy="147320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01740" name="Text Box 12"/>
          <p:cNvSpPr txBox="1">
            <a:spLocks noChangeArrowheads="1"/>
          </p:cNvSpPr>
          <p:nvPr/>
        </p:nvSpPr>
        <p:spPr bwMode="auto">
          <a:xfrm>
            <a:off x="100013" y="5124450"/>
            <a:ext cx="2046287" cy="366713"/>
          </a:xfrm>
          <a:prstGeom prst="rect">
            <a:avLst/>
          </a:prstGeom>
          <a:noFill/>
          <a:ln w="9525">
            <a:noFill/>
            <a:miter lim="800000"/>
            <a:headEnd/>
            <a:tailEnd/>
          </a:ln>
          <a:effectLst/>
        </p:spPr>
        <p:txBody>
          <a:bodyPr>
            <a:spAutoFit/>
          </a:bodyPr>
          <a:lstStyle/>
          <a:p>
            <a:pPr>
              <a:spcBef>
                <a:spcPct val="50000"/>
              </a:spcBef>
            </a:pPr>
            <a:r>
              <a:rPr lang="fr-FR">
                <a:solidFill>
                  <a:srgbClr val="00FFFF"/>
                </a:solidFill>
              </a:rPr>
              <a:t>Systole</a:t>
            </a:r>
          </a:p>
        </p:txBody>
      </p:sp>
      <p:sp>
        <p:nvSpPr>
          <p:cNvPr id="201741" name="Text Box 13"/>
          <p:cNvSpPr txBox="1">
            <a:spLocks noChangeArrowheads="1"/>
          </p:cNvSpPr>
          <p:nvPr/>
        </p:nvSpPr>
        <p:spPr bwMode="auto">
          <a:xfrm>
            <a:off x="2286000" y="5181600"/>
            <a:ext cx="2046288" cy="366713"/>
          </a:xfrm>
          <a:prstGeom prst="rect">
            <a:avLst/>
          </a:prstGeom>
          <a:noFill/>
          <a:ln w="9525">
            <a:noFill/>
            <a:miter lim="800000"/>
            <a:headEnd/>
            <a:tailEnd/>
          </a:ln>
          <a:effectLst/>
        </p:spPr>
        <p:txBody>
          <a:bodyPr>
            <a:spAutoFit/>
          </a:bodyPr>
          <a:lstStyle/>
          <a:p>
            <a:pPr>
              <a:spcBef>
                <a:spcPct val="50000"/>
              </a:spcBef>
            </a:pPr>
            <a:r>
              <a:rPr lang="fr-FR">
                <a:solidFill>
                  <a:srgbClr val="FF6600"/>
                </a:solidFill>
              </a:rPr>
              <a:t>Diastole</a:t>
            </a:r>
          </a:p>
        </p:txBody>
      </p:sp>
      <p:sp>
        <p:nvSpPr>
          <p:cNvPr id="201742" name="Freeform 14"/>
          <p:cNvSpPr>
            <a:spLocks/>
          </p:cNvSpPr>
          <p:nvPr/>
        </p:nvSpPr>
        <p:spPr bwMode="auto">
          <a:xfrm>
            <a:off x="1670050" y="2468563"/>
            <a:ext cx="525463" cy="1589087"/>
          </a:xfrm>
          <a:custGeom>
            <a:avLst/>
            <a:gdLst/>
            <a:ahLst/>
            <a:cxnLst>
              <a:cxn ang="0">
                <a:pos x="135" y="0"/>
              </a:cxn>
              <a:cxn ang="0">
                <a:pos x="328" y="602"/>
              </a:cxn>
              <a:cxn ang="0">
                <a:pos x="0" y="1028"/>
              </a:cxn>
            </a:cxnLst>
            <a:rect l="0" t="0" r="r" b="b"/>
            <a:pathLst>
              <a:path w="350" h="1028">
                <a:moveTo>
                  <a:pt x="135" y="0"/>
                </a:moveTo>
                <a:cubicBezTo>
                  <a:pt x="167" y="100"/>
                  <a:pt x="350" y="431"/>
                  <a:pt x="328" y="602"/>
                </a:cubicBezTo>
                <a:cubicBezTo>
                  <a:pt x="306" y="773"/>
                  <a:pt x="68" y="939"/>
                  <a:pt x="0" y="1028"/>
                </a:cubicBezTo>
              </a:path>
            </a:pathLst>
          </a:custGeom>
          <a:noFill/>
          <a:ln w="38100" cmpd="sng">
            <a:solidFill>
              <a:schemeClr val="accent2"/>
            </a:solidFill>
            <a:round/>
            <a:headEnd/>
            <a:tailEnd/>
          </a:ln>
          <a:effectLst/>
        </p:spPr>
        <p:txBody>
          <a:bodyPr/>
          <a:lstStyle/>
          <a:p>
            <a:endParaRPr lang="fr-FR"/>
          </a:p>
        </p:txBody>
      </p:sp>
      <p:grpSp>
        <p:nvGrpSpPr>
          <p:cNvPr id="201743" name="Group 15"/>
          <p:cNvGrpSpPr>
            <a:grpSpLocks/>
          </p:cNvGrpSpPr>
          <p:nvPr/>
        </p:nvGrpSpPr>
        <p:grpSpPr bwMode="auto">
          <a:xfrm>
            <a:off x="919163" y="1557338"/>
            <a:ext cx="1092200" cy="2819400"/>
            <a:chOff x="839" y="890"/>
            <a:chExt cx="726" cy="1825"/>
          </a:xfrm>
        </p:grpSpPr>
        <p:sp>
          <p:nvSpPr>
            <p:cNvPr id="201744" name="Line 16"/>
            <p:cNvSpPr>
              <a:spLocks noChangeShapeType="1"/>
            </p:cNvSpPr>
            <p:nvPr/>
          </p:nvSpPr>
          <p:spPr bwMode="auto">
            <a:xfrm flipV="1">
              <a:off x="1247" y="1344"/>
              <a:ext cx="135" cy="1134"/>
            </a:xfrm>
            <a:prstGeom prst="line">
              <a:avLst/>
            </a:prstGeom>
            <a:noFill/>
            <a:ln w="28575">
              <a:solidFill>
                <a:schemeClr val="accent2"/>
              </a:solidFill>
              <a:round/>
              <a:headEnd/>
              <a:tailEnd type="triangle" w="med" len="med"/>
            </a:ln>
            <a:effectLst/>
          </p:spPr>
          <p:txBody>
            <a:bodyPr/>
            <a:lstStyle/>
            <a:p>
              <a:endParaRPr lang="fr-FR"/>
            </a:p>
          </p:txBody>
        </p:sp>
        <p:sp>
          <p:nvSpPr>
            <p:cNvPr id="201745" name="Text Box 17"/>
            <p:cNvSpPr txBox="1">
              <a:spLocks noChangeArrowheads="1"/>
            </p:cNvSpPr>
            <p:nvPr/>
          </p:nvSpPr>
          <p:spPr bwMode="auto">
            <a:xfrm>
              <a:off x="1339" y="1979"/>
              <a:ext cx="226" cy="238"/>
            </a:xfrm>
            <a:prstGeom prst="rect">
              <a:avLst/>
            </a:prstGeom>
            <a:noFill/>
            <a:ln w="9525">
              <a:noFill/>
              <a:miter lim="800000"/>
              <a:headEnd/>
              <a:tailEnd/>
            </a:ln>
            <a:effectLst/>
          </p:spPr>
          <p:txBody>
            <a:bodyPr>
              <a:spAutoFit/>
            </a:bodyPr>
            <a:lstStyle/>
            <a:p>
              <a:pPr>
                <a:spcBef>
                  <a:spcPct val="50000"/>
                </a:spcBef>
              </a:pPr>
              <a:r>
                <a:rPr lang="fr-FR" b="0"/>
                <a:t>C</a:t>
              </a:r>
            </a:p>
          </p:txBody>
        </p:sp>
        <p:sp>
          <p:nvSpPr>
            <p:cNvPr id="201746" name="Text Box 18"/>
            <p:cNvSpPr txBox="1">
              <a:spLocks noChangeArrowheads="1"/>
            </p:cNvSpPr>
            <p:nvPr/>
          </p:nvSpPr>
          <p:spPr bwMode="auto">
            <a:xfrm>
              <a:off x="884" y="1617"/>
              <a:ext cx="227" cy="237"/>
            </a:xfrm>
            <a:prstGeom prst="rect">
              <a:avLst/>
            </a:prstGeom>
            <a:noFill/>
            <a:ln w="9525">
              <a:noFill/>
              <a:miter lim="800000"/>
              <a:headEnd/>
              <a:tailEnd/>
            </a:ln>
            <a:effectLst/>
          </p:spPr>
          <p:txBody>
            <a:bodyPr>
              <a:spAutoFit/>
            </a:bodyPr>
            <a:lstStyle/>
            <a:p>
              <a:pPr>
                <a:spcBef>
                  <a:spcPct val="50000"/>
                </a:spcBef>
              </a:pPr>
              <a:r>
                <a:rPr lang="fr-FR" b="0"/>
                <a:t>B</a:t>
              </a:r>
            </a:p>
          </p:txBody>
        </p:sp>
        <p:sp>
          <p:nvSpPr>
            <p:cNvPr id="201747" name="Text Box 19"/>
            <p:cNvSpPr txBox="1">
              <a:spLocks noChangeArrowheads="1"/>
            </p:cNvSpPr>
            <p:nvPr/>
          </p:nvSpPr>
          <p:spPr bwMode="auto">
            <a:xfrm>
              <a:off x="839" y="2478"/>
              <a:ext cx="227" cy="237"/>
            </a:xfrm>
            <a:prstGeom prst="rect">
              <a:avLst/>
            </a:prstGeom>
            <a:noFill/>
            <a:ln w="9525">
              <a:noFill/>
              <a:miter lim="800000"/>
              <a:headEnd/>
              <a:tailEnd/>
            </a:ln>
            <a:effectLst/>
          </p:spPr>
          <p:txBody>
            <a:bodyPr>
              <a:spAutoFit/>
            </a:bodyPr>
            <a:lstStyle/>
            <a:p>
              <a:pPr>
                <a:spcBef>
                  <a:spcPct val="50000"/>
                </a:spcBef>
              </a:pPr>
              <a:r>
                <a:rPr lang="fr-FR" b="0"/>
                <a:t>A</a:t>
              </a:r>
            </a:p>
          </p:txBody>
        </p:sp>
        <p:sp>
          <p:nvSpPr>
            <p:cNvPr id="201748" name="Freeform 20"/>
            <p:cNvSpPr>
              <a:spLocks/>
            </p:cNvSpPr>
            <p:nvPr/>
          </p:nvSpPr>
          <p:spPr bwMode="auto">
            <a:xfrm>
              <a:off x="975" y="890"/>
              <a:ext cx="514" cy="1588"/>
            </a:xfrm>
            <a:custGeom>
              <a:avLst/>
              <a:gdLst/>
              <a:ahLst/>
              <a:cxnLst>
                <a:cxn ang="0">
                  <a:pos x="0" y="1588"/>
                </a:cxn>
                <a:cxn ang="0">
                  <a:pos x="91" y="680"/>
                </a:cxn>
                <a:cxn ang="0">
                  <a:pos x="136" y="272"/>
                </a:cxn>
                <a:cxn ang="0">
                  <a:pos x="454" y="181"/>
                </a:cxn>
                <a:cxn ang="0">
                  <a:pos x="499" y="0"/>
                </a:cxn>
              </a:cxnLst>
              <a:rect l="0" t="0" r="r" b="b"/>
              <a:pathLst>
                <a:path w="514" h="1588">
                  <a:moveTo>
                    <a:pt x="0" y="1588"/>
                  </a:moveTo>
                  <a:cubicBezTo>
                    <a:pt x="34" y="1243"/>
                    <a:pt x="68" y="899"/>
                    <a:pt x="91" y="680"/>
                  </a:cubicBezTo>
                  <a:cubicBezTo>
                    <a:pt x="114" y="461"/>
                    <a:pt x="76" y="355"/>
                    <a:pt x="136" y="272"/>
                  </a:cubicBezTo>
                  <a:cubicBezTo>
                    <a:pt x="196" y="189"/>
                    <a:pt x="394" y="226"/>
                    <a:pt x="454" y="181"/>
                  </a:cubicBezTo>
                  <a:cubicBezTo>
                    <a:pt x="514" y="136"/>
                    <a:pt x="506" y="68"/>
                    <a:pt x="499" y="0"/>
                  </a:cubicBezTo>
                </a:path>
              </a:pathLst>
            </a:custGeom>
            <a:noFill/>
            <a:ln w="28575" cmpd="sng">
              <a:solidFill>
                <a:schemeClr val="accent2"/>
              </a:solidFill>
              <a:round/>
              <a:headEnd type="none" w="med" len="med"/>
              <a:tailEnd type="triangle" w="med" len="med"/>
            </a:ln>
            <a:effectLst/>
          </p:spPr>
          <p:txBody>
            <a:bodyPr/>
            <a:lstStyle/>
            <a:p>
              <a:endParaRPr lang="fr-FR"/>
            </a:p>
          </p:txBody>
        </p:sp>
      </p:grpSp>
      <p:sp>
        <p:nvSpPr>
          <p:cNvPr id="201749" name="Text Box 21"/>
          <p:cNvSpPr txBox="1">
            <a:spLocks noChangeArrowheads="1"/>
          </p:cNvSpPr>
          <p:nvPr/>
        </p:nvSpPr>
        <p:spPr bwMode="auto">
          <a:xfrm>
            <a:off x="6035675" y="3240088"/>
            <a:ext cx="339725" cy="366712"/>
          </a:xfrm>
          <a:prstGeom prst="rect">
            <a:avLst/>
          </a:prstGeom>
          <a:noFill/>
          <a:ln w="9525">
            <a:noFill/>
            <a:miter lim="800000"/>
            <a:headEnd/>
            <a:tailEnd/>
          </a:ln>
          <a:effectLst/>
        </p:spPr>
        <p:txBody>
          <a:bodyPr>
            <a:spAutoFit/>
          </a:bodyPr>
          <a:lstStyle/>
          <a:p>
            <a:pPr>
              <a:spcBef>
                <a:spcPct val="50000"/>
              </a:spcBef>
            </a:pPr>
            <a:r>
              <a:rPr lang="fr-FR" b="0"/>
              <a:t>C</a:t>
            </a:r>
          </a:p>
        </p:txBody>
      </p:sp>
      <p:sp>
        <p:nvSpPr>
          <p:cNvPr id="201750" name="Text Box 22"/>
          <p:cNvSpPr txBox="1">
            <a:spLocks noChangeArrowheads="1"/>
          </p:cNvSpPr>
          <p:nvPr/>
        </p:nvSpPr>
        <p:spPr bwMode="auto">
          <a:xfrm>
            <a:off x="5351463" y="2679700"/>
            <a:ext cx="341312" cy="366713"/>
          </a:xfrm>
          <a:prstGeom prst="rect">
            <a:avLst/>
          </a:prstGeom>
          <a:noFill/>
          <a:ln w="9525">
            <a:noFill/>
            <a:miter lim="800000"/>
            <a:headEnd/>
            <a:tailEnd/>
          </a:ln>
          <a:effectLst/>
        </p:spPr>
        <p:txBody>
          <a:bodyPr>
            <a:spAutoFit/>
          </a:bodyPr>
          <a:lstStyle/>
          <a:p>
            <a:pPr>
              <a:spcBef>
                <a:spcPct val="50000"/>
              </a:spcBef>
            </a:pPr>
            <a:r>
              <a:rPr lang="fr-FR" b="0"/>
              <a:t>B</a:t>
            </a:r>
          </a:p>
        </p:txBody>
      </p:sp>
      <p:sp>
        <p:nvSpPr>
          <p:cNvPr id="201751" name="Text Box 23"/>
          <p:cNvSpPr txBox="1">
            <a:spLocks noChangeArrowheads="1"/>
          </p:cNvSpPr>
          <p:nvPr/>
        </p:nvSpPr>
        <p:spPr bwMode="auto">
          <a:xfrm>
            <a:off x="5284788" y="4011613"/>
            <a:ext cx="341312" cy="366712"/>
          </a:xfrm>
          <a:prstGeom prst="rect">
            <a:avLst/>
          </a:prstGeom>
          <a:noFill/>
          <a:ln w="9525">
            <a:noFill/>
            <a:miter lim="800000"/>
            <a:headEnd/>
            <a:tailEnd/>
          </a:ln>
          <a:effectLst/>
        </p:spPr>
        <p:txBody>
          <a:bodyPr>
            <a:spAutoFit/>
          </a:bodyPr>
          <a:lstStyle/>
          <a:p>
            <a:pPr>
              <a:spcBef>
                <a:spcPct val="50000"/>
              </a:spcBef>
            </a:pPr>
            <a:r>
              <a:rPr lang="fr-FR" b="0"/>
              <a:t>A</a:t>
            </a:r>
          </a:p>
        </p:txBody>
      </p:sp>
      <p:sp>
        <p:nvSpPr>
          <p:cNvPr id="201752" name="Freeform 24"/>
          <p:cNvSpPr>
            <a:spLocks/>
          </p:cNvSpPr>
          <p:nvPr/>
        </p:nvSpPr>
        <p:spPr bwMode="auto">
          <a:xfrm>
            <a:off x="2125663" y="1790700"/>
            <a:ext cx="2841625" cy="5022850"/>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01753" name="Freeform 25"/>
          <p:cNvSpPr>
            <a:spLocks/>
          </p:cNvSpPr>
          <p:nvPr/>
        </p:nvSpPr>
        <p:spPr bwMode="auto">
          <a:xfrm>
            <a:off x="3603625" y="1649413"/>
            <a:ext cx="546100" cy="4767262"/>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a:tailEnd/>
          </a:ln>
          <a:effectLst/>
        </p:spPr>
        <p:txBody>
          <a:bodyPr/>
          <a:lstStyle/>
          <a:p>
            <a:endParaRPr lang="fr-FR"/>
          </a:p>
        </p:txBody>
      </p:sp>
      <p:sp>
        <p:nvSpPr>
          <p:cNvPr id="201754" name="Freeform 26"/>
          <p:cNvSpPr>
            <a:spLocks/>
          </p:cNvSpPr>
          <p:nvPr/>
        </p:nvSpPr>
        <p:spPr bwMode="auto">
          <a:xfrm>
            <a:off x="3387725" y="1930400"/>
            <a:ext cx="692150" cy="41243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mpd="sng">
            <a:solidFill>
              <a:schemeClr val="accent2"/>
            </a:solidFill>
            <a:round/>
            <a:headEnd/>
            <a:tailEnd/>
          </a:ln>
          <a:effectLst/>
        </p:spPr>
        <p:txBody>
          <a:bodyPr/>
          <a:lstStyle/>
          <a:p>
            <a:endParaRPr lang="fr-FR"/>
          </a:p>
        </p:txBody>
      </p:sp>
      <p:sp>
        <p:nvSpPr>
          <p:cNvPr id="201755" name="Freeform 27"/>
          <p:cNvSpPr>
            <a:spLocks/>
          </p:cNvSpPr>
          <p:nvPr/>
        </p:nvSpPr>
        <p:spPr bwMode="auto">
          <a:xfrm>
            <a:off x="3671888" y="4395788"/>
            <a:ext cx="419100" cy="1471612"/>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01756" name="Freeform 28"/>
          <p:cNvSpPr>
            <a:spLocks/>
          </p:cNvSpPr>
          <p:nvPr/>
        </p:nvSpPr>
        <p:spPr bwMode="auto">
          <a:xfrm>
            <a:off x="3808413" y="2492375"/>
            <a:ext cx="525462" cy="1587500"/>
          </a:xfrm>
          <a:custGeom>
            <a:avLst/>
            <a:gdLst/>
            <a:ahLst/>
            <a:cxnLst>
              <a:cxn ang="0">
                <a:pos x="135" y="0"/>
              </a:cxn>
              <a:cxn ang="0">
                <a:pos x="328" y="602"/>
              </a:cxn>
              <a:cxn ang="0">
                <a:pos x="0" y="1028"/>
              </a:cxn>
            </a:cxnLst>
            <a:rect l="0" t="0" r="r" b="b"/>
            <a:pathLst>
              <a:path w="350" h="1028">
                <a:moveTo>
                  <a:pt x="135" y="0"/>
                </a:moveTo>
                <a:cubicBezTo>
                  <a:pt x="167" y="100"/>
                  <a:pt x="350" y="431"/>
                  <a:pt x="328" y="602"/>
                </a:cubicBezTo>
                <a:cubicBezTo>
                  <a:pt x="306" y="773"/>
                  <a:pt x="68" y="939"/>
                  <a:pt x="0" y="1028"/>
                </a:cubicBezTo>
              </a:path>
            </a:pathLst>
          </a:custGeom>
          <a:noFill/>
          <a:ln w="38100" cmpd="sng">
            <a:solidFill>
              <a:schemeClr val="accent2"/>
            </a:solidFill>
            <a:round/>
            <a:headEnd/>
            <a:tailEnd/>
          </a:ln>
          <a:effectLst/>
        </p:spPr>
        <p:txBody>
          <a:bodyPr/>
          <a:lstStyle/>
          <a:p>
            <a:endParaRPr lang="fr-FR"/>
          </a:p>
        </p:txBody>
      </p:sp>
      <p:sp>
        <p:nvSpPr>
          <p:cNvPr id="201757" name="Line 29"/>
          <p:cNvSpPr>
            <a:spLocks noChangeShapeType="1"/>
          </p:cNvSpPr>
          <p:nvPr/>
        </p:nvSpPr>
        <p:spPr bwMode="auto">
          <a:xfrm flipV="1">
            <a:off x="3671888" y="2281238"/>
            <a:ext cx="201612" cy="1752600"/>
          </a:xfrm>
          <a:prstGeom prst="line">
            <a:avLst/>
          </a:prstGeom>
          <a:noFill/>
          <a:ln w="28575">
            <a:solidFill>
              <a:srgbClr val="FF6600"/>
            </a:solidFill>
            <a:round/>
            <a:headEnd type="triangle" w="med" len="med"/>
            <a:tailEnd/>
          </a:ln>
          <a:effectLst/>
        </p:spPr>
        <p:txBody>
          <a:bodyPr/>
          <a:lstStyle/>
          <a:p>
            <a:endParaRPr lang="fr-FR"/>
          </a:p>
        </p:txBody>
      </p:sp>
      <p:sp>
        <p:nvSpPr>
          <p:cNvPr id="201758" name="Text Box 30"/>
          <p:cNvSpPr txBox="1">
            <a:spLocks noChangeArrowheads="1"/>
          </p:cNvSpPr>
          <p:nvPr/>
        </p:nvSpPr>
        <p:spPr bwMode="auto">
          <a:xfrm>
            <a:off x="3810000" y="3262313"/>
            <a:ext cx="339725" cy="366712"/>
          </a:xfrm>
          <a:prstGeom prst="rect">
            <a:avLst/>
          </a:prstGeom>
          <a:noFill/>
          <a:ln w="9525">
            <a:noFill/>
            <a:miter lim="800000"/>
            <a:headEnd/>
            <a:tailEnd/>
          </a:ln>
          <a:effectLst/>
        </p:spPr>
        <p:txBody>
          <a:bodyPr>
            <a:spAutoFit/>
          </a:bodyPr>
          <a:lstStyle/>
          <a:p>
            <a:pPr>
              <a:spcBef>
                <a:spcPct val="50000"/>
              </a:spcBef>
            </a:pPr>
            <a:r>
              <a:rPr lang="fr-FR" b="0"/>
              <a:t>C</a:t>
            </a:r>
          </a:p>
        </p:txBody>
      </p:sp>
      <p:sp>
        <p:nvSpPr>
          <p:cNvPr id="201759" name="Text Box 31"/>
          <p:cNvSpPr txBox="1">
            <a:spLocks noChangeArrowheads="1"/>
          </p:cNvSpPr>
          <p:nvPr/>
        </p:nvSpPr>
        <p:spPr bwMode="auto">
          <a:xfrm>
            <a:off x="3125788" y="2701925"/>
            <a:ext cx="341312" cy="366713"/>
          </a:xfrm>
          <a:prstGeom prst="rect">
            <a:avLst/>
          </a:prstGeom>
          <a:noFill/>
          <a:ln w="9525">
            <a:noFill/>
            <a:miter lim="800000"/>
            <a:headEnd/>
            <a:tailEnd/>
          </a:ln>
          <a:effectLst/>
        </p:spPr>
        <p:txBody>
          <a:bodyPr>
            <a:spAutoFit/>
          </a:bodyPr>
          <a:lstStyle/>
          <a:p>
            <a:pPr>
              <a:spcBef>
                <a:spcPct val="50000"/>
              </a:spcBef>
            </a:pPr>
            <a:r>
              <a:rPr lang="fr-FR" b="0"/>
              <a:t>B</a:t>
            </a:r>
          </a:p>
        </p:txBody>
      </p:sp>
      <p:sp>
        <p:nvSpPr>
          <p:cNvPr id="201760" name="Text Box 32"/>
          <p:cNvSpPr txBox="1">
            <a:spLocks noChangeArrowheads="1"/>
          </p:cNvSpPr>
          <p:nvPr/>
        </p:nvSpPr>
        <p:spPr bwMode="auto">
          <a:xfrm>
            <a:off x="3057525" y="4033838"/>
            <a:ext cx="341313" cy="366712"/>
          </a:xfrm>
          <a:prstGeom prst="rect">
            <a:avLst/>
          </a:prstGeom>
          <a:noFill/>
          <a:ln w="9525">
            <a:noFill/>
            <a:miter lim="800000"/>
            <a:headEnd/>
            <a:tailEnd/>
          </a:ln>
          <a:effectLst/>
        </p:spPr>
        <p:txBody>
          <a:bodyPr>
            <a:spAutoFit/>
          </a:bodyPr>
          <a:lstStyle/>
          <a:p>
            <a:pPr>
              <a:spcBef>
                <a:spcPct val="50000"/>
              </a:spcBef>
            </a:pPr>
            <a:r>
              <a:rPr lang="fr-FR" b="0"/>
              <a:t>A</a:t>
            </a:r>
          </a:p>
        </p:txBody>
      </p:sp>
      <p:sp>
        <p:nvSpPr>
          <p:cNvPr id="201761" name="Freeform 33"/>
          <p:cNvSpPr>
            <a:spLocks/>
          </p:cNvSpPr>
          <p:nvPr/>
        </p:nvSpPr>
        <p:spPr bwMode="auto">
          <a:xfrm>
            <a:off x="3262313" y="1581150"/>
            <a:ext cx="773112" cy="2452688"/>
          </a:xfrm>
          <a:custGeom>
            <a:avLst/>
            <a:gdLst/>
            <a:ahLst/>
            <a:cxnLst>
              <a:cxn ang="0">
                <a:pos x="0" y="1588"/>
              </a:cxn>
              <a:cxn ang="0">
                <a:pos x="91" y="680"/>
              </a:cxn>
              <a:cxn ang="0">
                <a:pos x="136" y="272"/>
              </a:cxn>
              <a:cxn ang="0">
                <a:pos x="454" y="181"/>
              </a:cxn>
              <a:cxn ang="0">
                <a:pos x="499" y="0"/>
              </a:cxn>
            </a:cxnLst>
            <a:rect l="0" t="0" r="r" b="b"/>
            <a:pathLst>
              <a:path w="514" h="1588">
                <a:moveTo>
                  <a:pt x="0" y="1588"/>
                </a:moveTo>
                <a:cubicBezTo>
                  <a:pt x="34" y="1243"/>
                  <a:pt x="68" y="899"/>
                  <a:pt x="91" y="680"/>
                </a:cubicBezTo>
                <a:cubicBezTo>
                  <a:pt x="114" y="461"/>
                  <a:pt x="76" y="355"/>
                  <a:pt x="136" y="272"/>
                </a:cubicBezTo>
                <a:cubicBezTo>
                  <a:pt x="196" y="189"/>
                  <a:pt x="394" y="226"/>
                  <a:pt x="454" y="181"/>
                </a:cubicBezTo>
                <a:cubicBezTo>
                  <a:pt x="514" y="136"/>
                  <a:pt x="506" y="68"/>
                  <a:pt x="499" y="0"/>
                </a:cubicBezTo>
              </a:path>
            </a:pathLst>
          </a:custGeom>
          <a:noFill/>
          <a:ln w="28575" cmpd="sng">
            <a:solidFill>
              <a:schemeClr val="accent2"/>
            </a:solidFill>
            <a:round/>
            <a:headEnd type="none" w="med" len="med"/>
            <a:tailEnd type="triangle" w="med" len="med"/>
          </a:ln>
          <a:effectLst/>
        </p:spPr>
        <p:txBody>
          <a:bodyPr/>
          <a:lstStyle/>
          <a:p>
            <a:endParaRPr lang="fr-FR"/>
          </a:p>
        </p:txBody>
      </p:sp>
      <p:sp>
        <p:nvSpPr>
          <p:cNvPr id="201762" name="Freeform 34"/>
          <p:cNvSpPr>
            <a:spLocks/>
          </p:cNvSpPr>
          <p:nvPr/>
        </p:nvSpPr>
        <p:spPr bwMode="auto">
          <a:xfrm>
            <a:off x="3602038" y="1701800"/>
            <a:ext cx="509587" cy="4481513"/>
          </a:xfrm>
          <a:custGeom>
            <a:avLst/>
            <a:gdLst/>
            <a:ahLst/>
            <a:cxnLst>
              <a:cxn ang="0">
                <a:pos x="339" y="0"/>
              </a:cxn>
              <a:cxn ang="0">
                <a:pos x="206" y="877"/>
              </a:cxn>
              <a:cxn ang="0">
                <a:pos x="0" y="2900"/>
              </a:cxn>
            </a:cxnLst>
            <a:rect l="0" t="0" r="r" b="b"/>
            <a:pathLst>
              <a:path w="339" h="2900">
                <a:moveTo>
                  <a:pt x="339" y="0"/>
                </a:moveTo>
                <a:cubicBezTo>
                  <a:pt x="317" y="146"/>
                  <a:pt x="262" y="394"/>
                  <a:pt x="206" y="877"/>
                </a:cubicBezTo>
                <a:cubicBezTo>
                  <a:pt x="150" y="1360"/>
                  <a:pt x="43" y="2479"/>
                  <a:pt x="0" y="2900"/>
                </a:cubicBezTo>
              </a:path>
            </a:pathLst>
          </a:custGeom>
          <a:noFill/>
          <a:ln w="57150" cmpd="sng">
            <a:solidFill>
              <a:srgbClr val="FF6600"/>
            </a:solidFill>
            <a:round/>
            <a:headEnd/>
            <a:tailEnd/>
          </a:ln>
          <a:effectLst/>
        </p:spPr>
        <p:txBody>
          <a:bodyPr/>
          <a:lstStyle/>
          <a:p>
            <a:endParaRPr lang="fr-FR"/>
          </a:p>
        </p:txBody>
      </p:sp>
      <p:sp>
        <p:nvSpPr>
          <p:cNvPr id="201763" name="Oval 35"/>
          <p:cNvSpPr>
            <a:spLocks noChangeArrowheads="1"/>
          </p:cNvSpPr>
          <p:nvPr/>
        </p:nvSpPr>
        <p:spPr bwMode="auto">
          <a:xfrm>
            <a:off x="5989638" y="3098800"/>
            <a:ext cx="273050"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201764" name="Text Box 36"/>
          <p:cNvSpPr txBox="1">
            <a:spLocks noChangeArrowheads="1"/>
          </p:cNvSpPr>
          <p:nvPr/>
        </p:nvSpPr>
        <p:spPr bwMode="auto">
          <a:xfrm>
            <a:off x="4556125" y="5202238"/>
            <a:ext cx="2046288" cy="366712"/>
          </a:xfrm>
          <a:prstGeom prst="rect">
            <a:avLst/>
          </a:prstGeom>
          <a:noFill/>
          <a:ln w="9525">
            <a:noFill/>
            <a:miter lim="800000"/>
            <a:headEnd/>
            <a:tailEnd/>
          </a:ln>
          <a:effectLst/>
        </p:spPr>
        <p:txBody>
          <a:bodyPr>
            <a:spAutoFit/>
          </a:bodyPr>
          <a:lstStyle/>
          <a:p>
            <a:pPr>
              <a:spcBef>
                <a:spcPct val="50000"/>
              </a:spcBef>
            </a:pPr>
            <a:r>
              <a:rPr lang="fr-FR">
                <a:solidFill>
                  <a:srgbClr val="FF6600"/>
                </a:solidFill>
              </a:rPr>
              <a:t>Diastole</a:t>
            </a:r>
          </a:p>
        </p:txBody>
      </p:sp>
      <p:sp>
        <p:nvSpPr>
          <p:cNvPr id="201765" name="Freeform 37"/>
          <p:cNvSpPr>
            <a:spLocks/>
          </p:cNvSpPr>
          <p:nvPr/>
        </p:nvSpPr>
        <p:spPr bwMode="auto">
          <a:xfrm>
            <a:off x="3921125" y="2187575"/>
            <a:ext cx="504825" cy="1984375"/>
          </a:xfrm>
          <a:custGeom>
            <a:avLst/>
            <a:gdLst/>
            <a:ahLst/>
            <a:cxnLst>
              <a:cxn ang="0">
                <a:pos x="126" y="1194"/>
              </a:cxn>
              <a:cxn ang="0">
                <a:pos x="296" y="922"/>
              </a:cxn>
              <a:cxn ang="0">
                <a:pos x="331" y="605"/>
              </a:cxn>
              <a:cxn ang="0">
                <a:pos x="262" y="287"/>
              </a:cxn>
              <a:cxn ang="0">
                <a:pos x="193" y="106"/>
              </a:cxn>
              <a:cxn ang="0">
                <a:pos x="126" y="196"/>
              </a:cxn>
              <a:cxn ang="0">
                <a:pos x="0" y="1284"/>
              </a:cxn>
            </a:cxnLst>
            <a:rect l="0" t="0" r="r" b="b"/>
            <a:pathLst>
              <a:path w="336" h="1284">
                <a:moveTo>
                  <a:pt x="126" y="1194"/>
                </a:moveTo>
                <a:cubicBezTo>
                  <a:pt x="193" y="1107"/>
                  <a:pt x="262" y="1020"/>
                  <a:pt x="296" y="922"/>
                </a:cubicBezTo>
                <a:cubicBezTo>
                  <a:pt x="330" y="824"/>
                  <a:pt x="336" y="711"/>
                  <a:pt x="331" y="605"/>
                </a:cubicBezTo>
                <a:cubicBezTo>
                  <a:pt x="325" y="499"/>
                  <a:pt x="285" y="370"/>
                  <a:pt x="262" y="287"/>
                </a:cubicBezTo>
                <a:cubicBezTo>
                  <a:pt x="239" y="204"/>
                  <a:pt x="216" y="121"/>
                  <a:pt x="193" y="106"/>
                </a:cubicBezTo>
                <a:cubicBezTo>
                  <a:pt x="171" y="91"/>
                  <a:pt x="158" y="0"/>
                  <a:pt x="126" y="196"/>
                </a:cubicBezTo>
                <a:cubicBezTo>
                  <a:pt x="94" y="392"/>
                  <a:pt x="26" y="1057"/>
                  <a:pt x="0" y="1284"/>
                </a:cubicBezTo>
              </a:path>
            </a:pathLst>
          </a:custGeom>
          <a:noFill/>
          <a:ln w="28575" cmpd="sng">
            <a:solidFill>
              <a:srgbClr val="FF6600"/>
            </a:solidFill>
            <a:round/>
            <a:headEnd type="none" w="med" len="med"/>
            <a:tailEnd type="triangle" w="med" len="med"/>
          </a:ln>
          <a:effectLst/>
        </p:spPr>
        <p:txBody>
          <a:bodyPr/>
          <a:lstStyle/>
          <a:p>
            <a:endParaRPr lang="fr-FR"/>
          </a:p>
        </p:txBody>
      </p:sp>
      <p:sp>
        <p:nvSpPr>
          <p:cNvPr id="201766" name="Freeform 38"/>
          <p:cNvSpPr>
            <a:spLocks/>
          </p:cNvSpPr>
          <p:nvPr/>
        </p:nvSpPr>
        <p:spPr bwMode="auto">
          <a:xfrm>
            <a:off x="5805488" y="2062163"/>
            <a:ext cx="876300" cy="2200275"/>
          </a:xfrm>
          <a:custGeom>
            <a:avLst/>
            <a:gdLst/>
            <a:ahLst/>
            <a:cxnLst>
              <a:cxn ang="0">
                <a:pos x="328" y="1273"/>
              </a:cxn>
              <a:cxn ang="0">
                <a:pos x="475" y="1049"/>
              </a:cxn>
              <a:cxn ang="0">
                <a:pos x="550" y="732"/>
              </a:cxn>
              <a:cxn ang="0">
                <a:pos x="275" y="68"/>
              </a:cxn>
              <a:cxn ang="0">
                <a:pos x="107" y="323"/>
              </a:cxn>
              <a:cxn ang="0">
                <a:pos x="0" y="1424"/>
              </a:cxn>
            </a:cxnLst>
            <a:rect l="0" t="0" r="r" b="b"/>
            <a:pathLst>
              <a:path w="583" h="1424">
                <a:moveTo>
                  <a:pt x="328" y="1273"/>
                </a:moveTo>
                <a:cubicBezTo>
                  <a:pt x="352" y="1234"/>
                  <a:pt x="438" y="1139"/>
                  <a:pt x="475" y="1049"/>
                </a:cubicBezTo>
                <a:cubicBezTo>
                  <a:pt x="512" y="959"/>
                  <a:pt x="583" y="895"/>
                  <a:pt x="550" y="732"/>
                </a:cubicBezTo>
                <a:cubicBezTo>
                  <a:pt x="517" y="569"/>
                  <a:pt x="349" y="136"/>
                  <a:pt x="275" y="68"/>
                </a:cubicBezTo>
                <a:cubicBezTo>
                  <a:pt x="201" y="0"/>
                  <a:pt x="153" y="97"/>
                  <a:pt x="107" y="323"/>
                </a:cubicBezTo>
                <a:cubicBezTo>
                  <a:pt x="61" y="549"/>
                  <a:pt x="22" y="1195"/>
                  <a:pt x="0" y="1424"/>
                </a:cubicBezTo>
              </a:path>
            </a:pathLst>
          </a:custGeom>
          <a:noFill/>
          <a:ln w="28575" cmpd="sng">
            <a:solidFill>
              <a:srgbClr val="FF6600"/>
            </a:solidFill>
            <a:round/>
            <a:headEnd type="none" w="med" len="med"/>
            <a:tailEnd type="triangle" w="med" len="med"/>
          </a:ln>
          <a:effectLst/>
        </p:spPr>
        <p:txBody>
          <a:bodyPr/>
          <a:lstStyle/>
          <a:p>
            <a:endParaRPr lang="fr-FR"/>
          </a:p>
        </p:txBody>
      </p:sp>
      <p:sp>
        <p:nvSpPr>
          <p:cNvPr id="201767" name="Freeform 39"/>
          <p:cNvSpPr>
            <a:spLocks/>
          </p:cNvSpPr>
          <p:nvPr/>
        </p:nvSpPr>
        <p:spPr bwMode="auto">
          <a:xfrm>
            <a:off x="6194425" y="1720850"/>
            <a:ext cx="2841625" cy="5022850"/>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01768" name="Freeform 40"/>
          <p:cNvSpPr>
            <a:spLocks/>
          </p:cNvSpPr>
          <p:nvPr/>
        </p:nvSpPr>
        <p:spPr bwMode="auto">
          <a:xfrm>
            <a:off x="7672388" y="1581150"/>
            <a:ext cx="546100" cy="4765675"/>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a:tailEnd/>
          </a:ln>
          <a:effectLst/>
        </p:spPr>
        <p:txBody>
          <a:bodyPr/>
          <a:lstStyle/>
          <a:p>
            <a:endParaRPr lang="fr-FR"/>
          </a:p>
        </p:txBody>
      </p:sp>
      <p:sp>
        <p:nvSpPr>
          <p:cNvPr id="201769" name="Freeform 41"/>
          <p:cNvSpPr>
            <a:spLocks/>
          </p:cNvSpPr>
          <p:nvPr/>
        </p:nvSpPr>
        <p:spPr bwMode="auto">
          <a:xfrm>
            <a:off x="7456488" y="1860550"/>
            <a:ext cx="692150" cy="41243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ap="flat" cmpd="sng">
            <a:solidFill>
              <a:srgbClr val="FF6600"/>
            </a:solidFill>
            <a:prstDash val="dash"/>
            <a:round/>
            <a:headEnd/>
            <a:tailEnd/>
          </a:ln>
          <a:effectLst/>
        </p:spPr>
        <p:txBody>
          <a:bodyPr/>
          <a:lstStyle/>
          <a:p>
            <a:endParaRPr lang="fr-FR"/>
          </a:p>
        </p:txBody>
      </p:sp>
      <p:sp>
        <p:nvSpPr>
          <p:cNvPr id="201770" name="Freeform 42"/>
          <p:cNvSpPr>
            <a:spLocks/>
          </p:cNvSpPr>
          <p:nvPr/>
        </p:nvSpPr>
        <p:spPr bwMode="auto">
          <a:xfrm>
            <a:off x="7878763" y="2422525"/>
            <a:ext cx="525462" cy="1546225"/>
          </a:xfrm>
          <a:custGeom>
            <a:avLst/>
            <a:gdLst/>
            <a:ahLst/>
            <a:cxnLst>
              <a:cxn ang="0">
                <a:pos x="135" y="0"/>
              </a:cxn>
              <a:cxn ang="0">
                <a:pos x="328" y="602"/>
              </a:cxn>
              <a:cxn ang="0">
                <a:pos x="0" y="1001"/>
              </a:cxn>
            </a:cxnLst>
            <a:rect l="0" t="0" r="r" b="b"/>
            <a:pathLst>
              <a:path w="350" h="1001">
                <a:moveTo>
                  <a:pt x="135" y="0"/>
                </a:moveTo>
                <a:cubicBezTo>
                  <a:pt x="167" y="100"/>
                  <a:pt x="350" y="435"/>
                  <a:pt x="328" y="602"/>
                </a:cubicBezTo>
                <a:cubicBezTo>
                  <a:pt x="306" y="769"/>
                  <a:pt x="68" y="918"/>
                  <a:pt x="0" y="1001"/>
                </a:cubicBezTo>
              </a:path>
            </a:pathLst>
          </a:custGeom>
          <a:noFill/>
          <a:ln w="38100" cmpd="sng">
            <a:solidFill>
              <a:schemeClr val="accent2"/>
            </a:solidFill>
            <a:round/>
            <a:headEnd/>
            <a:tailEnd/>
          </a:ln>
          <a:effectLst/>
        </p:spPr>
        <p:txBody>
          <a:bodyPr/>
          <a:lstStyle/>
          <a:p>
            <a:endParaRPr lang="fr-FR"/>
          </a:p>
        </p:txBody>
      </p:sp>
      <p:sp>
        <p:nvSpPr>
          <p:cNvPr id="201771" name="Freeform 43"/>
          <p:cNvSpPr>
            <a:spLocks/>
          </p:cNvSpPr>
          <p:nvPr/>
        </p:nvSpPr>
        <p:spPr bwMode="auto">
          <a:xfrm>
            <a:off x="7740650" y="4325938"/>
            <a:ext cx="419100" cy="147320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01772" name="Text Box 44"/>
          <p:cNvSpPr txBox="1">
            <a:spLocks noChangeArrowheads="1"/>
          </p:cNvSpPr>
          <p:nvPr/>
        </p:nvSpPr>
        <p:spPr bwMode="auto">
          <a:xfrm>
            <a:off x="7878763" y="3194050"/>
            <a:ext cx="339725" cy="366713"/>
          </a:xfrm>
          <a:prstGeom prst="rect">
            <a:avLst/>
          </a:prstGeom>
          <a:noFill/>
          <a:ln w="9525">
            <a:noFill/>
            <a:miter lim="800000"/>
            <a:headEnd/>
            <a:tailEnd/>
          </a:ln>
          <a:effectLst/>
        </p:spPr>
        <p:txBody>
          <a:bodyPr>
            <a:spAutoFit/>
          </a:bodyPr>
          <a:lstStyle/>
          <a:p>
            <a:pPr>
              <a:spcBef>
                <a:spcPct val="50000"/>
              </a:spcBef>
            </a:pPr>
            <a:r>
              <a:rPr lang="fr-FR" b="0"/>
              <a:t>C</a:t>
            </a:r>
          </a:p>
        </p:txBody>
      </p:sp>
      <p:sp>
        <p:nvSpPr>
          <p:cNvPr id="201773" name="Text Box 45"/>
          <p:cNvSpPr txBox="1">
            <a:spLocks noChangeArrowheads="1"/>
          </p:cNvSpPr>
          <p:nvPr/>
        </p:nvSpPr>
        <p:spPr bwMode="auto">
          <a:xfrm>
            <a:off x="7194550" y="2632075"/>
            <a:ext cx="341313" cy="366713"/>
          </a:xfrm>
          <a:prstGeom prst="rect">
            <a:avLst/>
          </a:prstGeom>
          <a:noFill/>
          <a:ln w="9525">
            <a:noFill/>
            <a:miter lim="800000"/>
            <a:headEnd/>
            <a:tailEnd/>
          </a:ln>
          <a:effectLst/>
        </p:spPr>
        <p:txBody>
          <a:bodyPr>
            <a:spAutoFit/>
          </a:bodyPr>
          <a:lstStyle/>
          <a:p>
            <a:pPr>
              <a:spcBef>
                <a:spcPct val="50000"/>
              </a:spcBef>
            </a:pPr>
            <a:r>
              <a:rPr lang="fr-FR" b="0"/>
              <a:t>B</a:t>
            </a:r>
          </a:p>
        </p:txBody>
      </p:sp>
      <p:sp>
        <p:nvSpPr>
          <p:cNvPr id="201774" name="Text Box 46"/>
          <p:cNvSpPr txBox="1">
            <a:spLocks noChangeArrowheads="1"/>
          </p:cNvSpPr>
          <p:nvPr/>
        </p:nvSpPr>
        <p:spPr bwMode="auto">
          <a:xfrm>
            <a:off x="7126288" y="3963988"/>
            <a:ext cx="341312" cy="366712"/>
          </a:xfrm>
          <a:prstGeom prst="rect">
            <a:avLst/>
          </a:prstGeom>
          <a:noFill/>
          <a:ln w="9525">
            <a:noFill/>
            <a:miter lim="800000"/>
            <a:headEnd/>
            <a:tailEnd/>
          </a:ln>
          <a:effectLst/>
        </p:spPr>
        <p:txBody>
          <a:bodyPr>
            <a:spAutoFit/>
          </a:bodyPr>
          <a:lstStyle/>
          <a:p>
            <a:pPr>
              <a:spcBef>
                <a:spcPct val="50000"/>
              </a:spcBef>
            </a:pPr>
            <a:r>
              <a:rPr lang="fr-FR" b="0"/>
              <a:t>A</a:t>
            </a:r>
          </a:p>
        </p:txBody>
      </p:sp>
      <p:sp>
        <p:nvSpPr>
          <p:cNvPr id="201775" name="Oval 47"/>
          <p:cNvSpPr>
            <a:spLocks noChangeArrowheads="1"/>
          </p:cNvSpPr>
          <p:nvPr/>
        </p:nvSpPr>
        <p:spPr bwMode="auto">
          <a:xfrm>
            <a:off x="7831138" y="3052763"/>
            <a:ext cx="274637"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201779" name="Oval 51"/>
          <p:cNvSpPr>
            <a:spLocks noChangeArrowheads="1"/>
          </p:cNvSpPr>
          <p:nvPr/>
        </p:nvSpPr>
        <p:spPr bwMode="auto">
          <a:xfrm>
            <a:off x="7812088" y="1773238"/>
            <a:ext cx="274637" cy="2794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201780" name="Freeform 52"/>
          <p:cNvSpPr>
            <a:spLocks/>
          </p:cNvSpPr>
          <p:nvPr/>
        </p:nvSpPr>
        <p:spPr bwMode="auto">
          <a:xfrm>
            <a:off x="3429000" y="1905000"/>
            <a:ext cx="690563" cy="4125913"/>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76200" cmpd="sng">
            <a:solidFill>
              <a:schemeClr val="accent2"/>
            </a:solidFill>
            <a:round/>
            <a:headEnd/>
            <a:tailEnd/>
          </a:ln>
          <a:effectLst/>
        </p:spPr>
        <p:txBody>
          <a:bodyPr/>
          <a:lstStyle/>
          <a:p>
            <a:endParaRPr lang="fr-FR"/>
          </a:p>
        </p:txBody>
      </p:sp>
      <p:sp>
        <p:nvSpPr>
          <p:cNvPr id="201781" name="Line 53"/>
          <p:cNvSpPr>
            <a:spLocks noChangeShapeType="1"/>
          </p:cNvSpPr>
          <p:nvPr/>
        </p:nvSpPr>
        <p:spPr bwMode="auto">
          <a:xfrm flipH="1">
            <a:off x="3581400" y="5029200"/>
            <a:ext cx="152400" cy="1295400"/>
          </a:xfrm>
          <a:prstGeom prst="line">
            <a:avLst/>
          </a:prstGeom>
          <a:noFill/>
          <a:ln w="76200">
            <a:solidFill>
              <a:srgbClr val="FF6600"/>
            </a:solidFill>
            <a:round/>
            <a:headEnd/>
            <a:tailEnd/>
          </a:ln>
          <a:effectLst/>
        </p:spPr>
        <p:txBody>
          <a:bodyPr/>
          <a:lstStyle/>
          <a:p>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ext Box 2"/>
          <p:cNvSpPr txBox="1">
            <a:spLocks noChangeArrowheads="1"/>
          </p:cNvSpPr>
          <p:nvPr/>
        </p:nvSpPr>
        <p:spPr bwMode="auto">
          <a:xfrm>
            <a:off x="1690688" y="-26988"/>
            <a:ext cx="7058025" cy="2378076"/>
          </a:xfrm>
          <a:prstGeom prst="rect">
            <a:avLst/>
          </a:prstGeom>
          <a:noFill/>
          <a:ln w="9525">
            <a:noFill/>
            <a:miter lim="800000"/>
            <a:headEnd/>
            <a:tailEnd/>
          </a:ln>
          <a:effectLst/>
        </p:spPr>
        <p:txBody>
          <a:bodyPr>
            <a:spAutoFit/>
          </a:bodyPr>
          <a:lstStyle/>
          <a:p>
            <a:pPr>
              <a:spcBef>
                <a:spcPct val="50000"/>
              </a:spcBef>
            </a:pPr>
            <a:r>
              <a:rPr lang="fr-FR" sz="6000" b="0">
                <a:solidFill>
                  <a:schemeClr val="accent2"/>
                </a:solidFill>
              </a:rPr>
              <a:t>Shunts mixtes</a:t>
            </a:r>
          </a:p>
          <a:p>
            <a:pPr>
              <a:spcBef>
                <a:spcPct val="50000"/>
              </a:spcBef>
            </a:pPr>
            <a:endParaRPr lang="fr-FR" sz="6000" b="0">
              <a:solidFill>
                <a:schemeClr val="accent2"/>
              </a:solidFill>
            </a:endParaRPr>
          </a:p>
        </p:txBody>
      </p:sp>
      <p:sp>
        <p:nvSpPr>
          <p:cNvPr id="210947" name="Text Box 3"/>
          <p:cNvSpPr txBox="1">
            <a:spLocks noChangeArrowheads="1"/>
          </p:cNvSpPr>
          <p:nvPr/>
        </p:nvSpPr>
        <p:spPr bwMode="auto">
          <a:xfrm>
            <a:off x="395288" y="884238"/>
            <a:ext cx="8208962" cy="457200"/>
          </a:xfrm>
          <a:prstGeom prst="rect">
            <a:avLst/>
          </a:prstGeom>
          <a:noFill/>
          <a:ln w="9525">
            <a:noFill/>
            <a:miter lim="800000"/>
            <a:headEnd/>
            <a:tailEnd/>
          </a:ln>
          <a:effectLst/>
        </p:spPr>
        <p:txBody>
          <a:bodyPr>
            <a:spAutoFit/>
          </a:bodyPr>
          <a:lstStyle/>
          <a:p>
            <a:pPr>
              <a:spcBef>
                <a:spcPct val="50000"/>
              </a:spcBef>
            </a:pPr>
            <a:r>
              <a:rPr lang="fr-FR" sz="2400" b="0">
                <a:solidFill>
                  <a:schemeClr val="accent2"/>
                </a:solidFill>
              </a:rPr>
              <a:t>Associent Shunts 0uverts Vicariants et Shunts Fermés </a:t>
            </a:r>
          </a:p>
        </p:txBody>
      </p:sp>
      <p:sp>
        <p:nvSpPr>
          <p:cNvPr id="210948" name="Freeform 4"/>
          <p:cNvSpPr>
            <a:spLocks/>
          </p:cNvSpPr>
          <p:nvPr/>
        </p:nvSpPr>
        <p:spPr bwMode="auto">
          <a:xfrm>
            <a:off x="4573588" y="2787650"/>
            <a:ext cx="2232025" cy="3830638"/>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10949" name="Freeform 5"/>
          <p:cNvSpPr>
            <a:spLocks/>
          </p:cNvSpPr>
          <p:nvPr/>
        </p:nvSpPr>
        <p:spPr bwMode="auto">
          <a:xfrm>
            <a:off x="5734050" y="2679700"/>
            <a:ext cx="428625" cy="3635375"/>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type="oval" w="med" len="med"/>
            <a:tailEnd/>
          </a:ln>
          <a:effectLst/>
        </p:spPr>
        <p:txBody>
          <a:bodyPr/>
          <a:lstStyle/>
          <a:p>
            <a:endParaRPr lang="fr-FR"/>
          </a:p>
        </p:txBody>
      </p:sp>
      <p:sp>
        <p:nvSpPr>
          <p:cNvPr id="210950" name="Freeform 6"/>
          <p:cNvSpPr>
            <a:spLocks/>
          </p:cNvSpPr>
          <p:nvPr/>
        </p:nvSpPr>
        <p:spPr bwMode="auto">
          <a:xfrm>
            <a:off x="5565775" y="2892425"/>
            <a:ext cx="542925" cy="31464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ap="flat" cmpd="sng">
            <a:solidFill>
              <a:srgbClr val="FF6600"/>
            </a:solidFill>
            <a:prstDash val="dash"/>
            <a:round/>
            <a:headEnd/>
            <a:tailEnd/>
          </a:ln>
          <a:effectLst/>
        </p:spPr>
        <p:txBody>
          <a:bodyPr/>
          <a:lstStyle/>
          <a:p>
            <a:endParaRPr lang="fr-FR"/>
          </a:p>
        </p:txBody>
      </p:sp>
      <p:sp>
        <p:nvSpPr>
          <p:cNvPr id="210951" name="Freeform 7"/>
          <p:cNvSpPr>
            <a:spLocks/>
          </p:cNvSpPr>
          <p:nvPr/>
        </p:nvSpPr>
        <p:spPr bwMode="auto">
          <a:xfrm>
            <a:off x="5788025" y="4773613"/>
            <a:ext cx="328613" cy="112395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10952" name="Freeform 8"/>
          <p:cNvSpPr>
            <a:spLocks/>
          </p:cNvSpPr>
          <p:nvPr/>
        </p:nvSpPr>
        <p:spPr bwMode="auto">
          <a:xfrm flipH="1">
            <a:off x="6805613" y="2787650"/>
            <a:ext cx="2232025" cy="3830638"/>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210953" name="Freeform 9"/>
          <p:cNvSpPr>
            <a:spLocks/>
          </p:cNvSpPr>
          <p:nvPr/>
        </p:nvSpPr>
        <p:spPr bwMode="auto">
          <a:xfrm>
            <a:off x="6553200" y="1952625"/>
            <a:ext cx="1335088" cy="4419600"/>
          </a:xfrm>
          <a:custGeom>
            <a:avLst/>
            <a:gdLst/>
            <a:ahLst/>
            <a:cxnLst>
              <a:cxn ang="0">
                <a:pos x="0" y="170"/>
              </a:cxn>
              <a:cxn ang="0">
                <a:pos x="202" y="55"/>
              </a:cxn>
              <a:cxn ang="0">
                <a:pos x="556" y="498"/>
              </a:cxn>
              <a:cxn ang="0">
                <a:pos x="706" y="1269"/>
              </a:cxn>
              <a:cxn ang="0">
                <a:pos x="841" y="2784"/>
              </a:cxn>
            </a:cxnLst>
            <a:rect l="0" t="0" r="r" b="b"/>
            <a:pathLst>
              <a:path w="841" h="2784">
                <a:moveTo>
                  <a:pt x="0" y="170"/>
                </a:moveTo>
                <a:cubicBezTo>
                  <a:pt x="34" y="149"/>
                  <a:pt x="109" y="0"/>
                  <a:pt x="202" y="55"/>
                </a:cubicBezTo>
                <a:cubicBezTo>
                  <a:pt x="295" y="110"/>
                  <a:pt x="472" y="296"/>
                  <a:pt x="556" y="498"/>
                </a:cubicBezTo>
                <a:cubicBezTo>
                  <a:pt x="640" y="700"/>
                  <a:pt x="659" y="888"/>
                  <a:pt x="706" y="1269"/>
                </a:cubicBezTo>
                <a:cubicBezTo>
                  <a:pt x="753" y="1650"/>
                  <a:pt x="796" y="2217"/>
                  <a:pt x="841" y="2784"/>
                </a:cubicBezTo>
              </a:path>
            </a:pathLst>
          </a:custGeom>
          <a:noFill/>
          <a:ln w="76200" cmpd="sng">
            <a:solidFill>
              <a:schemeClr val="accent2"/>
            </a:solidFill>
            <a:round/>
            <a:headEnd type="oval" w="med" len="med"/>
            <a:tailEnd/>
          </a:ln>
          <a:effectLst/>
        </p:spPr>
        <p:txBody>
          <a:bodyPr/>
          <a:lstStyle/>
          <a:p>
            <a:endParaRPr lang="fr-FR"/>
          </a:p>
        </p:txBody>
      </p:sp>
      <p:sp>
        <p:nvSpPr>
          <p:cNvPr id="210954" name="Freeform 10"/>
          <p:cNvSpPr>
            <a:spLocks/>
          </p:cNvSpPr>
          <p:nvPr/>
        </p:nvSpPr>
        <p:spPr bwMode="auto">
          <a:xfrm flipH="1">
            <a:off x="7502525" y="2892425"/>
            <a:ext cx="542925" cy="31464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mpd="sng">
            <a:solidFill>
              <a:schemeClr val="accent2"/>
            </a:solidFill>
            <a:round/>
            <a:headEnd/>
            <a:tailEnd/>
          </a:ln>
          <a:effectLst/>
        </p:spPr>
        <p:txBody>
          <a:bodyPr/>
          <a:lstStyle/>
          <a:p>
            <a:endParaRPr lang="fr-FR"/>
          </a:p>
        </p:txBody>
      </p:sp>
      <p:sp>
        <p:nvSpPr>
          <p:cNvPr id="210955" name="Freeform 11"/>
          <p:cNvSpPr>
            <a:spLocks/>
          </p:cNvSpPr>
          <p:nvPr/>
        </p:nvSpPr>
        <p:spPr bwMode="auto">
          <a:xfrm flipH="1">
            <a:off x="7494588" y="4773613"/>
            <a:ext cx="328612" cy="112395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a:tailEnd/>
          </a:ln>
          <a:effectLst/>
        </p:spPr>
        <p:txBody>
          <a:bodyPr/>
          <a:lstStyle/>
          <a:p>
            <a:endParaRPr lang="fr-FR"/>
          </a:p>
        </p:txBody>
      </p:sp>
      <p:sp>
        <p:nvSpPr>
          <p:cNvPr id="210956" name="Rectangle 12"/>
          <p:cNvSpPr>
            <a:spLocks noChangeArrowheads="1"/>
          </p:cNvSpPr>
          <p:nvPr/>
        </p:nvSpPr>
        <p:spPr bwMode="auto">
          <a:xfrm>
            <a:off x="6661150" y="1412875"/>
            <a:ext cx="288925" cy="647700"/>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210957" name="Freeform 13"/>
          <p:cNvSpPr>
            <a:spLocks/>
          </p:cNvSpPr>
          <p:nvPr/>
        </p:nvSpPr>
        <p:spPr bwMode="auto">
          <a:xfrm>
            <a:off x="5726113" y="2465388"/>
            <a:ext cx="2170112" cy="503237"/>
          </a:xfrm>
          <a:custGeom>
            <a:avLst/>
            <a:gdLst/>
            <a:ahLst/>
            <a:cxnLst>
              <a:cxn ang="0">
                <a:pos x="90" y="317"/>
              </a:cxn>
              <a:cxn ang="0">
                <a:pos x="45" y="45"/>
              </a:cxn>
              <a:cxn ang="0">
                <a:pos x="362" y="45"/>
              </a:cxn>
              <a:cxn ang="0">
                <a:pos x="816" y="45"/>
              </a:cxn>
              <a:cxn ang="0">
                <a:pos x="1269" y="45"/>
              </a:cxn>
              <a:cxn ang="0">
                <a:pos x="1360" y="90"/>
              </a:cxn>
              <a:cxn ang="0">
                <a:pos x="1224" y="317"/>
              </a:cxn>
            </a:cxnLst>
            <a:rect l="0" t="0" r="r" b="b"/>
            <a:pathLst>
              <a:path w="1367" h="317">
                <a:moveTo>
                  <a:pt x="90" y="317"/>
                </a:moveTo>
                <a:cubicBezTo>
                  <a:pt x="45" y="203"/>
                  <a:pt x="0" y="90"/>
                  <a:pt x="45" y="45"/>
                </a:cubicBezTo>
                <a:cubicBezTo>
                  <a:pt x="90" y="0"/>
                  <a:pt x="234" y="45"/>
                  <a:pt x="362" y="45"/>
                </a:cubicBezTo>
                <a:cubicBezTo>
                  <a:pt x="490" y="45"/>
                  <a:pt x="665" y="45"/>
                  <a:pt x="816" y="45"/>
                </a:cubicBezTo>
                <a:cubicBezTo>
                  <a:pt x="967" y="45"/>
                  <a:pt x="1178" y="37"/>
                  <a:pt x="1269" y="45"/>
                </a:cubicBezTo>
                <a:cubicBezTo>
                  <a:pt x="1360" y="53"/>
                  <a:pt x="1367" y="45"/>
                  <a:pt x="1360" y="90"/>
                </a:cubicBezTo>
                <a:cubicBezTo>
                  <a:pt x="1353" y="135"/>
                  <a:pt x="1288" y="226"/>
                  <a:pt x="1224" y="317"/>
                </a:cubicBezTo>
              </a:path>
            </a:pathLst>
          </a:custGeom>
          <a:noFill/>
          <a:ln w="28575" cmpd="sng">
            <a:solidFill>
              <a:schemeClr val="accent2"/>
            </a:solidFill>
            <a:round/>
            <a:headEnd/>
            <a:tailEnd/>
          </a:ln>
          <a:effectLst/>
        </p:spPr>
        <p:txBody>
          <a:bodyPr/>
          <a:lstStyle/>
          <a:p>
            <a:endParaRPr lang="fr-FR"/>
          </a:p>
        </p:txBody>
      </p:sp>
      <p:sp>
        <p:nvSpPr>
          <p:cNvPr id="210958" name="Freeform 14"/>
          <p:cNvSpPr>
            <a:spLocks/>
          </p:cNvSpPr>
          <p:nvPr/>
        </p:nvSpPr>
        <p:spPr bwMode="auto">
          <a:xfrm>
            <a:off x="5868988" y="2911475"/>
            <a:ext cx="215900" cy="85725"/>
          </a:xfrm>
          <a:custGeom>
            <a:avLst/>
            <a:gdLst/>
            <a:ahLst/>
            <a:cxnLst>
              <a:cxn ang="0">
                <a:pos x="136" y="8"/>
              </a:cxn>
              <a:cxn ang="0">
                <a:pos x="45" y="8"/>
              </a:cxn>
              <a:cxn ang="0">
                <a:pos x="0" y="54"/>
              </a:cxn>
            </a:cxnLst>
            <a:rect l="0" t="0" r="r" b="b"/>
            <a:pathLst>
              <a:path w="136" h="54">
                <a:moveTo>
                  <a:pt x="136" y="8"/>
                </a:moveTo>
                <a:cubicBezTo>
                  <a:pt x="102" y="4"/>
                  <a:pt x="68" y="0"/>
                  <a:pt x="45" y="8"/>
                </a:cubicBezTo>
                <a:cubicBezTo>
                  <a:pt x="22" y="16"/>
                  <a:pt x="11" y="35"/>
                  <a:pt x="0" y="54"/>
                </a:cubicBezTo>
              </a:path>
            </a:pathLst>
          </a:custGeom>
          <a:noFill/>
          <a:ln w="57150" cmpd="sng">
            <a:solidFill>
              <a:schemeClr val="accent2"/>
            </a:solidFill>
            <a:round/>
            <a:headEnd/>
            <a:tailEnd/>
          </a:ln>
          <a:effectLst/>
        </p:spPr>
        <p:txBody>
          <a:bodyPr/>
          <a:lstStyle/>
          <a:p>
            <a:endParaRPr lang="fr-FR"/>
          </a:p>
        </p:txBody>
      </p:sp>
      <p:sp>
        <p:nvSpPr>
          <p:cNvPr id="210959" name="Text Box 15"/>
          <p:cNvSpPr txBox="1">
            <a:spLocks noChangeArrowheads="1"/>
          </p:cNvSpPr>
          <p:nvPr/>
        </p:nvSpPr>
        <p:spPr bwMode="auto">
          <a:xfrm>
            <a:off x="6372225" y="5229225"/>
            <a:ext cx="1223963" cy="1465263"/>
          </a:xfrm>
          <a:prstGeom prst="rect">
            <a:avLst/>
          </a:prstGeom>
          <a:noFill/>
          <a:ln w="9525">
            <a:noFill/>
            <a:miter lim="800000"/>
            <a:headEnd/>
            <a:tailEnd/>
          </a:ln>
          <a:effectLst/>
        </p:spPr>
        <p:txBody>
          <a:bodyPr>
            <a:spAutoFit/>
          </a:bodyPr>
          <a:lstStyle/>
          <a:p>
            <a:pPr>
              <a:spcBef>
                <a:spcPct val="50000"/>
              </a:spcBef>
            </a:pPr>
            <a:r>
              <a:rPr lang="fr-FR"/>
              <a:t>Diastole n’active plus le Shunt Fermé</a:t>
            </a:r>
          </a:p>
        </p:txBody>
      </p:sp>
      <p:sp>
        <p:nvSpPr>
          <p:cNvPr id="210960" name="Text Box 16"/>
          <p:cNvSpPr txBox="1">
            <a:spLocks noChangeArrowheads="1"/>
          </p:cNvSpPr>
          <p:nvPr/>
        </p:nvSpPr>
        <p:spPr bwMode="auto">
          <a:xfrm>
            <a:off x="5508625" y="4575175"/>
            <a:ext cx="268288" cy="366713"/>
          </a:xfrm>
          <a:prstGeom prst="rect">
            <a:avLst/>
          </a:prstGeom>
          <a:noFill/>
          <a:ln w="9525">
            <a:noFill/>
            <a:miter lim="800000"/>
            <a:headEnd/>
            <a:tailEnd/>
          </a:ln>
          <a:effectLst/>
        </p:spPr>
        <p:txBody>
          <a:bodyPr>
            <a:spAutoFit/>
          </a:bodyPr>
          <a:lstStyle/>
          <a:p>
            <a:pPr>
              <a:spcBef>
                <a:spcPct val="50000"/>
              </a:spcBef>
            </a:pPr>
            <a:r>
              <a:rPr lang="fr-FR" b="0"/>
              <a:t>C</a:t>
            </a:r>
          </a:p>
        </p:txBody>
      </p:sp>
      <p:sp>
        <p:nvSpPr>
          <p:cNvPr id="210961" name="Freeform 17"/>
          <p:cNvSpPr>
            <a:spLocks/>
          </p:cNvSpPr>
          <p:nvPr/>
        </p:nvSpPr>
        <p:spPr bwMode="auto">
          <a:xfrm>
            <a:off x="36513" y="2787650"/>
            <a:ext cx="2232025" cy="3830638"/>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cap="flat">
            <a:solidFill>
              <a:schemeClr val="tx1"/>
            </a:solidFill>
            <a:prstDash val="solid"/>
            <a:round/>
            <a:headEnd type="none" w="med" len="med"/>
            <a:tailEnd type="none" w="med" len="med"/>
          </a:ln>
          <a:effectLst/>
        </p:spPr>
        <p:txBody>
          <a:bodyPr/>
          <a:lstStyle/>
          <a:p>
            <a:endParaRPr lang="fr-FR"/>
          </a:p>
        </p:txBody>
      </p:sp>
      <p:sp>
        <p:nvSpPr>
          <p:cNvPr id="210962" name="Freeform 18"/>
          <p:cNvSpPr>
            <a:spLocks/>
          </p:cNvSpPr>
          <p:nvPr/>
        </p:nvSpPr>
        <p:spPr bwMode="auto">
          <a:xfrm>
            <a:off x="1196975" y="2679700"/>
            <a:ext cx="428625" cy="3635375"/>
          </a:xfrm>
          <a:custGeom>
            <a:avLst/>
            <a:gdLst/>
            <a:ahLst/>
            <a:cxnLst>
              <a:cxn ang="0">
                <a:pos x="363" y="0"/>
              </a:cxn>
              <a:cxn ang="0">
                <a:pos x="181" y="1044"/>
              </a:cxn>
              <a:cxn ang="0">
                <a:pos x="0" y="3085"/>
              </a:cxn>
            </a:cxnLst>
            <a:rect l="0" t="0" r="r" b="b"/>
            <a:pathLst>
              <a:path w="363" h="3085">
                <a:moveTo>
                  <a:pt x="363" y="0"/>
                </a:moveTo>
                <a:cubicBezTo>
                  <a:pt x="302" y="265"/>
                  <a:pt x="241" y="530"/>
                  <a:pt x="181" y="1044"/>
                </a:cubicBezTo>
                <a:cubicBezTo>
                  <a:pt x="121" y="1558"/>
                  <a:pt x="60" y="2321"/>
                  <a:pt x="0" y="3085"/>
                </a:cubicBezTo>
              </a:path>
            </a:pathLst>
          </a:custGeom>
          <a:noFill/>
          <a:ln w="76200" cmpd="sng">
            <a:solidFill>
              <a:schemeClr val="accent2"/>
            </a:solidFill>
            <a:round/>
            <a:headEnd type="oval" w="med" len="med"/>
            <a:tailEnd type="none" w="med" len="med"/>
          </a:ln>
          <a:effectLst/>
        </p:spPr>
        <p:txBody>
          <a:bodyPr/>
          <a:lstStyle/>
          <a:p>
            <a:endParaRPr lang="fr-FR"/>
          </a:p>
        </p:txBody>
      </p:sp>
      <p:sp>
        <p:nvSpPr>
          <p:cNvPr id="210963" name="Freeform 19"/>
          <p:cNvSpPr>
            <a:spLocks/>
          </p:cNvSpPr>
          <p:nvPr/>
        </p:nvSpPr>
        <p:spPr bwMode="auto">
          <a:xfrm>
            <a:off x="1028700" y="2892425"/>
            <a:ext cx="542925" cy="31464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mpd="sng">
            <a:solidFill>
              <a:schemeClr val="accent2"/>
            </a:solidFill>
            <a:round/>
            <a:headEnd type="oval" w="med" len="med"/>
            <a:tailEnd type="triangle" w="med" len="med"/>
          </a:ln>
          <a:effectLst/>
        </p:spPr>
        <p:txBody>
          <a:bodyPr/>
          <a:lstStyle/>
          <a:p>
            <a:endParaRPr lang="fr-FR"/>
          </a:p>
        </p:txBody>
      </p:sp>
      <p:sp>
        <p:nvSpPr>
          <p:cNvPr id="210964" name="Freeform 20"/>
          <p:cNvSpPr>
            <a:spLocks/>
          </p:cNvSpPr>
          <p:nvPr/>
        </p:nvSpPr>
        <p:spPr bwMode="auto">
          <a:xfrm>
            <a:off x="1250950" y="4773613"/>
            <a:ext cx="328613" cy="112395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type="oval" w="med" len="med"/>
            <a:tailEnd type="triangle" w="med" len="med"/>
          </a:ln>
          <a:effectLst/>
        </p:spPr>
        <p:txBody>
          <a:bodyPr/>
          <a:lstStyle/>
          <a:p>
            <a:endParaRPr lang="fr-FR"/>
          </a:p>
        </p:txBody>
      </p:sp>
      <p:sp>
        <p:nvSpPr>
          <p:cNvPr id="210965" name="Oval 21"/>
          <p:cNvSpPr>
            <a:spLocks noChangeArrowheads="1"/>
          </p:cNvSpPr>
          <p:nvPr/>
        </p:nvSpPr>
        <p:spPr bwMode="auto">
          <a:xfrm>
            <a:off x="1042988" y="3068638"/>
            <a:ext cx="322262" cy="2667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210966" name="Freeform 22"/>
          <p:cNvSpPr>
            <a:spLocks/>
          </p:cNvSpPr>
          <p:nvPr/>
        </p:nvSpPr>
        <p:spPr bwMode="auto">
          <a:xfrm flipH="1">
            <a:off x="2268538" y="2787650"/>
            <a:ext cx="2232025" cy="3830638"/>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type="none" w="med" len="med"/>
            <a:tailEnd type="none" w="med" len="med"/>
          </a:ln>
          <a:effectLst/>
        </p:spPr>
        <p:txBody>
          <a:bodyPr/>
          <a:lstStyle/>
          <a:p>
            <a:endParaRPr lang="fr-FR"/>
          </a:p>
        </p:txBody>
      </p:sp>
      <p:sp>
        <p:nvSpPr>
          <p:cNvPr id="210967" name="Freeform 23"/>
          <p:cNvSpPr>
            <a:spLocks/>
          </p:cNvSpPr>
          <p:nvPr/>
        </p:nvSpPr>
        <p:spPr bwMode="auto">
          <a:xfrm>
            <a:off x="2016125" y="1952625"/>
            <a:ext cx="1335088" cy="4419600"/>
          </a:xfrm>
          <a:custGeom>
            <a:avLst/>
            <a:gdLst/>
            <a:ahLst/>
            <a:cxnLst>
              <a:cxn ang="0">
                <a:pos x="0" y="170"/>
              </a:cxn>
              <a:cxn ang="0">
                <a:pos x="202" y="55"/>
              </a:cxn>
              <a:cxn ang="0">
                <a:pos x="556" y="498"/>
              </a:cxn>
              <a:cxn ang="0">
                <a:pos x="706" y="1269"/>
              </a:cxn>
              <a:cxn ang="0">
                <a:pos x="841" y="2784"/>
              </a:cxn>
            </a:cxnLst>
            <a:rect l="0" t="0" r="r" b="b"/>
            <a:pathLst>
              <a:path w="841" h="2784">
                <a:moveTo>
                  <a:pt x="0" y="170"/>
                </a:moveTo>
                <a:cubicBezTo>
                  <a:pt x="34" y="149"/>
                  <a:pt x="109" y="0"/>
                  <a:pt x="202" y="55"/>
                </a:cubicBezTo>
                <a:cubicBezTo>
                  <a:pt x="295" y="110"/>
                  <a:pt x="472" y="296"/>
                  <a:pt x="556" y="498"/>
                </a:cubicBezTo>
                <a:cubicBezTo>
                  <a:pt x="640" y="700"/>
                  <a:pt x="659" y="888"/>
                  <a:pt x="706" y="1269"/>
                </a:cubicBezTo>
                <a:cubicBezTo>
                  <a:pt x="753" y="1650"/>
                  <a:pt x="796" y="2217"/>
                  <a:pt x="841" y="2784"/>
                </a:cubicBezTo>
              </a:path>
            </a:pathLst>
          </a:custGeom>
          <a:noFill/>
          <a:ln w="76200" cmpd="sng">
            <a:solidFill>
              <a:schemeClr val="accent2"/>
            </a:solidFill>
            <a:round/>
            <a:headEnd type="oval" w="med" len="med"/>
            <a:tailEnd type="none" w="med" len="med"/>
          </a:ln>
          <a:effectLst/>
        </p:spPr>
        <p:txBody>
          <a:bodyPr/>
          <a:lstStyle/>
          <a:p>
            <a:endParaRPr lang="fr-FR"/>
          </a:p>
        </p:txBody>
      </p:sp>
      <p:sp>
        <p:nvSpPr>
          <p:cNvPr id="210968" name="Freeform 24"/>
          <p:cNvSpPr>
            <a:spLocks/>
          </p:cNvSpPr>
          <p:nvPr/>
        </p:nvSpPr>
        <p:spPr bwMode="auto">
          <a:xfrm flipH="1">
            <a:off x="2965450" y="2892425"/>
            <a:ext cx="542925" cy="3146425"/>
          </a:xfrm>
          <a:custGeom>
            <a:avLst/>
            <a:gdLst/>
            <a:ahLst/>
            <a:cxnLst>
              <a:cxn ang="0">
                <a:pos x="460" y="46"/>
              </a:cxn>
              <a:cxn ang="0">
                <a:pos x="233" y="91"/>
              </a:cxn>
              <a:cxn ang="0">
                <a:pos x="97" y="590"/>
              </a:cxn>
              <a:cxn ang="0">
                <a:pos x="7" y="1860"/>
              </a:cxn>
              <a:cxn ang="0">
                <a:pos x="52" y="2541"/>
              </a:cxn>
              <a:cxn ang="0">
                <a:pos x="188" y="2632"/>
              </a:cxn>
            </a:cxnLst>
            <a:rect l="0" t="0" r="r" b="b"/>
            <a:pathLst>
              <a:path w="460" h="2670">
                <a:moveTo>
                  <a:pt x="460" y="46"/>
                </a:moveTo>
                <a:cubicBezTo>
                  <a:pt x="376" y="23"/>
                  <a:pt x="293" y="0"/>
                  <a:pt x="233" y="91"/>
                </a:cubicBezTo>
                <a:cubicBezTo>
                  <a:pt x="173" y="182"/>
                  <a:pt x="135" y="295"/>
                  <a:pt x="97" y="590"/>
                </a:cubicBezTo>
                <a:cubicBezTo>
                  <a:pt x="59" y="885"/>
                  <a:pt x="14" y="1535"/>
                  <a:pt x="7" y="1860"/>
                </a:cubicBezTo>
                <a:cubicBezTo>
                  <a:pt x="0" y="2185"/>
                  <a:pt x="22" y="2412"/>
                  <a:pt x="52" y="2541"/>
                </a:cubicBezTo>
                <a:cubicBezTo>
                  <a:pt x="82" y="2670"/>
                  <a:pt x="135" y="2651"/>
                  <a:pt x="188" y="2632"/>
                </a:cubicBezTo>
              </a:path>
            </a:pathLst>
          </a:custGeom>
          <a:noFill/>
          <a:ln w="38100" cmpd="sng">
            <a:solidFill>
              <a:schemeClr val="accent2"/>
            </a:solidFill>
            <a:round/>
            <a:headEnd type="oval" w="med" len="med"/>
            <a:tailEnd type="triangle" w="med" len="med"/>
          </a:ln>
          <a:effectLst/>
        </p:spPr>
        <p:txBody>
          <a:bodyPr/>
          <a:lstStyle/>
          <a:p>
            <a:endParaRPr lang="fr-FR"/>
          </a:p>
        </p:txBody>
      </p:sp>
      <p:sp>
        <p:nvSpPr>
          <p:cNvPr id="210969" name="Freeform 25"/>
          <p:cNvSpPr>
            <a:spLocks/>
          </p:cNvSpPr>
          <p:nvPr/>
        </p:nvSpPr>
        <p:spPr bwMode="auto">
          <a:xfrm flipH="1">
            <a:off x="2957513" y="4773613"/>
            <a:ext cx="328612" cy="1123950"/>
          </a:xfrm>
          <a:custGeom>
            <a:avLst/>
            <a:gdLst/>
            <a:ahLst/>
            <a:cxnLst>
              <a:cxn ang="0">
                <a:pos x="91" y="38"/>
              </a:cxn>
              <a:cxn ang="0">
                <a:pos x="227" y="38"/>
              </a:cxn>
              <a:cxn ang="0">
                <a:pos x="272" y="264"/>
              </a:cxn>
              <a:cxn ang="0">
                <a:pos x="182" y="627"/>
              </a:cxn>
              <a:cxn ang="0">
                <a:pos x="136" y="900"/>
              </a:cxn>
              <a:cxn ang="0">
                <a:pos x="0" y="945"/>
              </a:cxn>
            </a:cxnLst>
            <a:rect l="0" t="0" r="r" b="b"/>
            <a:pathLst>
              <a:path w="279" h="953">
                <a:moveTo>
                  <a:pt x="91" y="38"/>
                </a:moveTo>
                <a:cubicBezTo>
                  <a:pt x="144" y="19"/>
                  <a:pt x="197" y="0"/>
                  <a:pt x="227" y="38"/>
                </a:cubicBezTo>
                <a:cubicBezTo>
                  <a:pt x="257" y="76"/>
                  <a:pt x="279" y="166"/>
                  <a:pt x="272" y="264"/>
                </a:cubicBezTo>
                <a:cubicBezTo>
                  <a:pt x="265" y="362"/>
                  <a:pt x="205" y="521"/>
                  <a:pt x="182" y="627"/>
                </a:cubicBezTo>
                <a:cubicBezTo>
                  <a:pt x="159" y="733"/>
                  <a:pt x="166" y="847"/>
                  <a:pt x="136" y="900"/>
                </a:cubicBezTo>
                <a:cubicBezTo>
                  <a:pt x="106" y="953"/>
                  <a:pt x="53" y="949"/>
                  <a:pt x="0" y="945"/>
                </a:cubicBezTo>
              </a:path>
            </a:pathLst>
          </a:custGeom>
          <a:noFill/>
          <a:ln w="38100" cmpd="sng">
            <a:solidFill>
              <a:schemeClr val="accent2"/>
            </a:solidFill>
            <a:round/>
            <a:headEnd type="oval" w="med" len="med"/>
            <a:tailEnd type="triangle" w="med" len="med"/>
          </a:ln>
          <a:effectLst/>
        </p:spPr>
        <p:txBody>
          <a:bodyPr/>
          <a:lstStyle/>
          <a:p>
            <a:endParaRPr lang="fr-FR"/>
          </a:p>
        </p:txBody>
      </p:sp>
      <p:sp>
        <p:nvSpPr>
          <p:cNvPr id="210970" name="Rectangle 26"/>
          <p:cNvSpPr>
            <a:spLocks noChangeArrowheads="1"/>
          </p:cNvSpPr>
          <p:nvPr/>
        </p:nvSpPr>
        <p:spPr bwMode="auto">
          <a:xfrm>
            <a:off x="2124075" y="1412875"/>
            <a:ext cx="288925" cy="647700"/>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210971" name="Freeform 27"/>
          <p:cNvSpPr>
            <a:spLocks/>
          </p:cNvSpPr>
          <p:nvPr/>
        </p:nvSpPr>
        <p:spPr bwMode="auto">
          <a:xfrm>
            <a:off x="1189038" y="2465388"/>
            <a:ext cx="2170112" cy="503237"/>
          </a:xfrm>
          <a:custGeom>
            <a:avLst/>
            <a:gdLst/>
            <a:ahLst/>
            <a:cxnLst>
              <a:cxn ang="0">
                <a:pos x="90" y="317"/>
              </a:cxn>
              <a:cxn ang="0">
                <a:pos x="45" y="45"/>
              </a:cxn>
              <a:cxn ang="0">
                <a:pos x="362" y="45"/>
              </a:cxn>
              <a:cxn ang="0">
                <a:pos x="816" y="45"/>
              </a:cxn>
              <a:cxn ang="0">
                <a:pos x="1269" y="45"/>
              </a:cxn>
              <a:cxn ang="0">
                <a:pos x="1360" y="90"/>
              </a:cxn>
              <a:cxn ang="0">
                <a:pos x="1224" y="317"/>
              </a:cxn>
            </a:cxnLst>
            <a:rect l="0" t="0" r="r" b="b"/>
            <a:pathLst>
              <a:path w="1367" h="317">
                <a:moveTo>
                  <a:pt x="90" y="317"/>
                </a:moveTo>
                <a:cubicBezTo>
                  <a:pt x="45" y="203"/>
                  <a:pt x="0" y="90"/>
                  <a:pt x="45" y="45"/>
                </a:cubicBezTo>
                <a:cubicBezTo>
                  <a:pt x="90" y="0"/>
                  <a:pt x="234" y="45"/>
                  <a:pt x="362" y="45"/>
                </a:cubicBezTo>
                <a:cubicBezTo>
                  <a:pt x="490" y="45"/>
                  <a:pt x="665" y="45"/>
                  <a:pt x="816" y="45"/>
                </a:cubicBezTo>
                <a:cubicBezTo>
                  <a:pt x="967" y="45"/>
                  <a:pt x="1178" y="37"/>
                  <a:pt x="1269" y="45"/>
                </a:cubicBezTo>
                <a:cubicBezTo>
                  <a:pt x="1360" y="53"/>
                  <a:pt x="1367" y="45"/>
                  <a:pt x="1360" y="90"/>
                </a:cubicBezTo>
                <a:cubicBezTo>
                  <a:pt x="1353" y="135"/>
                  <a:pt x="1288" y="226"/>
                  <a:pt x="1224" y="317"/>
                </a:cubicBezTo>
              </a:path>
            </a:pathLst>
          </a:custGeom>
          <a:noFill/>
          <a:ln w="28575" cmpd="sng">
            <a:solidFill>
              <a:schemeClr val="accent2"/>
            </a:solidFill>
            <a:round/>
            <a:headEnd type="oval" w="med" len="med"/>
            <a:tailEnd type="triangle" w="med" len="med"/>
          </a:ln>
          <a:effectLst/>
        </p:spPr>
        <p:txBody>
          <a:bodyPr/>
          <a:lstStyle/>
          <a:p>
            <a:endParaRPr lang="fr-FR"/>
          </a:p>
        </p:txBody>
      </p:sp>
      <p:sp>
        <p:nvSpPr>
          <p:cNvPr id="210972" name="Text Box 28"/>
          <p:cNvSpPr txBox="1">
            <a:spLocks noChangeArrowheads="1"/>
          </p:cNvSpPr>
          <p:nvPr/>
        </p:nvSpPr>
        <p:spPr bwMode="auto">
          <a:xfrm>
            <a:off x="1692275" y="5229225"/>
            <a:ext cx="1223963" cy="1190625"/>
          </a:xfrm>
          <a:prstGeom prst="rect">
            <a:avLst/>
          </a:prstGeom>
          <a:noFill/>
          <a:ln w="9525">
            <a:noFill/>
            <a:miter lim="800000"/>
            <a:headEnd/>
            <a:tailEnd/>
          </a:ln>
          <a:effectLst/>
        </p:spPr>
        <p:txBody>
          <a:bodyPr>
            <a:spAutoFit/>
          </a:bodyPr>
          <a:lstStyle/>
          <a:p>
            <a:pPr>
              <a:spcBef>
                <a:spcPct val="50000"/>
              </a:spcBef>
            </a:pPr>
            <a:r>
              <a:rPr lang="fr-FR"/>
              <a:t>Systole active shunt Ouvert</a:t>
            </a:r>
          </a:p>
        </p:txBody>
      </p:sp>
      <p:sp>
        <p:nvSpPr>
          <p:cNvPr id="210973" name="Text Box 29"/>
          <p:cNvSpPr txBox="1">
            <a:spLocks noChangeArrowheads="1"/>
          </p:cNvSpPr>
          <p:nvPr/>
        </p:nvSpPr>
        <p:spPr bwMode="auto">
          <a:xfrm>
            <a:off x="2124075" y="2492375"/>
            <a:ext cx="295275" cy="366713"/>
          </a:xfrm>
          <a:prstGeom prst="rect">
            <a:avLst/>
          </a:prstGeom>
          <a:noFill/>
          <a:ln w="9525">
            <a:noFill/>
            <a:miter lim="800000"/>
            <a:headEnd/>
            <a:tailEnd/>
          </a:ln>
          <a:effectLst/>
        </p:spPr>
        <p:txBody>
          <a:bodyPr>
            <a:spAutoFit/>
          </a:bodyPr>
          <a:lstStyle/>
          <a:p>
            <a:pPr>
              <a:spcBef>
                <a:spcPct val="50000"/>
              </a:spcBef>
            </a:pPr>
            <a:r>
              <a:rPr lang="fr-FR" b="0"/>
              <a:t>B</a:t>
            </a:r>
          </a:p>
        </p:txBody>
      </p:sp>
      <p:sp>
        <p:nvSpPr>
          <p:cNvPr id="210974" name="Text Box 30"/>
          <p:cNvSpPr txBox="1">
            <a:spLocks noChangeArrowheads="1"/>
          </p:cNvSpPr>
          <p:nvPr/>
        </p:nvSpPr>
        <p:spPr bwMode="auto">
          <a:xfrm>
            <a:off x="1692275" y="2205038"/>
            <a:ext cx="266700" cy="366712"/>
          </a:xfrm>
          <a:prstGeom prst="rect">
            <a:avLst/>
          </a:prstGeom>
          <a:noFill/>
          <a:ln w="9525">
            <a:noFill/>
            <a:miter lim="800000"/>
            <a:headEnd/>
            <a:tailEnd/>
          </a:ln>
          <a:effectLst/>
        </p:spPr>
        <p:txBody>
          <a:bodyPr>
            <a:spAutoFit/>
          </a:bodyPr>
          <a:lstStyle/>
          <a:p>
            <a:pPr>
              <a:spcBef>
                <a:spcPct val="50000"/>
              </a:spcBef>
            </a:pPr>
            <a:r>
              <a:rPr lang="fr-FR" b="0"/>
              <a:t>A</a:t>
            </a:r>
          </a:p>
        </p:txBody>
      </p:sp>
      <p:sp>
        <p:nvSpPr>
          <p:cNvPr id="210975" name="Oval 31"/>
          <p:cNvSpPr>
            <a:spLocks noChangeArrowheads="1"/>
          </p:cNvSpPr>
          <p:nvPr/>
        </p:nvSpPr>
        <p:spPr bwMode="auto">
          <a:xfrm>
            <a:off x="5580063" y="3090863"/>
            <a:ext cx="322262" cy="266700"/>
          </a:xfrm>
          <a:prstGeom prst="ellipse">
            <a:avLst/>
          </a:prstGeom>
          <a:solidFill>
            <a:srgbClr val="FFFF00"/>
          </a:solidFill>
          <a:ln w="9525">
            <a:solidFill>
              <a:schemeClr val="tx1"/>
            </a:solidFill>
            <a:round/>
            <a:headEnd/>
            <a:tailEnd/>
          </a:ln>
          <a:effectLst/>
        </p:spPr>
        <p:txBody>
          <a:bodyPr wrap="none" anchor="ctr"/>
          <a:lstStyle/>
          <a:p>
            <a:endParaRPr lang="fr-FR"/>
          </a:p>
        </p:txBody>
      </p:sp>
      <p:sp>
        <p:nvSpPr>
          <p:cNvPr id="210976" name="Freeform 32"/>
          <p:cNvSpPr>
            <a:spLocks/>
          </p:cNvSpPr>
          <p:nvPr/>
        </p:nvSpPr>
        <p:spPr bwMode="auto">
          <a:xfrm>
            <a:off x="1222375" y="2463800"/>
            <a:ext cx="2162175" cy="557213"/>
          </a:xfrm>
          <a:custGeom>
            <a:avLst/>
            <a:gdLst/>
            <a:ahLst/>
            <a:cxnLst>
              <a:cxn ang="0">
                <a:pos x="205" y="336"/>
              </a:cxn>
              <a:cxn ang="0">
                <a:pos x="114" y="290"/>
              </a:cxn>
              <a:cxn ang="0">
                <a:pos x="69" y="336"/>
              </a:cxn>
              <a:cxn ang="0">
                <a:pos x="23" y="200"/>
              </a:cxn>
              <a:cxn ang="0">
                <a:pos x="23" y="64"/>
              </a:cxn>
              <a:cxn ang="0">
                <a:pos x="160" y="18"/>
              </a:cxn>
              <a:cxn ang="0">
                <a:pos x="320" y="8"/>
              </a:cxn>
              <a:cxn ang="0">
                <a:pos x="613" y="64"/>
              </a:cxn>
              <a:cxn ang="0">
                <a:pos x="885" y="64"/>
              </a:cxn>
              <a:cxn ang="0">
                <a:pos x="1157" y="18"/>
              </a:cxn>
              <a:cxn ang="0">
                <a:pos x="1339" y="64"/>
              </a:cxn>
              <a:cxn ang="0">
                <a:pos x="1294" y="200"/>
              </a:cxn>
              <a:cxn ang="0">
                <a:pos x="1248" y="290"/>
              </a:cxn>
              <a:cxn ang="0">
                <a:pos x="1112" y="290"/>
              </a:cxn>
            </a:cxnLst>
            <a:rect l="0" t="0" r="r" b="b"/>
            <a:pathLst>
              <a:path w="1362" h="351">
                <a:moveTo>
                  <a:pt x="205" y="336"/>
                </a:moveTo>
                <a:cubicBezTo>
                  <a:pt x="171" y="313"/>
                  <a:pt x="137" y="290"/>
                  <a:pt x="114" y="290"/>
                </a:cubicBezTo>
                <a:cubicBezTo>
                  <a:pt x="91" y="290"/>
                  <a:pt x="84" y="351"/>
                  <a:pt x="69" y="336"/>
                </a:cubicBezTo>
                <a:cubicBezTo>
                  <a:pt x="54" y="321"/>
                  <a:pt x="31" y="245"/>
                  <a:pt x="23" y="200"/>
                </a:cubicBezTo>
                <a:cubicBezTo>
                  <a:pt x="15" y="155"/>
                  <a:pt x="0" y="94"/>
                  <a:pt x="23" y="64"/>
                </a:cubicBezTo>
                <a:cubicBezTo>
                  <a:pt x="46" y="34"/>
                  <a:pt x="111" y="27"/>
                  <a:pt x="160" y="18"/>
                </a:cubicBezTo>
                <a:cubicBezTo>
                  <a:pt x="209" y="9"/>
                  <a:pt x="245" y="0"/>
                  <a:pt x="320" y="8"/>
                </a:cubicBezTo>
                <a:cubicBezTo>
                  <a:pt x="395" y="16"/>
                  <a:pt x="519" y="55"/>
                  <a:pt x="613" y="64"/>
                </a:cubicBezTo>
                <a:cubicBezTo>
                  <a:pt x="707" y="73"/>
                  <a:pt x="794" y="72"/>
                  <a:pt x="885" y="64"/>
                </a:cubicBezTo>
                <a:cubicBezTo>
                  <a:pt x="976" y="56"/>
                  <a:pt x="1081" y="18"/>
                  <a:pt x="1157" y="18"/>
                </a:cubicBezTo>
                <a:cubicBezTo>
                  <a:pt x="1233" y="18"/>
                  <a:pt x="1316" y="34"/>
                  <a:pt x="1339" y="64"/>
                </a:cubicBezTo>
                <a:cubicBezTo>
                  <a:pt x="1362" y="94"/>
                  <a:pt x="1309" y="162"/>
                  <a:pt x="1294" y="200"/>
                </a:cubicBezTo>
                <a:cubicBezTo>
                  <a:pt x="1279" y="238"/>
                  <a:pt x="1278" y="275"/>
                  <a:pt x="1248" y="290"/>
                </a:cubicBezTo>
                <a:cubicBezTo>
                  <a:pt x="1218" y="305"/>
                  <a:pt x="1165" y="297"/>
                  <a:pt x="1112" y="290"/>
                </a:cubicBezTo>
              </a:path>
            </a:pathLst>
          </a:custGeom>
          <a:noFill/>
          <a:ln w="57150" cmpd="sng">
            <a:solidFill>
              <a:srgbClr val="FF6600"/>
            </a:solidFill>
            <a:round/>
            <a:headEnd type="oval" w="med" len="me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Text Box 4"/>
          <p:cNvSpPr txBox="1">
            <a:spLocks noChangeArrowheads="1"/>
          </p:cNvSpPr>
          <p:nvPr/>
        </p:nvSpPr>
        <p:spPr bwMode="auto">
          <a:xfrm>
            <a:off x="152400" y="581025"/>
            <a:ext cx="8991600" cy="5943600"/>
          </a:xfrm>
          <a:prstGeom prst="rect">
            <a:avLst/>
          </a:prstGeom>
          <a:noFill/>
          <a:ln w="9525">
            <a:noFill/>
            <a:miter lim="800000"/>
            <a:headEnd/>
            <a:tailEnd/>
          </a:ln>
          <a:effectLst/>
        </p:spPr>
        <p:txBody>
          <a:bodyPr>
            <a:spAutoFit/>
          </a:bodyPr>
          <a:lstStyle/>
          <a:p>
            <a:pPr>
              <a:spcBef>
                <a:spcPct val="50000"/>
              </a:spcBef>
            </a:pPr>
            <a:r>
              <a:rPr lang="fr-FR" sz="4400">
                <a:solidFill>
                  <a:schemeClr val="accent2"/>
                </a:solidFill>
              </a:rPr>
              <a:t> OBSTACLES A l’ECOULEMENT</a:t>
            </a:r>
          </a:p>
          <a:p>
            <a:pPr>
              <a:spcBef>
                <a:spcPct val="50000"/>
              </a:spcBef>
            </a:pPr>
            <a:r>
              <a:rPr lang="fr-FR" sz="2000">
                <a:solidFill>
                  <a:schemeClr val="accent2"/>
                </a:solidFill>
              </a:rPr>
              <a:t>Clinique:</a:t>
            </a:r>
          </a:p>
          <a:p>
            <a:pPr>
              <a:spcBef>
                <a:spcPct val="50000"/>
              </a:spcBef>
            </a:pPr>
            <a:r>
              <a:rPr lang="fr-FR" sz="2000" b="0">
                <a:solidFill>
                  <a:schemeClr val="accent2"/>
                </a:solidFill>
              </a:rPr>
              <a:t>      Œdème persistant en décubitus</a:t>
            </a:r>
          </a:p>
          <a:p>
            <a:pPr>
              <a:spcBef>
                <a:spcPct val="50000"/>
              </a:spcBef>
            </a:pPr>
            <a:r>
              <a:rPr lang="fr-FR" sz="2000" b="0">
                <a:solidFill>
                  <a:schemeClr val="accent2"/>
                </a:solidFill>
              </a:rPr>
              <a:t>      Claudication veineuse</a:t>
            </a:r>
          </a:p>
          <a:p>
            <a:pPr>
              <a:spcBef>
                <a:spcPct val="50000"/>
              </a:spcBef>
            </a:pPr>
            <a:r>
              <a:rPr lang="fr-FR" sz="2000">
                <a:solidFill>
                  <a:schemeClr val="accent2"/>
                </a:solidFill>
              </a:rPr>
              <a:t>Paraclinique:</a:t>
            </a:r>
          </a:p>
          <a:p>
            <a:pPr>
              <a:spcBef>
                <a:spcPct val="50000"/>
              </a:spcBef>
            </a:pPr>
            <a:r>
              <a:rPr lang="fr-FR" sz="2000">
                <a:solidFill>
                  <a:schemeClr val="accent2"/>
                </a:solidFill>
              </a:rPr>
              <a:t>      Plethysmographie: </a:t>
            </a:r>
            <a:r>
              <a:rPr lang="fr-FR" sz="2000" b="0">
                <a:solidFill>
                  <a:schemeClr val="accent2"/>
                </a:solidFill>
              </a:rPr>
              <a:t>Temps</a:t>
            </a:r>
            <a:r>
              <a:rPr lang="fr-FR" sz="2000">
                <a:solidFill>
                  <a:schemeClr val="accent2"/>
                </a:solidFill>
              </a:rPr>
              <a:t> </a:t>
            </a:r>
            <a:r>
              <a:rPr lang="fr-FR" sz="2000" b="0">
                <a:solidFill>
                  <a:schemeClr val="accent2"/>
                </a:solidFill>
              </a:rPr>
              <a:t>de vidange</a:t>
            </a:r>
            <a:r>
              <a:rPr lang="fr-FR" sz="2000">
                <a:solidFill>
                  <a:schemeClr val="accent2"/>
                </a:solidFill>
              </a:rPr>
              <a:t> </a:t>
            </a:r>
          </a:p>
          <a:p>
            <a:pPr>
              <a:spcBef>
                <a:spcPct val="50000"/>
              </a:spcBef>
            </a:pPr>
            <a:r>
              <a:rPr lang="fr-FR" sz="2000">
                <a:solidFill>
                  <a:schemeClr val="accent2"/>
                </a:solidFill>
              </a:rPr>
              <a:t>      Echo-Doppler : 						  </a:t>
            </a:r>
          </a:p>
          <a:p>
            <a:pPr>
              <a:spcBef>
                <a:spcPct val="50000"/>
              </a:spcBef>
            </a:pPr>
            <a:r>
              <a:rPr lang="fr-FR" sz="2000">
                <a:solidFill>
                  <a:schemeClr val="accent2"/>
                </a:solidFill>
              </a:rPr>
              <a:t>         </a:t>
            </a:r>
            <a:r>
              <a:rPr lang="fr-FR" sz="2000" b="0">
                <a:solidFill>
                  <a:schemeClr val="accent2"/>
                </a:solidFill>
              </a:rPr>
              <a:t>-</a:t>
            </a:r>
            <a:r>
              <a:rPr lang="fr-FR" sz="2000">
                <a:solidFill>
                  <a:schemeClr val="accent2"/>
                </a:solidFill>
              </a:rPr>
              <a:t> </a:t>
            </a:r>
            <a:r>
              <a:rPr lang="fr-FR" sz="2000" b="0">
                <a:solidFill>
                  <a:schemeClr val="accent2"/>
                </a:solidFill>
              </a:rPr>
              <a:t>voies occluses et de suppléances spontanément actives : </a:t>
            </a:r>
          </a:p>
          <a:p>
            <a:pPr>
              <a:spcBef>
                <a:spcPct val="50000"/>
              </a:spcBef>
            </a:pPr>
            <a:r>
              <a:rPr lang="fr-FR" sz="2000" b="0">
                <a:solidFill>
                  <a:schemeClr val="accent2"/>
                </a:solidFill>
              </a:rPr>
              <a:t>           </a:t>
            </a:r>
            <a:r>
              <a:rPr lang="fr-FR" sz="2000" b="0">
                <a:solidFill>
                  <a:srgbClr val="FF6600"/>
                </a:solidFill>
              </a:rPr>
              <a:t>Flux permanent au repos AUGMENTANT en SYSTOLE</a:t>
            </a:r>
            <a:r>
              <a:rPr lang="fr-FR" sz="2000" b="0">
                <a:solidFill>
                  <a:schemeClr val="accent2"/>
                </a:solidFill>
              </a:rPr>
              <a:t> dans les shunts ouverts vicariant ( paranà)</a:t>
            </a:r>
          </a:p>
          <a:p>
            <a:pPr>
              <a:spcBef>
                <a:spcPct val="50000"/>
              </a:spcBef>
            </a:pPr>
            <a:r>
              <a:rPr lang="fr-FR" sz="2000" b="0">
                <a:solidFill>
                  <a:schemeClr val="accent2"/>
                </a:solidFill>
              </a:rPr>
              <a:t>         -</a:t>
            </a:r>
            <a:r>
              <a:rPr lang="fr-FR" sz="2000">
                <a:solidFill>
                  <a:schemeClr val="accent2"/>
                </a:solidFill>
              </a:rPr>
              <a:t> </a:t>
            </a:r>
            <a:r>
              <a:rPr lang="fr-FR" sz="2000" b="0">
                <a:solidFill>
                  <a:schemeClr val="accent2"/>
                </a:solidFill>
              </a:rPr>
              <a:t>Perte de modulation respiratoire des flux fémoraux (Obliteration ilio-cave)	</a:t>
            </a:r>
            <a:endParaRPr lang="fr-FR" sz="2000">
              <a:solidFill>
                <a:schemeClr val="accent2"/>
              </a:solidFill>
            </a:endParaRPr>
          </a:p>
          <a:p>
            <a:pPr>
              <a:spcBef>
                <a:spcPct val="50000"/>
              </a:spcBef>
            </a:pPr>
            <a:r>
              <a:rPr lang="fr-FR" sz="2000">
                <a:solidFill>
                  <a:schemeClr val="accent2"/>
                </a:solidFill>
              </a:rPr>
              <a:t>      Doppler: </a:t>
            </a:r>
            <a:r>
              <a:rPr lang="fr-FR" sz="2000" b="0">
                <a:solidFill>
                  <a:schemeClr val="accent2"/>
                </a:solidFill>
              </a:rPr>
              <a:t>mesure de pression veineuse en décubitus.</a:t>
            </a:r>
          </a:p>
        </p:txBody>
      </p:sp>
      <p:sp>
        <p:nvSpPr>
          <p:cNvPr id="115717" name="Line 5"/>
          <p:cNvSpPr>
            <a:spLocks noChangeShapeType="1"/>
          </p:cNvSpPr>
          <p:nvPr/>
        </p:nvSpPr>
        <p:spPr bwMode="auto">
          <a:xfrm flipV="1">
            <a:off x="6248400" y="2971800"/>
            <a:ext cx="504825" cy="574675"/>
          </a:xfrm>
          <a:prstGeom prst="line">
            <a:avLst/>
          </a:prstGeom>
          <a:noFill/>
          <a:ln w="57150">
            <a:solidFill>
              <a:srgbClr val="FF6600"/>
            </a:solidFill>
            <a:round/>
            <a:headEn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86" name="Line 26"/>
          <p:cNvSpPr>
            <a:spLocks noChangeShapeType="1"/>
          </p:cNvSpPr>
          <p:nvPr/>
        </p:nvSpPr>
        <p:spPr bwMode="auto">
          <a:xfrm>
            <a:off x="5508625" y="2201863"/>
            <a:ext cx="0" cy="1150937"/>
          </a:xfrm>
          <a:prstGeom prst="line">
            <a:avLst/>
          </a:prstGeom>
          <a:noFill/>
          <a:ln w="9525">
            <a:solidFill>
              <a:schemeClr val="tx1"/>
            </a:solidFill>
            <a:round/>
            <a:headEnd/>
            <a:tailEnd/>
          </a:ln>
          <a:effectLst/>
        </p:spPr>
        <p:txBody>
          <a:bodyPr/>
          <a:lstStyle/>
          <a:p>
            <a:endParaRPr lang="fr-FR"/>
          </a:p>
        </p:txBody>
      </p:sp>
      <p:sp>
        <p:nvSpPr>
          <p:cNvPr id="117788" name="Line 28"/>
          <p:cNvSpPr>
            <a:spLocks noChangeShapeType="1"/>
          </p:cNvSpPr>
          <p:nvPr/>
        </p:nvSpPr>
        <p:spPr bwMode="auto">
          <a:xfrm flipH="1">
            <a:off x="1260475" y="2128838"/>
            <a:ext cx="4248150" cy="0"/>
          </a:xfrm>
          <a:prstGeom prst="line">
            <a:avLst/>
          </a:prstGeom>
          <a:noFill/>
          <a:ln w="9525">
            <a:solidFill>
              <a:schemeClr val="tx1"/>
            </a:solidFill>
            <a:round/>
            <a:headEnd/>
            <a:tailEnd/>
          </a:ln>
          <a:effectLst/>
        </p:spPr>
        <p:txBody>
          <a:bodyPr/>
          <a:lstStyle/>
          <a:p>
            <a:endParaRPr lang="fr-FR"/>
          </a:p>
        </p:txBody>
      </p:sp>
      <p:grpSp>
        <p:nvGrpSpPr>
          <p:cNvPr id="117782" name="Group 22"/>
          <p:cNvGrpSpPr>
            <a:grpSpLocks/>
          </p:cNvGrpSpPr>
          <p:nvPr/>
        </p:nvGrpSpPr>
        <p:grpSpPr bwMode="auto">
          <a:xfrm>
            <a:off x="684213" y="2128838"/>
            <a:ext cx="4824412" cy="1728787"/>
            <a:chOff x="567" y="1570"/>
            <a:chExt cx="3039" cy="1089"/>
          </a:xfrm>
        </p:grpSpPr>
        <p:sp>
          <p:nvSpPr>
            <p:cNvPr id="117783" name="Line 23"/>
            <p:cNvSpPr>
              <a:spLocks noChangeShapeType="1"/>
            </p:cNvSpPr>
            <p:nvPr/>
          </p:nvSpPr>
          <p:spPr bwMode="auto">
            <a:xfrm flipV="1">
              <a:off x="567" y="1570"/>
              <a:ext cx="317" cy="409"/>
            </a:xfrm>
            <a:prstGeom prst="line">
              <a:avLst/>
            </a:prstGeom>
            <a:noFill/>
            <a:ln w="9525">
              <a:solidFill>
                <a:schemeClr val="tx1"/>
              </a:solidFill>
              <a:round/>
              <a:headEnd/>
              <a:tailEnd/>
            </a:ln>
            <a:effectLst/>
          </p:spPr>
          <p:txBody>
            <a:bodyPr/>
            <a:lstStyle/>
            <a:p>
              <a:endParaRPr lang="fr-FR"/>
            </a:p>
          </p:txBody>
        </p:sp>
        <p:sp>
          <p:nvSpPr>
            <p:cNvPr id="117784" name="Line 24"/>
            <p:cNvSpPr>
              <a:spLocks noChangeShapeType="1"/>
            </p:cNvSpPr>
            <p:nvPr/>
          </p:nvSpPr>
          <p:spPr bwMode="auto">
            <a:xfrm flipH="1">
              <a:off x="3470" y="1570"/>
              <a:ext cx="136" cy="409"/>
            </a:xfrm>
            <a:prstGeom prst="line">
              <a:avLst/>
            </a:prstGeom>
            <a:noFill/>
            <a:ln w="9525">
              <a:solidFill>
                <a:schemeClr val="tx1"/>
              </a:solidFill>
              <a:round/>
              <a:headEnd/>
              <a:tailEnd/>
            </a:ln>
            <a:effectLst/>
          </p:spPr>
          <p:txBody>
            <a:bodyPr/>
            <a:lstStyle/>
            <a:p>
              <a:endParaRPr lang="fr-FR"/>
            </a:p>
          </p:txBody>
        </p:sp>
        <p:sp>
          <p:nvSpPr>
            <p:cNvPr id="117785" name="Freeform 25"/>
            <p:cNvSpPr>
              <a:spLocks/>
            </p:cNvSpPr>
            <p:nvPr/>
          </p:nvSpPr>
          <p:spPr bwMode="auto">
            <a:xfrm>
              <a:off x="567" y="1959"/>
              <a:ext cx="2903" cy="700"/>
            </a:xfrm>
            <a:custGeom>
              <a:avLst/>
              <a:gdLst/>
              <a:ahLst/>
              <a:cxnLst>
                <a:cxn ang="0">
                  <a:pos x="9" y="700"/>
                </a:cxn>
                <a:cxn ang="0">
                  <a:pos x="0" y="0"/>
                </a:cxn>
                <a:cxn ang="0">
                  <a:pos x="2903" y="0"/>
                </a:cxn>
                <a:cxn ang="0">
                  <a:pos x="2903" y="680"/>
                </a:cxn>
              </a:cxnLst>
              <a:rect l="0" t="0" r="r" b="b"/>
              <a:pathLst>
                <a:path w="2903" h="700">
                  <a:moveTo>
                    <a:pt x="9" y="700"/>
                  </a:moveTo>
                  <a:lnTo>
                    <a:pt x="0" y="0"/>
                  </a:lnTo>
                  <a:lnTo>
                    <a:pt x="2903" y="0"/>
                  </a:lnTo>
                  <a:lnTo>
                    <a:pt x="2903" y="680"/>
                  </a:lnTo>
                </a:path>
              </a:pathLst>
            </a:custGeom>
            <a:noFill/>
            <a:ln w="9525">
              <a:solidFill>
                <a:schemeClr val="tx1"/>
              </a:solidFill>
              <a:round/>
              <a:headEnd/>
              <a:tailEnd/>
            </a:ln>
            <a:effectLst/>
          </p:spPr>
          <p:txBody>
            <a:bodyPr/>
            <a:lstStyle/>
            <a:p>
              <a:endParaRPr lang="fr-FR"/>
            </a:p>
          </p:txBody>
        </p:sp>
      </p:grpSp>
      <p:sp>
        <p:nvSpPr>
          <p:cNvPr id="117762" name="Text Box 2"/>
          <p:cNvSpPr txBox="1">
            <a:spLocks noChangeArrowheads="1"/>
          </p:cNvSpPr>
          <p:nvPr/>
        </p:nvSpPr>
        <p:spPr bwMode="auto">
          <a:xfrm>
            <a:off x="152400" y="152400"/>
            <a:ext cx="8642350" cy="1004888"/>
          </a:xfrm>
          <a:prstGeom prst="rect">
            <a:avLst/>
          </a:prstGeom>
          <a:noFill/>
          <a:ln w="9525">
            <a:noFill/>
            <a:miter lim="800000"/>
            <a:headEnd/>
            <a:tailEnd/>
          </a:ln>
          <a:effectLst/>
        </p:spPr>
        <p:txBody>
          <a:bodyPr>
            <a:spAutoFit/>
          </a:bodyPr>
          <a:lstStyle/>
          <a:p>
            <a:pPr>
              <a:spcBef>
                <a:spcPct val="50000"/>
              </a:spcBef>
            </a:pPr>
            <a:r>
              <a:rPr lang="fr-FR" sz="2400">
                <a:solidFill>
                  <a:schemeClr val="accent2"/>
                </a:solidFill>
              </a:rPr>
              <a:t>      - Doppler: </a:t>
            </a:r>
            <a:r>
              <a:rPr lang="fr-FR" sz="2400" b="0">
                <a:solidFill>
                  <a:schemeClr val="accent2"/>
                </a:solidFill>
              </a:rPr>
              <a:t>mesure de pression veineuse en décubitus.</a:t>
            </a:r>
          </a:p>
          <a:p>
            <a:pPr>
              <a:spcBef>
                <a:spcPct val="50000"/>
              </a:spcBef>
            </a:pPr>
            <a:endParaRPr lang="fr-FR" sz="2400" b="0">
              <a:solidFill>
                <a:schemeClr val="accent2"/>
              </a:solidFill>
            </a:endParaRPr>
          </a:p>
        </p:txBody>
      </p:sp>
      <p:sp>
        <p:nvSpPr>
          <p:cNvPr id="117764" name="Oval 4"/>
          <p:cNvSpPr>
            <a:spLocks noChangeArrowheads="1"/>
          </p:cNvSpPr>
          <p:nvPr/>
        </p:nvSpPr>
        <p:spPr bwMode="auto">
          <a:xfrm rot="16200000" flipH="1">
            <a:off x="680244" y="1948657"/>
            <a:ext cx="688975" cy="681037"/>
          </a:xfrm>
          <a:prstGeom prst="ellipse">
            <a:avLst/>
          </a:prstGeom>
          <a:solidFill>
            <a:schemeClr val="bg1"/>
          </a:solidFill>
          <a:ln w="38100">
            <a:solidFill>
              <a:schemeClr val="tx1"/>
            </a:solidFill>
            <a:round/>
            <a:headEnd/>
            <a:tailEnd/>
          </a:ln>
          <a:effectLst/>
        </p:spPr>
        <p:txBody>
          <a:bodyPr wrap="none" anchor="ctr"/>
          <a:lstStyle/>
          <a:p>
            <a:endParaRPr lang="fr-FR"/>
          </a:p>
        </p:txBody>
      </p:sp>
      <p:sp>
        <p:nvSpPr>
          <p:cNvPr id="117765" name="Line 5"/>
          <p:cNvSpPr>
            <a:spLocks noChangeShapeType="1"/>
          </p:cNvSpPr>
          <p:nvPr/>
        </p:nvSpPr>
        <p:spPr bwMode="auto">
          <a:xfrm rot="16200000" flipH="1">
            <a:off x="2348706" y="1345407"/>
            <a:ext cx="41275" cy="1957388"/>
          </a:xfrm>
          <a:prstGeom prst="line">
            <a:avLst/>
          </a:prstGeom>
          <a:noFill/>
          <a:ln w="76200">
            <a:solidFill>
              <a:schemeClr val="tx1"/>
            </a:solidFill>
            <a:round/>
            <a:headEnd/>
            <a:tailEnd/>
          </a:ln>
          <a:effectLst/>
        </p:spPr>
        <p:txBody>
          <a:bodyPr/>
          <a:lstStyle/>
          <a:p>
            <a:endParaRPr lang="fr-FR"/>
          </a:p>
        </p:txBody>
      </p:sp>
      <p:sp>
        <p:nvSpPr>
          <p:cNvPr id="117766" name="Freeform 6"/>
          <p:cNvSpPr>
            <a:spLocks/>
          </p:cNvSpPr>
          <p:nvPr/>
        </p:nvSpPr>
        <p:spPr bwMode="auto">
          <a:xfrm flipH="1">
            <a:off x="3278188" y="1965325"/>
            <a:ext cx="1941512" cy="346075"/>
          </a:xfrm>
          <a:custGeom>
            <a:avLst/>
            <a:gdLst/>
            <a:ahLst/>
            <a:cxnLst>
              <a:cxn ang="0">
                <a:pos x="647" y="115"/>
              </a:cxn>
              <a:cxn ang="0">
                <a:pos x="8" y="106"/>
              </a:cxn>
              <a:cxn ang="0">
                <a:pos x="0" y="0"/>
              </a:cxn>
            </a:cxnLst>
            <a:rect l="0" t="0" r="r" b="b"/>
            <a:pathLst>
              <a:path w="647" h="115">
                <a:moveTo>
                  <a:pt x="647" y="115"/>
                </a:moveTo>
                <a:lnTo>
                  <a:pt x="8" y="106"/>
                </a:lnTo>
                <a:lnTo>
                  <a:pt x="0" y="0"/>
                </a:lnTo>
              </a:path>
            </a:pathLst>
          </a:custGeom>
          <a:noFill/>
          <a:ln w="38100" cmpd="sng">
            <a:solidFill>
              <a:schemeClr val="tx1"/>
            </a:solidFill>
            <a:round/>
            <a:headEnd/>
            <a:tailEnd/>
          </a:ln>
          <a:effectLst/>
        </p:spPr>
        <p:txBody>
          <a:bodyPr/>
          <a:lstStyle/>
          <a:p>
            <a:endParaRPr lang="fr-FR"/>
          </a:p>
        </p:txBody>
      </p:sp>
      <p:sp>
        <p:nvSpPr>
          <p:cNvPr id="117767" name="Freeform 7"/>
          <p:cNvSpPr>
            <a:spLocks/>
          </p:cNvSpPr>
          <p:nvPr/>
        </p:nvSpPr>
        <p:spPr bwMode="auto">
          <a:xfrm rot="17829104" flipH="1">
            <a:off x="2322513" y="1679575"/>
            <a:ext cx="688975" cy="1362075"/>
          </a:xfrm>
          <a:custGeom>
            <a:avLst/>
            <a:gdLst/>
            <a:ahLst/>
            <a:cxnLst>
              <a:cxn ang="0">
                <a:pos x="227" y="0"/>
              </a:cxn>
              <a:cxn ang="0">
                <a:pos x="91" y="454"/>
              </a:cxn>
              <a:cxn ang="0">
                <a:pos x="0" y="454"/>
              </a:cxn>
            </a:cxnLst>
            <a:rect l="0" t="0" r="r" b="b"/>
            <a:pathLst>
              <a:path w="227" h="454">
                <a:moveTo>
                  <a:pt x="227" y="0"/>
                </a:moveTo>
                <a:lnTo>
                  <a:pt x="91" y="454"/>
                </a:lnTo>
                <a:lnTo>
                  <a:pt x="0" y="454"/>
                </a:lnTo>
              </a:path>
            </a:pathLst>
          </a:custGeom>
          <a:noFill/>
          <a:ln w="28575" cmpd="sng">
            <a:solidFill>
              <a:schemeClr val="tx1"/>
            </a:solidFill>
            <a:round/>
            <a:headEnd/>
            <a:tailEnd/>
          </a:ln>
          <a:effectLst/>
        </p:spPr>
        <p:txBody>
          <a:bodyPr/>
          <a:lstStyle/>
          <a:p>
            <a:endParaRPr lang="fr-FR"/>
          </a:p>
        </p:txBody>
      </p:sp>
      <p:sp>
        <p:nvSpPr>
          <p:cNvPr id="117769" name="Rectangle 9"/>
          <p:cNvSpPr>
            <a:spLocks noChangeArrowheads="1"/>
          </p:cNvSpPr>
          <p:nvPr/>
        </p:nvSpPr>
        <p:spPr bwMode="auto">
          <a:xfrm>
            <a:off x="4500563" y="1985963"/>
            <a:ext cx="503237" cy="574675"/>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117770" name="Oval 10"/>
          <p:cNvSpPr>
            <a:spLocks noChangeArrowheads="1"/>
          </p:cNvSpPr>
          <p:nvPr/>
        </p:nvSpPr>
        <p:spPr bwMode="auto">
          <a:xfrm>
            <a:off x="4572000" y="2057400"/>
            <a:ext cx="358775" cy="431800"/>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117771" name="Line 11"/>
          <p:cNvSpPr>
            <a:spLocks noChangeShapeType="1"/>
          </p:cNvSpPr>
          <p:nvPr/>
        </p:nvSpPr>
        <p:spPr bwMode="auto">
          <a:xfrm flipH="1">
            <a:off x="4572000" y="2273300"/>
            <a:ext cx="215900" cy="0"/>
          </a:xfrm>
          <a:prstGeom prst="line">
            <a:avLst/>
          </a:prstGeom>
          <a:noFill/>
          <a:ln w="9525">
            <a:solidFill>
              <a:schemeClr val="tx1"/>
            </a:solidFill>
            <a:round/>
            <a:headEnd/>
            <a:tailEnd type="triangle" w="med" len="med"/>
          </a:ln>
          <a:effectLst/>
        </p:spPr>
        <p:txBody>
          <a:bodyPr/>
          <a:lstStyle/>
          <a:p>
            <a:endParaRPr lang="fr-FR"/>
          </a:p>
        </p:txBody>
      </p:sp>
      <p:sp>
        <p:nvSpPr>
          <p:cNvPr id="117773" name="Freeform 13"/>
          <p:cNvSpPr>
            <a:spLocks/>
          </p:cNvSpPr>
          <p:nvPr/>
        </p:nvSpPr>
        <p:spPr bwMode="auto">
          <a:xfrm>
            <a:off x="5580063" y="1336675"/>
            <a:ext cx="1655762" cy="1079500"/>
          </a:xfrm>
          <a:custGeom>
            <a:avLst/>
            <a:gdLst/>
            <a:ahLst/>
            <a:cxnLst>
              <a:cxn ang="0">
                <a:pos x="0" y="680"/>
              </a:cxn>
              <a:cxn ang="0">
                <a:pos x="454" y="589"/>
              </a:cxn>
              <a:cxn ang="0">
                <a:pos x="635" y="136"/>
              </a:cxn>
              <a:cxn ang="0">
                <a:pos x="1043" y="0"/>
              </a:cxn>
            </a:cxnLst>
            <a:rect l="0" t="0" r="r" b="b"/>
            <a:pathLst>
              <a:path w="1043" h="680">
                <a:moveTo>
                  <a:pt x="0" y="680"/>
                </a:moveTo>
                <a:cubicBezTo>
                  <a:pt x="174" y="680"/>
                  <a:pt x="348" y="680"/>
                  <a:pt x="454" y="589"/>
                </a:cubicBezTo>
                <a:cubicBezTo>
                  <a:pt x="560" y="498"/>
                  <a:pt x="537" y="234"/>
                  <a:pt x="635" y="136"/>
                </a:cubicBezTo>
                <a:cubicBezTo>
                  <a:pt x="733" y="38"/>
                  <a:pt x="888" y="19"/>
                  <a:pt x="1043" y="0"/>
                </a:cubicBezTo>
              </a:path>
            </a:pathLst>
          </a:custGeom>
          <a:noFill/>
          <a:ln w="9525">
            <a:solidFill>
              <a:schemeClr val="tx1"/>
            </a:solidFill>
            <a:round/>
            <a:headEnd/>
            <a:tailEnd/>
          </a:ln>
          <a:effectLst/>
        </p:spPr>
        <p:txBody>
          <a:bodyPr/>
          <a:lstStyle/>
          <a:p>
            <a:endParaRPr lang="fr-FR"/>
          </a:p>
        </p:txBody>
      </p:sp>
      <p:sp>
        <p:nvSpPr>
          <p:cNvPr id="117774" name="Rectangle 14"/>
          <p:cNvSpPr>
            <a:spLocks noChangeArrowheads="1"/>
          </p:cNvSpPr>
          <p:nvPr/>
        </p:nvSpPr>
        <p:spPr bwMode="auto">
          <a:xfrm>
            <a:off x="5148263" y="2344738"/>
            <a:ext cx="431800" cy="144462"/>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117775" name="Rectangle 15"/>
          <p:cNvSpPr>
            <a:spLocks noChangeArrowheads="1"/>
          </p:cNvSpPr>
          <p:nvPr/>
        </p:nvSpPr>
        <p:spPr bwMode="auto">
          <a:xfrm>
            <a:off x="7164388" y="904875"/>
            <a:ext cx="1584325" cy="1223963"/>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117776" name="Line 16"/>
          <p:cNvSpPr>
            <a:spLocks noChangeShapeType="1"/>
          </p:cNvSpPr>
          <p:nvPr/>
        </p:nvSpPr>
        <p:spPr bwMode="auto">
          <a:xfrm>
            <a:off x="7164388" y="1625600"/>
            <a:ext cx="1584325" cy="0"/>
          </a:xfrm>
          <a:prstGeom prst="line">
            <a:avLst/>
          </a:prstGeom>
          <a:noFill/>
          <a:ln w="9525">
            <a:solidFill>
              <a:schemeClr val="bg1"/>
            </a:solidFill>
            <a:round/>
            <a:headEnd/>
            <a:tailEnd/>
          </a:ln>
          <a:effectLst/>
        </p:spPr>
        <p:txBody>
          <a:bodyPr/>
          <a:lstStyle/>
          <a:p>
            <a:endParaRPr lang="fr-FR"/>
          </a:p>
        </p:txBody>
      </p:sp>
      <p:sp>
        <p:nvSpPr>
          <p:cNvPr id="117778" name="Oval 18"/>
          <p:cNvSpPr>
            <a:spLocks noChangeArrowheads="1"/>
          </p:cNvSpPr>
          <p:nvPr/>
        </p:nvSpPr>
        <p:spPr bwMode="auto">
          <a:xfrm>
            <a:off x="7092950" y="977900"/>
            <a:ext cx="431800" cy="287338"/>
          </a:xfrm>
          <a:prstGeom prst="ellipse">
            <a:avLst/>
          </a:prstGeom>
          <a:noFill/>
          <a:ln w="9525">
            <a:noFill/>
            <a:round/>
            <a:headEnd/>
            <a:tailEnd/>
          </a:ln>
          <a:effectLst/>
        </p:spPr>
        <p:txBody>
          <a:bodyPr wrap="none" anchor="ctr"/>
          <a:lstStyle/>
          <a:p>
            <a:pPr algn="ctr"/>
            <a:r>
              <a:rPr lang="fr-FR">
                <a:solidFill>
                  <a:schemeClr val="bg1"/>
                </a:solidFill>
              </a:rPr>
              <a:t>-</a:t>
            </a:r>
          </a:p>
        </p:txBody>
      </p:sp>
      <p:sp>
        <p:nvSpPr>
          <p:cNvPr id="117779" name="Oval 19"/>
          <p:cNvSpPr>
            <a:spLocks noChangeArrowheads="1"/>
          </p:cNvSpPr>
          <p:nvPr/>
        </p:nvSpPr>
        <p:spPr bwMode="auto">
          <a:xfrm>
            <a:off x="7019925" y="1697038"/>
            <a:ext cx="576263" cy="433387"/>
          </a:xfrm>
          <a:prstGeom prst="ellipse">
            <a:avLst/>
          </a:prstGeom>
          <a:noFill/>
          <a:ln w="9525">
            <a:noFill/>
            <a:round/>
            <a:headEnd/>
            <a:tailEnd/>
          </a:ln>
          <a:effectLst/>
        </p:spPr>
        <p:txBody>
          <a:bodyPr wrap="none" anchor="ctr"/>
          <a:lstStyle/>
          <a:p>
            <a:pPr algn="ctr"/>
            <a:r>
              <a:rPr lang="fr-FR">
                <a:solidFill>
                  <a:schemeClr val="bg1"/>
                </a:solidFill>
              </a:rPr>
              <a:t>+</a:t>
            </a:r>
          </a:p>
        </p:txBody>
      </p:sp>
      <p:sp>
        <p:nvSpPr>
          <p:cNvPr id="117780" name="Freeform 20"/>
          <p:cNvSpPr>
            <a:spLocks/>
          </p:cNvSpPr>
          <p:nvPr/>
        </p:nvSpPr>
        <p:spPr bwMode="auto">
          <a:xfrm>
            <a:off x="7596188" y="1120775"/>
            <a:ext cx="1152525" cy="504825"/>
          </a:xfrm>
          <a:custGeom>
            <a:avLst/>
            <a:gdLst/>
            <a:ahLst/>
            <a:cxnLst>
              <a:cxn ang="0">
                <a:pos x="0" y="318"/>
              </a:cxn>
              <a:cxn ang="0">
                <a:pos x="136" y="91"/>
              </a:cxn>
              <a:cxn ang="0">
                <a:pos x="363" y="46"/>
              </a:cxn>
              <a:cxn ang="0">
                <a:pos x="726" y="0"/>
              </a:cxn>
              <a:cxn ang="0">
                <a:pos x="726" y="318"/>
              </a:cxn>
            </a:cxnLst>
            <a:rect l="0" t="0" r="r" b="b"/>
            <a:pathLst>
              <a:path w="726" h="318">
                <a:moveTo>
                  <a:pt x="0" y="318"/>
                </a:moveTo>
                <a:lnTo>
                  <a:pt x="136" y="91"/>
                </a:lnTo>
                <a:lnTo>
                  <a:pt x="363" y="46"/>
                </a:lnTo>
                <a:lnTo>
                  <a:pt x="726" y="0"/>
                </a:lnTo>
                <a:lnTo>
                  <a:pt x="726" y="318"/>
                </a:lnTo>
              </a:path>
            </a:pathLst>
          </a:custGeom>
          <a:solidFill>
            <a:schemeClr val="bg1"/>
          </a:solidFill>
          <a:ln w="9525">
            <a:solidFill>
              <a:schemeClr val="tx1"/>
            </a:solidFill>
            <a:round/>
            <a:headEnd/>
            <a:tailEnd/>
          </a:ln>
          <a:effectLst/>
        </p:spPr>
        <p:txBody>
          <a:bodyPr/>
          <a:lstStyle/>
          <a:p>
            <a:endParaRPr lang="fr-FR"/>
          </a:p>
        </p:txBody>
      </p:sp>
      <p:sp>
        <p:nvSpPr>
          <p:cNvPr id="117781" name="Text Box 21"/>
          <p:cNvSpPr txBox="1">
            <a:spLocks noChangeArrowheads="1"/>
          </p:cNvSpPr>
          <p:nvPr/>
        </p:nvSpPr>
        <p:spPr bwMode="auto">
          <a:xfrm>
            <a:off x="228600" y="3962400"/>
            <a:ext cx="8915400" cy="2647950"/>
          </a:xfrm>
          <a:prstGeom prst="rect">
            <a:avLst/>
          </a:prstGeom>
          <a:noFill/>
          <a:ln w="9525">
            <a:noFill/>
            <a:miter lim="800000"/>
            <a:headEnd/>
            <a:tailEnd/>
          </a:ln>
          <a:effectLst/>
        </p:spPr>
        <p:txBody>
          <a:bodyPr>
            <a:spAutoFit/>
          </a:bodyPr>
          <a:lstStyle/>
          <a:p>
            <a:pPr>
              <a:spcBef>
                <a:spcPct val="50000"/>
              </a:spcBef>
            </a:pPr>
            <a:r>
              <a:rPr lang="fr-FR" sz="2400"/>
              <a:t>Repérage flux veineux</a:t>
            </a:r>
          </a:p>
          <a:p>
            <a:pPr>
              <a:spcBef>
                <a:spcPct val="50000"/>
              </a:spcBef>
            </a:pPr>
            <a:r>
              <a:rPr lang="fr-FR" sz="2400"/>
              <a:t>Gonflage brassard jusqu’à 120 mmHg</a:t>
            </a:r>
          </a:p>
          <a:p>
            <a:pPr>
              <a:spcBef>
                <a:spcPct val="50000"/>
              </a:spcBef>
            </a:pPr>
            <a:r>
              <a:rPr lang="fr-FR" sz="2400"/>
              <a:t>Dégonflage du brassard</a:t>
            </a:r>
          </a:p>
          <a:p>
            <a:pPr>
              <a:spcBef>
                <a:spcPct val="50000"/>
              </a:spcBef>
            </a:pPr>
            <a:r>
              <a:rPr lang="fr-FR" sz="2400"/>
              <a:t>Réapparition du flux veineux = Pression veineuse résiduelle</a:t>
            </a:r>
          </a:p>
          <a:p>
            <a:pPr>
              <a:spcBef>
                <a:spcPct val="50000"/>
              </a:spcBef>
            </a:pPr>
            <a:r>
              <a:rPr lang="fr-FR" sz="2400"/>
              <a:t>                         Normale &lt; 20 mmhg</a:t>
            </a:r>
          </a:p>
        </p:txBody>
      </p:sp>
      <p:sp>
        <p:nvSpPr>
          <p:cNvPr id="117792" name="Line 32"/>
          <p:cNvSpPr>
            <a:spLocks noChangeShapeType="1"/>
          </p:cNvSpPr>
          <p:nvPr/>
        </p:nvSpPr>
        <p:spPr bwMode="auto">
          <a:xfrm>
            <a:off x="3733800" y="6477000"/>
            <a:ext cx="152400" cy="76200"/>
          </a:xfrm>
          <a:prstGeom prst="line">
            <a:avLst/>
          </a:prstGeom>
          <a:noFill/>
          <a:ln w="19050">
            <a:solidFill>
              <a:schemeClr val="tx1"/>
            </a:solidFill>
            <a:round/>
            <a:headEnd/>
            <a:tailEnd/>
          </a:ln>
          <a:effectLst/>
        </p:spPr>
        <p:txBody>
          <a:bodyPr/>
          <a:lstStyle/>
          <a:p>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Line 2"/>
          <p:cNvSpPr>
            <a:spLocks noChangeShapeType="1"/>
          </p:cNvSpPr>
          <p:nvPr/>
        </p:nvSpPr>
        <p:spPr bwMode="auto">
          <a:xfrm>
            <a:off x="5508625" y="2049463"/>
            <a:ext cx="0" cy="1150937"/>
          </a:xfrm>
          <a:prstGeom prst="line">
            <a:avLst/>
          </a:prstGeom>
          <a:noFill/>
          <a:ln w="9525">
            <a:solidFill>
              <a:schemeClr val="tx1"/>
            </a:solidFill>
            <a:round/>
            <a:headEnd/>
            <a:tailEnd/>
          </a:ln>
          <a:effectLst/>
        </p:spPr>
        <p:txBody>
          <a:bodyPr/>
          <a:lstStyle/>
          <a:p>
            <a:endParaRPr lang="fr-FR"/>
          </a:p>
        </p:txBody>
      </p:sp>
      <p:sp>
        <p:nvSpPr>
          <p:cNvPr id="208899" name="Line 3"/>
          <p:cNvSpPr>
            <a:spLocks noChangeShapeType="1"/>
          </p:cNvSpPr>
          <p:nvPr/>
        </p:nvSpPr>
        <p:spPr bwMode="auto">
          <a:xfrm flipH="1">
            <a:off x="1260475" y="1976438"/>
            <a:ext cx="4248150" cy="0"/>
          </a:xfrm>
          <a:prstGeom prst="line">
            <a:avLst/>
          </a:prstGeom>
          <a:noFill/>
          <a:ln w="9525">
            <a:solidFill>
              <a:schemeClr val="tx1"/>
            </a:solidFill>
            <a:round/>
            <a:headEnd/>
            <a:tailEnd/>
          </a:ln>
          <a:effectLst/>
        </p:spPr>
        <p:txBody>
          <a:bodyPr/>
          <a:lstStyle/>
          <a:p>
            <a:endParaRPr lang="fr-FR"/>
          </a:p>
        </p:txBody>
      </p:sp>
      <p:grpSp>
        <p:nvGrpSpPr>
          <p:cNvPr id="208900" name="Group 4"/>
          <p:cNvGrpSpPr>
            <a:grpSpLocks/>
          </p:cNvGrpSpPr>
          <p:nvPr/>
        </p:nvGrpSpPr>
        <p:grpSpPr bwMode="auto">
          <a:xfrm>
            <a:off x="684213" y="1976438"/>
            <a:ext cx="4824412" cy="1728787"/>
            <a:chOff x="567" y="1570"/>
            <a:chExt cx="3039" cy="1089"/>
          </a:xfrm>
        </p:grpSpPr>
        <p:sp>
          <p:nvSpPr>
            <p:cNvPr id="208901" name="Line 5"/>
            <p:cNvSpPr>
              <a:spLocks noChangeShapeType="1"/>
            </p:cNvSpPr>
            <p:nvPr/>
          </p:nvSpPr>
          <p:spPr bwMode="auto">
            <a:xfrm flipV="1">
              <a:off x="567" y="1570"/>
              <a:ext cx="317" cy="409"/>
            </a:xfrm>
            <a:prstGeom prst="line">
              <a:avLst/>
            </a:prstGeom>
            <a:noFill/>
            <a:ln w="9525">
              <a:solidFill>
                <a:schemeClr val="tx1"/>
              </a:solidFill>
              <a:round/>
              <a:headEnd/>
              <a:tailEnd/>
            </a:ln>
            <a:effectLst/>
          </p:spPr>
          <p:txBody>
            <a:bodyPr/>
            <a:lstStyle/>
            <a:p>
              <a:endParaRPr lang="fr-FR"/>
            </a:p>
          </p:txBody>
        </p:sp>
        <p:sp>
          <p:nvSpPr>
            <p:cNvPr id="208902" name="Line 6"/>
            <p:cNvSpPr>
              <a:spLocks noChangeShapeType="1"/>
            </p:cNvSpPr>
            <p:nvPr/>
          </p:nvSpPr>
          <p:spPr bwMode="auto">
            <a:xfrm flipH="1">
              <a:off x="3470" y="1570"/>
              <a:ext cx="136" cy="409"/>
            </a:xfrm>
            <a:prstGeom prst="line">
              <a:avLst/>
            </a:prstGeom>
            <a:noFill/>
            <a:ln w="9525">
              <a:solidFill>
                <a:schemeClr val="tx1"/>
              </a:solidFill>
              <a:round/>
              <a:headEnd/>
              <a:tailEnd/>
            </a:ln>
            <a:effectLst/>
          </p:spPr>
          <p:txBody>
            <a:bodyPr/>
            <a:lstStyle/>
            <a:p>
              <a:endParaRPr lang="fr-FR"/>
            </a:p>
          </p:txBody>
        </p:sp>
        <p:sp>
          <p:nvSpPr>
            <p:cNvPr id="208903" name="Freeform 7"/>
            <p:cNvSpPr>
              <a:spLocks/>
            </p:cNvSpPr>
            <p:nvPr/>
          </p:nvSpPr>
          <p:spPr bwMode="auto">
            <a:xfrm>
              <a:off x="567" y="1959"/>
              <a:ext cx="2903" cy="700"/>
            </a:xfrm>
            <a:custGeom>
              <a:avLst/>
              <a:gdLst/>
              <a:ahLst/>
              <a:cxnLst>
                <a:cxn ang="0">
                  <a:pos x="9" y="700"/>
                </a:cxn>
                <a:cxn ang="0">
                  <a:pos x="0" y="0"/>
                </a:cxn>
                <a:cxn ang="0">
                  <a:pos x="2903" y="0"/>
                </a:cxn>
                <a:cxn ang="0">
                  <a:pos x="2903" y="680"/>
                </a:cxn>
              </a:cxnLst>
              <a:rect l="0" t="0" r="r" b="b"/>
              <a:pathLst>
                <a:path w="2903" h="700">
                  <a:moveTo>
                    <a:pt x="9" y="700"/>
                  </a:moveTo>
                  <a:lnTo>
                    <a:pt x="0" y="0"/>
                  </a:lnTo>
                  <a:lnTo>
                    <a:pt x="2903" y="0"/>
                  </a:lnTo>
                  <a:lnTo>
                    <a:pt x="2903" y="680"/>
                  </a:lnTo>
                </a:path>
              </a:pathLst>
            </a:custGeom>
            <a:noFill/>
            <a:ln w="9525">
              <a:solidFill>
                <a:schemeClr val="tx1"/>
              </a:solidFill>
              <a:round/>
              <a:headEnd/>
              <a:tailEnd/>
            </a:ln>
            <a:effectLst/>
          </p:spPr>
          <p:txBody>
            <a:bodyPr/>
            <a:lstStyle/>
            <a:p>
              <a:endParaRPr lang="fr-FR"/>
            </a:p>
          </p:txBody>
        </p:sp>
      </p:grpSp>
      <p:sp>
        <p:nvSpPr>
          <p:cNvPr id="208904" name="Text Box 8"/>
          <p:cNvSpPr txBox="1">
            <a:spLocks noChangeArrowheads="1"/>
          </p:cNvSpPr>
          <p:nvPr/>
        </p:nvSpPr>
        <p:spPr bwMode="auto">
          <a:xfrm>
            <a:off x="228600" y="152400"/>
            <a:ext cx="8642350" cy="1004888"/>
          </a:xfrm>
          <a:prstGeom prst="rect">
            <a:avLst/>
          </a:prstGeom>
          <a:noFill/>
          <a:ln w="9525">
            <a:noFill/>
            <a:miter lim="800000"/>
            <a:headEnd/>
            <a:tailEnd/>
          </a:ln>
          <a:effectLst/>
        </p:spPr>
        <p:txBody>
          <a:bodyPr>
            <a:spAutoFit/>
          </a:bodyPr>
          <a:lstStyle/>
          <a:p>
            <a:pPr>
              <a:spcBef>
                <a:spcPct val="50000"/>
              </a:spcBef>
            </a:pPr>
            <a:r>
              <a:rPr lang="fr-FR" sz="2400">
                <a:solidFill>
                  <a:schemeClr val="accent2"/>
                </a:solidFill>
              </a:rPr>
              <a:t>      - Doppler: </a:t>
            </a:r>
            <a:r>
              <a:rPr lang="fr-FR" sz="2400" b="0">
                <a:solidFill>
                  <a:schemeClr val="accent2"/>
                </a:solidFill>
              </a:rPr>
              <a:t>mesure de pression veineuse en décubitus.</a:t>
            </a:r>
          </a:p>
          <a:p>
            <a:pPr>
              <a:spcBef>
                <a:spcPct val="50000"/>
              </a:spcBef>
            </a:pPr>
            <a:endParaRPr lang="fr-FR" sz="2400" b="0">
              <a:solidFill>
                <a:schemeClr val="accent2"/>
              </a:solidFill>
            </a:endParaRPr>
          </a:p>
        </p:txBody>
      </p:sp>
      <p:sp>
        <p:nvSpPr>
          <p:cNvPr id="208905" name="Oval 9"/>
          <p:cNvSpPr>
            <a:spLocks noChangeArrowheads="1"/>
          </p:cNvSpPr>
          <p:nvPr/>
        </p:nvSpPr>
        <p:spPr bwMode="auto">
          <a:xfrm rot="16200000" flipH="1">
            <a:off x="680244" y="1796257"/>
            <a:ext cx="688975" cy="681037"/>
          </a:xfrm>
          <a:prstGeom prst="ellipse">
            <a:avLst/>
          </a:prstGeom>
          <a:solidFill>
            <a:schemeClr val="bg1"/>
          </a:solidFill>
          <a:ln w="38100">
            <a:solidFill>
              <a:schemeClr val="tx1"/>
            </a:solidFill>
            <a:round/>
            <a:headEnd/>
            <a:tailEnd/>
          </a:ln>
          <a:effectLst/>
        </p:spPr>
        <p:txBody>
          <a:bodyPr wrap="none" anchor="ctr"/>
          <a:lstStyle/>
          <a:p>
            <a:endParaRPr lang="fr-FR"/>
          </a:p>
        </p:txBody>
      </p:sp>
      <p:sp>
        <p:nvSpPr>
          <p:cNvPr id="208906" name="Line 10"/>
          <p:cNvSpPr>
            <a:spLocks noChangeShapeType="1"/>
          </p:cNvSpPr>
          <p:nvPr/>
        </p:nvSpPr>
        <p:spPr bwMode="auto">
          <a:xfrm rot="16200000" flipH="1">
            <a:off x="2348706" y="1193007"/>
            <a:ext cx="41275" cy="1957388"/>
          </a:xfrm>
          <a:prstGeom prst="line">
            <a:avLst/>
          </a:prstGeom>
          <a:noFill/>
          <a:ln w="76200">
            <a:solidFill>
              <a:schemeClr val="tx1"/>
            </a:solidFill>
            <a:round/>
            <a:headEnd/>
            <a:tailEnd/>
          </a:ln>
          <a:effectLst/>
        </p:spPr>
        <p:txBody>
          <a:bodyPr/>
          <a:lstStyle/>
          <a:p>
            <a:endParaRPr lang="fr-FR"/>
          </a:p>
        </p:txBody>
      </p:sp>
      <p:sp>
        <p:nvSpPr>
          <p:cNvPr id="208907" name="Freeform 11"/>
          <p:cNvSpPr>
            <a:spLocks/>
          </p:cNvSpPr>
          <p:nvPr/>
        </p:nvSpPr>
        <p:spPr bwMode="auto">
          <a:xfrm flipH="1">
            <a:off x="3278188" y="1812925"/>
            <a:ext cx="1941512" cy="346075"/>
          </a:xfrm>
          <a:custGeom>
            <a:avLst/>
            <a:gdLst/>
            <a:ahLst/>
            <a:cxnLst>
              <a:cxn ang="0">
                <a:pos x="647" y="115"/>
              </a:cxn>
              <a:cxn ang="0">
                <a:pos x="8" y="106"/>
              </a:cxn>
              <a:cxn ang="0">
                <a:pos x="0" y="0"/>
              </a:cxn>
            </a:cxnLst>
            <a:rect l="0" t="0" r="r" b="b"/>
            <a:pathLst>
              <a:path w="647" h="115">
                <a:moveTo>
                  <a:pt x="647" y="115"/>
                </a:moveTo>
                <a:lnTo>
                  <a:pt x="8" y="106"/>
                </a:lnTo>
                <a:lnTo>
                  <a:pt x="0" y="0"/>
                </a:lnTo>
              </a:path>
            </a:pathLst>
          </a:custGeom>
          <a:noFill/>
          <a:ln w="38100" cmpd="sng">
            <a:solidFill>
              <a:schemeClr val="tx1"/>
            </a:solidFill>
            <a:round/>
            <a:headEnd/>
            <a:tailEnd/>
          </a:ln>
          <a:effectLst/>
        </p:spPr>
        <p:txBody>
          <a:bodyPr/>
          <a:lstStyle/>
          <a:p>
            <a:endParaRPr lang="fr-FR"/>
          </a:p>
        </p:txBody>
      </p:sp>
      <p:sp>
        <p:nvSpPr>
          <p:cNvPr id="208908" name="Freeform 12"/>
          <p:cNvSpPr>
            <a:spLocks/>
          </p:cNvSpPr>
          <p:nvPr/>
        </p:nvSpPr>
        <p:spPr bwMode="auto">
          <a:xfrm rot="17829104" flipH="1">
            <a:off x="2322513" y="1527175"/>
            <a:ext cx="688975" cy="1362075"/>
          </a:xfrm>
          <a:custGeom>
            <a:avLst/>
            <a:gdLst/>
            <a:ahLst/>
            <a:cxnLst>
              <a:cxn ang="0">
                <a:pos x="227" y="0"/>
              </a:cxn>
              <a:cxn ang="0">
                <a:pos x="91" y="454"/>
              </a:cxn>
              <a:cxn ang="0">
                <a:pos x="0" y="454"/>
              </a:cxn>
            </a:cxnLst>
            <a:rect l="0" t="0" r="r" b="b"/>
            <a:pathLst>
              <a:path w="227" h="454">
                <a:moveTo>
                  <a:pt x="227" y="0"/>
                </a:moveTo>
                <a:lnTo>
                  <a:pt x="91" y="454"/>
                </a:lnTo>
                <a:lnTo>
                  <a:pt x="0" y="454"/>
                </a:lnTo>
              </a:path>
            </a:pathLst>
          </a:custGeom>
          <a:noFill/>
          <a:ln w="28575" cmpd="sng">
            <a:solidFill>
              <a:schemeClr val="tx1"/>
            </a:solidFill>
            <a:round/>
            <a:headEnd/>
            <a:tailEnd/>
          </a:ln>
          <a:effectLst/>
        </p:spPr>
        <p:txBody>
          <a:bodyPr/>
          <a:lstStyle/>
          <a:p>
            <a:endParaRPr lang="fr-FR"/>
          </a:p>
        </p:txBody>
      </p:sp>
      <p:sp>
        <p:nvSpPr>
          <p:cNvPr id="208909" name="Rectangle 13"/>
          <p:cNvSpPr>
            <a:spLocks noChangeArrowheads="1"/>
          </p:cNvSpPr>
          <p:nvPr/>
        </p:nvSpPr>
        <p:spPr bwMode="auto">
          <a:xfrm>
            <a:off x="4500563" y="1833563"/>
            <a:ext cx="503237" cy="574675"/>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208910" name="Oval 14"/>
          <p:cNvSpPr>
            <a:spLocks noChangeArrowheads="1"/>
          </p:cNvSpPr>
          <p:nvPr/>
        </p:nvSpPr>
        <p:spPr bwMode="auto">
          <a:xfrm>
            <a:off x="4572000" y="1905000"/>
            <a:ext cx="358775" cy="431800"/>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208911" name="Line 15"/>
          <p:cNvSpPr>
            <a:spLocks noChangeShapeType="1"/>
          </p:cNvSpPr>
          <p:nvPr/>
        </p:nvSpPr>
        <p:spPr bwMode="auto">
          <a:xfrm flipH="1">
            <a:off x="4572000" y="2120900"/>
            <a:ext cx="215900" cy="0"/>
          </a:xfrm>
          <a:prstGeom prst="line">
            <a:avLst/>
          </a:prstGeom>
          <a:noFill/>
          <a:ln w="9525">
            <a:solidFill>
              <a:schemeClr val="tx1"/>
            </a:solidFill>
            <a:round/>
            <a:headEnd/>
            <a:tailEnd type="triangle" w="med" len="med"/>
          </a:ln>
          <a:effectLst/>
        </p:spPr>
        <p:txBody>
          <a:bodyPr/>
          <a:lstStyle/>
          <a:p>
            <a:endParaRPr lang="fr-FR"/>
          </a:p>
        </p:txBody>
      </p:sp>
      <p:sp>
        <p:nvSpPr>
          <p:cNvPr id="208912" name="Freeform 16"/>
          <p:cNvSpPr>
            <a:spLocks/>
          </p:cNvSpPr>
          <p:nvPr/>
        </p:nvSpPr>
        <p:spPr bwMode="auto">
          <a:xfrm>
            <a:off x="5580063" y="1184275"/>
            <a:ext cx="1655762" cy="1079500"/>
          </a:xfrm>
          <a:custGeom>
            <a:avLst/>
            <a:gdLst/>
            <a:ahLst/>
            <a:cxnLst>
              <a:cxn ang="0">
                <a:pos x="0" y="680"/>
              </a:cxn>
              <a:cxn ang="0">
                <a:pos x="454" y="589"/>
              </a:cxn>
              <a:cxn ang="0">
                <a:pos x="635" y="136"/>
              </a:cxn>
              <a:cxn ang="0">
                <a:pos x="1043" y="0"/>
              </a:cxn>
            </a:cxnLst>
            <a:rect l="0" t="0" r="r" b="b"/>
            <a:pathLst>
              <a:path w="1043" h="680">
                <a:moveTo>
                  <a:pt x="0" y="680"/>
                </a:moveTo>
                <a:cubicBezTo>
                  <a:pt x="174" y="680"/>
                  <a:pt x="348" y="680"/>
                  <a:pt x="454" y="589"/>
                </a:cubicBezTo>
                <a:cubicBezTo>
                  <a:pt x="560" y="498"/>
                  <a:pt x="537" y="234"/>
                  <a:pt x="635" y="136"/>
                </a:cubicBezTo>
                <a:cubicBezTo>
                  <a:pt x="733" y="38"/>
                  <a:pt x="888" y="19"/>
                  <a:pt x="1043" y="0"/>
                </a:cubicBezTo>
              </a:path>
            </a:pathLst>
          </a:custGeom>
          <a:noFill/>
          <a:ln w="9525">
            <a:solidFill>
              <a:schemeClr val="tx1"/>
            </a:solidFill>
            <a:round/>
            <a:headEnd/>
            <a:tailEnd/>
          </a:ln>
          <a:effectLst/>
        </p:spPr>
        <p:txBody>
          <a:bodyPr/>
          <a:lstStyle/>
          <a:p>
            <a:endParaRPr lang="fr-FR"/>
          </a:p>
        </p:txBody>
      </p:sp>
      <p:sp>
        <p:nvSpPr>
          <p:cNvPr id="208913" name="Rectangle 17"/>
          <p:cNvSpPr>
            <a:spLocks noChangeArrowheads="1"/>
          </p:cNvSpPr>
          <p:nvPr/>
        </p:nvSpPr>
        <p:spPr bwMode="auto">
          <a:xfrm>
            <a:off x="5148263" y="2192338"/>
            <a:ext cx="431800" cy="144462"/>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208914" name="Rectangle 18"/>
          <p:cNvSpPr>
            <a:spLocks noChangeArrowheads="1"/>
          </p:cNvSpPr>
          <p:nvPr/>
        </p:nvSpPr>
        <p:spPr bwMode="auto">
          <a:xfrm>
            <a:off x="7164388" y="752475"/>
            <a:ext cx="1584325" cy="1223963"/>
          </a:xfrm>
          <a:prstGeom prst="rect">
            <a:avLst/>
          </a:prstGeom>
          <a:solidFill>
            <a:schemeClr val="accent2"/>
          </a:solidFill>
          <a:ln w="9525">
            <a:solidFill>
              <a:schemeClr val="accent2"/>
            </a:solidFill>
            <a:miter lim="800000"/>
            <a:headEnd/>
            <a:tailEnd/>
          </a:ln>
          <a:effectLst/>
        </p:spPr>
        <p:txBody>
          <a:bodyPr wrap="none" anchor="ctr"/>
          <a:lstStyle/>
          <a:p>
            <a:endParaRPr lang="fr-FR"/>
          </a:p>
        </p:txBody>
      </p:sp>
      <p:sp>
        <p:nvSpPr>
          <p:cNvPr id="208915" name="Line 19"/>
          <p:cNvSpPr>
            <a:spLocks noChangeShapeType="1"/>
          </p:cNvSpPr>
          <p:nvPr/>
        </p:nvSpPr>
        <p:spPr bwMode="auto">
          <a:xfrm>
            <a:off x="7164388" y="1473200"/>
            <a:ext cx="1584325" cy="0"/>
          </a:xfrm>
          <a:prstGeom prst="line">
            <a:avLst/>
          </a:prstGeom>
          <a:noFill/>
          <a:ln w="9525">
            <a:solidFill>
              <a:schemeClr val="bg1"/>
            </a:solidFill>
            <a:round/>
            <a:headEnd/>
            <a:tailEnd/>
          </a:ln>
          <a:effectLst/>
        </p:spPr>
        <p:txBody>
          <a:bodyPr/>
          <a:lstStyle/>
          <a:p>
            <a:endParaRPr lang="fr-FR"/>
          </a:p>
        </p:txBody>
      </p:sp>
      <p:sp>
        <p:nvSpPr>
          <p:cNvPr id="208916" name="Oval 20"/>
          <p:cNvSpPr>
            <a:spLocks noChangeArrowheads="1"/>
          </p:cNvSpPr>
          <p:nvPr/>
        </p:nvSpPr>
        <p:spPr bwMode="auto">
          <a:xfrm>
            <a:off x="7092950" y="825500"/>
            <a:ext cx="431800" cy="287338"/>
          </a:xfrm>
          <a:prstGeom prst="ellipse">
            <a:avLst/>
          </a:prstGeom>
          <a:noFill/>
          <a:ln w="9525">
            <a:noFill/>
            <a:round/>
            <a:headEnd/>
            <a:tailEnd/>
          </a:ln>
          <a:effectLst/>
        </p:spPr>
        <p:txBody>
          <a:bodyPr wrap="none" anchor="ctr"/>
          <a:lstStyle/>
          <a:p>
            <a:pPr algn="ctr"/>
            <a:r>
              <a:rPr lang="fr-FR">
                <a:solidFill>
                  <a:schemeClr val="bg1"/>
                </a:solidFill>
              </a:rPr>
              <a:t>-</a:t>
            </a:r>
          </a:p>
        </p:txBody>
      </p:sp>
      <p:sp>
        <p:nvSpPr>
          <p:cNvPr id="208917" name="Oval 21"/>
          <p:cNvSpPr>
            <a:spLocks noChangeArrowheads="1"/>
          </p:cNvSpPr>
          <p:nvPr/>
        </p:nvSpPr>
        <p:spPr bwMode="auto">
          <a:xfrm>
            <a:off x="7019925" y="1544638"/>
            <a:ext cx="576263" cy="433387"/>
          </a:xfrm>
          <a:prstGeom prst="ellipse">
            <a:avLst/>
          </a:prstGeom>
          <a:noFill/>
          <a:ln w="9525">
            <a:noFill/>
            <a:round/>
            <a:headEnd/>
            <a:tailEnd/>
          </a:ln>
          <a:effectLst/>
        </p:spPr>
        <p:txBody>
          <a:bodyPr wrap="none" anchor="ctr"/>
          <a:lstStyle/>
          <a:p>
            <a:pPr algn="ctr"/>
            <a:r>
              <a:rPr lang="fr-FR">
                <a:solidFill>
                  <a:schemeClr val="bg1"/>
                </a:solidFill>
              </a:rPr>
              <a:t>+</a:t>
            </a:r>
          </a:p>
        </p:txBody>
      </p:sp>
      <p:sp>
        <p:nvSpPr>
          <p:cNvPr id="208918" name="Freeform 22"/>
          <p:cNvSpPr>
            <a:spLocks/>
          </p:cNvSpPr>
          <p:nvPr/>
        </p:nvSpPr>
        <p:spPr bwMode="auto">
          <a:xfrm>
            <a:off x="7596188" y="968375"/>
            <a:ext cx="1152525" cy="504825"/>
          </a:xfrm>
          <a:custGeom>
            <a:avLst/>
            <a:gdLst/>
            <a:ahLst/>
            <a:cxnLst>
              <a:cxn ang="0">
                <a:pos x="0" y="318"/>
              </a:cxn>
              <a:cxn ang="0">
                <a:pos x="136" y="91"/>
              </a:cxn>
              <a:cxn ang="0">
                <a:pos x="363" y="46"/>
              </a:cxn>
              <a:cxn ang="0">
                <a:pos x="726" y="0"/>
              </a:cxn>
              <a:cxn ang="0">
                <a:pos x="726" y="318"/>
              </a:cxn>
            </a:cxnLst>
            <a:rect l="0" t="0" r="r" b="b"/>
            <a:pathLst>
              <a:path w="726" h="318">
                <a:moveTo>
                  <a:pt x="0" y="318"/>
                </a:moveTo>
                <a:lnTo>
                  <a:pt x="136" y="91"/>
                </a:lnTo>
                <a:lnTo>
                  <a:pt x="363" y="46"/>
                </a:lnTo>
                <a:lnTo>
                  <a:pt x="726" y="0"/>
                </a:lnTo>
                <a:lnTo>
                  <a:pt x="726" y="318"/>
                </a:lnTo>
              </a:path>
            </a:pathLst>
          </a:custGeom>
          <a:solidFill>
            <a:schemeClr val="bg1"/>
          </a:solidFill>
          <a:ln w="9525">
            <a:solidFill>
              <a:schemeClr val="tx1"/>
            </a:solidFill>
            <a:round/>
            <a:headEnd/>
            <a:tailEnd/>
          </a:ln>
          <a:effectLst/>
        </p:spPr>
        <p:txBody>
          <a:bodyPr/>
          <a:lstStyle/>
          <a:p>
            <a:endParaRPr lang="fr-FR"/>
          </a:p>
        </p:txBody>
      </p:sp>
      <p:sp>
        <p:nvSpPr>
          <p:cNvPr id="208921" name="Text Box 25"/>
          <p:cNvSpPr txBox="1">
            <a:spLocks noChangeArrowheads="1"/>
          </p:cNvSpPr>
          <p:nvPr/>
        </p:nvSpPr>
        <p:spPr bwMode="auto">
          <a:xfrm>
            <a:off x="762000" y="3276600"/>
            <a:ext cx="7632700" cy="3195638"/>
          </a:xfrm>
          <a:prstGeom prst="rect">
            <a:avLst/>
          </a:prstGeom>
          <a:noFill/>
          <a:ln w="9525">
            <a:noFill/>
            <a:miter lim="800000"/>
            <a:headEnd/>
            <a:tailEnd/>
          </a:ln>
          <a:effectLst/>
        </p:spPr>
        <p:txBody>
          <a:bodyPr>
            <a:spAutoFit/>
          </a:bodyPr>
          <a:lstStyle/>
          <a:p>
            <a:pPr>
              <a:spcBef>
                <a:spcPct val="50000"/>
              </a:spcBef>
            </a:pPr>
            <a:r>
              <a:rPr lang="fr-FR" sz="2400">
                <a:solidFill>
                  <a:srgbClr val="FF6600"/>
                </a:solidFill>
              </a:rPr>
              <a:t>UTILE SI:</a:t>
            </a:r>
          </a:p>
          <a:p>
            <a:pPr>
              <a:spcBef>
                <a:spcPct val="50000"/>
              </a:spcBef>
            </a:pPr>
            <a:r>
              <a:rPr lang="fr-FR" sz="2400">
                <a:solidFill>
                  <a:srgbClr val="FF6600"/>
                </a:solidFill>
              </a:rPr>
              <a:t> </a:t>
            </a:r>
            <a:r>
              <a:rPr lang="fr-FR" sz="2400"/>
              <a:t> Doute sur la cause de l’œdème</a:t>
            </a:r>
          </a:p>
          <a:p>
            <a:pPr>
              <a:spcBef>
                <a:spcPct val="50000"/>
              </a:spcBef>
            </a:pPr>
            <a:r>
              <a:rPr lang="fr-FR" sz="2400"/>
              <a:t>         - lymphatique</a:t>
            </a:r>
          </a:p>
          <a:p>
            <a:pPr>
              <a:spcBef>
                <a:spcPct val="50000"/>
              </a:spcBef>
            </a:pPr>
            <a:r>
              <a:rPr lang="fr-FR" sz="2400"/>
              <a:t>         - association obstacle-incontinence</a:t>
            </a:r>
          </a:p>
          <a:p>
            <a:pPr>
              <a:spcBef>
                <a:spcPct val="50000"/>
              </a:spcBef>
            </a:pPr>
            <a:r>
              <a:rPr lang="fr-FR" sz="2400"/>
              <a:t>  Pontage envisagé et contrôle pontage</a:t>
            </a:r>
          </a:p>
          <a:p>
            <a:pPr>
              <a:spcBef>
                <a:spcPct val="50000"/>
              </a:spcBef>
            </a:pPr>
            <a:r>
              <a:rPr lang="fr-FR" sz="2400"/>
              <a:t>  Surveillance évolutive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322263" y="333375"/>
            <a:ext cx="8642350" cy="5691188"/>
          </a:xfrm>
          <a:prstGeom prst="rect">
            <a:avLst/>
          </a:prstGeom>
          <a:noFill/>
          <a:ln w="9525">
            <a:noFill/>
            <a:miter lim="800000"/>
            <a:headEnd/>
            <a:tailEnd/>
          </a:ln>
          <a:effectLst/>
        </p:spPr>
        <p:txBody>
          <a:bodyPr>
            <a:spAutoFit/>
          </a:bodyPr>
          <a:lstStyle/>
          <a:p>
            <a:pPr algn="ctr">
              <a:spcBef>
                <a:spcPct val="50000"/>
              </a:spcBef>
            </a:pPr>
            <a:r>
              <a:rPr lang="fr-FR" sz="4400">
                <a:solidFill>
                  <a:schemeClr val="accent2"/>
                </a:solidFill>
              </a:rPr>
              <a:t>INCONTINENCE</a:t>
            </a:r>
          </a:p>
          <a:p>
            <a:pPr>
              <a:spcBef>
                <a:spcPct val="50000"/>
              </a:spcBef>
            </a:pPr>
            <a:r>
              <a:rPr lang="fr-FR" sz="2400">
                <a:solidFill>
                  <a:schemeClr val="accent2"/>
                </a:solidFill>
              </a:rPr>
              <a:t>Clinique:</a:t>
            </a:r>
          </a:p>
          <a:p>
            <a:pPr>
              <a:spcBef>
                <a:spcPct val="50000"/>
              </a:spcBef>
            </a:pPr>
            <a:r>
              <a:rPr lang="fr-FR" sz="2400" b="0">
                <a:solidFill>
                  <a:schemeClr val="accent2"/>
                </a:solidFill>
              </a:rPr>
              <a:t>    Oedème orthostatique régressant en décubitus</a:t>
            </a:r>
          </a:p>
          <a:p>
            <a:pPr>
              <a:spcBef>
                <a:spcPct val="50000"/>
              </a:spcBef>
            </a:pPr>
            <a:r>
              <a:rPr lang="fr-FR" sz="2400">
                <a:solidFill>
                  <a:schemeClr val="accent2"/>
                </a:solidFill>
              </a:rPr>
              <a:t>Paraclinique:</a:t>
            </a:r>
          </a:p>
          <a:p>
            <a:pPr>
              <a:spcBef>
                <a:spcPct val="50000"/>
              </a:spcBef>
            </a:pPr>
            <a:r>
              <a:rPr lang="fr-FR" sz="2400">
                <a:solidFill>
                  <a:schemeClr val="accent2"/>
                </a:solidFill>
              </a:rPr>
              <a:t>    Plethysmographie: </a:t>
            </a:r>
            <a:r>
              <a:rPr lang="fr-FR" sz="2400" b="0">
                <a:solidFill>
                  <a:schemeClr val="accent2"/>
                </a:solidFill>
              </a:rPr>
              <a:t>Temps</a:t>
            </a:r>
            <a:r>
              <a:rPr lang="fr-FR" sz="2400">
                <a:solidFill>
                  <a:schemeClr val="accent2"/>
                </a:solidFill>
              </a:rPr>
              <a:t> </a:t>
            </a:r>
            <a:r>
              <a:rPr lang="fr-FR" sz="2400" b="0">
                <a:solidFill>
                  <a:schemeClr val="accent2"/>
                </a:solidFill>
              </a:rPr>
              <a:t>de remplissage            </a:t>
            </a:r>
            <a:endParaRPr lang="fr-FR" sz="2400">
              <a:solidFill>
                <a:schemeClr val="accent2"/>
              </a:solidFill>
            </a:endParaRPr>
          </a:p>
          <a:p>
            <a:pPr>
              <a:spcBef>
                <a:spcPct val="50000"/>
              </a:spcBef>
            </a:pPr>
            <a:r>
              <a:rPr lang="fr-FR" sz="2400">
                <a:solidFill>
                  <a:schemeClr val="accent2"/>
                </a:solidFill>
              </a:rPr>
              <a:t>    Echo-Doppler : </a:t>
            </a:r>
          </a:p>
          <a:p>
            <a:pPr>
              <a:spcBef>
                <a:spcPct val="50000"/>
              </a:spcBef>
            </a:pPr>
            <a:r>
              <a:rPr lang="fr-FR" sz="2400">
                <a:solidFill>
                  <a:schemeClr val="accent2"/>
                </a:solidFill>
              </a:rPr>
              <a:t>       </a:t>
            </a:r>
            <a:r>
              <a:rPr lang="fr-FR" sz="2400" b="0">
                <a:solidFill>
                  <a:schemeClr val="accent2"/>
                </a:solidFill>
              </a:rPr>
              <a:t>- </a:t>
            </a:r>
            <a:r>
              <a:rPr lang="fr-FR" sz="2400">
                <a:solidFill>
                  <a:srgbClr val="FF6600"/>
                </a:solidFill>
              </a:rPr>
              <a:t>Reflux DIASTOLIQUE </a:t>
            </a:r>
            <a:r>
              <a:rPr lang="fr-FR" sz="2400" b="0">
                <a:solidFill>
                  <a:schemeClr val="accent2"/>
                </a:solidFill>
              </a:rPr>
              <a:t> </a:t>
            </a:r>
            <a:endParaRPr lang="fr-FR" sz="2400" b="0">
              <a:solidFill>
                <a:schemeClr val="folHlink"/>
              </a:solidFill>
            </a:endParaRPr>
          </a:p>
          <a:p>
            <a:pPr>
              <a:spcBef>
                <a:spcPct val="50000"/>
              </a:spcBef>
            </a:pPr>
            <a:r>
              <a:rPr lang="fr-FR" sz="2400">
                <a:solidFill>
                  <a:schemeClr val="accent2"/>
                </a:solidFill>
              </a:rPr>
              <a:t>       - Doppler: </a:t>
            </a:r>
            <a:r>
              <a:rPr lang="fr-FR" sz="2400" b="0">
                <a:solidFill>
                  <a:schemeClr val="accent2"/>
                </a:solidFill>
              </a:rPr>
              <a:t>mesure de pression veineuse en orthostatisme</a:t>
            </a:r>
          </a:p>
          <a:p>
            <a:pPr>
              <a:spcBef>
                <a:spcPct val="50000"/>
              </a:spcBef>
            </a:pPr>
            <a:r>
              <a:rPr lang="fr-FR" sz="2400" b="0">
                <a:solidFill>
                  <a:schemeClr val="accent2"/>
                </a:solidFill>
              </a:rPr>
              <a:t>                  (repos, effort : pléthysmographie à air)</a:t>
            </a:r>
          </a:p>
          <a:p>
            <a:pPr>
              <a:spcBef>
                <a:spcPct val="50000"/>
              </a:spcBef>
            </a:pPr>
            <a:endParaRPr lang="fr-FR" sz="2400" b="0">
              <a:solidFill>
                <a:schemeClr val="accent2"/>
              </a:solidFill>
            </a:endParaRPr>
          </a:p>
        </p:txBody>
      </p:sp>
      <p:sp>
        <p:nvSpPr>
          <p:cNvPr id="130051" name="Line 3"/>
          <p:cNvSpPr>
            <a:spLocks noChangeShapeType="1"/>
          </p:cNvSpPr>
          <p:nvPr/>
        </p:nvSpPr>
        <p:spPr bwMode="auto">
          <a:xfrm rot="6388143" flipV="1">
            <a:off x="6816725" y="2708275"/>
            <a:ext cx="504825" cy="574675"/>
          </a:xfrm>
          <a:prstGeom prst="line">
            <a:avLst/>
          </a:prstGeom>
          <a:noFill/>
          <a:ln w="57150">
            <a:solidFill>
              <a:srgbClr val="FF6600"/>
            </a:solidFill>
            <a:round/>
            <a:headEn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186" name="Group 42"/>
          <p:cNvGrpSpPr>
            <a:grpSpLocks/>
          </p:cNvGrpSpPr>
          <p:nvPr/>
        </p:nvGrpSpPr>
        <p:grpSpPr bwMode="auto">
          <a:xfrm>
            <a:off x="323850" y="2133600"/>
            <a:ext cx="2640013" cy="3937000"/>
            <a:chOff x="158" y="482"/>
            <a:chExt cx="1890" cy="3342"/>
          </a:xfrm>
        </p:grpSpPr>
        <p:sp>
          <p:nvSpPr>
            <p:cNvPr id="134150" name="Freeform 6"/>
            <p:cNvSpPr>
              <a:spLocks/>
            </p:cNvSpPr>
            <p:nvPr/>
          </p:nvSpPr>
          <p:spPr bwMode="auto">
            <a:xfrm>
              <a:off x="158" y="573"/>
              <a:ext cx="1890" cy="3251"/>
            </a:xfrm>
            <a:custGeom>
              <a:avLst/>
              <a:gdLst/>
              <a:ahLst/>
              <a:cxnLst>
                <a:cxn ang="0">
                  <a:pos x="756" y="0"/>
                </a:cxn>
                <a:cxn ang="0">
                  <a:pos x="711" y="1043"/>
                </a:cxn>
                <a:cxn ang="0">
                  <a:pos x="658" y="1322"/>
                </a:cxn>
                <a:cxn ang="0">
                  <a:pos x="658" y="1588"/>
                </a:cxn>
                <a:cxn ang="0">
                  <a:pos x="756" y="1905"/>
                </a:cxn>
                <a:cxn ang="0">
                  <a:pos x="711" y="2767"/>
                </a:cxn>
                <a:cxn ang="0">
                  <a:pos x="76" y="3175"/>
                </a:cxn>
                <a:cxn ang="0">
                  <a:pos x="257" y="3221"/>
                </a:cxn>
                <a:cxn ang="0">
                  <a:pos x="484" y="3175"/>
                </a:cxn>
                <a:cxn ang="0">
                  <a:pos x="847" y="3175"/>
                </a:cxn>
                <a:cxn ang="0">
                  <a:pos x="1210" y="3175"/>
                </a:cxn>
                <a:cxn ang="0">
                  <a:pos x="1255" y="2948"/>
                </a:cxn>
                <a:cxn ang="0">
                  <a:pos x="1210" y="2676"/>
                </a:cxn>
                <a:cxn ang="0">
                  <a:pos x="1482" y="1996"/>
                </a:cxn>
                <a:cxn ang="0">
                  <a:pos x="1527" y="1313"/>
                </a:cxn>
                <a:cxn ang="0">
                  <a:pos x="1890" y="45"/>
                </a:cxn>
              </a:cxnLst>
              <a:rect l="0" t="0" r="r" b="b"/>
              <a:pathLst>
                <a:path w="1890" h="3251">
                  <a:moveTo>
                    <a:pt x="756" y="0"/>
                  </a:moveTo>
                  <a:cubicBezTo>
                    <a:pt x="748" y="408"/>
                    <a:pt x="727" y="823"/>
                    <a:pt x="711" y="1043"/>
                  </a:cubicBezTo>
                  <a:cubicBezTo>
                    <a:pt x="695" y="1263"/>
                    <a:pt x="667" y="1231"/>
                    <a:pt x="658" y="1322"/>
                  </a:cubicBezTo>
                  <a:cubicBezTo>
                    <a:pt x="649" y="1413"/>
                    <a:pt x="642" y="1491"/>
                    <a:pt x="658" y="1588"/>
                  </a:cubicBezTo>
                  <a:cubicBezTo>
                    <a:pt x="674" y="1685"/>
                    <a:pt x="747" y="1709"/>
                    <a:pt x="756" y="1905"/>
                  </a:cubicBezTo>
                  <a:cubicBezTo>
                    <a:pt x="765" y="2101"/>
                    <a:pt x="824" y="2555"/>
                    <a:pt x="711" y="2767"/>
                  </a:cubicBezTo>
                  <a:cubicBezTo>
                    <a:pt x="598" y="2979"/>
                    <a:pt x="152" y="3099"/>
                    <a:pt x="76" y="3175"/>
                  </a:cubicBezTo>
                  <a:cubicBezTo>
                    <a:pt x="0" y="3251"/>
                    <a:pt x="189" y="3221"/>
                    <a:pt x="257" y="3221"/>
                  </a:cubicBezTo>
                  <a:cubicBezTo>
                    <a:pt x="325" y="3221"/>
                    <a:pt x="386" y="3183"/>
                    <a:pt x="484" y="3175"/>
                  </a:cubicBezTo>
                  <a:cubicBezTo>
                    <a:pt x="582" y="3167"/>
                    <a:pt x="726" y="3175"/>
                    <a:pt x="847" y="3175"/>
                  </a:cubicBezTo>
                  <a:cubicBezTo>
                    <a:pt x="968" y="3175"/>
                    <a:pt x="1142" y="3213"/>
                    <a:pt x="1210" y="3175"/>
                  </a:cubicBezTo>
                  <a:cubicBezTo>
                    <a:pt x="1278" y="3137"/>
                    <a:pt x="1255" y="3031"/>
                    <a:pt x="1255" y="2948"/>
                  </a:cubicBezTo>
                  <a:cubicBezTo>
                    <a:pt x="1255" y="2865"/>
                    <a:pt x="1172" y="2835"/>
                    <a:pt x="1210" y="2676"/>
                  </a:cubicBezTo>
                  <a:cubicBezTo>
                    <a:pt x="1248" y="2517"/>
                    <a:pt x="1429" y="2223"/>
                    <a:pt x="1482" y="1996"/>
                  </a:cubicBezTo>
                  <a:cubicBezTo>
                    <a:pt x="1535" y="1769"/>
                    <a:pt x="1459" y="1638"/>
                    <a:pt x="1527" y="1313"/>
                  </a:cubicBezTo>
                  <a:cubicBezTo>
                    <a:pt x="1595" y="988"/>
                    <a:pt x="1815" y="309"/>
                    <a:pt x="1890" y="45"/>
                  </a:cubicBezTo>
                </a:path>
              </a:pathLst>
            </a:custGeom>
            <a:noFill/>
            <a:ln w="9525">
              <a:solidFill>
                <a:schemeClr val="tx1"/>
              </a:solidFill>
              <a:round/>
              <a:headEnd/>
              <a:tailEnd/>
            </a:ln>
            <a:effectLst/>
          </p:spPr>
          <p:txBody>
            <a:bodyPr/>
            <a:lstStyle/>
            <a:p>
              <a:endParaRPr lang="fr-FR"/>
            </a:p>
          </p:txBody>
        </p:sp>
        <p:sp>
          <p:nvSpPr>
            <p:cNvPr id="134151" name="Freeform 7"/>
            <p:cNvSpPr>
              <a:spLocks/>
            </p:cNvSpPr>
            <p:nvPr/>
          </p:nvSpPr>
          <p:spPr bwMode="auto">
            <a:xfrm>
              <a:off x="1196" y="482"/>
              <a:ext cx="308" cy="2212"/>
            </a:xfrm>
            <a:custGeom>
              <a:avLst/>
              <a:gdLst/>
              <a:ahLst/>
              <a:cxnLst>
                <a:cxn ang="0">
                  <a:pos x="308" y="0"/>
                </a:cxn>
                <a:cxn ang="0">
                  <a:pos x="126" y="1044"/>
                </a:cxn>
                <a:cxn ang="0">
                  <a:pos x="0" y="2212"/>
                </a:cxn>
              </a:cxnLst>
              <a:rect l="0" t="0" r="r" b="b"/>
              <a:pathLst>
                <a:path w="308" h="2212">
                  <a:moveTo>
                    <a:pt x="308" y="0"/>
                  </a:moveTo>
                  <a:cubicBezTo>
                    <a:pt x="247" y="265"/>
                    <a:pt x="177" y="675"/>
                    <a:pt x="126" y="1044"/>
                  </a:cubicBezTo>
                  <a:cubicBezTo>
                    <a:pt x="75" y="1413"/>
                    <a:pt x="26" y="1969"/>
                    <a:pt x="0" y="2212"/>
                  </a:cubicBezTo>
                </a:path>
              </a:pathLst>
            </a:custGeom>
            <a:noFill/>
            <a:ln w="76200" cmpd="sng">
              <a:solidFill>
                <a:schemeClr val="accent2"/>
              </a:solidFill>
              <a:round/>
              <a:headEnd/>
              <a:tailEnd/>
            </a:ln>
            <a:effectLst/>
          </p:spPr>
          <p:txBody>
            <a:bodyPr/>
            <a:lstStyle/>
            <a:p>
              <a:endParaRPr lang="fr-FR"/>
            </a:p>
          </p:txBody>
        </p:sp>
        <p:sp>
          <p:nvSpPr>
            <p:cNvPr id="134152" name="Freeform 8"/>
            <p:cNvSpPr>
              <a:spLocks/>
            </p:cNvSpPr>
            <p:nvPr/>
          </p:nvSpPr>
          <p:spPr bwMode="auto">
            <a:xfrm>
              <a:off x="771" y="663"/>
              <a:ext cx="687" cy="2890"/>
            </a:xfrm>
            <a:custGeom>
              <a:avLst/>
              <a:gdLst/>
              <a:ahLst/>
              <a:cxnLst>
                <a:cxn ang="0">
                  <a:pos x="687" y="46"/>
                </a:cxn>
                <a:cxn ang="0">
                  <a:pos x="460" y="91"/>
                </a:cxn>
                <a:cxn ang="0">
                  <a:pos x="324" y="590"/>
                </a:cxn>
                <a:cxn ang="0">
                  <a:pos x="234" y="1860"/>
                </a:cxn>
                <a:cxn ang="0">
                  <a:pos x="168" y="2616"/>
                </a:cxn>
                <a:cxn ang="0">
                  <a:pos x="0" y="2890"/>
                </a:cxn>
              </a:cxnLst>
              <a:rect l="0" t="0" r="r" b="b"/>
              <a:pathLst>
                <a:path w="687" h="2890">
                  <a:moveTo>
                    <a:pt x="687" y="46"/>
                  </a:moveTo>
                  <a:cubicBezTo>
                    <a:pt x="603" y="23"/>
                    <a:pt x="520" y="0"/>
                    <a:pt x="460" y="91"/>
                  </a:cubicBezTo>
                  <a:cubicBezTo>
                    <a:pt x="400" y="182"/>
                    <a:pt x="362" y="295"/>
                    <a:pt x="324" y="590"/>
                  </a:cubicBezTo>
                  <a:cubicBezTo>
                    <a:pt x="286" y="885"/>
                    <a:pt x="260" y="1522"/>
                    <a:pt x="234" y="1860"/>
                  </a:cubicBezTo>
                  <a:cubicBezTo>
                    <a:pt x="208" y="2198"/>
                    <a:pt x="207" y="2444"/>
                    <a:pt x="168" y="2616"/>
                  </a:cubicBezTo>
                  <a:cubicBezTo>
                    <a:pt x="129" y="2788"/>
                    <a:pt x="35" y="2833"/>
                    <a:pt x="0" y="2890"/>
                  </a:cubicBezTo>
                </a:path>
              </a:pathLst>
            </a:custGeom>
            <a:noFill/>
            <a:ln w="38100" cmpd="sng">
              <a:solidFill>
                <a:schemeClr val="accent2"/>
              </a:solidFill>
              <a:round/>
              <a:headEnd/>
              <a:tailEnd/>
            </a:ln>
            <a:effectLst/>
          </p:spPr>
          <p:txBody>
            <a:bodyPr/>
            <a:lstStyle/>
            <a:p>
              <a:endParaRPr lang="fr-FR"/>
            </a:p>
          </p:txBody>
        </p:sp>
        <p:sp>
          <p:nvSpPr>
            <p:cNvPr id="134153" name="Freeform 9"/>
            <p:cNvSpPr>
              <a:spLocks/>
            </p:cNvSpPr>
            <p:nvPr/>
          </p:nvSpPr>
          <p:spPr bwMode="auto">
            <a:xfrm>
              <a:off x="1277" y="2259"/>
              <a:ext cx="186" cy="860"/>
            </a:xfrm>
            <a:custGeom>
              <a:avLst/>
              <a:gdLst/>
              <a:ahLst/>
              <a:cxnLst>
                <a:cxn ang="0">
                  <a:pos x="0" y="38"/>
                </a:cxn>
                <a:cxn ang="0">
                  <a:pos x="136" y="38"/>
                </a:cxn>
                <a:cxn ang="0">
                  <a:pos x="181" y="264"/>
                </a:cxn>
                <a:cxn ang="0">
                  <a:pos x="105" y="860"/>
                </a:cxn>
              </a:cxnLst>
              <a:rect l="0" t="0" r="r" b="b"/>
              <a:pathLst>
                <a:path w="186" h="860">
                  <a:moveTo>
                    <a:pt x="0" y="38"/>
                  </a:moveTo>
                  <a:cubicBezTo>
                    <a:pt x="53" y="19"/>
                    <a:pt x="106" y="0"/>
                    <a:pt x="136" y="38"/>
                  </a:cubicBezTo>
                  <a:cubicBezTo>
                    <a:pt x="166" y="76"/>
                    <a:pt x="186" y="127"/>
                    <a:pt x="181" y="264"/>
                  </a:cubicBezTo>
                  <a:cubicBezTo>
                    <a:pt x="176" y="401"/>
                    <a:pt x="121" y="736"/>
                    <a:pt x="105" y="860"/>
                  </a:cubicBezTo>
                </a:path>
              </a:pathLst>
            </a:custGeom>
            <a:noFill/>
            <a:ln w="38100" cmpd="sng">
              <a:solidFill>
                <a:schemeClr val="accent2"/>
              </a:solidFill>
              <a:round/>
              <a:headEnd/>
              <a:tailEnd/>
            </a:ln>
            <a:effectLst/>
          </p:spPr>
          <p:txBody>
            <a:bodyPr/>
            <a:lstStyle/>
            <a:p>
              <a:endParaRPr lang="fr-FR"/>
            </a:p>
          </p:txBody>
        </p:sp>
        <p:sp>
          <p:nvSpPr>
            <p:cNvPr id="134154" name="Freeform 10"/>
            <p:cNvSpPr>
              <a:spLocks/>
            </p:cNvSpPr>
            <p:nvPr/>
          </p:nvSpPr>
          <p:spPr bwMode="auto">
            <a:xfrm>
              <a:off x="1412" y="1027"/>
              <a:ext cx="210" cy="728"/>
            </a:xfrm>
            <a:custGeom>
              <a:avLst/>
              <a:gdLst/>
              <a:ahLst/>
              <a:cxnLst>
                <a:cxn ang="0">
                  <a:pos x="0" y="0"/>
                </a:cxn>
                <a:cxn ang="0">
                  <a:pos x="210" y="728"/>
                </a:cxn>
              </a:cxnLst>
              <a:rect l="0" t="0" r="r" b="b"/>
              <a:pathLst>
                <a:path w="210" h="728">
                  <a:moveTo>
                    <a:pt x="0" y="0"/>
                  </a:moveTo>
                  <a:cubicBezTo>
                    <a:pt x="35" y="121"/>
                    <a:pt x="166" y="576"/>
                    <a:pt x="210" y="728"/>
                  </a:cubicBezTo>
                </a:path>
              </a:pathLst>
            </a:custGeom>
            <a:noFill/>
            <a:ln w="38100" cmpd="sng">
              <a:solidFill>
                <a:schemeClr val="accent2"/>
              </a:solidFill>
              <a:round/>
              <a:headEnd/>
              <a:tailEnd/>
            </a:ln>
            <a:effectLst/>
          </p:spPr>
          <p:txBody>
            <a:bodyPr/>
            <a:lstStyle/>
            <a:p>
              <a:endParaRPr lang="fr-FR"/>
            </a:p>
          </p:txBody>
        </p:sp>
        <p:sp>
          <p:nvSpPr>
            <p:cNvPr id="134175" name="Freeform 31"/>
            <p:cNvSpPr>
              <a:spLocks/>
            </p:cNvSpPr>
            <p:nvPr/>
          </p:nvSpPr>
          <p:spPr bwMode="auto">
            <a:xfrm>
              <a:off x="1172" y="1185"/>
              <a:ext cx="211" cy="1020"/>
            </a:xfrm>
            <a:custGeom>
              <a:avLst/>
              <a:gdLst/>
              <a:ahLst/>
              <a:cxnLst>
                <a:cxn ang="0">
                  <a:pos x="211" y="22"/>
                </a:cxn>
                <a:cxn ang="0">
                  <a:pos x="120" y="68"/>
                </a:cxn>
                <a:cxn ang="0">
                  <a:pos x="30" y="431"/>
                </a:cxn>
                <a:cxn ang="0">
                  <a:pos x="7" y="809"/>
                </a:cxn>
                <a:cxn ang="0">
                  <a:pos x="75" y="1020"/>
                </a:cxn>
              </a:cxnLst>
              <a:rect l="0" t="0" r="r" b="b"/>
              <a:pathLst>
                <a:path w="211" h="1020">
                  <a:moveTo>
                    <a:pt x="211" y="22"/>
                  </a:moveTo>
                  <a:cubicBezTo>
                    <a:pt x="180" y="11"/>
                    <a:pt x="150" y="0"/>
                    <a:pt x="120" y="68"/>
                  </a:cubicBezTo>
                  <a:cubicBezTo>
                    <a:pt x="90" y="136"/>
                    <a:pt x="49" y="308"/>
                    <a:pt x="30" y="431"/>
                  </a:cubicBezTo>
                  <a:cubicBezTo>
                    <a:pt x="11" y="554"/>
                    <a:pt x="0" y="711"/>
                    <a:pt x="7" y="809"/>
                  </a:cubicBezTo>
                  <a:cubicBezTo>
                    <a:pt x="14" y="907"/>
                    <a:pt x="61" y="976"/>
                    <a:pt x="75" y="1020"/>
                  </a:cubicBezTo>
                </a:path>
              </a:pathLst>
            </a:custGeom>
            <a:noFill/>
            <a:ln w="28575" cmpd="sng">
              <a:solidFill>
                <a:schemeClr val="accent2"/>
              </a:solidFill>
              <a:round/>
              <a:headEnd/>
              <a:tailEnd/>
            </a:ln>
            <a:effectLst/>
          </p:spPr>
          <p:txBody>
            <a:bodyPr/>
            <a:lstStyle/>
            <a:p>
              <a:endParaRPr lang="fr-FR"/>
            </a:p>
          </p:txBody>
        </p:sp>
        <p:sp>
          <p:nvSpPr>
            <p:cNvPr id="134176" name="Freeform 32"/>
            <p:cNvSpPr>
              <a:spLocks/>
            </p:cNvSpPr>
            <p:nvPr/>
          </p:nvSpPr>
          <p:spPr bwMode="auto">
            <a:xfrm>
              <a:off x="1002" y="2704"/>
              <a:ext cx="182" cy="771"/>
            </a:xfrm>
            <a:custGeom>
              <a:avLst/>
              <a:gdLst/>
              <a:ahLst/>
              <a:cxnLst>
                <a:cxn ang="0">
                  <a:pos x="182" y="0"/>
                </a:cxn>
                <a:cxn ang="0">
                  <a:pos x="0" y="771"/>
                </a:cxn>
              </a:cxnLst>
              <a:rect l="0" t="0" r="r" b="b"/>
              <a:pathLst>
                <a:path w="182" h="771">
                  <a:moveTo>
                    <a:pt x="182" y="0"/>
                  </a:moveTo>
                  <a:cubicBezTo>
                    <a:pt x="106" y="321"/>
                    <a:pt x="30" y="642"/>
                    <a:pt x="0" y="771"/>
                  </a:cubicBezTo>
                </a:path>
              </a:pathLst>
            </a:custGeom>
            <a:noFill/>
            <a:ln w="28575" cmpd="sng">
              <a:solidFill>
                <a:schemeClr val="accent2"/>
              </a:solidFill>
              <a:round/>
              <a:headEnd/>
              <a:tailEnd/>
            </a:ln>
            <a:effectLst/>
          </p:spPr>
          <p:txBody>
            <a:bodyPr/>
            <a:lstStyle/>
            <a:p>
              <a:endParaRPr lang="fr-FR"/>
            </a:p>
          </p:txBody>
        </p:sp>
        <p:sp>
          <p:nvSpPr>
            <p:cNvPr id="134177" name="Freeform 33"/>
            <p:cNvSpPr>
              <a:spLocks/>
            </p:cNvSpPr>
            <p:nvPr/>
          </p:nvSpPr>
          <p:spPr bwMode="auto">
            <a:xfrm>
              <a:off x="1202" y="2704"/>
              <a:ext cx="90" cy="726"/>
            </a:xfrm>
            <a:custGeom>
              <a:avLst/>
              <a:gdLst/>
              <a:ahLst/>
              <a:cxnLst>
                <a:cxn ang="0">
                  <a:pos x="0" y="0"/>
                </a:cxn>
                <a:cxn ang="0">
                  <a:pos x="90" y="726"/>
                </a:cxn>
              </a:cxnLst>
              <a:rect l="0" t="0" r="r" b="b"/>
              <a:pathLst>
                <a:path w="90" h="726">
                  <a:moveTo>
                    <a:pt x="0" y="0"/>
                  </a:moveTo>
                  <a:cubicBezTo>
                    <a:pt x="37" y="302"/>
                    <a:pt x="75" y="605"/>
                    <a:pt x="90" y="726"/>
                  </a:cubicBezTo>
                </a:path>
              </a:pathLst>
            </a:custGeom>
            <a:noFill/>
            <a:ln w="38100" cmpd="sng">
              <a:solidFill>
                <a:schemeClr val="accent2"/>
              </a:solidFill>
              <a:round/>
              <a:headEnd/>
              <a:tailEnd/>
            </a:ln>
            <a:effectLst/>
          </p:spPr>
          <p:txBody>
            <a:bodyPr/>
            <a:lstStyle/>
            <a:p>
              <a:endParaRPr lang="fr-FR"/>
            </a:p>
          </p:txBody>
        </p:sp>
        <p:sp>
          <p:nvSpPr>
            <p:cNvPr id="134178" name="Line 34"/>
            <p:cNvSpPr>
              <a:spLocks noChangeShapeType="1"/>
            </p:cNvSpPr>
            <p:nvPr/>
          </p:nvSpPr>
          <p:spPr bwMode="auto">
            <a:xfrm>
              <a:off x="1247" y="2387"/>
              <a:ext cx="91" cy="363"/>
            </a:xfrm>
            <a:prstGeom prst="line">
              <a:avLst/>
            </a:prstGeom>
            <a:noFill/>
            <a:ln w="38100">
              <a:solidFill>
                <a:schemeClr val="accent2"/>
              </a:solidFill>
              <a:round/>
              <a:headEnd/>
              <a:tailEnd/>
            </a:ln>
            <a:effectLst/>
          </p:spPr>
          <p:txBody>
            <a:bodyPr/>
            <a:lstStyle/>
            <a:p>
              <a:endParaRPr lang="fr-FR"/>
            </a:p>
          </p:txBody>
        </p:sp>
        <p:sp>
          <p:nvSpPr>
            <p:cNvPr id="134179" name="Line 35"/>
            <p:cNvSpPr>
              <a:spLocks noChangeShapeType="1"/>
            </p:cNvSpPr>
            <p:nvPr/>
          </p:nvSpPr>
          <p:spPr bwMode="auto">
            <a:xfrm>
              <a:off x="975" y="2840"/>
              <a:ext cx="181" cy="0"/>
            </a:xfrm>
            <a:prstGeom prst="line">
              <a:avLst/>
            </a:prstGeom>
            <a:noFill/>
            <a:ln w="28575">
              <a:solidFill>
                <a:schemeClr val="accent2"/>
              </a:solidFill>
              <a:round/>
              <a:headEnd/>
              <a:tailEnd/>
            </a:ln>
            <a:effectLst/>
          </p:spPr>
          <p:txBody>
            <a:bodyPr/>
            <a:lstStyle/>
            <a:p>
              <a:endParaRPr lang="fr-FR"/>
            </a:p>
          </p:txBody>
        </p:sp>
      </p:grpSp>
      <p:sp>
        <p:nvSpPr>
          <p:cNvPr id="134195" name="Text Box 51"/>
          <p:cNvSpPr txBox="1">
            <a:spLocks noChangeArrowheads="1"/>
          </p:cNvSpPr>
          <p:nvPr/>
        </p:nvSpPr>
        <p:spPr bwMode="auto">
          <a:xfrm>
            <a:off x="0" y="44450"/>
            <a:ext cx="9144000" cy="1979613"/>
          </a:xfrm>
          <a:prstGeom prst="rect">
            <a:avLst/>
          </a:prstGeom>
          <a:noFill/>
          <a:ln w="9525">
            <a:noFill/>
            <a:miter lim="800000"/>
            <a:headEnd/>
            <a:tailEnd/>
          </a:ln>
          <a:effectLst/>
        </p:spPr>
        <p:txBody>
          <a:bodyPr>
            <a:spAutoFit/>
          </a:bodyPr>
          <a:lstStyle/>
          <a:p>
            <a:pPr algn="ctr"/>
            <a:r>
              <a:rPr lang="fr-FR" sz="4000">
                <a:solidFill>
                  <a:schemeClr val="accent2"/>
                </a:solidFill>
              </a:rPr>
              <a:t>INCONTINENCE</a:t>
            </a:r>
          </a:p>
          <a:p>
            <a:pPr algn="ctr"/>
            <a:r>
              <a:rPr lang="fr-FR" sz="2400">
                <a:solidFill>
                  <a:schemeClr val="accent2"/>
                </a:solidFill>
              </a:rPr>
              <a:t>Evaluation Echo-Doppler</a:t>
            </a:r>
          </a:p>
          <a:p>
            <a:pPr algn="ctr"/>
            <a:r>
              <a:rPr lang="fr-FR" sz="2400">
                <a:solidFill>
                  <a:schemeClr val="accent2"/>
                </a:solidFill>
              </a:rPr>
              <a:t>Orthostatisme</a:t>
            </a:r>
          </a:p>
          <a:p>
            <a:pPr>
              <a:spcBef>
                <a:spcPct val="50000"/>
              </a:spcBef>
            </a:pPr>
            <a:r>
              <a:rPr lang="fr-FR" sz="2400">
                <a:solidFill>
                  <a:schemeClr val="accent2"/>
                </a:solidFill>
              </a:rPr>
              <a:t>RECHERCHE DES AXES REFLUANTS ET SHUNTS FERMES</a:t>
            </a:r>
          </a:p>
        </p:txBody>
      </p:sp>
      <p:sp>
        <p:nvSpPr>
          <p:cNvPr id="134196" name="Text Box 52"/>
          <p:cNvSpPr txBox="1">
            <a:spLocks noChangeArrowheads="1"/>
          </p:cNvSpPr>
          <p:nvPr/>
        </p:nvSpPr>
        <p:spPr bwMode="auto">
          <a:xfrm>
            <a:off x="2133600" y="1676400"/>
            <a:ext cx="7200900" cy="4838700"/>
          </a:xfrm>
          <a:prstGeom prst="rect">
            <a:avLst/>
          </a:prstGeom>
          <a:noFill/>
          <a:ln w="9525">
            <a:noFill/>
            <a:miter lim="800000"/>
            <a:headEnd/>
            <a:tailEnd/>
          </a:ln>
          <a:effectLst/>
        </p:spPr>
        <p:txBody>
          <a:bodyPr>
            <a:spAutoFit/>
          </a:bodyPr>
          <a:lstStyle/>
          <a:p>
            <a:pPr>
              <a:spcBef>
                <a:spcPct val="50000"/>
              </a:spcBef>
            </a:pPr>
            <a:r>
              <a:rPr lang="fr-FR" sz="2400">
                <a:solidFill>
                  <a:schemeClr val="accent2"/>
                </a:solidFill>
              </a:rPr>
              <a:t>	</a:t>
            </a:r>
          </a:p>
          <a:p>
            <a:pPr>
              <a:spcBef>
                <a:spcPct val="50000"/>
              </a:spcBef>
            </a:pPr>
            <a:r>
              <a:rPr lang="fr-FR" sz="2400">
                <a:solidFill>
                  <a:schemeClr val="accent2"/>
                </a:solidFill>
              </a:rPr>
              <a:t>	 Veines superficielles</a:t>
            </a:r>
          </a:p>
          <a:p>
            <a:pPr>
              <a:spcBef>
                <a:spcPct val="50000"/>
              </a:spcBef>
            </a:pPr>
            <a:r>
              <a:rPr lang="fr-FR" sz="2400">
                <a:solidFill>
                  <a:schemeClr val="accent2"/>
                </a:solidFill>
              </a:rPr>
              <a:t> 	  Fémorale commune</a:t>
            </a:r>
          </a:p>
          <a:p>
            <a:pPr>
              <a:spcBef>
                <a:spcPct val="50000"/>
              </a:spcBef>
            </a:pPr>
            <a:r>
              <a:rPr lang="fr-FR" sz="2400">
                <a:solidFill>
                  <a:schemeClr val="accent2"/>
                </a:solidFill>
              </a:rPr>
              <a:t>	  Fémorale Profonde, Gluteale            </a:t>
            </a:r>
          </a:p>
          <a:p>
            <a:pPr>
              <a:spcBef>
                <a:spcPct val="50000"/>
              </a:spcBef>
            </a:pPr>
            <a:r>
              <a:rPr lang="fr-FR" sz="2400">
                <a:solidFill>
                  <a:schemeClr val="accent2"/>
                </a:solidFill>
              </a:rPr>
              <a:t>	  Fémorale Superficielle: 	</a:t>
            </a:r>
            <a:r>
              <a:rPr lang="fr-FR" sz="2400" i="1" u="sng">
                <a:solidFill>
                  <a:schemeClr val="accent2"/>
                </a:solidFill>
              </a:rPr>
              <a:t>dédoublement</a:t>
            </a:r>
          </a:p>
          <a:p>
            <a:pPr>
              <a:spcBef>
                <a:spcPct val="50000"/>
              </a:spcBef>
            </a:pPr>
            <a:r>
              <a:rPr lang="fr-FR" sz="2400">
                <a:solidFill>
                  <a:schemeClr val="accent2"/>
                </a:solidFill>
              </a:rPr>
              <a:t>	  Poplitée: </a:t>
            </a:r>
            <a:r>
              <a:rPr lang="fr-FR" sz="2400" i="1" u="sng">
                <a:solidFill>
                  <a:schemeClr val="accent2"/>
                </a:solidFill>
              </a:rPr>
              <a:t>dédoublement</a:t>
            </a:r>
          </a:p>
          <a:p>
            <a:pPr>
              <a:spcBef>
                <a:spcPct val="50000"/>
              </a:spcBef>
            </a:pPr>
            <a:r>
              <a:rPr lang="fr-FR" sz="2400">
                <a:solidFill>
                  <a:schemeClr val="accent2"/>
                </a:solidFill>
              </a:rPr>
              <a:t>	  Jumelles ( gastrocnémiales )</a:t>
            </a:r>
          </a:p>
          <a:p>
            <a:pPr>
              <a:spcBef>
                <a:spcPct val="50000"/>
              </a:spcBef>
            </a:pPr>
            <a:r>
              <a:rPr lang="fr-FR" sz="2400">
                <a:solidFill>
                  <a:schemeClr val="accent2"/>
                </a:solidFill>
              </a:rPr>
              <a:t>	  Tibiales: </a:t>
            </a:r>
            <a:r>
              <a:rPr lang="fr-FR" sz="2400" i="1" u="sng">
                <a:solidFill>
                  <a:schemeClr val="accent2"/>
                </a:solidFill>
              </a:rPr>
              <a:t>dédoublement</a:t>
            </a:r>
          </a:p>
          <a:p>
            <a:pPr>
              <a:spcBef>
                <a:spcPct val="50000"/>
              </a:spcBef>
            </a:pPr>
            <a:r>
              <a:rPr lang="fr-FR" sz="2400">
                <a:solidFill>
                  <a:schemeClr val="accent2"/>
                </a:solidFill>
              </a:rPr>
              <a:t>	  Péronières: </a:t>
            </a:r>
            <a:r>
              <a:rPr lang="fr-FR" sz="2400" i="1" u="sng">
                <a:solidFill>
                  <a:schemeClr val="accent2"/>
                </a:solidFill>
              </a:rPr>
              <a:t>dédoublement</a:t>
            </a:r>
          </a:p>
        </p:txBody>
      </p:sp>
      <p:sp>
        <p:nvSpPr>
          <p:cNvPr id="134197" name="Freeform 53"/>
          <p:cNvSpPr>
            <a:spLocks/>
          </p:cNvSpPr>
          <p:nvPr/>
        </p:nvSpPr>
        <p:spPr bwMode="auto">
          <a:xfrm>
            <a:off x="2411413" y="2060575"/>
            <a:ext cx="73025" cy="576263"/>
          </a:xfrm>
          <a:custGeom>
            <a:avLst/>
            <a:gdLst/>
            <a:ahLst/>
            <a:cxnLst>
              <a:cxn ang="0">
                <a:pos x="0" y="0"/>
              </a:cxn>
              <a:cxn ang="0">
                <a:pos x="46" y="363"/>
              </a:cxn>
            </a:cxnLst>
            <a:rect l="0" t="0" r="r" b="b"/>
            <a:pathLst>
              <a:path w="46" h="363">
                <a:moveTo>
                  <a:pt x="0" y="0"/>
                </a:moveTo>
                <a:cubicBezTo>
                  <a:pt x="19" y="151"/>
                  <a:pt x="38" y="303"/>
                  <a:pt x="46" y="363"/>
                </a:cubicBezTo>
              </a:path>
            </a:pathLst>
          </a:custGeom>
          <a:noFill/>
          <a:ln w="28575" cmpd="sng">
            <a:solidFill>
              <a:srgbClr val="000099"/>
            </a:solidFill>
            <a:round/>
            <a:headEnd/>
            <a:tailEnd/>
          </a:ln>
          <a:effectLst/>
        </p:spPr>
        <p:txBody>
          <a:bodyPr/>
          <a:lstStyle/>
          <a:p>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322263" y="333375"/>
            <a:ext cx="8642350" cy="6403975"/>
          </a:xfrm>
          <a:prstGeom prst="rect">
            <a:avLst/>
          </a:prstGeom>
          <a:noFill/>
          <a:ln w="9525">
            <a:noFill/>
            <a:miter lim="800000"/>
            <a:headEnd/>
            <a:tailEnd/>
          </a:ln>
          <a:effectLst/>
        </p:spPr>
        <p:txBody>
          <a:bodyPr>
            <a:spAutoFit/>
          </a:bodyPr>
          <a:lstStyle/>
          <a:p>
            <a:pPr algn="ctr">
              <a:spcBef>
                <a:spcPct val="50000"/>
              </a:spcBef>
            </a:pPr>
            <a:r>
              <a:rPr lang="fr-FR" sz="4400">
                <a:solidFill>
                  <a:schemeClr val="accent2"/>
                </a:solidFill>
              </a:rPr>
              <a:t>INCONTINENCE</a:t>
            </a:r>
          </a:p>
          <a:p>
            <a:pPr algn="ctr">
              <a:spcBef>
                <a:spcPct val="50000"/>
              </a:spcBef>
            </a:pPr>
            <a:r>
              <a:rPr lang="fr-FR" sz="3600">
                <a:solidFill>
                  <a:schemeClr val="accent2"/>
                </a:solidFill>
              </a:rPr>
              <a:t>Evaluation Echo-Doppler</a:t>
            </a:r>
          </a:p>
          <a:p>
            <a:pPr algn="ctr">
              <a:spcBef>
                <a:spcPct val="50000"/>
              </a:spcBef>
            </a:pPr>
            <a:r>
              <a:rPr lang="fr-FR" sz="3600">
                <a:solidFill>
                  <a:schemeClr val="accent2"/>
                </a:solidFill>
              </a:rPr>
              <a:t>Orthostatisme</a:t>
            </a:r>
          </a:p>
          <a:p>
            <a:pPr>
              <a:spcBef>
                <a:spcPct val="50000"/>
              </a:spcBef>
            </a:pPr>
            <a:r>
              <a:rPr lang="fr-FR" sz="3200" b="0">
                <a:solidFill>
                  <a:schemeClr val="accent2"/>
                </a:solidFill>
              </a:rPr>
              <a:t>Activation de la Pompe Valvulo-Musculaire:</a:t>
            </a:r>
          </a:p>
          <a:p>
            <a:pPr>
              <a:spcBef>
                <a:spcPct val="50000"/>
              </a:spcBef>
            </a:pPr>
            <a:r>
              <a:rPr lang="fr-FR" sz="3200" b="0">
                <a:solidFill>
                  <a:schemeClr val="accent2"/>
                </a:solidFill>
              </a:rPr>
              <a:t>	Passive: Compression relâchement			Active: Manœuvre de Paranà</a:t>
            </a:r>
          </a:p>
          <a:p>
            <a:pPr>
              <a:spcBef>
                <a:spcPct val="50000"/>
              </a:spcBef>
            </a:pPr>
            <a:r>
              <a:rPr lang="fr-FR" sz="3200" b="0">
                <a:solidFill>
                  <a:schemeClr val="accent2"/>
                </a:solidFill>
              </a:rPr>
              <a:t>Activation de la Pompe Thoraco-abdominale		Manœuvre de Valsalva (V+ V-)</a:t>
            </a:r>
          </a:p>
          <a:p>
            <a:pPr>
              <a:spcBef>
                <a:spcPct val="50000"/>
              </a:spcBef>
            </a:pPr>
            <a:endParaRPr lang="fr-FR" sz="3600" b="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2927" name="Group 111"/>
          <p:cNvGrpSpPr>
            <a:grpSpLocks/>
          </p:cNvGrpSpPr>
          <p:nvPr/>
        </p:nvGrpSpPr>
        <p:grpSpPr bwMode="auto">
          <a:xfrm>
            <a:off x="3384550" y="765175"/>
            <a:ext cx="5364163" cy="3271838"/>
            <a:chOff x="408" y="1248"/>
            <a:chExt cx="5103" cy="2882"/>
          </a:xfrm>
        </p:grpSpPr>
        <p:grpSp>
          <p:nvGrpSpPr>
            <p:cNvPr id="162818" name="Group 2"/>
            <p:cNvGrpSpPr>
              <a:grpSpLocks/>
            </p:cNvGrpSpPr>
            <p:nvPr/>
          </p:nvGrpSpPr>
          <p:grpSpPr bwMode="auto">
            <a:xfrm>
              <a:off x="3742" y="1389"/>
              <a:ext cx="385" cy="289"/>
              <a:chOff x="3504" y="1776"/>
              <a:chExt cx="385" cy="289"/>
            </a:xfrm>
          </p:grpSpPr>
          <p:sp>
            <p:nvSpPr>
              <p:cNvPr id="162819" name="Oval 3"/>
              <p:cNvSpPr>
                <a:spLocks noChangeArrowheads="1"/>
              </p:cNvSpPr>
              <p:nvPr/>
            </p:nvSpPr>
            <p:spPr bwMode="auto">
              <a:xfrm>
                <a:off x="3642" y="1866"/>
                <a:ext cx="100" cy="133"/>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0" name="Oval 4"/>
              <p:cNvSpPr>
                <a:spLocks noChangeArrowheads="1"/>
              </p:cNvSpPr>
              <p:nvPr/>
            </p:nvSpPr>
            <p:spPr bwMode="auto">
              <a:xfrm>
                <a:off x="3670" y="1902"/>
                <a:ext cx="76" cy="91"/>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1" name="Freeform 5"/>
              <p:cNvSpPr>
                <a:spLocks/>
              </p:cNvSpPr>
              <p:nvPr/>
            </p:nvSpPr>
            <p:spPr bwMode="auto">
              <a:xfrm>
                <a:off x="3504" y="1776"/>
                <a:ext cx="385" cy="289"/>
              </a:xfrm>
              <a:custGeom>
                <a:avLst/>
                <a:gdLst/>
                <a:ahLst/>
                <a:cxnLst>
                  <a:cxn ang="0">
                    <a:pos x="25" y="128"/>
                  </a:cxn>
                  <a:cxn ang="0">
                    <a:pos x="3" y="128"/>
                  </a:cxn>
                  <a:cxn ang="0">
                    <a:pos x="0" y="61"/>
                  </a:cxn>
                  <a:cxn ang="0">
                    <a:pos x="18" y="0"/>
                  </a:cxn>
                  <a:cxn ang="0">
                    <a:pos x="130" y="24"/>
                  </a:cxn>
                  <a:cxn ang="0">
                    <a:pos x="184" y="42"/>
                  </a:cxn>
                  <a:cxn ang="0">
                    <a:pos x="242" y="91"/>
                  </a:cxn>
                  <a:cxn ang="0">
                    <a:pos x="384" y="122"/>
                  </a:cxn>
                  <a:cxn ang="0">
                    <a:pos x="384" y="275"/>
                  </a:cxn>
                  <a:cxn ang="0">
                    <a:pos x="375" y="274"/>
                  </a:cxn>
                  <a:cxn ang="0">
                    <a:pos x="264" y="251"/>
                  </a:cxn>
                  <a:cxn ang="0">
                    <a:pos x="231" y="269"/>
                  </a:cxn>
                  <a:cxn ang="0">
                    <a:pos x="170" y="288"/>
                  </a:cxn>
                  <a:cxn ang="0">
                    <a:pos x="94" y="183"/>
                  </a:cxn>
                  <a:cxn ang="0">
                    <a:pos x="119" y="140"/>
                  </a:cxn>
                  <a:cxn ang="0">
                    <a:pos x="177" y="214"/>
                  </a:cxn>
                  <a:cxn ang="0">
                    <a:pos x="242" y="177"/>
                  </a:cxn>
                  <a:cxn ang="0">
                    <a:pos x="148" y="98"/>
                  </a:cxn>
                  <a:cxn ang="0">
                    <a:pos x="32" y="61"/>
                  </a:cxn>
                  <a:cxn ang="0">
                    <a:pos x="25" y="128"/>
                  </a:cxn>
                </a:cxnLst>
                <a:rect l="0" t="0" r="r" b="b"/>
                <a:pathLst>
                  <a:path w="385" h="289">
                    <a:moveTo>
                      <a:pt x="25" y="128"/>
                    </a:moveTo>
                    <a:lnTo>
                      <a:pt x="3" y="128"/>
                    </a:lnTo>
                    <a:lnTo>
                      <a:pt x="0" y="61"/>
                    </a:lnTo>
                    <a:lnTo>
                      <a:pt x="18" y="0"/>
                    </a:lnTo>
                    <a:lnTo>
                      <a:pt x="130" y="24"/>
                    </a:lnTo>
                    <a:lnTo>
                      <a:pt x="184" y="42"/>
                    </a:lnTo>
                    <a:lnTo>
                      <a:pt x="242" y="91"/>
                    </a:lnTo>
                    <a:lnTo>
                      <a:pt x="384" y="122"/>
                    </a:lnTo>
                    <a:lnTo>
                      <a:pt x="384" y="275"/>
                    </a:lnTo>
                    <a:lnTo>
                      <a:pt x="375" y="274"/>
                    </a:lnTo>
                    <a:lnTo>
                      <a:pt x="264" y="251"/>
                    </a:lnTo>
                    <a:lnTo>
                      <a:pt x="231" y="269"/>
                    </a:lnTo>
                    <a:lnTo>
                      <a:pt x="170" y="288"/>
                    </a:lnTo>
                    <a:lnTo>
                      <a:pt x="94" y="183"/>
                    </a:lnTo>
                    <a:lnTo>
                      <a:pt x="119" y="140"/>
                    </a:lnTo>
                    <a:lnTo>
                      <a:pt x="177" y="214"/>
                    </a:lnTo>
                    <a:lnTo>
                      <a:pt x="242" y="177"/>
                    </a:lnTo>
                    <a:lnTo>
                      <a:pt x="148" y="98"/>
                    </a:lnTo>
                    <a:lnTo>
                      <a:pt x="32" y="61"/>
                    </a:lnTo>
                    <a:lnTo>
                      <a:pt x="25" y="128"/>
                    </a:lnTo>
                  </a:path>
                </a:pathLst>
              </a:custGeom>
              <a:solidFill>
                <a:srgbClr val="FF9999"/>
              </a:solidFill>
              <a:ln w="12700" cap="rnd" cmpd="sng">
                <a:solidFill>
                  <a:schemeClr val="tx1"/>
                </a:solidFill>
                <a:prstDash val="solid"/>
                <a:round/>
                <a:headEnd/>
                <a:tailEnd/>
              </a:ln>
              <a:effectLst/>
            </p:spPr>
            <p:txBody>
              <a:bodyPr/>
              <a:lstStyle/>
              <a:p>
                <a:endParaRPr lang="fr-FR"/>
              </a:p>
            </p:txBody>
          </p:sp>
          <p:sp>
            <p:nvSpPr>
              <p:cNvPr id="162822" name="Oval 6"/>
              <p:cNvSpPr>
                <a:spLocks noChangeArrowheads="1"/>
              </p:cNvSpPr>
              <p:nvPr/>
            </p:nvSpPr>
            <p:spPr bwMode="auto">
              <a:xfrm>
                <a:off x="3511" y="1896"/>
                <a:ext cx="14" cy="22"/>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3" name="Oval 7"/>
              <p:cNvSpPr>
                <a:spLocks noChangeArrowheads="1"/>
              </p:cNvSpPr>
              <p:nvPr/>
            </p:nvSpPr>
            <p:spPr bwMode="auto">
              <a:xfrm>
                <a:off x="3590" y="1914"/>
                <a:ext cx="40" cy="48"/>
              </a:xfrm>
              <a:prstGeom prst="ellipse">
                <a:avLst/>
              </a:prstGeom>
              <a:solidFill>
                <a:srgbClr val="FF9999"/>
              </a:solidFill>
              <a:ln w="12700">
                <a:solidFill>
                  <a:schemeClr val="tx1"/>
                </a:solidFill>
                <a:round/>
                <a:headEnd/>
                <a:tailEnd/>
              </a:ln>
              <a:effectLst/>
            </p:spPr>
            <p:txBody>
              <a:bodyPr wrap="none" anchor="ctr"/>
              <a:lstStyle/>
              <a:p>
                <a:endParaRPr lang="fr-FR"/>
              </a:p>
            </p:txBody>
          </p:sp>
        </p:grpSp>
        <p:grpSp>
          <p:nvGrpSpPr>
            <p:cNvPr id="162824" name="Group 8"/>
            <p:cNvGrpSpPr>
              <a:grpSpLocks/>
            </p:cNvGrpSpPr>
            <p:nvPr/>
          </p:nvGrpSpPr>
          <p:grpSpPr bwMode="auto">
            <a:xfrm>
              <a:off x="4113" y="2308"/>
              <a:ext cx="302" cy="212"/>
              <a:chOff x="3705" y="2308"/>
              <a:chExt cx="302" cy="212"/>
            </a:xfrm>
          </p:grpSpPr>
          <p:sp>
            <p:nvSpPr>
              <p:cNvPr id="162825" name="Oval 9"/>
              <p:cNvSpPr>
                <a:spLocks noChangeArrowheads="1"/>
              </p:cNvSpPr>
              <p:nvPr/>
            </p:nvSpPr>
            <p:spPr bwMode="auto">
              <a:xfrm rot="19800000">
                <a:off x="3778" y="2308"/>
                <a:ext cx="229" cy="168"/>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6" name="Oval 10"/>
              <p:cNvSpPr>
                <a:spLocks noChangeArrowheads="1"/>
              </p:cNvSpPr>
              <p:nvPr/>
            </p:nvSpPr>
            <p:spPr bwMode="auto">
              <a:xfrm rot="19800000">
                <a:off x="3707" y="2370"/>
                <a:ext cx="124" cy="38"/>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7" name="Oval 11"/>
              <p:cNvSpPr>
                <a:spLocks noChangeArrowheads="1"/>
              </p:cNvSpPr>
              <p:nvPr/>
            </p:nvSpPr>
            <p:spPr bwMode="auto">
              <a:xfrm rot="19800000">
                <a:off x="3705" y="2414"/>
                <a:ext cx="151" cy="37"/>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8" name="Oval 12"/>
              <p:cNvSpPr>
                <a:spLocks noChangeArrowheads="1"/>
              </p:cNvSpPr>
              <p:nvPr/>
            </p:nvSpPr>
            <p:spPr bwMode="auto">
              <a:xfrm rot="19800000">
                <a:off x="3728" y="2450"/>
                <a:ext cx="152" cy="52"/>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29" name="Oval 13"/>
              <p:cNvSpPr>
                <a:spLocks noChangeArrowheads="1"/>
              </p:cNvSpPr>
              <p:nvPr/>
            </p:nvSpPr>
            <p:spPr bwMode="auto">
              <a:xfrm rot="19800000">
                <a:off x="3772" y="2481"/>
                <a:ext cx="124" cy="39"/>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30" name="Oval 14"/>
              <p:cNvSpPr>
                <a:spLocks noChangeArrowheads="1"/>
              </p:cNvSpPr>
              <p:nvPr/>
            </p:nvSpPr>
            <p:spPr bwMode="auto">
              <a:xfrm rot="19800000">
                <a:off x="3713" y="2332"/>
                <a:ext cx="123" cy="24"/>
              </a:xfrm>
              <a:prstGeom prst="ellipse">
                <a:avLst/>
              </a:prstGeom>
              <a:solidFill>
                <a:srgbClr val="FF9999"/>
              </a:solidFill>
              <a:ln w="12700">
                <a:solidFill>
                  <a:schemeClr val="tx1"/>
                </a:solidFill>
                <a:round/>
                <a:headEnd/>
                <a:tailEnd/>
              </a:ln>
              <a:effectLst/>
            </p:spPr>
            <p:txBody>
              <a:bodyPr wrap="none" anchor="ctr"/>
              <a:lstStyle/>
              <a:p>
                <a:endParaRPr lang="fr-FR"/>
              </a:p>
            </p:txBody>
          </p:sp>
        </p:grpSp>
        <p:sp>
          <p:nvSpPr>
            <p:cNvPr id="162831" name="Freeform 15"/>
            <p:cNvSpPr>
              <a:spLocks/>
            </p:cNvSpPr>
            <p:nvPr/>
          </p:nvSpPr>
          <p:spPr bwMode="auto">
            <a:xfrm rot="1167859">
              <a:off x="3969" y="1616"/>
              <a:ext cx="1192" cy="456"/>
            </a:xfrm>
            <a:custGeom>
              <a:avLst/>
              <a:gdLst/>
              <a:ahLst/>
              <a:cxnLst>
                <a:cxn ang="0">
                  <a:pos x="907" y="132"/>
                </a:cxn>
                <a:cxn ang="0">
                  <a:pos x="1191" y="292"/>
                </a:cxn>
                <a:cxn ang="0">
                  <a:pos x="554" y="455"/>
                </a:cxn>
                <a:cxn ang="0">
                  <a:pos x="0" y="242"/>
                </a:cxn>
                <a:cxn ang="0">
                  <a:pos x="35" y="0"/>
                </a:cxn>
                <a:cxn ang="0">
                  <a:pos x="589" y="213"/>
                </a:cxn>
                <a:cxn ang="0">
                  <a:pos x="907" y="132"/>
                </a:cxn>
              </a:cxnLst>
              <a:rect l="0" t="0" r="r" b="b"/>
              <a:pathLst>
                <a:path w="1192" h="456">
                  <a:moveTo>
                    <a:pt x="907" y="132"/>
                  </a:moveTo>
                  <a:lnTo>
                    <a:pt x="1191" y="292"/>
                  </a:lnTo>
                  <a:lnTo>
                    <a:pt x="554" y="455"/>
                  </a:lnTo>
                  <a:lnTo>
                    <a:pt x="0" y="242"/>
                  </a:lnTo>
                  <a:lnTo>
                    <a:pt x="35" y="0"/>
                  </a:lnTo>
                  <a:lnTo>
                    <a:pt x="589" y="213"/>
                  </a:lnTo>
                  <a:lnTo>
                    <a:pt x="907" y="132"/>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832" name="Oval 16"/>
            <p:cNvSpPr>
              <a:spLocks noChangeArrowheads="1"/>
            </p:cNvSpPr>
            <p:nvPr/>
          </p:nvSpPr>
          <p:spPr bwMode="auto">
            <a:xfrm>
              <a:off x="4384" y="2714"/>
              <a:ext cx="1009" cy="408"/>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33" name="Oval 17"/>
            <p:cNvSpPr>
              <a:spLocks noChangeArrowheads="1"/>
            </p:cNvSpPr>
            <p:nvPr/>
          </p:nvSpPr>
          <p:spPr bwMode="auto">
            <a:xfrm>
              <a:off x="4335" y="2867"/>
              <a:ext cx="224" cy="866"/>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34" name="Oval 18"/>
            <p:cNvSpPr>
              <a:spLocks noChangeArrowheads="1"/>
            </p:cNvSpPr>
            <p:nvPr/>
          </p:nvSpPr>
          <p:spPr bwMode="auto">
            <a:xfrm>
              <a:off x="4260" y="2884"/>
              <a:ext cx="225" cy="487"/>
            </a:xfrm>
            <a:prstGeom prst="ellipse">
              <a:avLst/>
            </a:prstGeom>
            <a:solidFill>
              <a:srgbClr val="FF9999"/>
            </a:solidFill>
            <a:ln w="12700">
              <a:solidFill>
                <a:schemeClr val="bg1"/>
              </a:solidFill>
              <a:round/>
              <a:headEnd/>
              <a:tailEnd/>
            </a:ln>
            <a:effectLst/>
          </p:spPr>
          <p:txBody>
            <a:bodyPr wrap="none" anchor="ctr"/>
            <a:lstStyle/>
            <a:p>
              <a:endParaRPr lang="fr-FR"/>
            </a:p>
          </p:txBody>
        </p:sp>
        <p:grpSp>
          <p:nvGrpSpPr>
            <p:cNvPr id="162835" name="Group 19"/>
            <p:cNvGrpSpPr>
              <a:grpSpLocks/>
            </p:cNvGrpSpPr>
            <p:nvPr/>
          </p:nvGrpSpPr>
          <p:grpSpPr bwMode="auto">
            <a:xfrm>
              <a:off x="4076" y="3681"/>
              <a:ext cx="457" cy="203"/>
              <a:chOff x="3940" y="3681"/>
              <a:chExt cx="457" cy="203"/>
            </a:xfrm>
          </p:grpSpPr>
          <p:sp>
            <p:nvSpPr>
              <p:cNvPr id="162836" name="Oval 20"/>
              <p:cNvSpPr>
                <a:spLocks noChangeArrowheads="1"/>
              </p:cNvSpPr>
              <p:nvPr/>
            </p:nvSpPr>
            <p:spPr bwMode="auto">
              <a:xfrm>
                <a:off x="4224" y="3681"/>
                <a:ext cx="173" cy="203"/>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37" name="Oval 21"/>
              <p:cNvSpPr>
                <a:spLocks noChangeArrowheads="1"/>
              </p:cNvSpPr>
              <p:nvPr/>
            </p:nvSpPr>
            <p:spPr bwMode="auto">
              <a:xfrm>
                <a:off x="4069" y="3772"/>
                <a:ext cx="251" cy="11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38" name="Oval 22"/>
              <p:cNvSpPr>
                <a:spLocks noChangeArrowheads="1"/>
              </p:cNvSpPr>
              <p:nvPr/>
            </p:nvSpPr>
            <p:spPr bwMode="auto">
              <a:xfrm>
                <a:off x="3940" y="3832"/>
                <a:ext cx="224" cy="5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39" name="Oval 23"/>
              <p:cNvSpPr>
                <a:spLocks noChangeArrowheads="1"/>
              </p:cNvSpPr>
              <p:nvPr/>
            </p:nvSpPr>
            <p:spPr bwMode="auto">
              <a:xfrm>
                <a:off x="4199" y="3741"/>
                <a:ext cx="69" cy="83"/>
              </a:xfrm>
              <a:prstGeom prst="ellipse">
                <a:avLst/>
              </a:prstGeom>
              <a:solidFill>
                <a:schemeClr val="tx1"/>
              </a:solidFill>
              <a:ln w="12700">
                <a:solidFill>
                  <a:schemeClr val="tx1"/>
                </a:solidFill>
                <a:round/>
                <a:headEnd/>
                <a:tailEnd/>
              </a:ln>
              <a:effectLst/>
            </p:spPr>
            <p:txBody>
              <a:bodyPr wrap="none" anchor="ctr"/>
              <a:lstStyle/>
              <a:p>
                <a:endParaRPr lang="fr-FR"/>
              </a:p>
            </p:txBody>
          </p:sp>
        </p:grpSp>
        <p:sp>
          <p:nvSpPr>
            <p:cNvPr id="162840" name="Oval 24"/>
            <p:cNvSpPr>
              <a:spLocks noChangeArrowheads="1"/>
            </p:cNvSpPr>
            <p:nvPr/>
          </p:nvSpPr>
          <p:spPr bwMode="auto">
            <a:xfrm>
              <a:off x="4268" y="2932"/>
              <a:ext cx="88" cy="184"/>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41" name="Oval 25"/>
            <p:cNvSpPr>
              <a:spLocks noChangeArrowheads="1"/>
            </p:cNvSpPr>
            <p:nvPr/>
          </p:nvSpPr>
          <p:spPr bwMode="auto">
            <a:xfrm>
              <a:off x="4288" y="2810"/>
              <a:ext cx="1009" cy="408"/>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42" name="Oval 26"/>
            <p:cNvSpPr>
              <a:spLocks noChangeArrowheads="1"/>
            </p:cNvSpPr>
            <p:nvPr/>
          </p:nvSpPr>
          <p:spPr bwMode="auto">
            <a:xfrm>
              <a:off x="4239" y="2867"/>
              <a:ext cx="224" cy="866"/>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43" name="Oval 27"/>
            <p:cNvSpPr>
              <a:spLocks noChangeArrowheads="1"/>
            </p:cNvSpPr>
            <p:nvPr/>
          </p:nvSpPr>
          <p:spPr bwMode="auto">
            <a:xfrm>
              <a:off x="4260" y="2884"/>
              <a:ext cx="225" cy="487"/>
            </a:xfrm>
            <a:prstGeom prst="ellipse">
              <a:avLst/>
            </a:prstGeom>
            <a:solidFill>
              <a:srgbClr val="FF9999"/>
            </a:solidFill>
            <a:ln w="12700">
              <a:solidFill>
                <a:srgbClr val="FF9999"/>
              </a:solidFill>
              <a:round/>
              <a:headEnd/>
              <a:tailEnd/>
            </a:ln>
            <a:effectLst/>
          </p:spPr>
          <p:txBody>
            <a:bodyPr wrap="none" anchor="ctr"/>
            <a:lstStyle/>
            <a:p>
              <a:endParaRPr lang="fr-FR"/>
            </a:p>
          </p:txBody>
        </p:sp>
        <p:grpSp>
          <p:nvGrpSpPr>
            <p:cNvPr id="162844" name="Group 28"/>
            <p:cNvGrpSpPr>
              <a:grpSpLocks/>
            </p:cNvGrpSpPr>
            <p:nvPr/>
          </p:nvGrpSpPr>
          <p:grpSpPr bwMode="auto">
            <a:xfrm>
              <a:off x="3980" y="3681"/>
              <a:ext cx="457" cy="203"/>
              <a:chOff x="3844" y="3681"/>
              <a:chExt cx="457" cy="203"/>
            </a:xfrm>
          </p:grpSpPr>
          <p:sp>
            <p:nvSpPr>
              <p:cNvPr id="162845" name="Oval 29"/>
              <p:cNvSpPr>
                <a:spLocks noChangeArrowheads="1"/>
              </p:cNvSpPr>
              <p:nvPr/>
            </p:nvSpPr>
            <p:spPr bwMode="auto">
              <a:xfrm>
                <a:off x="4128" y="3681"/>
                <a:ext cx="173" cy="203"/>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46" name="Oval 30"/>
              <p:cNvSpPr>
                <a:spLocks noChangeArrowheads="1"/>
              </p:cNvSpPr>
              <p:nvPr/>
            </p:nvSpPr>
            <p:spPr bwMode="auto">
              <a:xfrm>
                <a:off x="3973" y="3772"/>
                <a:ext cx="251" cy="11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47" name="Oval 31"/>
              <p:cNvSpPr>
                <a:spLocks noChangeArrowheads="1"/>
              </p:cNvSpPr>
              <p:nvPr/>
            </p:nvSpPr>
            <p:spPr bwMode="auto">
              <a:xfrm>
                <a:off x="3844" y="3832"/>
                <a:ext cx="224" cy="5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48" name="Oval 32"/>
              <p:cNvSpPr>
                <a:spLocks noChangeArrowheads="1"/>
              </p:cNvSpPr>
              <p:nvPr/>
            </p:nvSpPr>
            <p:spPr bwMode="auto">
              <a:xfrm>
                <a:off x="4103" y="3741"/>
                <a:ext cx="69" cy="83"/>
              </a:xfrm>
              <a:prstGeom prst="ellipse">
                <a:avLst/>
              </a:prstGeom>
              <a:solidFill>
                <a:schemeClr val="tx1"/>
              </a:solidFill>
              <a:ln w="12700">
                <a:solidFill>
                  <a:schemeClr val="tx1"/>
                </a:solidFill>
                <a:round/>
                <a:headEnd/>
                <a:tailEnd/>
              </a:ln>
              <a:effectLst/>
            </p:spPr>
            <p:txBody>
              <a:bodyPr wrap="none" anchor="ctr"/>
              <a:lstStyle/>
              <a:p>
                <a:endParaRPr lang="fr-FR"/>
              </a:p>
            </p:txBody>
          </p:sp>
        </p:grpSp>
        <p:sp>
          <p:nvSpPr>
            <p:cNvPr id="162849" name="Oval 33"/>
            <p:cNvSpPr>
              <a:spLocks noChangeArrowheads="1"/>
            </p:cNvSpPr>
            <p:nvPr/>
          </p:nvSpPr>
          <p:spPr bwMode="auto">
            <a:xfrm>
              <a:off x="4220" y="2932"/>
              <a:ext cx="88" cy="184"/>
            </a:xfrm>
            <a:prstGeom prst="ellipse">
              <a:avLst/>
            </a:prstGeom>
            <a:solidFill>
              <a:srgbClr val="FF9999"/>
            </a:solidFill>
            <a:ln w="12700">
              <a:solidFill>
                <a:schemeClr val="bg1"/>
              </a:solidFill>
              <a:round/>
              <a:headEnd/>
              <a:tailEnd/>
            </a:ln>
            <a:effectLst/>
          </p:spPr>
          <p:txBody>
            <a:bodyPr wrap="none" anchor="ctr"/>
            <a:lstStyle/>
            <a:p>
              <a:endParaRPr lang="fr-FR"/>
            </a:p>
          </p:txBody>
        </p:sp>
        <p:grpSp>
          <p:nvGrpSpPr>
            <p:cNvPr id="162850" name="Group 34"/>
            <p:cNvGrpSpPr>
              <a:grpSpLocks/>
            </p:cNvGrpSpPr>
            <p:nvPr/>
          </p:nvGrpSpPr>
          <p:grpSpPr bwMode="auto">
            <a:xfrm>
              <a:off x="4760" y="1248"/>
              <a:ext cx="561" cy="708"/>
              <a:chOff x="4624" y="1248"/>
              <a:chExt cx="561" cy="708"/>
            </a:xfrm>
          </p:grpSpPr>
          <p:sp>
            <p:nvSpPr>
              <p:cNvPr id="162851" name="Oval 35"/>
              <p:cNvSpPr>
                <a:spLocks noChangeArrowheads="1"/>
              </p:cNvSpPr>
              <p:nvPr/>
            </p:nvSpPr>
            <p:spPr bwMode="auto">
              <a:xfrm>
                <a:off x="4900" y="1780"/>
                <a:ext cx="184" cy="136"/>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52" name="Freeform 36"/>
              <p:cNvSpPr>
                <a:spLocks/>
              </p:cNvSpPr>
              <p:nvPr/>
            </p:nvSpPr>
            <p:spPr bwMode="auto">
              <a:xfrm>
                <a:off x="4624" y="1248"/>
                <a:ext cx="561" cy="708"/>
              </a:xfrm>
              <a:custGeom>
                <a:avLst/>
                <a:gdLst/>
                <a:ahLst/>
                <a:cxnLst>
                  <a:cxn ang="0">
                    <a:pos x="225" y="625"/>
                  </a:cxn>
                  <a:cxn ang="0">
                    <a:pos x="275" y="593"/>
                  </a:cxn>
                  <a:cxn ang="0">
                    <a:pos x="354" y="569"/>
                  </a:cxn>
                  <a:cxn ang="0">
                    <a:pos x="448" y="564"/>
                  </a:cxn>
                  <a:cxn ang="0">
                    <a:pos x="453" y="525"/>
                  </a:cxn>
                  <a:cxn ang="0">
                    <a:pos x="437" y="457"/>
                  </a:cxn>
                  <a:cxn ang="0">
                    <a:pos x="520" y="377"/>
                  </a:cxn>
                  <a:cxn ang="0">
                    <a:pos x="541" y="316"/>
                  </a:cxn>
                  <a:cxn ang="0">
                    <a:pos x="560" y="243"/>
                  </a:cxn>
                  <a:cxn ang="0">
                    <a:pos x="521" y="114"/>
                  </a:cxn>
                  <a:cxn ang="0">
                    <a:pos x="502" y="91"/>
                  </a:cxn>
                  <a:cxn ang="0">
                    <a:pos x="450" y="52"/>
                  </a:cxn>
                  <a:cxn ang="0">
                    <a:pos x="327" y="7"/>
                  </a:cxn>
                  <a:cxn ang="0">
                    <a:pos x="257" y="0"/>
                  </a:cxn>
                  <a:cxn ang="0">
                    <a:pos x="202" y="9"/>
                  </a:cxn>
                  <a:cxn ang="0">
                    <a:pos x="165" y="11"/>
                  </a:cxn>
                  <a:cxn ang="0">
                    <a:pos x="122" y="56"/>
                  </a:cxn>
                  <a:cxn ang="0">
                    <a:pos x="91" y="106"/>
                  </a:cxn>
                  <a:cxn ang="0">
                    <a:pos x="75" y="124"/>
                  </a:cxn>
                  <a:cxn ang="0">
                    <a:pos x="60" y="138"/>
                  </a:cxn>
                  <a:cxn ang="0">
                    <a:pos x="61" y="171"/>
                  </a:cxn>
                  <a:cxn ang="0">
                    <a:pos x="65" y="192"/>
                  </a:cxn>
                  <a:cxn ang="0">
                    <a:pos x="26" y="234"/>
                  </a:cxn>
                  <a:cxn ang="0">
                    <a:pos x="0" y="269"/>
                  </a:cxn>
                  <a:cxn ang="0">
                    <a:pos x="19" y="288"/>
                  </a:cxn>
                  <a:cxn ang="0">
                    <a:pos x="38" y="305"/>
                  </a:cxn>
                  <a:cxn ang="0">
                    <a:pos x="31" y="324"/>
                  </a:cxn>
                  <a:cxn ang="0">
                    <a:pos x="36" y="344"/>
                  </a:cxn>
                  <a:cxn ang="0">
                    <a:pos x="87" y="372"/>
                  </a:cxn>
                  <a:cxn ang="0">
                    <a:pos x="49" y="390"/>
                  </a:cxn>
                  <a:cxn ang="0">
                    <a:pos x="37" y="401"/>
                  </a:cxn>
                  <a:cxn ang="0">
                    <a:pos x="55" y="415"/>
                  </a:cxn>
                  <a:cxn ang="0">
                    <a:pos x="53" y="435"/>
                  </a:cxn>
                  <a:cxn ang="0">
                    <a:pos x="52" y="468"/>
                  </a:cxn>
                  <a:cxn ang="0">
                    <a:pos x="70" y="497"/>
                  </a:cxn>
                  <a:cxn ang="0">
                    <a:pos x="103" y="506"/>
                  </a:cxn>
                  <a:cxn ang="0">
                    <a:pos x="157" y="492"/>
                  </a:cxn>
                  <a:cxn ang="0">
                    <a:pos x="191" y="498"/>
                  </a:cxn>
                  <a:cxn ang="0">
                    <a:pos x="198" y="544"/>
                  </a:cxn>
                  <a:cxn ang="0">
                    <a:pos x="202" y="582"/>
                  </a:cxn>
                  <a:cxn ang="0">
                    <a:pos x="174" y="639"/>
                  </a:cxn>
                  <a:cxn ang="0">
                    <a:pos x="130" y="698"/>
                  </a:cxn>
                  <a:cxn ang="0">
                    <a:pos x="150" y="702"/>
                  </a:cxn>
                </a:cxnLst>
                <a:rect l="0" t="0" r="r" b="b"/>
                <a:pathLst>
                  <a:path w="561" h="708">
                    <a:moveTo>
                      <a:pt x="150" y="702"/>
                    </a:moveTo>
                    <a:lnTo>
                      <a:pt x="225" y="625"/>
                    </a:lnTo>
                    <a:lnTo>
                      <a:pt x="243" y="606"/>
                    </a:lnTo>
                    <a:lnTo>
                      <a:pt x="275" y="593"/>
                    </a:lnTo>
                    <a:lnTo>
                      <a:pt x="304" y="585"/>
                    </a:lnTo>
                    <a:lnTo>
                      <a:pt x="354" y="569"/>
                    </a:lnTo>
                    <a:lnTo>
                      <a:pt x="417" y="562"/>
                    </a:lnTo>
                    <a:lnTo>
                      <a:pt x="448" y="564"/>
                    </a:lnTo>
                    <a:lnTo>
                      <a:pt x="474" y="581"/>
                    </a:lnTo>
                    <a:lnTo>
                      <a:pt x="453" y="525"/>
                    </a:lnTo>
                    <a:lnTo>
                      <a:pt x="451" y="487"/>
                    </a:lnTo>
                    <a:lnTo>
                      <a:pt x="437" y="457"/>
                    </a:lnTo>
                    <a:lnTo>
                      <a:pt x="505" y="396"/>
                    </a:lnTo>
                    <a:lnTo>
                      <a:pt x="520" y="377"/>
                    </a:lnTo>
                    <a:lnTo>
                      <a:pt x="528" y="349"/>
                    </a:lnTo>
                    <a:lnTo>
                      <a:pt x="541" y="316"/>
                    </a:lnTo>
                    <a:lnTo>
                      <a:pt x="549" y="290"/>
                    </a:lnTo>
                    <a:lnTo>
                      <a:pt x="560" y="243"/>
                    </a:lnTo>
                    <a:lnTo>
                      <a:pt x="550" y="182"/>
                    </a:lnTo>
                    <a:lnTo>
                      <a:pt x="521" y="114"/>
                    </a:lnTo>
                    <a:lnTo>
                      <a:pt x="512" y="97"/>
                    </a:lnTo>
                    <a:lnTo>
                      <a:pt x="502" y="91"/>
                    </a:lnTo>
                    <a:lnTo>
                      <a:pt x="489" y="83"/>
                    </a:lnTo>
                    <a:lnTo>
                      <a:pt x="450" y="52"/>
                    </a:lnTo>
                    <a:lnTo>
                      <a:pt x="428" y="41"/>
                    </a:lnTo>
                    <a:lnTo>
                      <a:pt x="327" y="7"/>
                    </a:lnTo>
                    <a:lnTo>
                      <a:pt x="273" y="3"/>
                    </a:lnTo>
                    <a:lnTo>
                      <a:pt x="257" y="0"/>
                    </a:lnTo>
                    <a:lnTo>
                      <a:pt x="227" y="4"/>
                    </a:lnTo>
                    <a:lnTo>
                      <a:pt x="202" y="9"/>
                    </a:lnTo>
                    <a:lnTo>
                      <a:pt x="183" y="5"/>
                    </a:lnTo>
                    <a:lnTo>
                      <a:pt x="165" y="11"/>
                    </a:lnTo>
                    <a:lnTo>
                      <a:pt x="146" y="34"/>
                    </a:lnTo>
                    <a:lnTo>
                      <a:pt x="122" y="56"/>
                    </a:lnTo>
                    <a:lnTo>
                      <a:pt x="103" y="89"/>
                    </a:lnTo>
                    <a:lnTo>
                      <a:pt x="91" y="106"/>
                    </a:lnTo>
                    <a:lnTo>
                      <a:pt x="85" y="113"/>
                    </a:lnTo>
                    <a:lnTo>
                      <a:pt x="75" y="124"/>
                    </a:lnTo>
                    <a:lnTo>
                      <a:pt x="68" y="130"/>
                    </a:lnTo>
                    <a:lnTo>
                      <a:pt x="60" y="138"/>
                    </a:lnTo>
                    <a:lnTo>
                      <a:pt x="55" y="151"/>
                    </a:lnTo>
                    <a:lnTo>
                      <a:pt x="61" y="171"/>
                    </a:lnTo>
                    <a:lnTo>
                      <a:pt x="62" y="184"/>
                    </a:lnTo>
                    <a:lnTo>
                      <a:pt x="65" y="192"/>
                    </a:lnTo>
                    <a:lnTo>
                      <a:pt x="47" y="209"/>
                    </a:lnTo>
                    <a:lnTo>
                      <a:pt x="26" y="234"/>
                    </a:lnTo>
                    <a:lnTo>
                      <a:pt x="6" y="253"/>
                    </a:lnTo>
                    <a:lnTo>
                      <a:pt x="0" y="269"/>
                    </a:lnTo>
                    <a:lnTo>
                      <a:pt x="5" y="281"/>
                    </a:lnTo>
                    <a:lnTo>
                      <a:pt x="19" y="288"/>
                    </a:lnTo>
                    <a:lnTo>
                      <a:pt x="34" y="293"/>
                    </a:lnTo>
                    <a:lnTo>
                      <a:pt x="38" y="305"/>
                    </a:lnTo>
                    <a:lnTo>
                      <a:pt x="36" y="323"/>
                    </a:lnTo>
                    <a:lnTo>
                      <a:pt x="31" y="324"/>
                    </a:lnTo>
                    <a:lnTo>
                      <a:pt x="24" y="333"/>
                    </a:lnTo>
                    <a:lnTo>
                      <a:pt x="36" y="344"/>
                    </a:lnTo>
                    <a:lnTo>
                      <a:pt x="75" y="370"/>
                    </a:lnTo>
                    <a:lnTo>
                      <a:pt x="87" y="372"/>
                    </a:lnTo>
                    <a:lnTo>
                      <a:pt x="75" y="382"/>
                    </a:lnTo>
                    <a:lnTo>
                      <a:pt x="49" y="390"/>
                    </a:lnTo>
                    <a:lnTo>
                      <a:pt x="41" y="395"/>
                    </a:lnTo>
                    <a:lnTo>
                      <a:pt x="37" y="401"/>
                    </a:lnTo>
                    <a:lnTo>
                      <a:pt x="43" y="410"/>
                    </a:lnTo>
                    <a:lnTo>
                      <a:pt x="55" y="415"/>
                    </a:lnTo>
                    <a:lnTo>
                      <a:pt x="56" y="419"/>
                    </a:lnTo>
                    <a:lnTo>
                      <a:pt x="53" y="435"/>
                    </a:lnTo>
                    <a:lnTo>
                      <a:pt x="49" y="450"/>
                    </a:lnTo>
                    <a:lnTo>
                      <a:pt x="52" y="468"/>
                    </a:lnTo>
                    <a:lnTo>
                      <a:pt x="58" y="488"/>
                    </a:lnTo>
                    <a:lnTo>
                      <a:pt x="70" y="497"/>
                    </a:lnTo>
                    <a:lnTo>
                      <a:pt x="87" y="504"/>
                    </a:lnTo>
                    <a:lnTo>
                      <a:pt x="103" y="506"/>
                    </a:lnTo>
                    <a:lnTo>
                      <a:pt x="131" y="501"/>
                    </a:lnTo>
                    <a:lnTo>
                      <a:pt x="157" y="492"/>
                    </a:lnTo>
                    <a:lnTo>
                      <a:pt x="180" y="495"/>
                    </a:lnTo>
                    <a:lnTo>
                      <a:pt x="191" y="498"/>
                    </a:lnTo>
                    <a:lnTo>
                      <a:pt x="183" y="517"/>
                    </a:lnTo>
                    <a:lnTo>
                      <a:pt x="198" y="544"/>
                    </a:lnTo>
                    <a:lnTo>
                      <a:pt x="198" y="564"/>
                    </a:lnTo>
                    <a:lnTo>
                      <a:pt x="202" y="582"/>
                    </a:lnTo>
                    <a:lnTo>
                      <a:pt x="192" y="607"/>
                    </a:lnTo>
                    <a:lnTo>
                      <a:pt x="174" y="639"/>
                    </a:lnTo>
                    <a:lnTo>
                      <a:pt x="162" y="662"/>
                    </a:lnTo>
                    <a:lnTo>
                      <a:pt x="130" y="698"/>
                    </a:lnTo>
                    <a:lnTo>
                      <a:pt x="147" y="707"/>
                    </a:lnTo>
                    <a:lnTo>
                      <a:pt x="150" y="702"/>
                    </a:lnTo>
                  </a:path>
                </a:pathLst>
              </a:custGeom>
              <a:solidFill>
                <a:srgbClr val="FF9999"/>
              </a:solidFill>
              <a:ln w="12700" cap="rnd" cmpd="sng">
                <a:solidFill>
                  <a:schemeClr val="tx1"/>
                </a:solidFill>
                <a:prstDash val="solid"/>
                <a:round/>
                <a:headEnd/>
                <a:tailEnd/>
              </a:ln>
              <a:effectLst/>
            </p:spPr>
            <p:txBody>
              <a:bodyPr/>
              <a:lstStyle/>
              <a:p>
                <a:endParaRPr lang="fr-FR"/>
              </a:p>
            </p:txBody>
          </p:sp>
        </p:grpSp>
        <p:sp>
          <p:nvSpPr>
            <p:cNvPr id="162853" name="Freeform 37"/>
            <p:cNvSpPr>
              <a:spLocks/>
            </p:cNvSpPr>
            <p:nvPr/>
          </p:nvSpPr>
          <p:spPr bwMode="auto">
            <a:xfrm>
              <a:off x="4312" y="2448"/>
              <a:ext cx="1057" cy="1249"/>
            </a:xfrm>
            <a:custGeom>
              <a:avLst/>
              <a:gdLst/>
              <a:ahLst/>
              <a:cxnLst>
                <a:cxn ang="0">
                  <a:pos x="591" y="0"/>
                </a:cxn>
                <a:cxn ang="0">
                  <a:pos x="1056" y="0"/>
                </a:cxn>
                <a:cxn ang="0">
                  <a:pos x="1056" y="399"/>
                </a:cxn>
                <a:cxn ang="0">
                  <a:pos x="929" y="599"/>
                </a:cxn>
                <a:cxn ang="0">
                  <a:pos x="718" y="698"/>
                </a:cxn>
                <a:cxn ang="0">
                  <a:pos x="253" y="698"/>
                </a:cxn>
                <a:cxn ang="0">
                  <a:pos x="253" y="1248"/>
                </a:cxn>
                <a:cxn ang="0">
                  <a:pos x="0" y="1198"/>
                </a:cxn>
                <a:cxn ang="0">
                  <a:pos x="0" y="449"/>
                </a:cxn>
                <a:cxn ang="0">
                  <a:pos x="84" y="349"/>
                </a:cxn>
                <a:cxn ang="0">
                  <a:pos x="380" y="249"/>
                </a:cxn>
                <a:cxn ang="0">
                  <a:pos x="591" y="249"/>
                </a:cxn>
                <a:cxn ang="0">
                  <a:pos x="591" y="0"/>
                </a:cxn>
              </a:cxnLst>
              <a:rect l="0" t="0" r="r" b="b"/>
              <a:pathLst>
                <a:path w="1057" h="1249">
                  <a:moveTo>
                    <a:pt x="591" y="0"/>
                  </a:moveTo>
                  <a:lnTo>
                    <a:pt x="1056" y="0"/>
                  </a:lnTo>
                  <a:lnTo>
                    <a:pt x="1056" y="399"/>
                  </a:lnTo>
                  <a:lnTo>
                    <a:pt x="929" y="599"/>
                  </a:lnTo>
                  <a:lnTo>
                    <a:pt x="718" y="698"/>
                  </a:lnTo>
                  <a:lnTo>
                    <a:pt x="253" y="698"/>
                  </a:lnTo>
                  <a:lnTo>
                    <a:pt x="253" y="1248"/>
                  </a:lnTo>
                  <a:lnTo>
                    <a:pt x="0" y="1198"/>
                  </a:lnTo>
                  <a:lnTo>
                    <a:pt x="0" y="449"/>
                  </a:lnTo>
                  <a:lnTo>
                    <a:pt x="84" y="349"/>
                  </a:lnTo>
                  <a:lnTo>
                    <a:pt x="380" y="249"/>
                  </a:lnTo>
                  <a:lnTo>
                    <a:pt x="591" y="249"/>
                  </a:lnTo>
                  <a:lnTo>
                    <a:pt x="591" y="0"/>
                  </a:lnTo>
                </a:path>
              </a:pathLst>
            </a:custGeom>
            <a:solidFill>
              <a:srgbClr val="DDDDDD"/>
            </a:solidFill>
            <a:ln w="12700" cap="rnd" cmpd="sng">
              <a:solidFill>
                <a:schemeClr val="tx1"/>
              </a:solidFill>
              <a:prstDash val="solid"/>
              <a:round/>
              <a:headEnd/>
              <a:tailEnd/>
            </a:ln>
            <a:effectLst/>
          </p:spPr>
          <p:txBody>
            <a:bodyPr/>
            <a:lstStyle/>
            <a:p>
              <a:endParaRPr lang="fr-FR"/>
            </a:p>
          </p:txBody>
        </p:sp>
        <p:sp>
          <p:nvSpPr>
            <p:cNvPr id="162854" name="Freeform 38"/>
            <p:cNvSpPr>
              <a:spLocks/>
            </p:cNvSpPr>
            <p:nvPr/>
          </p:nvSpPr>
          <p:spPr bwMode="auto">
            <a:xfrm>
              <a:off x="4168" y="2592"/>
              <a:ext cx="1201" cy="1201"/>
            </a:xfrm>
            <a:custGeom>
              <a:avLst/>
              <a:gdLst/>
              <a:ahLst/>
              <a:cxnLst>
                <a:cxn ang="0">
                  <a:pos x="672" y="0"/>
                </a:cxn>
                <a:cxn ang="0">
                  <a:pos x="1200" y="0"/>
                </a:cxn>
                <a:cxn ang="0">
                  <a:pos x="1200" y="384"/>
                </a:cxn>
                <a:cxn ang="0">
                  <a:pos x="1056" y="576"/>
                </a:cxn>
                <a:cxn ang="0">
                  <a:pos x="816" y="672"/>
                </a:cxn>
                <a:cxn ang="0">
                  <a:pos x="288" y="672"/>
                </a:cxn>
                <a:cxn ang="0">
                  <a:pos x="288" y="1200"/>
                </a:cxn>
                <a:cxn ang="0">
                  <a:pos x="0" y="1152"/>
                </a:cxn>
                <a:cxn ang="0">
                  <a:pos x="0" y="432"/>
                </a:cxn>
                <a:cxn ang="0">
                  <a:pos x="96" y="336"/>
                </a:cxn>
                <a:cxn ang="0">
                  <a:pos x="432" y="240"/>
                </a:cxn>
                <a:cxn ang="0">
                  <a:pos x="672" y="240"/>
                </a:cxn>
                <a:cxn ang="0">
                  <a:pos x="672" y="0"/>
                </a:cxn>
              </a:cxnLst>
              <a:rect l="0" t="0" r="r" b="b"/>
              <a:pathLst>
                <a:path w="1201" h="1201">
                  <a:moveTo>
                    <a:pt x="672" y="0"/>
                  </a:moveTo>
                  <a:lnTo>
                    <a:pt x="1200" y="0"/>
                  </a:lnTo>
                  <a:lnTo>
                    <a:pt x="1200" y="384"/>
                  </a:lnTo>
                  <a:lnTo>
                    <a:pt x="1056" y="576"/>
                  </a:lnTo>
                  <a:lnTo>
                    <a:pt x="816" y="672"/>
                  </a:lnTo>
                  <a:lnTo>
                    <a:pt x="288" y="672"/>
                  </a:lnTo>
                  <a:lnTo>
                    <a:pt x="288" y="1200"/>
                  </a:lnTo>
                  <a:lnTo>
                    <a:pt x="0" y="1152"/>
                  </a:lnTo>
                  <a:lnTo>
                    <a:pt x="0" y="432"/>
                  </a:lnTo>
                  <a:lnTo>
                    <a:pt x="96" y="336"/>
                  </a:lnTo>
                  <a:lnTo>
                    <a:pt x="432" y="240"/>
                  </a:lnTo>
                  <a:lnTo>
                    <a:pt x="672" y="240"/>
                  </a:lnTo>
                  <a:lnTo>
                    <a:pt x="672" y="0"/>
                  </a:lnTo>
                </a:path>
              </a:pathLst>
            </a:custGeom>
            <a:solidFill>
              <a:srgbClr val="DDDDDD"/>
            </a:solidFill>
            <a:ln w="12700" cap="rnd" cmpd="sng">
              <a:solidFill>
                <a:schemeClr val="tx1"/>
              </a:solidFill>
              <a:prstDash val="solid"/>
              <a:round/>
              <a:headEnd/>
              <a:tailEnd/>
            </a:ln>
            <a:effectLst/>
          </p:spPr>
          <p:txBody>
            <a:bodyPr/>
            <a:lstStyle/>
            <a:p>
              <a:endParaRPr lang="fr-FR"/>
            </a:p>
          </p:txBody>
        </p:sp>
        <p:sp>
          <p:nvSpPr>
            <p:cNvPr id="162855" name="Freeform 39"/>
            <p:cNvSpPr>
              <a:spLocks/>
            </p:cNvSpPr>
            <p:nvPr/>
          </p:nvSpPr>
          <p:spPr bwMode="auto">
            <a:xfrm>
              <a:off x="4740" y="1752"/>
              <a:ext cx="771" cy="1225"/>
            </a:xfrm>
            <a:custGeom>
              <a:avLst/>
              <a:gdLst/>
              <a:ahLst/>
              <a:cxnLst>
                <a:cxn ang="0">
                  <a:pos x="144" y="48"/>
                </a:cxn>
                <a:cxn ang="0">
                  <a:pos x="432" y="0"/>
                </a:cxn>
                <a:cxn ang="0">
                  <a:pos x="528" y="192"/>
                </a:cxn>
                <a:cxn ang="0">
                  <a:pos x="576" y="797"/>
                </a:cxn>
                <a:cxn ang="0">
                  <a:pos x="672" y="1152"/>
                </a:cxn>
                <a:cxn ang="0">
                  <a:pos x="0" y="1152"/>
                </a:cxn>
                <a:cxn ang="0">
                  <a:pos x="0" y="443"/>
                </a:cxn>
                <a:cxn ang="0">
                  <a:pos x="144" y="48"/>
                </a:cxn>
              </a:cxnLst>
              <a:rect l="0" t="0" r="r" b="b"/>
              <a:pathLst>
                <a:path w="673" h="1153">
                  <a:moveTo>
                    <a:pt x="144" y="48"/>
                  </a:moveTo>
                  <a:lnTo>
                    <a:pt x="432" y="0"/>
                  </a:lnTo>
                  <a:lnTo>
                    <a:pt x="528" y="192"/>
                  </a:lnTo>
                  <a:lnTo>
                    <a:pt x="576" y="797"/>
                  </a:lnTo>
                  <a:lnTo>
                    <a:pt x="672" y="1152"/>
                  </a:lnTo>
                  <a:lnTo>
                    <a:pt x="0" y="1152"/>
                  </a:lnTo>
                  <a:lnTo>
                    <a:pt x="0" y="443"/>
                  </a:lnTo>
                  <a:lnTo>
                    <a:pt x="144" y="48"/>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856" name="Freeform 40"/>
            <p:cNvSpPr>
              <a:spLocks/>
            </p:cNvSpPr>
            <p:nvPr/>
          </p:nvSpPr>
          <p:spPr bwMode="auto">
            <a:xfrm flipH="1">
              <a:off x="3085" y="1780"/>
              <a:ext cx="799" cy="2350"/>
            </a:xfrm>
            <a:custGeom>
              <a:avLst/>
              <a:gdLst/>
              <a:ahLst/>
              <a:cxnLst>
                <a:cxn ang="0">
                  <a:pos x="979" y="331"/>
                </a:cxn>
                <a:cxn ang="0">
                  <a:pos x="851" y="697"/>
                </a:cxn>
                <a:cxn ang="0">
                  <a:pos x="696" y="1776"/>
                </a:cxn>
                <a:cxn ang="0">
                  <a:pos x="792" y="2352"/>
                </a:cxn>
                <a:cxn ang="0">
                  <a:pos x="725" y="3084"/>
                </a:cxn>
                <a:cxn ang="0">
                  <a:pos x="802" y="3299"/>
                </a:cxn>
                <a:cxn ang="0">
                  <a:pos x="792" y="3408"/>
                </a:cxn>
                <a:cxn ang="0">
                  <a:pos x="600" y="3408"/>
                </a:cxn>
                <a:cxn ang="0">
                  <a:pos x="552" y="3360"/>
                </a:cxn>
                <a:cxn ang="0">
                  <a:pos x="365" y="3376"/>
                </a:cxn>
                <a:cxn ang="0">
                  <a:pos x="72" y="3408"/>
                </a:cxn>
                <a:cxn ang="0">
                  <a:pos x="24" y="3312"/>
                </a:cxn>
                <a:cxn ang="0">
                  <a:pos x="216" y="3264"/>
                </a:cxn>
                <a:cxn ang="0">
                  <a:pos x="456" y="3024"/>
                </a:cxn>
                <a:cxn ang="0">
                  <a:pos x="360" y="1968"/>
                </a:cxn>
                <a:cxn ang="0">
                  <a:pos x="220" y="1670"/>
                </a:cxn>
                <a:cxn ang="0">
                  <a:pos x="177" y="1387"/>
                </a:cxn>
                <a:cxn ang="0">
                  <a:pos x="120" y="528"/>
                </a:cxn>
                <a:cxn ang="0">
                  <a:pos x="120" y="288"/>
                </a:cxn>
                <a:cxn ang="0">
                  <a:pos x="24" y="0"/>
                </a:cxn>
              </a:cxnLst>
              <a:rect l="0" t="0" r="r" b="b"/>
              <a:pathLst>
                <a:path w="979" h="3426">
                  <a:moveTo>
                    <a:pt x="979" y="331"/>
                  </a:moveTo>
                  <a:cubicBezTo>
                    <a:pt x="958" y="392"/>
                    <a:pt x="898" y="456"/>
                    <a:pt x="851" y="697"/>
                  </a:cubicBezTo>
                  <a:cubicBezTo>
                    <a:pt x="804" y="938"/>
                    <a:pt x="706" y="1500"/>
                    <a:pt x="696" y="1776"/>
                  </a:cubicBezTo>
                  <a:cubicBezTo>
                    <a:pt x="686" y="2052"/>
                    <a:pt x="787" y="2134"/>
                    <a:pt x="792" y="2352"/>
                  </a:cubicBezTo>
                  <a:cubicBezTo>
                    <a:pt x="797" y="2570"/>
                    <a:pt x="723" y="2926"/>
                    <a:pt x="725" y="3084"/>
                  </a:cubicBezTo>
                  <a:cubicBezTo>
                    <a:pt x="727" y="3242"/>
                    <a:pt x="791" y="3245"/>
                    <a:pt x="802" y="3299"/>
                  </a:cubicBezTo>
                  <a:cubicBezTo>
                    <a:pt x="813" y="3353"/>
                    <a:pt x="826" y="3390"/>
                    <a:pt x="792" y="3408"/>
                  </a:cubicBezTo>
                  <a:cubicBezTo>
                    <a:pt x="758" y="3426"/>
                    <a:pt x="640" y="3416"/>
                    <a:pt x="600" y="3408"/>
                  </a:cubicBezTo>
                  <a:cubicBezTo>
                    <a:pt x="560" y="3400"/>
                    <a:pt x="591" y="3365"/>
                    <a:pt x="552" y="3360"/>
                  </a:cubicBezTo>
                  <a:cubicBezTo>
                    <a:pt x="513" y="3355"/>
                    <a:pt x="445" y="3368"/>
                    <a:pt x="365" y="3376"/>
                  </a:cubicBezTo>
                  <a:cubicBezTo>
                    <a:pt x="285" y="3384"/>
                    <a:pt x="129" y="3419"/>
                    <a:pt x="72" y="3408"/>
                  </a:cubicBezTo>
                  <a:cubicBezTo>
                    <a:pt x="15" y="3397"/>
                    <a:pt x="0" y="3336"/>
                    <a:pt x="24" y="3312"/>
                  </a:cubicBezTo>
                  <a:cubicBezTo>
                    <a:pt x="48" y="3288"/>
                    <a:pt x="144" y="3312"/>
                    <a:pt x="216" y="3264"/>
                  </a:cubicBezTo>
                  <a:cubicBezTo>
                    <a:pt x="288" y="3216"/>
                    <a:pt x="432" y="3240"/>
                    <a:pt x="456" y="3024"/>
                  </a:cubicBezTo>
                  <a:cubicBezTo>
                    <a:pt x="480" y="2808"/>
                    <a:pt x="399" y="2194"/>
                    <a:pt x="360" y="1968"/>
                  </a:cubicBezTo>
                  <a:cubicBezTo>
                    <a:pt x="321" y="1742"/>
                    <a:pt x="250" y="1767"/>
                    <a:pt x="220" y="1670"/>
                  </a:cubicBezTo>
                  <a:cubicBezTo>
                    <a:pt x="190" y="1573"/>
                    <a:pt x="194" y="1577"/>
                    <a:pt x="177" y="1387"/>
                  </a:cubicBezTo>
                  <a:cubicBezTo>
                    <a:pt x="160" y="1197"/>
                    <a:pt x="129" y="711"/>
                    <a:pt x="120" y="528"/>
                  </a:cubicBezTo>
                  <a:cubicBezTo>
                    <a:pt x="111" y="345"/>
                    <a:pt x="136" y="376"/>
                    <a:pt x="120" y="288"/>
                  </a:cubicBezTo>
                  <a:cubicBezTo>
                    <a:pt x="104" y="200"/>
                    <a:pt x="40" y="48"/>
                    <a:pt x="24" y="0"/>
                  </a:cubicBezTo>
                </a:path>
              </a:pathLst>
            </a:custGeom>
            <a:solidFill>
              <a:srgbClr val="FF7C80"/>
            </a:solidFill>
            <a:ln w="9525">
              <a:solidFill>
                <a:schemeClr val="tx1"/>
              </a:solidFill>
              <a:round/>
              <a:headEnd/>
              <a:tailEnd/>
            </a:ln>
            <a:effectLst/>
          </p:spPr>
          <p:txBody>
            <a:bodyPr wrap="none" anchor="ctr"/>
            <a:lstStyle/>
            <a:p>
              <a:endParaRPr lang="fr-FR"/>
            </a:p>
          </p:txBody>
        </p:sp>
        <p:sp>
          <p:nvSpPr>
            <p:cNvPr id="162857" name="Freeform 41"/>
            <p:cNvSpPr>
              <a:spLocks/>
            </p:cNvSpPr>
            <p:nvPr/>
          </p:nvSpPr>
          <p:spPr bwMode="auto">
            <a:xfrm>
              <a:off x="2881" y="1525"/>
              <a:ext cx="1019" cy="593"/>
            </a:xfrm>
            <a:custGeom>
              <a:avLst/>
              <a:gdLst/>
              <a:ahLst/>
              <a:cxnLst>
                <a:cxn ang="0">
                  <a:pos x="144" y="0"/>
                </a:cxn>
                <a:cxn ang="0">
                  <a:pos x="48" y="240"/>
                </a:cxn>
                <a:cxn ang="0">
                  <a:pos x="0" y="576"/>
                </a:cxn>
                <a:cxn ang="0">
                  <a:pos x="48" y="816"/>
                </a:cxn>
                <a:cxn ang="0">
                  <a:pos x="192" y="768"/>
                </a:cxn>
                <a:cxn ang="0">
                  <a:pos x="288" y="816"/>
                </a:cxn>
                <a:cxn ang="0">
                  <a:pos x="384" y="768"/>
                </a:cxn>
                <a:cxn ang="0">
                  <a:pos x="480" y="816"/>
                </a:cxn>
                <a:cxn ang="0">
                  <a:pos x="624" y="768"/>
                </a:cxn>
                <a:cxn ang="0">
                  <a:pos x="816" y="816"/>
                </a:cxn>
                <a:cxn ang="0">
                  <a:pos x="912" y="720"/>
                </a:cxn>
                <a:cxn ang="0">
                  <a:pos x="1008" y="816"/>
                </a:cxn>
                <a:cxn ang="0">
                  <a:pos x="1056" y="864"/>
                </a:cxn>
                <a:cxn ang="0">
                  <a:pos x="1104" y="768"/>
                </a:cxn>
                <a:cxn ang="0">
                  <a:pos x="1200" y="816"/>
                </a:cxn>
                <a:cxn ang="0">
                  <a:pos x="1248" y="528"/>
                </a:cxn>
                <a:cxn ang="0">
                  <a:pos x="1152" y="0"/>
                </a:cxn>
                <a:cxn ang="0">
                  <a:pos x="144" y="0"/>
                </a:cxn>
              </a:cxnLst>
              <a:rect l="0" t="0" r="r" b="b"/>
              <a:pathLst>
                <a:path w="1248" h="864">
                  <a:moveTo>
                    <a:pt x="144" y="0"/>
                  </a:moveTo>
                  <a:lnTo>
                    <a:pt x="48" y="240"/>
                  </a:lnTo>
                  <a:lnTo>
                    <a:pt x="0" y="576"/>
                  </a:lnTo>
                  <a:lnTo>
                    <a:pt x="48" y="816"/>
                  </a:lnTo>
                  <a:lnTo>
                    <a:pt x="192" y="768"/>
                  </a:lnTo>
                  <a:lnTo>
                    <a:pt x="288" y="816"/>
                  </a:lnTo>
                  <a:lnTo>
                    <a:pt x="384" y="768"/>
                  </a:lnTo>
                  <a:lnTo>
                    <a:pt x="480" y="816"/>
                  </a:lnTo>
                  <a:lnTo>
                    <a:pt x="624" y="768"/>
                  </a:lnTo>
                  <a:lnTo>
                    <a:pt x="816" y="816"/>
                  </a:lnTo>
                  <a:lnTo>
                    <a:pt x="912" y="720"/>
                  </a:lnTo>
                  <a:lnTo>
                    <a:pt x="1008" y="816"/>
                  </a:lnTo>
                  <a:lnTo>
                    <a:pt x="1056" y="864"/>
                  </a:lnTo>
                  <a:lnTo>
                    <a:pt x="1104" y="768"/>
                  </a:lnTo>
                  <a:lnTo>
                    <a:pt x="1200" y="816"/>
                  </a:lnTo>
                  <a:lnTo>
                    <a:pt x="1248" y="528"/>
                  </a:lnTo>
                  <a:lnTo>
                    <a:pt x="1152" y="0"/>
                  </a:lnTo>
                  <a:lnTo>
                    <a:pt x="144" y="0"/>
                  </a:lnTo>
                  <a:close/>
                </a:path>
              </a:pathLst>
            </a:custGeom>
            <a:solidFill>
              <a:schemeClr val="accent1"/>
            </a:solidFill>
            <a:ln w="9525">
              <a:solidFill>
                <a:schemeClr val="tx1"/>
              </a:solidFill>
              <a:round/>
              <a:headEnd/>
              <a:tailEnd/>
            </a:ln>
            <a:effectLst/>
          </p:spPr>
          <p:txBody>
            <a:bodyPr wrap="none" anchor="ctr"/>
            <a:lstStyle/>
            <a:p>
              <a:endParaRPr lang="fr-FR"/>
            </a:p>
          </p:txBody>
        </p:sp>
        <p:grpSp>
          <p:nvGrpSpPr>
            <p:cNvPr id="162858" name="Group 42"/>
            <p:cNvGrpSpPr>
              <a:grpSpLocks/>
            </p:cNvGrpSpPr>
            <p:nvPr/>
          </p:nvGrpSpPr>
          <p:grpSpPr bwMode="auto">
            <a:xfrm>
              <a:off x="3495" y="2205"/>
              <a:ext cx="111" cy="653"/>
              <a:chOff x="2991" y="2840"/>
              <a:chExt cx="111" cy="653"/>
            </a:xfrm>
          </p:grpSpPr>
          <p:sp>
            <p:nvSpPr>
              <p:cNvPr id="162859" name="Rectangle 43"/>
              <p:cNvSpPr>
                <a:spLocks noChangeArrowheads="1"/>
              </p:cNvSpPr>
              <p:nvPr/>
            </p:nvSpPr>
            <p:spPr bwMode="auto">
              <a:xfrm rot="312129" flipH="1">
                <a:off x="2991" y="2840"/>
                <a:ext cx="111" cy="653"/>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62860" name="Line 44"/>
              <p:cNvSpPr>
                <a:spLocks noChangeShapeType="1"/>
              </p:cNvSpPr>
              <p:nvPr/>
            </p:nvSpPr>
            <p:spPr bwMode="auto">
              <a:xfrm flipV="1">
                <a:off x="3027" y="3028"/>
                <a:ext cx="37" cy="404"/>
              </a:xfrm>
              <a:prstGeom prst="line">
                <a:avLst/>
              </a:prstGeom>
              <a:noFill/>
              <a:ln w="76200">
                <a:solidFill>
                  <a:schemeClr val="bg1"/>
                </a:solidFill>
                <a:round/>
                <a:headEnd/>
                <a:tailEnd type="triangle" w="med" len="med"/>
              </a:ln>
              <a:effectLst/>
            </p:spPr>
            <p:txBody>
              <a:bodyPr/>
              <a:lstStyle/>
              <a:p>
                <a:endParaRPr lang="fr-FR"/>
              </a:p>
            </p:txBody>
          </p:sp>
        </p:grpSp>
        <p:sp>
          <p:nvSpPr>
            <p:cNvPr id="162861" name="Text Box 45"/>
            <p:cNvSpPr txBox="1">
              <a:spLocks noChangeArrowheads="1"/>
            </p:cNvSpPr>
            <p:nvPr/>
          </p:nvSpPr>
          <p:spPr bwMode="auto">
            <a:xfrm flipH="1">
              <a:off x="2883" y="1750"/>
              <a:ext cx="890" cy="323"/>
            </a:xfrm>
            <a:prstGeom prst="rect">
              <a:avLst/>
            </a:prstGeom>
            <a:noFill/>
            <a:ln w="9525">
              <a:noFill/>
              <a:miter lim="800000"/>
              <a:headEnd/>
              <a:tailEnd/>
            </a:ln>
            <a:effectLst/>
          </p:spPr>
          <p:txBody>
            <a:bodyPr>
              <a:spAutoFit/>
            </a:bodyPr>
            <a:lstStyle/>
            <a:p>
              <a:pPr>
                <a:spcBef>
                  <a:spcPct val="50000"/>
                </a:spcBef>
              </a:pPr>
              <a:endParaRPr lang="en-US">
                <a:effectLst>
                  <a:outerShdw blurRad="38100" dist="38100" dir="2700000" algn="tl">
                    <a:srgbClr val="FFFFFF"/>
                  </a:outerShdw>
                </a:effectLst>
                <a:latin typeface="P"/>
              </a:endParaRPr>
            </a:p>
          </p:txBody>
        </p:sp>
        <p:sp>
          <p:nvSpPr>
            <p:cNvPr id="162862" name="Rectangle 46"/>
            <p:cNvSpPr>
              <a:spLocks noChangeArrowheads="1"/>
            </p:cNvSpPr>
            <p:nvPr/>
          </p:nvSpPr>
          <p:spPr bwMode="auto">
            <a:xfrm>
              <a:off x="3673" y="2306"/>
              <a:ext cx="334" cy="155"/>
            </a:xfrm>
            <a:prstGeom prst="rect">
              <a:avLst/>
            </a:prstGeom>
            <a:solidFill>
              <a:srgbClr val="33CC33"/>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rPr>
                <a:t>p</a:t>
              </a:r>
            </a:p>
          </p:txBody>
        </p:sp>
        <p:grpSp>
          <p:nvGrpSpPr>
            <p:cNvPr id="162863" name="Group 47"/>
            <p:cNvGrpSpPr>
              <a:grpSpLocks/>
            </p:cNvGrpSpPr>
            <p:nvPr/>
          </p:nvGrpSpPr>
          <p:grpSpPr bwMode="auto">
            <a:xfrm rot="4505526">
              <a:off x="3933" y="2262"/>
              <a:ext cx="196" cy="306"/>
              <a:chOff x="969" y="2907"/>
              <a:chExt cx="217" cy="311"/>
            </a:xfrm>
          </p:grpSpPr>
          <p:sp>
            <p:nvSpPr>
              <p:cNvPr id="162864" name="Oval 48"/>
              <p:cNvSpPr>
                <a:spLocks noChangeArrowheads="1"/>
              </p:cNvSpPr>
              <p:nvPr/>
            </p:nvSpPr>
            <p:spPr bwMode="auto">
              <a:xfrm rot="17460000">
                <a:off x="988" y="2938"/>
                <a:ext cx="229" cy="167"/>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65" name="Oval 49"/>
              <p:cNvSpPr>
                <a:spLocks noChangeArrowheads="1"/>
              </p:cNvSpPr>
              <p:nvPr/>
            </p:nvSpPr>
            <p:spPr bwMode="auto">
              <a:xfrm rot="17460000">
                <a:off x="942" y="3078"/>
                <a:ext cx="124" cy="37"/>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66" name="Oval 50"/>
              <p:cNvSpPr>
                <a:spLocks noChangeArrowheads="1"/>
              </p:cNvSpPr>
              <p:nvPr/>
            </p:nvSpPr>
            <p:spPr bwMode="auto">
              <a:xfrm rot="17460000">
                <a:off x="965" y="3106"/>
                <a:ext cx="151" cy="35"/>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67" name="Oval 51"/>
              <p:cNvSpPr>
                <a:spLocks noChangeArrowheads="1"/>
              </p:cNvSpPr>
              <p:nvPr/>
            </p:nvSpPr>
            <p:spPr bwMode="auto">
              <a:xfrm rot="17460000">
                <a:off x="1011" y="3117"/>
                <a:ext cx="150" cy="51"/>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68" name="Oval 52"/>
              <p:cNvSpPr>
                <a:spLocks noChangeArrowheads="1"/>
              </p:cNvSpPr>
              <p:nvPr/>
            </p:nvSpPr>
            <p:spPr bwMode="auto">
              <a:xfrm rot="17460000">
                <a:off x="1063" y="3124"/>
                <a:ext cx="124" cy="38"/>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69" name="Oval 53"/>
              <p:cNvSpPr>
                <a:spLocks noChangeArrowheads="1"/>
              </p:cNvSpPr>
              <p:nvPr/>
            </p:nvSpPr>
            <p:spPr bwMode="auto">
              <a:xfrm rot="17460000">
                <a:off x="918" y="3048"/>
                <a:ext cx="123" cy="22"/>
              </a:xfrm>
              <a:prstGeom prst="ellipse">
                <a:avLst/>
              </a:prstGeom>
              <a:solidFill>
                <a:srgbClr val="FF9999"/>
              </a:solidFill>
              <a:ln w="12700">
                <a:solidFill>
                  <a:schemeClr val="tx1"/>
                </a:solidFill>
                <a:round/>
                <a:headEnd/>
                <a:tailEnd/>
              </a:ln>
              <a:effectLst/>
            </p:spPr>
            <p:txBody>
              <a:bodyPr wrap="none" anchor="ctr"/>
              <a:lstStyle/>
              <a:p>
                <a:endParaRPr lang="fr-FR"/>
              </a:p>
            </p:txBody>
          </p:sp>
        </p:grpSp>
        <p:sp>
          <p:nvSpPr>
            <p:cNvPr id="162870" name="Freeform 54"/>
            <p:cNvSpPr>
              <a:spLocks/>
            </p:cNvSpPr>
            <p:nvPr/>
          </p:nvSpPr>
          <p:spPr bwMode="auto">
            <a:xfrm>
              <a:off x="4042" y="2023"/>
              <a:ext cx="1247" cy="507"/>
            </a:xfrm>
            <a:custGeom>
              <a:avLst/>
              <a:gdLst/>
              <a:ahLst/>
              <a:cxnLst>
                <a:cxn ang="0">
                  <a:pos x="981" y="0"/>
                </a:cxn>
                <a:cxn ang="0">
                  <a:pos x="1246" y="113"/>
                </a:cxn>
                <a:cxn ang="0">
                  <a:pos x="743" y="503"/>
                </a:cxn>
                <a:cxn ang="0">
                  <a:pos x="104" y="506"/>
                </a:cxn>
                <a:cxn ang="0">
                  <a:pos x="0" y="263"/>
                </a:cxn>
                <a:cxn ang="0">
                  <a:pos x="639" y="260"/>
                </a:cxn>
                <a:cxn ang="0">
                  <a:pos x="981" y="0"/>
                </a:cxn>
              </a:cxnLst>
              <a:rect l="0" t="0" r="r" b="b"/>
              <a:pathLst>
                <a:path w="1247" h="507">
                  <a:moveTo>
                    <a:pt x="981" y="0"/>
                  </a:moveTo>
                  <a:lnTo>
                    <a:pt x="1246" y="113"/>
                  </a:lnTo>
                  <a:lnTo>
                    <a:pt x="743" y="503"/>
                  </a:lnTo>
                  <a:lnTo>
                    <a:pt x="104" y="506"/>
                  </a:lnTo>
                  <a:lnTo>
                    <a:pt x="0" y="263"/>
                  </a:lnTo>
                  <a:lnTo>
                    <a:pt x="639" y="260"/>
                  </a:lnTo>
                  <a:lnTo>
                    <a:pt x="981" y="0"/>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871" name="AutoShape 55"/>
            <p:cNvSpPr>
              <a:spLocks noChangeArrowheads="1"/>
            </p:cNvSpPr>
            <p:nvPr/>
          </p:nvSpPr>
          <p:spPr bwMode="auto">
            <a:xfrm flipH="1">
              <a:off x="3026" y="1477"/>
              <a:ext cx="806" cy="229"/>
            </a:xfrm>
            <a:prstGeom prst="leftArrow">
              <a:avLst>
                <a:gd name="adj1" fmla="val 50000"/>
                <a:gd name="adj2" fmla="val 175966"/>
              </a:avLst>
            </a:prstGeom>
            <a:solidFill>
              <a:srgbClr val="FF3300"/>
            </a:solidFill>
            <a:ln w="12700">
              <a:solidFill>
                <a:schemeClr val="tx1"/>
              </a:solidFill>
              <a:miter lim="800000"/>
              <a:headEnd/>
              <a:tailEnd/>
            </a:ln>
            <a:effectLst/>
          </p:spPr>
          <p:txBody>
            <a:bodyPr wrap="none" anchor="ctr"/>
            <a:lstStyle/>
            <a:p>
              <a:endParaRPr lang="fr-FR"/>
            </a:p>
          </p:txBody>
        </p:sp>
        <p:grpSp>
          <p:nvGrpSpPr>
            <p:cNvPr id="162872" name="Group 56"/>
            <p:cNvGrpSpPr>
              <a:grpSpLocks/>
            </p:cNvGrpSpPr>
            <p:nvPr/>
          </p:nvGrpSpPr>
          <p:grpSpPr bwMode="auto">
            <a:xfrm>
              <a:off x="408" y="1285"/>
              <a:ext cx="2313" cy="2845"/>
              <a:chOff x="408" y="1285"/>
              <a:chExt cx="2313" cy="2845"/>
            </a:xfrm>
          </p:grpSpPr>
          <p:grpSp>
            <p:nvGrpSpPr>
              <p:cNvPr id="162873" name="Group 57"/>
              <p:cNvGrpSpPr>
                <a:grpSpLocks/>
              </p:cNvGrpSpPr>
              <p:nvPr/>
            </p:nvGrpSpPr>
            <p:grpSpPr bwMode="auto">
              <a:xfrm>
                <a:off x="1247" y="1563"/>
                <a:ext cx="386" cy="325"/>
                <a:chOff x="812" y="1812"/>
                <a:chExt cx="386" cy="325"/>
              </a:xfrm>
            </p:grpSpPr>
            <p:sp>
              <p:nvSpPr>
                <p:cNvPr id="162874" name="Oval 58"/>
                <p:cNvSpPr>
                  <a:spLocks noChangeArrowheads="1"/>
                </p:cNvSpPr>
                <p:nvPr/>
              </p:nvSpPr>
              <p:spPr bwMode="auto">
                <a:xfrm>
                  <a:off x="947" y="1942"/>
                  <a:ext cx="102" cy="131"/>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75" name="Oval 59"/>
                <p:cNvSpPr>
                  <a:spLocks noChangeArrowheads="1"/>
                </p:cNvSpPr>
                <p:nvPr/>
              </p:nvSpPr>
              <p:spPr bwMode="auto">
                <a:xfrm>
                  <a:off x="975" y="1977"/>
                  <a:ext cx="79" cy="90"/>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76" name="Freeform 60"/>
                <p:cNvSpPr>
                  <a:spLocks/>
                </p:cNvSpPr>
                <p:nvPr/>
              </p:nvSpPr>
              <p:spPr bwMode="auto">
                <a:xfrm>
                  <a:off x="816" y="1812"/>
                  <a:ext cx="382" cy="325"/>
                </a:xfrm>
                <a:custGeom>
                  <a:avLst/>
                  <a:gdLst/>
                  <a:ahLst/>
                  <a:cxnLst>
                    <a:cxn ang="0">
                      <a:pos x="0" y="36"/>
                    </a:cxn>
                    <a:cxn ang="0">
                      <a:pos x="48" y="0"/>
                    </a:cxn>
                    <a:cxn ang="0">
                      <a:pos x="123" y="65"/>
                    </a:cxn>
                    <a:cxn ang="0">
                      <a:pos x="178" y="82"/>
                    </a:cxn>
                    <a:cxn ang="0">
                      <a:pos x="238" y="131"/>
                    </a:cxn>
                    <a:cxn ang="0">
                      <a:pos x="382" y="161"/>
                    </a:cxn>
                    <a:cxn ang="0">
                      <a:pos x="382" y="312"/>
                    </a:cxn>
                    <a:cxn ang="0">
                      <a:pos x="373" y="311"/>
                    </a:cxn>
                    <a:cxn ang="0">
                      <a:pos x="260" y="289"/>
                    </a:cxn>
                    <a:cxn ang="0">
                      <a:pos x="226" y="306"/>
                    </a:cxn>
                    <a:cxn ang="0">
                      <a:pos x="163" y="325"/>
                    </a:cxn>
                    <a:cxn ang="0">
                      <a:pos x="85" y="221"/>
                    </a:cxn>
                    <a:cxn ang="0">
                      <a:pos x="112" y="179"/>
                    </a:cxn>
                    <a:cxn ang="0">
                      <a:pos x="171" y="252"/>
                    </a:cxn>
                    <a:cxn ang="0">
                      <a:pos x="238" y="216"/>
                    </a:cxn>
                    <a:cxn ang="0">
                      <a:pos x="142" y="138"/>
                    </a:cxn>
                    <a:cxn ang="0">
                      <a:pos x="0" y="36"/>
                    </a:cxn>
                  </a:cxnLst>
                  <a:rect l="0" t="0" r="r" b="b"/>
                  <a:pathLst>
                    <a:path w="382" h="325">
                      <a:moveTo>
                        <a:pt x="0" y="36"/>
                      </a:moveTo>
                      <a:cubicBezTo>
                        <a:pt x="0" y="36"/>
                        <a:pt x="48" y="0"/>
                        <a:pt x="48" y="0"/>
                      </a:cubicBezTo>
                      <a:lnTo>
                        <a:pt x="123" y="65"/>
                      </a:lnTo>
                      <a:lnTo>
                        <a:pt x="178" y="82"/>
                      </a:lnTo>
                      <a:lnTo>
                        <a:pt x="238" y="131"/>
                      </a:lnTo>
                      <a:lnTo>
                        <a:pt x="382" y="161"/>
                      </a:lnTo>
                      <a:lnTo>
                        <a:pt x="382" y="312"/>
                      </a:lnTo>
                      <a:lnTo>
                        <a:pt x="373" y="311"/>
                      </a:lnTo>
                      <a:lnTo>
                        <a:pt x="260" y="289"/>
                      </a:lnTo>
                      <a:lnTo>
                        <a:pt x="226" y="306"/>
                      </a:lnTo>
                      <a:lnTo>
                        <a:pt x="163" y="325"/>
                      </a:lnTo>
                      <a:lnTo>
                        <a:pt x="85" y="221"/>
                      </a:lnTo>
                      <a:lnTo>
                        <a:pt x="112" y="179"/>
                      </a:lnTo>
                      <a:lnTo>
                        <a:pt x="171" y="252"/>
                      </a:lnTo>
                      <a:lnTo>
                        <a:pt x="238" y="216"/>
                      </a:lnTo>
                      <a:lnTo>
                        <a:pt x="142" y="138"/>
                      </a:lnTo>
                      <a:cubicBezTo>
                        <a:pt x="142" y="138"/>
                        <a:pt x="0" y="36"/>
                        <a:pt x="0" y="36"/>
                      </a:cubicBezTo>
                      <a:close/>
                    </a:path>
                  </a:pathLst>
                </a:custGeom>
                <a:solidFill>
                  <a:srgbClr val="FF9999"/>
                </a:solidFill>
                <a:ln w="12700" cap="rnd" cmpd="sng">
                  <a:solidFill>
                    <a:schemeClr val="tx1"/>
                  </a:solidFill>
                  <a:prstDash val="solid"/>
                  <a:round/>
                  <a:headEnd/>
                  <a:tailEnd/>
                </a:ln>
                <a:effectLst/>
              </p:spPr>
              <p:txBody>
                <a:bodyPr/>
                <a:lstStyle/>
                <a:p>
                  <a:endParaRPr lang="fr-FR"/>
                </a:p>
              </p:txBody>
            </p:sp>
            <p:sp>
              <p:nvSpPr>
                <p:cNvPr id="162877" name="Oval 61"/>
                <p:cNvSpPr>
                  <a:spLocks noChangeArrowheads="1"/>
                </p:cNvSpPr>
                <p:nvPr/>
              </p:nvSpPr>
              <p:spPr bwMode="auto">
                <a:xfrm>
                  <a:off x="812" y="1971"/>
                  <a:ext cx="16" cy="22"/>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78" name="Oval 62"/>
                <p:cNvSpPr>
                  <a:spLocks noChangeArrowheads="1"/>
                </p:cNvSpPr>
                <p:nvPr/>
              </p:nvSpPr>
              <p:spPr bwMode="auto">
                <a:xfrm>
                  <a:off x="893" y="1989"/>
                  <a:ext cx="42" cy="47"/>
                </a:xfrm>
                <a:prstGeom prst="ellipse">
                  <a:avLst/>
                </a:prstGeom>
                <a:solidFill>
                  <a:srgbClr val="FF9999"/>
                </a:solidFill>
                <a:ln w="12700">
                  <a:solidFill>
                    <a:schemeClr val="tx1"/>
                  </a:solidFill>
                  <a:round/>
                  <a:headEnd/>
                  <a:tailEnd/>
                </a:ln>
                <a:effectLst/>
              </p:spPr>
              <p:txBody>
                <a:bodyPr wrap="none" anchor="ctr"/>
                <a:lstStyle/>
                <a:p>
                  <a:endParaRPr lang="fr-FR"/>
                </a:p>
              </p:txBody>
            </p:sp>
          </p:grpSp>
          <p:sp>
            <p:nvSpPr>
              <p:cNvPr id="162879" name="Oval 63"/>
              <p:cNvSpPr>
                <a:spLocks noChangeArrowheads="1"/>
              </p:cNvSpPr>
              <p:nvPr/>
            </p:nvSpPr>
            <p:spPr bwMode="auto">
              <a:xfrm>
                <a:off x="1300" y="2874"/>
                <a:ext cx="364" cy="111"/>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880" name="Freeform 64"/>
              <p:cNvSpPr>
                <a:spLocks/>
              </p:cNvSpPr>
              <p:nvPr/>
            </p:nvSpPr>
            <p:spPr bwMode="auto">
              <a:xfrm rot="1164388">
                <a:off x="1458" y="1842"/>
                <a:ext cx="1081" cy="450"/>
              </a:xfrm>
              <a:custGeom>
                <a:avLst/>
                <a:gdLst/>
                <a:ahLst/>
                <a:cxnLst>
                  <a:cxn ang="0">
                    <a:pos x="907" y="132"/>
                  </a:cxn>
                  <a:cxn ang="0">
                    <a:pos x="1191" y="292"/>
                  </a:cxn>
                  <a:cxn ang="0">
                    <a:pos x="554" y="455"/>
                  </a:cxn>
                  <a:cxn ang="0">
                    <a:pos x="0" y="242"/>
                  </a:cxn>
                  <a:cxn ang="0">
                    <a:pos x="35" y="0"/>
                  </a:cxn>
                  <a:cxn ang="0">
                    <a:pos x="589" y="213"/>
                  </a:cxn>
                  <a:cxn ang="0">
                    <a:pos x="907" y="132"/>
                  </a:cxn>
                </a:cxnLst>
                <a:rect l="0" t="0" r="r" b="b"/>
                <a:pathLst>
                  <a:path w="1192" h="456">
                    <a:moveTo>
                      <a:pt x="907" y="132"/>
                    </a:moveTo>
                    <a:lnTo>
                      <a:pt x="1191" y="292"/>
                    </a:lnTo>
                    <a:lnTo>
                      <a:pt x="554" y="455"/>
                    </a:lnTo>
                    <a:lnTo>
                      <a:pt x="0" y="242"/>
                    </a:lnTo>
                    <a:lnTo>
                      <a:pt x="35" y="0"/>
                    </a:lnTo>
                    <a:lnTo>
                      <a:pt x="589" y="213"/>
                    </a:lnTo>
                    <a:lnTo>
                      <a:pt x="907" y="132"/>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881" name="Oval 65"/>
              <p:cNvSpPr>
                <a:spLocks noChangeArrowheads="1"/>
              </p:cNvSpPr>
              <p:nvPr/>
            </p:nvSpPr>
            <p:spPr bwMode="auto">
              <a:xfrm>
                <a:off x="1689" y="2730"/>
                <a:ext cx="915" cy="403"/>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82" name="Oval 66"/>
              <p:cNvSpPr>
                <a:spLocks noChangeArrowheads="1"/>
              </p:cNvSpPr>
              <p:nvPr/>
            </p:nvSpPr>
            <p:spPr bwMode="auto">
              <a:xfrm>
                <a:off x="1645" y="2881"/>
                <a:ext cx="203" cy="854"/>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83" name="Oval 67"/>
              <p:cNvSpPr>
                <a:spLocks noChangeArrowheads="1"/>
              </p:cNvSpPr>
              <p:nvPr/>
            </p:nvSpPr>
            <p:spPr bwMode="auto">
              <a:xfrm>
                <a:off x="1577" y="2898"/>
                <a:ext cx="204" cy="480"/>
              </a:xfrm>
              <a:prstGeom prst="ellipse">
                <a:avLst/>
              </a:prstGeom>
              <a:solidFill>
                <a:srgbClr val="FF9999"/>
              </a:solidFill>
              <a:ln w="12700">
                <a:solidFill>
                  <a:schemeClr val="bg1"/>
                </a:solidFill>
                <a:round/>
                <a:headEnd/>
                <a:tailEnd/>
              </a:ln>
              <a:effectLst/>
            </p:spPr>
            <p:txBody>
              <a:bodyPr wrap="none" anchor="ctr"/>
              <a:lstStyle/>
              <a:p>
                <a:endParaRPr lang="fr-FR"/>
              </a:p>
            </p:txBody>
          </p:sp>
          <p:grpSp>
            <p:nvGrpSpPr>
              <p:cNvPr id="162884" name="Group 68"/>
              <p:cNvGrpSpPr>
                <a:grpSpLocks/>
              </p:cNvGrpSpPr>
              <p:nvPr/>
            </p:nvGrpSpPr>
            <p:grpSpPr bwMode="auto">
              <a:xfrm>
                <a:off x="1410" y="3684"/>
                <a:ext cx="414" cy="200"/>
                <a:chOff x="1204" y="3681"/>
                <a:chExt cx="457" cy="203"/>
              </a:xfrm>
            </p:grpSpPr>
            <p:sp>
              <p:nvSpPr>
                <p:cNvPr id="162885" name="Oval 69"/>
                <p:cNvSpPr>
                  <a:spLocks noChangeArrowheads="1"/>
                </p:cNvSpPr>
                <p:nvPr/>
              </p:nvSpPr>
              <p:spPr bwMode="auto">
                <a:xfrm>
                  <a:off x="1488" y="3681"/>
                  <a:ext cx="173" cy="203"/>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86" name="Oval 70"/>
                <p:cNvSpPr>
                  <a:spLocks noChangeArrowheads="1"/>
                </p:cNvSpPr>
                <p:nvPr/>
              </p:nvSpPr>
              <p:spPr bwMode="auto">
                <a:xfrm>
                  <a:off x="1333" y="3772"/>
                  <a:ext cx="251" cy="11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87" name="Oval 71"/>
                <p:cNvSpPr>
                  <a:spLocks noChangeArrowheads="1"/>
                </p:cNvSpPr>
                <p:nvPr/>
              </p:nvSpPr>
              <p:spPr bwMode="auto">
                <a:xfrm>
                  <a:off x="1204" y="3832"/>
                  <a:ext cx="224" cy="5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88" name="Oval 72"/>
                <p:cNvSpPr>
                  <a:spLocks noChangeArrowheads="1"/>
                </p:cNvSpPr>
                <p:nvPr/>
              </p:nvSpPr>
              <p:spPr bwMode="auto">
                <a:xfrm>
                  <a:off x="1463" y="3741"/>
                  <a:ext cx="69" cy="83"/>
                </a:xfrm>
                <a:prstGeom prst="ellipse">
                  <a:avLst/>
                </a:prstGeom>
                <a:solidFill>
                  <a:schemeClr val="tx1"/>
                </a:solidFill>
                <a:ln w="12700">
                  <a:solidFill>
                    <a:schemeClr val="tx1"/>
                  </a:solidFill>
                  <a:round/>
                  <a:headEnd/>
                  <a:tailEnd/>
                </a:ln>
                <a:effectLst/>
              </p:spPr>
              <p:txBody>
                <a:bodyPr wrap="none" anchor="ctr"/>
                <a:lstStyle/>
                <a:p>
                  <a:endParaRPr lang="fr-FR"/>
                </a:p>
              </p:txBody>
            </p:sp>
          </p:grpSp>
          <p:sp>
            <p:nvSpPr>
              <p:cNvPr id="162889" name="Oval 73"/>
              <p:cNvSpPr>
                <a:spLocks noChangeArrowheads="1"/>
              </p:cNvSpPr>
              <p:nvPr/>
            </p:nvSpPr>
            <p:spPr bwMode="auto">
              <a:xfrm>
                <a:off x="1584" y="2945"/>
                <a:ext cx="80" cy="182"/>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90" name="Oval 74"/>
              <p:cNvSpPr>
                <a:spLocks noChangeArrowheads="1"/>
              </p:cNvSpPr>
              <p:nvPr/>
            </p:nvSpPr>
            <p:spPr bwMode="auto">
              <a:xfrm>
                <a:off x="1602" y="2825"/>
                <a:ext cx="915" cy="402"/>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91" name="Oval 75"/>
              <p:cNvSpPr>
                <a:spLocks noChangeArrowheads="1"/>
              </p:cNvSpPr>
              <p:nvPr/>
            </p:nvSpPr>
            <p:spPr bwMode="auto">
              <a:xfrm>
                <a:off x="1557" y="2881"/>
                <a:ext cx="204" cy="854"/>
              </a:xfrm>
              <a:prstGeom prst="ellipse">
                <a:avLst/>
              </a:prstGeom>
              <a:solidFill>
                <a:srgbClr val="FF9999"/>
              </a:solidFill>
              <a:ln w="12700">
                <a:solidFill>
                  <a:schemeClr val="bg1"/>
                </a:solidFill>
                <a:round/>
                <a:headEnd/>
                <a:tailEnd/>
              </a:ln>
              <a:effectLst/>
            </p:spPr>
            <p:txBody>
              <a:bodyPr wrap="none" anchor="ctr"/>
              <a:lstStyle/>
              <a:p>
                <a:endParaRPr lang="fr-FR"/>
              </a:p>
            </p:txBody>
          </p:sp>
          <p:sp>
            <p:nvSpPr>
              <p:cNvPr id="162892" name="Oval 76"/>
              <p:cNvSpPr>
                <a:spLocks noChangeArrowheads="1"/>
              </p:cNvSpPr>
              <p:nvPr/>
            </p:nvSpPr>
            <p:spPr bwMode="auto">
              <a:xfrm>
                <a:off x="1577" y="2898"/>
                <a:ext cx="204" cy="480"/>
              </a:xfrm>
              <a:prstGeom prst="ellipse">
                <a:avLst/>
              </a:prstGeom>
              <a:solidFill>
                <a:srgbClr val="FF9999"/>
              </a:solidFill>
              <a:ln w="12700">
                <a:solidFill>
                  <a:srgbClr val="FF9999"/>
                </a:solidFill>
                <a:round/>
                <a:headEnd/>
                <a:tailEnd/>
              </a:ln>
              <a:effectLst/>
            </p:spPr>
            <p:txBody>
              <a:bodyPr wrap="none" anchor="ctr"/>
              <a:lstStyle/>
              <a:p>
                <a:endParaRPr lang="fr-FR"/>
              </a:p>
            </p:txBody>
          </p:sp>
          <p:grpSp>
            <p:nvGrpSpPr>
              <p:cNvPr id="162893" name="Group 77"/>
              <p:cNvGrpSpPr>
                <a:grpSpLocks/>
              </p:cNvGrpSpPr>
              <p:nvPr/>
            </p:nvGrpSpPr>
            <p:grpSpPr bwMode="auto">
              <a:xfrm>
                <a:off x="1323" y="3684"/>
                <a:ext cx="414" cy="200"/>
                <a:chOff x="1108" y="3681"/>
                <a:chExt cx="457" cy="203"/>
              </a:xfrm>
            </p:grpSpPr>
            <p:sp>
              <p:nvSpPr>
                <p:cNvPr id="162894" name="Oval 78"/>
                <p:cNvSpPr>
                  <a:spLocks noChangeArrowheads="1"/>
                </p:cNvSpPr>
                <p:nvPr/>
              </p:nvSpPr>
              <p:spPr bwMode="auto">
                <a:xfrm>
                  <a:off x="1392" y="3681"/>
                  <a:ext cx="173" cy="203"/>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95" name="Oval 79"/>
                <p:cNvSpPr>
                  <a:spLocks noChangeArrowheads="1"/>
                </p:cNvSpPr>
                <p:nvPr/>
              </p:nvSpPr>
              <p:spPr bwMode="auto">
                <a:xfrm>
                  <a:off x="1237" y="3772"/>
                  <a:ext cx="251" cy="11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96" name="Oval 80"/>
                <p:cNvSpPr>
                  <a:spLocks noChangeArrowheads="1"/>
                </p:cNvSpPr>
                <p:nvPr/>
              </p:nvSpPr>
              <p:spPr bwMode="auto">
                <a:xfrm>
                  <a:off x="1108" y="3832"/>
                  <a:ext cx="224" cy="52"/>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897" name="Oval 81"/>
                <p:cNvSpPr>
                  <a:spLocks noChangeArrowheads="1"/>
                </p:cNvSpPr>
                <p:nvPr/>
              </p:nvSpPr>
              <p:spPr bwMode="auto">
                <a:xfrm>
                  <a:off x="1367" y="3741"/>
                  <a:ext cx="69" cy="83"/>
                </a:xfrm>
                <a:prstGeom prst="ellipse">
                  <a:avLst/>
                </a:prstGeom>
                <a:solidFill>
                  <a:schemeClr val="tx1"/>
                </a:solidFill>
                <a:ln w="12700">
                  <a:solidFill>
                    <a:schemeClr val="tx1"/>
                  </a:solidFill>
                  <a:round/>
                  <a:headEnd/>
                  <a:tailEnd/>
                </a:ln>
                <a:effectLst/>
              </p:spPr>
              <p:txBody>
                <a:bodyPr wrap="none" anchor="ctr"/>
                <a:lstStyle/>
                <a:p>
                  <a:endParaRPr lang="fr-FR"/>
                </a:p>
              </p:txBody>
            </p:sp>
          </p:grpSp>
          <p:sp>
            <p:nvSpPr>
              <p:cNvPr id="162898" name="Oval 82"/>
              <p:cNvSpPr>
                <a:spLocks noChangeArrowheads="1"/>
              </p:cNvSpPr>
              <p:nvPr/>
            </p:nvSpPr>
            <p:spPr bwMode="auto">
              <a:xfrm>
                <a:off x="1540" y="2945"/>
                <a:ext cx="80" cy="182"/>
              </a:xfrm>
              <a:prstGeom prst="ellipse">
                <a:avLst/>
              </a:prstGeom>
              <a:solidFill>
                <a:srgbClr val="FF9999"/>
              </a:solidFill>
              <a:ln w="12700">
                <a:solidFill>
                  <a:schemeClr val="bg1"/>
                </a:solidFill>
                <a:round/>
                <a:headEnd/>
                <a:tailEnd/>
              </a:ln>
              <a:effectLst/>
            </p:spPr>
            <p:txBody>
              <a:bodyPr wrap="none" anchor="ctr"/>
              <a:lstStyle/>
              <a:p>
                <a:endParaRPr lang="fr-FR"/>
              </a:p>
            </p:txBody>
          </p:sp>
          <p:grpSp>
            <p:nvGrpSpPr>
              <p:cNvPr id="162899" name="Group 83"/>
              <p:cNvGrpSpPr>
                <a:grpSpLocks/>
              </p:cNvGrpSpPr>
              <p:nvPr/>
            </p:nvGrpSpPr>
            <p:grpSpPr bwMode="auto">
              <a:xfrm>
                <a:off x="2030" y="1285"/>
                <a:ext cx="509" cy="698"/>
                <a:chOff x="1888" y="1248"/>
                <a:chExt cx="561" cy="708"/>
              </a:xfrm>
            </p:grpSpPr>
            <p:sp>
              <p:nvSpPr>
                <p:cNvPr id="162900" name="Oval 84"/>
                <p:cNvSpPr>
                  <a:spLocks noChangeArrowheads="1"/>
                </p:cNvSpPr>
                <p:nvPr/>
              </p:nvSpPr>
              <p:spPr bwMode="auto">
                <a:xfrm>
                  <a:off x="2164" y="1780"/>
                  <a:ext cx="184" cy="136"/>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01" name="Freeform 85"/>
                <p:cNvSpPr>
                  <a:spLocks/>
                </p:cNvSpPr>
                <p:nvPr/>
              </p:nvSpPr>
              <p:spPr bwMode="auto">
                <a:xfrm>
                  <a:off x="1888" y="1248"/>
                  <a:ext cx="561" cy="708"/>
                </a:xfrm>
                <a:custGeom>
                  <a:avLst/>
                  <a:gdLst/>
                  <a:ahLst/>
                  <a:cxnLst>
                    <a:cxn ang="0">
                      <a:pos x="225" y="625"/>
                    </a:cxn>
                    <a:cxn ang="0">
                      <a:pos x="275" y="593"/>
                    </a:cxn>
                    <a:cxn ang="0">
                      <a:pos x="354" y="569"/>
                    </a:cxn>
                    <a:cxn ang="0">
                      <a:pos x="448" y="564"/>
                    </a:cxn>
                    <a:cxn ang="0">
                      <a:pos x="453" y="525"/>
                    </a:cxn>
                    <a:cxn ang="0">
                      <a:pos x="437" y="457"/>
                    </a:cxn>
                    <a:cxn ang="0">
                      <a:pos x="520" y="377"/>
                    </a:cxn>
                    <a:cxn ang="0">
                      <a:pos x="541" y="316"/>
                    </a:cxn>
                    <a:cxn ang="0">
                      <a:pos x="560" y="243"/>
                    </a:cxn>
                    <a:cxn ang="0">
                      <a:pos x="521" y="114"/>
                    </a:cxn>
                    <a:cxn ang="0">
                      <a:pos x="502" y="91"/>
                    </a:cxn>
                    <a:cxn ang="0">
                      <a:pos x="450" y="52"/>
                    </a:cxn>
                    <a:cxn ang="0">
                      <a:pos x="327" y="7"/>
                    </a:cxn>
                    <a:cxn ang="0">
                      <a:pos x="257" y="0"/>
                    </a:cxn>
                    <a:cxn ang="0">
                      <a:pos x="202" y="9"/>
                    </a:cxn>
                    <a:cxn ang="0">
                      <a:pos x="165" y="11"/>
                    </a:cxn>
                    <a:cxn ang="0">
                      <a:pos x="122" y="56"/>
                    </a:cxn>
                    <a:cxn ang="0">
                      <a:pos x="91" y="106"/>
                    </a:cxn>
                    <a:cxn ang="0">
                      <a:pos x="75" y="124"/>
                    </a:cxn>
                    <a:cxn ang="0">
                      <a:pos x="60" y="138"/>
                    </a:cxn>
                    <a:cxn ang="0">
                      <a:pos x="61" y="171"/>
                    </a:cxn>
                    <a:cxn ang="0">
                      <a:pos x="65" y="192"/>
                    </a:cxn>
                    <a:cxn ang="0">
                      <a:pos x="26" y="234"/>
                    </a:cxn>
                    <a:cxn ang="0">
                      <a:pos x="0" y="269"/>
                    </a:cxn>
                    <a:cxn ang="0">
                      <a:pos x="19" y="288"/>
                    </a:cxn>
                    <a:cxn ang="0">
                      <a:pos x="38" y="305"/>
                    </a:cxn>
                    <a:cxn ang="0">
                      <a:pos x="31" y="324"/>
                    </a:cxn>
                    <a:cxn ang="0">
                      <a:pos x="36" y="344"/>
                    </a:cxn>
                    <a:cxn ang="0">
                      <a:pos x="87" y="372"/>
                    </a:cxn>
                    <a:cxn ang="0">
                      <a:pos x="49" y="390"/>
                    </a:cxn>
                    <a:cxn ang="0">
                      <a:pos x="37" y="401"/>
                    </a:cxn>
                    <a:cxn ang="0">
                      <a:pos x="55" y="415"/>
                    </a:cxn>
                    <a:cxn ang="0">
                      <a:pos x="53" y="435"/>
                    </a:cxn>
                    <a:cxn ang="0">
                      <a:pos x="52" y="468"/>
                    </a:cxn>
                    <a:cxn ang="0">
                      <a:pos x="70" y="497"/>
                    </a:cxn>
                    <a:cxn ang="0">
                      <a:pos x="103" y="506"/>
                    </a:cxn>
                    <a:cxn ang="0">
                      <a:pos x="157" y="492"/>
                    </a:cxn>
                    <a:cxn ang="0">
                      <a:pos x="191" y="498"/>
                    </a:cxn>
                    <a:cxn ang="0">
                      <a:pos x="198" y="544"/>
                    </a:cxn>
                    <a:cxn ang="0">
                      <a:pos x="202" y="582"/>
                    </a:cxn>
                    <a:cxn ang="0">
                      <a:pos x="174" y="639"/>
                    </a:cxn>
                    <a:cxn ang="0">
                      <a:pos x="130" y="698"/>
                    </a:cxn>
                    <a:cxn ang="0">
                      <a:pos x="150" y="702"/>
                    </a:cxn>
                  </a:cxnLst>
                  <a:rect l="0" t="0" r="r" b="b"/>
                  <a:pathLst>
                    <a:path w="561" h="708">
                      <a:moveTo>
                        <a:pt x="150" y="702"/>
                      </a:moveTo>
                      <a:lnTo>
                        <a:pt x="225" y="625"/>
                      </a:lnTo>
                      <a:lnTo>
                        <a:pt x="243" y="606"/>
                      </a:lnTo>
                      <a:lnTo>
                        <a:pt x="275" y="593"/>
                      </a:lnTo>
                      <a:lnTo>
                        <a:pt x="304" y="585"/>
                      </a:lnTo>
                      <a:lnTo>
                        <a:pt x="354" y="569"/>
                      </a:lnTo>
                      <a:lnTo>
                        <a:pt x="417" y="562"/>
                      </a:lnTo>
                      <a:lnTo>
                        <a:pt x="448" y="564"/>
                      </a:lnTo>
                      <a:lnTo>
                        <a:pt x="474" y="581"/>
                      </a:lnTo>
                      <a:lnTo>
                        <a:pt x="453" y="525"/>
                      </a:lnTo>
                      <a:lnTo>
                        <a:pt x="451" y="487"/>
                      </a:lnTo>
                      <a:lnTo>
                        <a:pt x="437" y="457"/>
                      </a:lnTo>
                      <a:lnTo>
                        <a:pt x="505" y="396"/>
                      </a:lnTo>
                      <a:lnTo>
                        <a:pt x="520" y="377"/>
                      </a:lnTo>
                      <a:lnTo>
                        <a:pt x="528" y="349"/>
                      </a:lnTo>
                      <a:lnTo>
                        <a:pt x="541" y="316"/>
                      </a:lnTo>
                      <a:lnTo>
                        <a:pt x="549" y="290"/>
                      </a:lnTo>
                      <a:lnTo>
                        <a:pt x="560" y="243"/>
                      </a:lnTo>
                      <a:lnTo>
                        <a:pt x="550" y="182"/>
                      </a:lnTo>
                      <a:lnTo>
                        <a:pt x="521" y="114"/>
                      </a:lnTo>
                      <a:lnTo>
                        <a:pt x="512" y="97"/>
                      </a:lnTo>
                      <a:lnTo>
                        <a:pt x="502" y="91"/>
                      </a:lnTo>
                      <a:lnTo>
                        <a:pt x="489" y="83"/>
                      </a:lnTo>
                      <a:lnTo>
                        <a:pt x="450" y="52"/>
                      </a:lnTo>
                      <a:lnTo>
                        <a:pt x="428" y="41"/>
                      </a:lnTo>
                      <a:lnTo>
                        <a:pt x="327" y="7"/>
                      </a:lnTo>
                      <a:lnTo>
                        <a:pt x="273" y="3"/>
                      </a:lnTo>
                      <a:lnTo>
                        <a:pt x="257" y="0"/>
                      </a:lnTo>
                      <a:lnTo>
                        <a:pt x="227" y="4"/>
                      </a:lnTo>
                      <a:lnTo>
                        <a:pt x="202" y="9"/>
                      </a:lnTo>
                      <a:lnTo>
                        <a:pt x="183" y="5"/>
                      </a:lnTo>
                      <a:lnTo>
                        <a:pt x="165" y="11"/>
                      </a:lnTo>
                      <a:lnTo>
                        <a:pt x="146" y="34"/>
                      </a:lnTo>
                      <a:lnTo>
                        <a:pt x="122" y="56"/>
                      </a:lnTo>
                      <a:lnTo>
                        <a:pt x="103" y="89"/>
                      </a:lnTo>
                      <a:lnTo>
                        <a:pt x="91" y="106"/>
                      </a:lnTo>
                      <a:lnTo>
                        <a:pt x="85" y="113"/>
                      </a:lnTo>
                      <a:lnTo>
                        <a:pt x="75" y="124"/>
                      </a:lnTo>
                      <a:lnTo>
                        <a:pt x="68" y="130"/>
                      </a:lnTo>
                      <a:lnTo>
                        <a:pt x="60" y="138"/>
                      </a:lnTo>
                      <a:lnTo>
                        <a:pt x="55" y="151"/>
                      </a:lnTo>
                      <a:lnTo>
                        <a:pt x="61" y="171"/>
                      </a:lnTo>
                      <a:lnTo>
                        <a:pt x="62" y="184"/>
                      </a:lnTo>
                      <a:lnTo>
                        <a:pt x="65" y="192"/>
                      </a:lnTo>
                      <a:lnTo>
                        <a:pt x="47" y="209"/>
                      </a:lnTo>
                      <a:lnTo>
                        <a:pt x="26" y="234"/>
                      </a:lnTo>
                      <a:lnTo>
                        <a:pt x="6" y="253"/>
                      </a:lnTo>
                      <a:lnTo>
                        <a:pt x="0" y="269"/>
                      </a:lnTo>
                      <a:lnTo>
                        <a:pt x="5" y="281"/>
                      </a:lnTo>
                      <a:lnTo>
                        <a:pt x="19" y="288"/>
                      </a:lnTo>
                      <a:lnTo>
                        <a:pt x="34" y="293"/>
                      </a:lnTo>
                      <a:lnTo>
                        <a:pt x="38" y="305"/>
                      </a:lnTo>
                      <a:lnTo>
                        <a:pt x="36" y="323"/>
                      </a:lnTo>
                      <a:lnTo>
                        <a:pt x="31" y="324"/>
                      </a:lnTo>
                      <a:lnTo>
                        <a:pt x="24" y="333"/>
                      </a:lnTo>
                      <a:lnTo>
                        <a:pt x="36" y="344"/>
                      </a:lnTo>
                      <a:lnTo>
                        <a:pt x="75" y="370"/>
                      </a:lnTo>
                      <a:lnTo>
                        <a:pt x="87" y="372"/>
                      </a:lnTo>
                      <a:lnTo>
                        <a:pt x="75" y="382"/>
                      </a:lnTo>
                      <a:lnTo>
                        <a:pt x="49" y="390"/>
                      </a:lnTo>
                      <a:lnTo>
                        <a:pt x="41" y="395"/>
                      </a:lnTo>
                      <a:lnTo>
                        <a:pt x="37" y="401"/>
                      </a:lnTo>
                      <a:lnTo>
                        <a:pt x="43" y="410"/>
                      </a:lnTo>
                      <a:lnTo>
                        <a:pt x="55" y="415"/>
                      </a:lnTo>
                      <a:lnTo>
                        <a:pt x="56" y="419"/>
                      </a:lnTo>
                      <a:lnTo>
                        <a:pt x="53" y="435"/>
                      </a:lnTo>
                      <a:lnTo>
                        <a:pt x="49" y="450"/>
                      </a:lnTo>
                      <a:lnTo>
                        <a:pt x="52" y="468"/>
                      </a:lnTo>
                      <a:lnTo>
                        <a:pt x="58" y="488"/>
                      </a:lnTo>
                      <a:lnTo>
                        <a:pt x="70" y="497"/>
                      </a:lnTo>
                      <a:lnTo>
                        <a:pt x="87" y="504"/>
                      </a:lnTo>
                      <a:lnTo>
                        <a:pt x="103" y="506"/>
                      </a:lnTo>
                      <a:lnTo>
                        <a:pt x="131" y="501"/>
                      </a:lnTo>
                      <a:lnTo>
                        <a:pt x="157" y="492"/>
                      </a:lnTo>
                      <a:lnTo>
                        <a:pt x="180" y="495"/>
                      </a:lnTo>
                      <a:lnTo>
                        <a:pt x="191" y="498"/>
                      </a:lnTo>
                      <a:lnTo>
                        <a:pt x="183" y="517"/>
                      </a:lnTo>
                      <a:lnTo>
                        <a:pt x="198" y="544"/>
                      </a:lnTo>
                      <a:lnTo>
                        <a:pt x="198" y="564"/>
                      </a:lnTo>
                      <a:lnTo>
                        <a:pt x="202" y="582"/>
                      </a:lnTo>
                      <a:lnTo>
                        <a:pt x="192" y="607"/>
                      </a:lnTo>
                      <a:lnTo>
                        <a:pt x="174" y="639"/>
                      </a:lnTo>
                      <a:lnTo>
                        <a:pt x="162" y="662"/>
                      </a:lnTo>
                      <a:lnTo>
                        <a:pt x="130" y="698"/>
                      </a:lnTo>
                      <a:lnTo>
                        <a:pt x="147" y="707"/>
                      </a:lnTo>
                      <a:lnTo>
                        <a:pt x="150" y="702"/>
                      </a:lnTo>
                    </a:path>
                  </a:pathLst>
                </a:custGeom>
                <a:solidFill>
                  <a:srgbClr val="FF9999"/>
                </a:solidFill>
                <a:ln w="12700" cap="rnd" cmpd="sng">
                  <a:solidFill>
                    <a:schemeClr val="tx1"/>
                  </a:solidFill>
                  <a:prstDash val="solid"/>
                  <a:round/>
                  <a:headEnd/>
                  <a:tailEnd/>
                </a:ln>
                <a:effectLst/>
              </p:spPr>
              <p:txBody>
                <a:bodyPr/>
                <a:lstStyle/>
                <a:p>
                  <a:endParaRPr lang="fr-FR"/>
                </a:p>
              </p:txBody>
            </p:sp>
          </p:grpSp>
          <p:sp>
            <p:nvSpPr>
              <p:cNvPr id="162902" name="Freeform 86"/>
              <p:cNvSpPr>
                <a:spLocks/>
              </p:cNvSpPr>
              <p:nvPr/>
            </p:nvSpPr>
            <p:spPr bwMode="auto">
              <a:xfrm>
                <a:off x="1624" y="2468"/>
                <a:ext cx="958" cy="1232"/>
              </a:xfrm>
              <a:custGeom>
                <a:avLst/>
                <a:gdLst/>
                <a:ahLst/>
                <a:cxnLst>
                  <a:cxn ang="0">
                    <a:pos x="591" y="0"/>
                  </a:cxn>
                  <a:cxn ang="0">
                    <a:pos x="1056" y="0"/>
                  </a:cxn>
                  <a:cxn ang="0">
                    <a:pos x="1056" y="399"/>
                  </a:cxn>
                  <a:cxn ang="0">
                    <a:pos x="929" y="599"/>
                  </a:cxn>
                  <a:cxn ang="0">
                    <a:pos x="718" y="698"/>
                  </a:cxn>
                  <a:cxn ang="0">
                    <a:pos x="253" y="698"/>
                  </a:cxn>
                  <a:cxn ang="0">
                    <a:pos x="253" y="1248"/>
                  </a:cxn>
                  <a:cxn ang="0">
                    <a:pos x="0" y="1198"/>
                  </a:cxn>
                  <a:cxn ang="0">
                    <a:pos x="0" y="449"/>
                  </a:cxn>
                  <a:cxn ang="0">
                    <a:pos x="84" y="349"/>
                  </a:cxn>
                  <a:cxn ang="0">
                    <a:pos x="380" y="249"/>
                  </a:cxn>
                  <a:cxn ang="0">
                    <a:pos x="591" y="249"/>
                  </a:cxn>
                  <a:cxn ang="0">
                    <a:pos x="591" y="0"/>
                  </a:cxn>
                </a:cxnLst>
                <a:rect l="0" t="0" r="r" b="b"/>
                <a:pathLst>
                  <a:path w="1057" h="1249">
                    <a:moveTo>
                      <a:pt x="591" y="0"/>
                    </a:moveTo>
                    <a:lnTo>
                      <a:pt x="1056" y="0"/>
                    </a:lnTo>
                    <a:lnTo>
                      <a:pt x="1056" y="399"/>
                    </a:lnTo>
                    <a:lnTo>
                      <a:pt x="929" y="599"/>
                    </a:lnTo>
                    <a:lnTo>
                      <a:pt x="718" y="698"/>
                    </a:lnTo>
                    <a:lnTo>
                      <a:pt x="253" y="698"/>
                    </a:lnTo>
                    <a:lnTo>
                      <a:pt x="253" y="1248"/>
                    </a:lnTo>
                    <a:lnTo>
                      <a:pt x="0" y="1198"/>
                    </a:lnTo>
                    <a:lnTo>
                      <a:pt x="0" y="449"/>
                    </a:lnTo>
                    <a:lnTo>
                      <a:pt x="84" y="349"/>
                    </a:lnTo>
                    <a:lnTo>
                      <a:pt x="380" y="249"/>
                    </a:lnTo>
                    <a:lnTo>
                      <a:pt x="591" y="249"/>
                    </a:lnTo>
                    <a:lnTo>
                      <a:pt x="591" y="0"/>
                    </a:lnTo>
                  </a:path>
                </a:pathLst>
              </a:custGeom>
              <a:solidFill>
                <a:srgbClr val="DDDDDD"/>
              </a:solidFill>
              <a:ln w="12700" cap="rnd" cmpd="sng">
                <a:solidFill>
                  <a:schemeClr val="tx1"/>
                </a:solidFill>
                <a:prstDash val="solid"/>
                <a:round/>
                <a:headEnd/>
                <a:tailEnd/>
              </a:ln>
              <a:effectLst/>
            </p:spPr>
            <p:txBody>
              <a:bodyPr/>
              <a:lstStyle/>
              <a:p>
                <a:endParaRPr lang="fr-FR"/>
              </a:p>
            </p:txBody>
          </p:sp>
          <p:sp>
            <p:nvSpPr>
              <p:cNvPr id="162903" name="Freeform 87"/>
              <p:cNvSpPr>
                <a:spLocks/>
              </p:cNvSpPr>
              <p:nvPr/>
            </p:nvSpPr>
            <p:spPr bwMode="auto">
              <a:xfrm>
                <a:off x="1493" y="2610"/>
                <a:ext cx="1089" cy="1184"/>
              </a:xfrm>
              <a:custGeom>
                <a:avLst/>
                <a:gdLst/>
                <a:ahLst/>
                <a:cxnLst>
                  <a:cxn ang="0">
                    <a:pos x="672" y="0"/>
                  </a:cxn>
                  <a:cxn ang="0">
                    <a:pos x="1200" y="0"/>
                  </a:cxn>
                  <a:cxn ang="0">
                    <a:pos x="1200" y="384"/>
                  </a:cxn>
                  <a:cxn ang="0">
                    <a:pos x="1056" y="576"/>
                  </a:cxn>
                  <a:cxn ang="0">
                    <a:pos x="816" y="672"/>
                  </a:cxn>
                  <a:cxn ang="0">
                    <a:pos x="288" y="672"/>
                  </a:cxn>
                  <a:cxn ang="0">
                    <a:pos x="288" y="1200"/>
                  </a:cxn>
                  <a:cxn ang="0">
                    <a:pos x="0" y="1152"/>
                  </a:cxn>
                  <a:cxn ang="0">
                    <a:pos x="0" y="432"/>
                  </a:cxn>
                  <a:cxn ang="0">
                    <a:pos x="96" y="336"/>
                  </a:cxn>
                  <a:cxn ang="0">
                    <a:pos x="432" y="240"/>
                  </a:cxn>
                  <a:cxn ang="0">
                    <a:pos x="672" y="240"/>
                  </a:cxn>
                  <a:cxn ang="0">
                    <a:pos x="672" y="0"/>
                  </a:cxn>
                </a:cxnLst>
                <a:rect l="0" t="0" r="r" b="b"/>
                <a:pathLst>
                  <a:path w="1201" h="1201">
                    <a:moveTo>
                      <a:pt x="672" y="0"/>
                    </a:moveTo>
                    <a:lnTo>
                      <a:pt x="1200" y="0"/>
                    </a:lnTo>
                    <a:lnTo>
                      <a:pt x="1200" y="384"/>
                    </a:lnTo>
                    <a:lnTo>
                      <a:pt x="1056" y="576"/>
                    </a:lnTo>
                    <a:lnTo>
                      <a:pt x="816" y="672"/>
                    </a:lnTo>
                    <a:lnTo>
                      <a:pt x="288" y="672"/>
                    </a:lnTo>
                    <a:lnTo>
                      <a:pt x="288" y="1200"/>
                    </a:lnTo>
                    <a:lnTo>
                      <a:pt x="0" y="1152"/>
                    </a:lnTo>
                    <a:lnTo>
                      <a:pt x="0" y="432"/>
                    </a:lnTo>
                    <a:lnTo>
                      <a:pt x="96" y="336"/>
                    </a:lnTo>
                    <a:lnTo>
                      <a:pt x="432" y="240"/>
                    </a:lnTo>
                    <a:lnTo>
                      <a:pt x="672" y="240"/>
                    </a:lnTo>
                    <a:lnTo>
                      <a:pt x="672" y="0"/>
                    </a:lnTo>
                  </a:path>
                </a:pathLst>
              </a:custGeom>
              <a:solidFill>
                <a:srgbClr val="DDDDDD"/>
              </a:solidFill>
              <a:ln w="12700" cap="rnd" cmpd="sng">
                <a:solidFill>
                  <a:schemeClr val="tx1"/>
                </a:solidFill>
                <a:prstDash val="solid"/>
                <a:round/>
                <a:headEnd/>
                <a:tailEnd/>
              </a:ln>
              <a:effectLst/>
            </p:spPr>
            <p:txBody>
              <a:bodyPr/>
              <a:lstStyle/>
              <a:p>
                <a:endParaRPr lang="fr-FR"/>
              </a:p>
            </p:txBody>
          </p:sp>
          <p:sp>
            <p:nvSpPr>
              <p:cNvPr id="162904" name="Freeform 88"/>
              <p:cNvSpPr>
                <a:spLocks/>
              </p:cNvSpPr>
              <p:nvPr/>
            </p:nvSpPr>
            <p:spPr bwMode="auto">
              <a:xfrm>
                <a:off x="1996" y="1797"/>
                <a:ext cx="725" cy="1193"/>
              </a:xfrm>
              <a:custGeom>
                <a:avLst/>
                <a:gdLst/>
                <a:ahLst/>
                <a:cxnLst>
                  <a:cxn ang="0">
                    <a:pos x="144" y="48"/>
                  </a:cxn>
                  <a:cxn ang="0">
                    <a:pos x="432" y="0"/>
                  </a:cxn>
                  <a:cxn ang="0">
                    <a:pos x="528" y="192"/>
                  </a:cxn>
                  <a:cxn ang="0">
                    <a:pos x="576" y="797"/>
                  </a:cxn>
                  <a:cxn ang="0">
                    <a:pos x="672" y="1152"/>
                  </a:cxn>
                  <a:cxn ang="0">
                    <a:pos x="0" y="1152"/>
                  </a:cxn>
                  <a:cxn ang="0">
                    <a:pos x="0" y="443"/>
                  </a:cxn>
                  <a:cxn ang="0">
                    <a:pos x="144" y="48"/>
                  </a:cxn>
                </a:cxnLst>
                <a:rect l="0" t="0" r="r" b="b"/>
                <a:pathLst>
                  <a:path w="673" h="1153">
                    <a:moveTo>
                      <a:pt x="144" y="48"/>
                    </a:moveTo>
                    <a:lnTo>
                      <a:pt x="432" y="0"/>
                    </a:lnTo>
                    <a:lnTo>
                      <a:pt x="528" y="192"/>
                    </a:lnTo>
                    <a:lnTo>
                      <a:pt x="576" y="797"/>
                    </a:lnTo>
                    <a:lnTo>
                      <a:pt x="672" y="1152"/>
                    </a:lnTo>
                    <a:lnTo>
                      <a:pt x="0" y="1152"/>
                    </a:lnTo>
                    <a:lnTo>
                      <a:pt x="0" y="443"/>
                    </a:lnTo>
                    <a:lnTo>
                      <a:pt x="144" y="48"/>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905" name="Freeform 89"/>
              <p:cNvSpPr>
                <a:spLocks/>
              </p:cNvSpPr>
              <p:nvPr/>
            </p:nvSpPr>
            <p:spPr bwMode="auto">
              <a:xfrm>
                <a:off x="1319" y="1998"/>
                <a:ext cx="1179" cy="1039"/>
              </a:xfrm>
              <a:custGeom>
                <a:avLst/>
                <a:gdLst/>
                <a:ahLst/>
                <a:cxnLst>
                  <a:cxn ang="0">
                    <a:pos x="960" y="44"/>
                  </a:cxn>
                  <a:cxn ang="0">
                    <a:pos x="1299" y="0"/>
                  </a:cxn>
                  <a:cxn ang="0">
                    <a:pos x="914" y="676"/>
                  </a:cxn>
                  <a:cxn ang="0">
                    <a:pos x="216" y="1053"/>
                  </a:cxn>
                  <a:cxn ang="0">
                    <a:pos x="0" y="875"/>
                  </a:cxn>
                  <a:cxn ang="0">
                    <a:pos x="697" y="499"/>
                  </a:cxn>
                  <a:cxn ang="0">
                    <a:pos x="960" y="44"/>
                  </a:cxn>
                </a:cxnLst>
                <a:rect l="0" t="0" r="r" b="b"/>
                <a:pathLst>
                  <a:path w="1300" h="1054">
                    <a:moveTo>
                      <a:pt x="960" y="44"/>
                    </a:moveTo>
                    <a:lnTo>
                      <a:pt x="1299" y="0"/>
                    </a:lnTo>
                    <a:lnTo>
                      <a:pt x="914" y="676"/>
                    </a:lnTo>
                    <a:lnTo>
                      <a:pt x="216" y="1053"/>
                    </a:lnTo>
                    <a:lnTo>
                      <a:pt x="0" y="875"/>
                    </a:lnTo>
                    <a:lnTo>
                      <a:pt x="697" y="499"/>
                    </a:lnTo>
                    <a:lnTo>
                      <a:pt x="960" y="44"/>
                    </a:lnTo>
                  </a:path>
                </a:pathLst>
              </a:custGeom>
              <a:solidFill>
                <a:srgbClr val="868686"/>
              </a:solidFill>
              <a:ln w="12700" cap="rnd" cmpd="sng">
                <a:solidFill>
                  <a:schemeClr val="tx1"/>
                </a:solidFill>
                <a:prstDash val="solid"/>
                <a:round/>
                <a:headEnd/>
                <a:tailEnd/>
              </a:ln>
              <a:effectLst/>
            </p:spPr>
            <p:txBody>
              <a:bodyPr/>
              <a:lstStyle/>
              <a:p>
                <a:endParaRPr lang="fr-FR"/>
              </a:p>
            </p:txBody>
          </p:sp>
          <p:sp>
            <p:nvSpPr>
              <p:cNvPr id="162906" name="Freeform 90"/>
              <p:cNvSpPr>
                <a:spLocks/>
              </p:cNvSpPr>
              <p:nvPr/>
            </p:nvSpPr>
            <p:spPr bwMode="auto">
              <a:xfrm>
                <a:off x="424" y="1780"/>
                <a:ext cx="799" cy="2350"/>
              </a:xfrm>
              <a:custGeom>
                <a:avLst/>
                <a:gdLst/>
                <a:ahLst/>
                <a:cxnLst>
                  <a:cxn ang="0">
                    <a:pos x="979" y="331"/>
                  </a:cxn>
                  <a:cxn ang="0">
                    <a:pos x="851" y="697"/>
                  </a:cxn>
                  <a:cxn ang="0">
                    <a:pos x="696" y="1776"/>
                  </a:cxn>
                  <a:cxn ang="0">
                    <a:pos x="792" y="2352"/>
                  </a:cxn>
                  <a:cxn ang="0">
                    <a:pos x="725" y="3084"/>
                  </a:cxn>
                  <a:cxn ang="0">
                    <a:pos x="802" y="3299"/>
                  </a:cxn>
                  <a:cxn ang="0">
                    <a:pos x="792" y="3408"/>
                  </a:cxn>
                  <a:cxn ang="0">
                    <a:pos x="600" y="3408"/>
                  </a:cxn>
                  <a:cxn ang="0">
                    <a:pos x="552" y="3360"/>
                  </a:cxn>
                  <a:cxn ang="0">
                    <a:pos x="365" y="3376"/>
                  </a:cxn>
                  <a:cxn ang="0">
                    <a:pos x="72" y="3408"/>
                  </a:cxn>
                  <a:cxn ang="0">
                    <a:pos x="24" y="3312"/>
                  </a:cxn>
                  <a:cxn ang="0">
                    <a:pos x="216" y="3264"/>
                  </a:cxn>
                  <a:cxn ang="0">
                    <a:pos x="456" y="3024"/>
                  </a:cxn>
                  <a:cxn ang="0">
                    <a:pos x="360" y="1968"/>
                  </a:cxn>
                  <a:cxn ang="0">
                    <a:pos x="220" y="1670"/>
                  </a:cxn>
                  <a:cxn ang="0">
                    <a:pos x="177" y="1387"/>
                  </a:cxn>
                  <a:cxn ang="0">
                    <a:pos x="120" y="528"/>
                  </a:cxn>
                  <a:cxn ang="0">
                    <a:pos x="120" y="288"/>
                  </a:cxn>
                  <a:cxn ang="0">
                    <a:pos x="24" y="0"/>
                  </a:cxn>
                </a:cxnLst>
                <a:rect l="0" t="0" r="r" b="b"/>
                <a:pathLst>
                  <a:path w="979" h="3426">
                    <a:moveTo>
                      <a:pt x="979" y="331"/>
                    </a:moveTo>
                    <a:cubicBezTo>
                      <a:pt x="958" y="392"/>
                      <a:pt x="898" y="456"/>
                      <a:pt x="851" y="697"/>
                    </a:cubicBezTo>
                    <a:cubicBezTo>
                      <a:pt x="804" y="938"/>
                      <a:pt x="706" y="1500"/>
                      <a:pt x="696" y="1776"/>
                    </a:cubicBezTo>
                    <a:cubicBezTo>
                      <a:pt x="686" y="2052"/>
                      <a:pt x="787" y="2134"/>
                      <a:pt x="792" y="2352"/>
                    </a:cubicBezTo>
                    <a:cubicBezTo>
                      <a:pt x="797" y="2570"/>
                      <a:pt x="723" y="2926"/>
                      <a:pt x="725" y="3084"/>
                    </a:cubicBezTo>
                    <a:cubicBezTo>
                      <a:pt x="727" y="3242"/>
                      <a:pt x="791" y="3245"/>
                      <a:pt x="802" y="3299"/>
                    </a:cubicBezTo>
                    <a:cubicBezTo>
                      <a:pt x="813" y="3353"/>
                      <a:pt x="826" y="3390"/>
                      <a:pt x="792" y="3408"/>
                    </a:cubicBezTo>
                    <a:cubicBezTo>
                      <a:pt x="758" y="3426"/>
                      <a:pt x="640" y="3416"/>
                      <a:pt x="600" y="3408"/>
                    </a:cubicBezTo>
                    <a:cubicBezTo>
                      <a:pt x="560" y="3400"/>
                      <a:pt x="591" y="3365"/>
                      <a:pt x="552" y="3360"/>
                    </a:cubicBezTo>
                    <a:cubicBezTo>
                      <a:pt x="513" y="3355"/>
                      <a:pt x="445" y="3368"/>
                      <a:pt x="365" y="3376"/>
                    </a:cubicBezTo>
                    <a:cubicBezTo>
                      <a:pt x="285" y="3384"/>
                      <a:pt x="129" y="3419"/>
                      <a:pt x="72" y="3408"/>
                    </a:cubicBezTo>
                    <a:cubicBezTo>
                      <a:pt x="15" y="3397"/>
                      <a:pt x="0" y="3336"/>
                      <a:pt x="24" y="3312"/>
                    </a:cubicBezTo>
                    <a:cubicBezTo>
                      <a:pt x="48" y="3288"/>
                      <a:pt x="144" y="3312"/>
                      <a:pt x="216" y="3264"/>
                    </a:cubicBezTo>
                    <a:cubicBezTo>
                      <a:pt x="288" y="3216"/>
                      <a:pt x="432" y="3240"/>
                      <a:pt x="456" y="3024"/>
                    </a:cubicBezTo>
                    <a:cubicBezTo>
                      <a:pt x="480" y="2808"/>
                      <a:pt x="399" y="2194"/>
                      <a:pt x="360" y="1968"/>
                    </a:cubicBezTo>
                    <a:cubicBezTo>
                      <a:pt x="321" y="1742"/>
                      <a:pt x="250" y="1767"/>
                      <a:pt x="220" y="1670"/>
                    </a:cubicBezTo>
                    <a:cubicBezTo>
                      <a:pt x="190" y="1573"/>
                      <a:pt x="194" y="1577"/>
                      <a:pt x="177" y="1387"/>
                    </a:cubicBezTo>
                    <a:cubicBezTo>
                      <a:pt x="160" y="1197"/>
                      <a:pt x="129" y="711"/>
                      <a:pt x="120" y="528"/>
                    </a:cubicBezTo>
                    <a:cubicBezTo>
                      <a:pt x="111" y="345"/>
                      <a:pt x="136" y="376"/>
                      <a:pt x="120" y="288"/>
                    </a:cubicBezTo>
                    <a:cubicBezTo>
                      <a:pt x="104" y="200"/>
                      <a:pt x="40" y="48"/>
                      <a:pt x="24" y="0"/>
                    </a:cubicBezTo>
                  </a:path>
                </a:pathLst>
              </a:custGeom>
              <a:solidFill>
                <a:srgbClr val="FF7C80"/>
              </a:solidFill>
              <a:ln w="9525">
                <a:solidFill>
                  <a:schemeClr val="tx1"/>
                </a:solidFill>
                <a:round/>
                <a:headEnd/>
                <a:tailEnd/>
              </a:ln>
              <a:effectLst/>
            </p:spPr>
            <p:txBody>
              <a:bodyPr wrap="none" anchor="ctr"/>
              <a:lstStyle/>
              <a:p>
                <a:endParaRPr lang="fr-FR"/>
              </a:p>
            </p:txBody>
          </p:sp>
          <p:sp>
            <p:nvSpPr>
              <p:cNvPr id="162907" name="Freeform 91"/>
              <p:cNvSpPr>
                <a:spLocks/>
              </p:cNvSpPr>
              <p:nvPr/>
            </p:nvSpPr>
            <p:spPr bwMode="auto">
              <a:xfrm flipH="1">
                <a:off x="408" y="1525"/>
                <a:ext cx="1019" cy="593"/>
              </a:xfrm>
              <a:custGeom>
                <a:avLst/>
                <a:gdLst/>
                <a:ahLst/>
                <a:cxnLst>
                  <a:cxn ang="0">
                    <a:pos x="144" y="0"/>
                  </a:cxn>
                  <a:cxn ang="0">
                    <a:pos x="48" y="240"/>
                  </a:cxn>
                  <a:cxn ang="0">
                    <a:pos x="0" y="576"/>
                  </a:cxn>
                  <a:cxn ang="0">
                    <a:pos x="48" y="816"/>
                  </a:cxn>
                  <a:cxn ang="0">
                    <a:pos x="192" y="768"/>
                  </a:cxn>
                  <a:cxn ang="0">
                    <a:pos x="288" y="816"/>
                  </a:cxn>
                  <a:cxn ang="0">
                    <a:pos x="384" y="768"/>
                  </a:cxn>
                  <a:cxn ang="0">
                    <a:pos x="480" y="816"/>
                  </a:cxn>
                  <a:cxn ang="0">
                    <a:pos x="624" y="768"/>
                  </a:cxn>
                  <a:cxn ang="0">
                    <a:pos x="816" y="816"/>
                  </a:cxn>
                  <a:cxn ang="0">
                    <a:pos x="912" y="720"/>
                  </a:cxn>
                  <a:cxn ang="0">
                    <a:pos x="1008" y="816"/>
                  </a:cxn>
                  <a:cxn ang="0">
                    <a:pos x="1056" y="864"/>
                  </a:cxn>
                  <a:cxn ang="0">
                    <a:pos x="1104" y="768"/>
                  </a:cxn>
                  <a:cxn ang="0">
                    <a:pos x="1200" y="816"/>
                  </a:cxn>
                  <a:cxn ang="0">
                    <a:pos x="1248" y="528"/>
                  </a:cxn>
                  <a:cxn ang="0">
                    <a:pos x="1152" y="0"/>
                  </a:cxn>
                  <a:cxn ang="0">
                    <a:pos x="144" y="0"/>
                  </a:cxn>
                </a:cxnLst>
                <a:rect l="0" t="0" r="r" b="b"/>
                <a:pathLst>
                  <a:path w="1248" h="864">
                    <a:moveTo>
                      <a:pt x="144" y="0"/>
                    </a:moveTo>
                    <a:lnTo>
                      <a:pt x="48" y="240"/>
                    </a:lnTo>
                    <a:lnTo>
                      <a:pt x="0" y="576"/>
                    </a:lnTo>
                    <a:lnTo>
                      <a:pt x="48" y="816"/>
                    </a:lnTo>
                    <a:lnTo>
                      <a:pt x="192" y="768"/>
                    </a:lnTo>
                    <a:lnTo>
                      <a:pt x="288" y="816"/>
                    </a:lnTo>
                    <a:lnTo>
                      <a:pt x="384" y="768"/>
                    </a:lnTo>
                    <a:lnTo>
                      <a:pt x="480" y="816"/>
                    </a:lnTo>
                    <a:lnTo>
                      <a:pt x="624" y="768"/>
                    </a:lnTo>
                    <a:lnTo>
                      <a:pt x="816" y="816"/>
                    </a:lnTo>
                    <a:lnTo>
                      <a:pt x="912" y="720"/>
                    </a:lnTo>
                    <a:lnTo>
                      <a:pt x="1008" y="816"/>
                    </a:lnTo>
                    <a:lnTo>
                      <a:pt x="1056" y="864"/>
                    </a:lnTo>
                    <a:lnTo>
                      <a:pt x="1104" y="768"/>
                    </a:lnTo>
                    <a:lnTo>
                      <a:pt x="1200" y="816"/>
                    </a:lnTo>
                    <a:lnTo>
                      <a:pt x="1248" y="528"/>
                    </a:lnTo>
                    <a:lnTo>
                      <a:pt x="1152" y="0"/>
                    </a:lnTo>
                    <a:lnTo>
                      <a:pt x="144" y="0"/>
                    </a:lnTo>
                    <a:close/>
                  </a:path>
                </a:pathLst>
              </a:custGeom>
              <a:solidFill>
                <a:schemeClr val="accent1"/>
              </a:solidFill>
              <a:ln w="9525">
                <a:solidFill>
                  <a:schemeClr val="tx1"/>
                </a:solidFill>
                <a:round/>
                <a:headEnd/>
                <a:tailEnd/>
              </a:ln>
              <a:effectLst/>
            </p:spPr>
            <p:txBody>
              <a:bodyPr wrap="none" anchor="ctr"/>
              <a:lstStyle/>
              <a:p>
                <a:endParaRPr lang="fr-FR"/>
              </a:p>
            </p:txBody>
          </p:sp>
          <p:sp>
            <p:nvSpPr>
              <p:cNvPr id="162908" name="Rectangle 92"/>
              <p:cNvSpPr>
                <a:spLocks noChangeArrowheads="1"/>
              </p:cNvSpPr>
              <p:nvPr/>
            </p:nvSpPr>
            <p:spPr bwMode="auto">
              <a:xfrm rot="-312129">
                <a:off x="798" y="2840"/>
                <a:ext cx="111" cy="653"/>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62909" name="Line 93"/>
              <p:cNvSpPr>
                <a:spLocks noChangeShapeType="1"/>
              </p:cNvSpPr>
              <p:nvPr/>
            </p:nvSpPr>
            <p:spPr bwMode="auto">
              <a:xfrm flipH="1" flipV="1">
                <a:off x="836" y="3028"/>
                <a:ext cx="37" cy="404"/>
              </a:xfrm>
              <a:prstGeom prst="line">
                <a:avLst/>
              </a:prstGeom>
              <a:noFill/>
              <a:ln w="76200">
                <a:solidFill>
                  <a:schemeClr val="bg1"/>
                </a:solidFill>
                <a:round/>
                <a:headEnd/>
                <a:tailEnd type="triangle" w="med" len="med"/>
              </a:ln>
              <a:effectLst/>
            </p:spPr>
            <p:txBody>
              <a:bodyPr/>
              <a:lstStyle/>
              <a:p>
                <a:endParaRPr lang="fr-FR"/>
              </a:p>
            </p:txBody>
          </p:sp>
          <p:sp>
            <p:nvSpPr>
              <p:cNvPr id="162910" name="Text Box 94"/>
              <p:cNvSpPr txBox="1">
                <a:spLocks noChangeArrowheads="1"/>
              </p:cNvSpPr>
              <p:nvPr/>
            </p:nvSpPr>
            <p:spPr bwMode="auto">
              <a:xfrm>
                <a:off x="539" y="1751"/>
                <a:ext cx="888" cy="322"/>
              </a:xfrm>
              <a:prstGeom prst="rect">
                <a:avLst/>
              </a:prstGeom>
              <a:noFill/>
              <a:ln w="9525">
                <a:noFill/>
                <a:miter lim="800000"/>
                <a:headEnd/>
                <a:tailEnd/>
              </a:ln>
              <a:effectLst/>
            </p:spPr>
            <p:txBody>
              <a:bodyPr>
                <a:spAutoFit/>
              </a:bodyPr>
              <a:lstStyle/>
              <a:p>
                <a:pPr>
                  <a:spcBef>
                    <a:spcPct val="50000"/>
                  </a:spcBef>
                </a:pPr>
                <a:endParaRPr lang="en-US">
                  <a:effectLst>
                    <a:outerShdw blurRad="38100" dist="38100" dir="2700000" algn="tl">
                      <a:srgbClr val="FFFFFF"/>
                    </a:outerShdw>
                  </a:effectLst>
                  <a:latin typeface="P"/>
                </a:endParaRPr>
              </a:p>
            </p:txBody>
          </p:sp>
          <p:grpSp>
            <p:nvGrpSpPr>
              <p:cNvPr id="162911" name="Group 95"/>
              <p:cNvGrpSpPr>
                <a:grpSpLocks/>
              </p:cNvGrpSpPr>
              <p:nvPr/>
            </p:nvGrpSpPr>
            <p:grpSpPr bwMode="auto">
              <a:xfrm>
                <a:off x="984" y="2921"/>
                <a:ext cx="522" cy="306"/>
                <a:chOff x="576" y="2921"/>
                <a:chExt cx="522" cy="306"/>
              </a:xfrm>
            </p:grpSpPr>
            <p:sp>
              <p:nvSpPr>
                <p:cNvPr id="162912" name="Rectangle 96"/>
                <p:cNvSpPr>
                  <a:spLocks noChangeArrowheads="1"/>
                </p:cNvSpPr>
                <p:nvPr/>
              </p:nvSpPr>
              <p:spPr bwMode="auto">
                <a:xfrm>
                  <a:off x="576" y="2965"/>
                  <a:ext cx="334" cy="155"/>
                </a:xfrm>
                <a:prstGeom prst="rect">
                  <a:avLst/>
                </a:prstGeom>
                <a:solidFill>
                  <a:srgbClr val="33CC33"/>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rPr>
                    <a:t>p</a:t>
                  </a:r>
                </a:p>
              </p:txBody>
            </p:sp>
            <p:grpSp>
              <p:nvGrpSpPr>
                <p:cNvPr id="162913" name="Group 97"/>
                <p:cNvGrpSpPr>
                  <a:grpSpLocks/>
                </p:cNvGrpSpPr>
                <p:nvPr/>
              </p:nvGrpSpPr>
              <p:grpSpPr bwMode="auto">
                <a:xfrm>
                  <a:off x="902" y="2921"/>
                  <a:ext cx="196" cy="306"/>
                  <a:chOff x="969" y="2907"/>
                  <a:chExt cx="217" cy="311"/>
                </a:xfrm>
              </p:grpSpPr>
              <p:sp>
                <p:nvSpPr>
                  <p:cNvPr id="162914" name="Oval 98"/>
                  <p:cNvSpPr>
                    <a:spLocks noChangeArrowheads="1"/>
                  </p:cNvSpPr>
                  <p:nvPr/>
                </p:nvSpPr>
                <p:spPr bwMode="auto">
                  <a:xfrm rot="17460000">
                    <a:off x="988" y="2938"/>
                    <a:ext cx="229" cy="167"/>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15" name="Oval 99"/>
                  <p:cNvSpPr>
                    <a:spLocks noChangeArrowheads="1"/>
                  </p:cNvSpPr>
                  <p:nvPr/>
                </p:nvSpPr>
                <p:spPr bwMode="auto">
                  <a:xfrm rot="17460000">
                    <a:off x="942" y="3078"/>
                    <a:ext cx="124" cy="37"/>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16" name="Oval 100"/>
                  <p:cNvSpPr>
                    <a:spLocks noChangeArrowheads="1"/>
                  </p:cNvSpPr>
                  <p:nvPr/>
                </p:nvSpPr>
                <p:spPr bwMode="auto">
                  <a:xfrm rot="17460000">
                    <a:off x="965" y="3106"/>
                    <a:ext cx="151" cy="35"/>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17" name="Oval 101"/>
                  <p:cNvSpPr>
                    <a:spLocks noChangeArrowheads="1"/>
                  </p:cNvSpPr>
                  <p:nvPr/>
                </p:nvSpPr>
                <p:spPr bwMode="auto">
                  <a:xfrm rot="17460000">
                    <a:off x="1011" y="3117"/>
                    <a:ext cx="150" cy="51"/>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18" name="Oval 102"/>
                  <p:cNvSpPr>
                    <a:spLocks noChangeArrowheads="1"/>
                  </p:cNvSpPr>
                  <p:nvPr/>
                </p:nvSpPr>
                <p:spPr bwMode="auto">
                  <a:xfrm rot="17460000">
                    <a:off x="1063" y="3124"/>
                    <a:ext cx="124" cy="38"/>
                  </a:xfrm>
                  <a:prstGeom prst="ellipse">
                    <a:avLst/>
                  </a:prstGeom>
                  <a:solidFill>
                    <a:srgbClr val="FF9999"/>
                  </a:solidFill>
                  <a:ln w="12700">
                    <a:solidFill>
                      <a:schemeClr val="tx1"/>
                    </a:solidFill>
                    <a:round/>
                    <a:headEnd/>
                    <a:tailEnd/>
                  </a:ln>
                  <a:effectLst/>
                </p:spPr>
                <p:txBody>
                  <a:bodyPr wrap="none" anchor="ctr"/>
                  <a:lstStyle/>
                  <a:p>
                    <a:endParaRPr lang="fr-FR"/>
                  </a:p>
                </p:txBody>
              </p:sp>
              <p:sp>
                <p:nvSpPr>
                  <p:cNvPr id="162919" name="Oval 103"/>
                  <p:cNvSpPr>
                    <a:spLocks noChangeArrowheads="1"/>
                  </p:cNvSpPr>
                  <p:nvPr/>
                </p:nvSpPr>
                <p:spPr bwMode="auto">
                  <a:xfrm rot="17460000">
                    <a:off x="918" y="3048"/>
                    <a:ext cx="123" cy="22"/>
                  </a:xfrm>
                  <a:prstGeom prst="ellipse">
                    <a:avLst/>
                  </a:prstGeom>
                  <a:solidFill>
                    <a:srgbClr val="FF9999"/>
                  </a:solidFill>
                  <a:ln w="12700">
                    <a:solidFill>
                      <a:schemeClr val="tx1"/>
                    </a:solidFill>
                    <a:round/>
                    <a:headEnd/>
                    <a:tailEnd/>
                  </a:ln>
                  <a:effectLst/>
                </p:spPr>
                <p:txBody>
                  <a:bodyPr wrap="none" anchor="ctr"/>
                  <a:lstStyle/>
                  <a:p>
                    <a:endParaRPr lang="fr-FR"/>
                  </a:p>
                </p:txBody>
              </p:sp>
            </p:grpSp>
          </p:grpSp>
          <p:sp>
            <p:nvSpPr>
              <p:cNvPr id="162920" name="AutoShape 104"/>
              <p:cNvSpPr>
                <a:spLocks noChangeArrowheads="1"/>
              </p:cNvSpPr>
              <p:nvPr/>
            </p:nvSpPr>
            <p:spPr bwMode="auto">
              <a:xfrm>
                <a:off x="486" y="1480"/>
                <a:ext cx="806" cy="229"/>
              </a:xfrm>
              <a:prstGeom prst="leftArrow">
                <a:avLst>
                  <a:gd name="adj1" fmla="val 50000"/>
                  <a:gd name="adj2" fmla="val 175966"/>
                </a:avLst>
              </a:prstGeom>
              <a:solidFill>
                <a:srgbClr val="FF3300"/>
              </a:solidFill>
              <a:ln w="12700">
                <a:solidFill>
                  <a:schemeClr val="tx1"/>
                </a:solidFill>
                <a:miter lim="800000"/>
                <a:headEnd/>
                <a:tailEnd/>
              </a:ln>
              <a:effectLst/>
            </p:spPr>
            <p:txBody>
              <a:bodyPr wrap="none" anchor="ctr"/>
              <a:lstStyle/>
              <a:p>
                <a:endParaRPr lang="fr-FR"/>
              </a:p>
            </p:txBody>
          </p:sp>
          <p:sp>
            <p:nvSpPr>
              <p:cNvPr id="162921" name="Freeform 105"/>
              <p:cNvSpPr>
                <a:spLocks/>
              </p:cNvSpPr>
              <p:nvPr/>
            </p:nvSpPr>
            <p:spPr bwMode="auto">
              <a:xfrm>
                <a:off x="1905" y="3249"/>
                <a:ext cx="680" cy="635"/>
              </a:xfrm>
              <a:custGeom>
                <a:avLst/>
                <a:gdLst/>
                <a:ahLst/>
                <a:cxnLst>
                  <a:cxn ang="0">
                    <a:pos x="0" y="635"/>
                  </a:cxn>
                  <a:cxn ang="0">
                    <a:pos x="0" y="0"/>
                  </a:cxn>
                  <a:cxn ang="0">
                    <a:pos x="680" y="0"/>
                  </a:cxn>
                  <a:cxn ang="0">
                    <a:pos x="680" y="635"/>
                  </a:cxn>
                </a:cxnLst>
                <a:rect l="0" t="0" r="r" b="b"/>
                <a:pathLst>
                  <a:path w="680" h="635">
                    <a:moveTo>
                      <a:pt x="0" y="635"/>
                    </a:moveTo>
                    <a:lnTo>
                      <a:pt x="0" y="0"/>
                    </a:lnTo>
                    <a:lnTo>
                      <a:pt x="680" y="0"/>
                    </a:lnTo>
                    <a:lnTo>
                      <a:pt x="680" y="635"/>
                    </a:lnTo>
                  </a:path>
                </a:pathLst>
              </a:custGeom>
              <a:noFill/>
              <a:ln w="38100" cmpd="sng">
                <a:solidFill>
                  <a:schemeClr val="tx1"/>
                </a:solidFill>
                <a:round/>
                <a:headEnd/>
                <a:tailEnd/>
              </a:ln>
              <a:effectLst/>
            </p:spPr>
            <p:txBody>
              <a:bodyPr/>
              <a:lstStyle/>
              <a:p>
                <a:endParaRPr lang="fr-FR"/>
              </a:p>
            </p:txBody>
          </p:sp>
        </p:grpSp>
        <p:sp>
          <p:nvSpPr>
            <p:cNvPr id="162922" name="Freeform 106"/>
            <p:cNvSpPr>
              <a:spLocks/>
            </p:cNvSpPr>
            <p:nvPr/>
          </p:nvSpPr>
          <p:spPr bwMode="auto">
            <a:xfrm>
              <a:off x="4604" y="3249"/>
              <a:ext cx="680" cy="635"/>
            </a:xfrm>
            <a:custGeom>
              <a:avLst/>
              <a:gdLst/>
              <a:ahLst/>
              <a:cxnLst>
                <a:cxn ang="0">
                  <a:pos x="0" y="635"/>
                </a:cxn>
                <a:cxn ang="0">
                  <a:pos x="0" y="0"/>
                </a:cxn>
                <a:cxn ang="0">
                  <a:pos x="680" y="0"/>
                </a:cxn>
                <a:cxn ang="0">
                  <a:pos x="680" y="635"/>
                </a:cxn>
              </a:cxnLst>
              <a:rect l="0" t="0" r="r" b="b"/>
              <a:pathLst>
                <a:path w="680" h="635">
                  <a:moveTo>
                    <a:pt x="0" y="635"/>
                  </a:moveTo>
                  <a:lnTo>
                    <a:pt x="0" y="0"/>
                  </a:lnTo>
                  <a:lnTo>
                    <a:pt x="680" y="0"/>
                  </a:lnTo>
                  <a:lnTo>
                    <a:pt x="680" y="635"/>
                  </a:lnTo>
                </a:path>
              </a:pathLst>
            </a:custGeom>
            <a:noFill/>
            <a:ln w="38100" cmpd="sng">
              <a:solidFill>
                <a:schemeClr val="tx1"/>
              </a:solidFill>
              <a:round/>
              <a:headEnd/>
              <a:tailEnd/>
            </a:ln>
            <a:effectLst/>
          </p:spPr>
          <p:txBody>
            <a:bodyPr/>
            <a:lstStyle/>
            <a:p>
              <a:endParaRPr lang="fr-FR"/>
            </a:p>
          </p:txBody>
        </p:sp>
      </p:grpSp>
      <p:grpSp>
        <p:nvGrpSpPr>
          <p:cNvPr id="162948" name="Group 132"/>
          <p:cNvGrpSpPr>
            <a:grpSpLocks/>
          </p:cNvGrpSpPr>
          <p:nvPr/>
        </p:nvGrpSpPr>
        <p:grpSpPr bwMode="auto">
          <a:xfrm>
            <a:off x="228600" y="914400"/>
            <a:ext cx="1525588" cy="3070225"/>
            <a:chOff x="68" y="589"/>
            <a:chExt cx="961" cy="1934"/>
          </a:xfrm>
        </p:grpSpPr>
        <p:sp>
          <p:nvSpPr>
            <p:cNvPr id="162930" name="Freeform 114"/>
            <p:cNvSpPr>
              <a:spLocks/>
            </p:cNvSpPr>
            <p:nvPr/>
          </p:nvSpPr>
          <p:spPr bwMode="auto">
            <a:xfrm>
              <a:off x="460" y="1916"/>
              <a:ext cx="400" cy="272"/>
            </a:xfrm>
            <a:custGeom>
              <a:avLst/>
              <a:gdLst/>
              <a:ahLst/>
              <a:cxnLst>
                <a:cxn ang="0">
                  <a:pos x="490" y="113"/>
                </a:cxn>
                <a:cxn ang="0">
                  <a:pos x="275" y="0"/>
                </a:cxn>
                <a:cxn ang="0">
                  <a:pos x="0" y="2"/>
                </a:cxn>
                <a:cxn ang="0">
                  <a:pos x="6" y="67"/>
                </a:cxn>
                <a:cxn ang="0">
                  <a:pos x="73" y="124"/>
                </a:cxn>
                <a:cxn ang="0">
                  <a:pos x="144" y="140"/>
                </a:cxn>
                <a:cxn ang="0">
                  <a:pos x="197" y="148"/>
                </a:cxn>
                <a:cxn ang="0">
                  <a:pos x="222" y="139"/>
                </a:cxn>
                <a:cxn ang="0">
                  <a:pos x="329" y="196"/>
                </a:cxn>
                <a:cxn ang="0">
                  <a:pos x="341" y="285"/>
                </a:cxn>
                <a:cxn ang="0">
                  <a:pos x="435" y="440"/>
                </a:cxn>
                <a:cxn ang="0">
                  <a:pos x="588" y="521"/>
                </a:cxn>
                <a:cxn ang="0">
                  <a:pos x="683" y="341"/>
                </a:cxn>
                <a:cxn ang="0">
                  <a:pos x="490" y="113"/>
                </a:cxn>
              </a:cxnLst>
              <a:rect l="0" t="0" r="r" b="b"/>
              <a:pathLst>
                <a:path w="683" h="521">
                  <a:moveTo>
                    <a:pt x="490" y="113"/>
                  </a:moveTo>
                  <a:lnTo>
                    <a:pt x="275" y="0"/>
                  </a:lnTo>
                  <a:lnTo>
                    <a:pt x="0" y="2"/>
                  </a:lnTo>
                  <a:lnTo>
                    <a:pt x="6" y="67"/>
                  </a:lnTo>
                  <a:lnTo>
                    <a:pt x="73" y="124"/>
                  </a:lnTo>
                  <a:lnTo>
                    <a:pt x="144" y="140"/>
                  </a:lnTo>
                  <a:lnTo>
                    <a:pt x="197" y="148"/>
                  </a:lnTo>
                  <a:lnTo>
                    <a:pt x="222" y="139"/>
                  </a:lnTo>
                  <a:lnTo>
                    <a:pt x="329" y="196"/>
                  </a:lnTo>
                  <a:lnTo>
                    <a:pt x="341" y="285"/>
                  </a:lnTo>
                  <a:lnTo>
                    <a:pt x="435" y="440"/>
                  </a:lnTo>
                  <a:lnTo>
                    <a:pt x="588" y="521"/>
                  </a:lnTo>
                  <a:lnTo>
                    <a:pt x="683" y="341"/>
                  </a:lnTo>
                  <a:cubicBezTo>
                    <a:pt x="667" y="273"/>
                    <a:pt x="530" y="161"/>
                    <a:pt x="490" y="113"/>
                  </a:cubicBezTo>
                  <a:close/>
                </a:path>
              </a:pathLst>
            </a:custGeom>
            <a:solidFill>
              <a:schemeClr val="tx1"/>
            </a:solidFill>
            <a:ln w="19050">
              <a:solidFill>
                <a:srgbClr val="000000"/>
              </a:solidFill>
              <a:prstDash val="solid"/>
              <a:round/>
              <a:headEnd/>
              <a:tailEnd/>
            </a:ln>
          </p:spPr>
          <p:txBody>
            <a:bodyPr/>
            <a:lstStyle/>
            <a:p>
              <a:endParaRPr lang="fr-FR"/>
            </a:p>
          </p:txBody>
        </p:sp>
        <p:sp>
          <p:nvSpPr>
            <p:cNvPr id="162931" name="Freeform 115"/>
            <p:cNvSpPr>
              <a:spLocks/>
            </p:cNvSpPr>
            <p:nvPr/>
          </p:nvSpPr>
          <p:spPr bwMode="auto">
            <a:xfrm>
              <a:off x="167" y="734"/>
              <a:ext cx="573" cy="1789"/>
            </a:xfrm>
            <a:custGeom>
              <a:avLst/>
              <a:gdLst/>
              <a:ahLst/>
              <a:cxnLst>
                <a:cxn ang="0">
                  <a:pos x="979" y="331"/>
                </a:cxn>
                <a:cxn ang="0">
                  <a:pos x="851" y="697"/>
                </a:cxn>
                <a:cxn ang="0">
                  <a:pos x="696" y="1776"/>
                </a:cxn>
                <a:cxn ang="0">
                  <a:pos x="792" y="2352"/>
                </a:cxn>
                <a:cxn ang="0">
                  <a:pos x="725" y="3084"/>
                </a:cxn>
                <a:cxn ang="0">
                  <a:pos x="802" y="3299"/>
                </a:cxn>
                <a:cxn ang="0">
                  <a:pos x="792" y="3408"/>
                </a:cxn>
                <a:cxn ang="0">
                  <a:pos x="600" y="3408"/>
                </a:cxn>
                <a:cxn ang="0">
                  <a:pos x="552" y="3360"/>
                </a:cxn>
                <a:cxn ang="0">
                  <a:pos x="365" y="3376"/>
                </a:cxn>
                <a:cxn ang="0">
                  <a:pos x="72" y="3408"/>
                </a:cxn>
                <a:cxn ang="0">
                  <a:pos x="24" y="3312"/>
                </a:cxn>
                <a:cxn ang="0">
                  <a:pos x="216" y="3264"/>
                </a:cxn>
                <a:cxn ang="0">
                  <a:pos x="456" y="3024"/>
                </a:cxn>
                <a:cxn ang="0">
                  <a:pos x="360" y="1968"/>
                </a:cxn>
                <a:cxn ang="0">
                  <a:pos x="220" y="1670"/>
                </a:cxn>
                <a:cxn ang="0">
                  <a:pos x="177" y="1387"/>
                </a:cxn>
                <a:cxn ang="0">
                  <a:pos x="120" y="528"/>
                </a:cxn>
                <a:cxn ang="0">
                  <a:pos x="120" y="288"/>
                </a:cxn>
                <a:cxn ang="0">
                  <a:pos x="24" y="0"/>
                </a:cxn>
              </a:cxnLst>
              <a:rect l="0" t="0" r="r" b="b"/>
              <a:pathLst>
                <a:path w="979" h="3426">
                  <a:moveTo>
                    <a:pt x="979" y="331"/>
                  </a:moveTo>
                  <a:cubicBezTo>
                    <a:pt x="958" y="392"/>
                    <a:pt x="898" y="456"/>
                    <a:pt x="851" y="697"/>
                  </a:cubicBezTo>
                  <a:cubicBezTo>
                    <a:pt x="804" y="938"/>
                    <a:pt x="706" y="1500"/>
                    <a:pt x="696" y="1776"/>
                  </a:cubicBezTo>
                  <a:cubicBezTo>
                    <a:pt x="686" y="2052"/>
                    <a:pt x="787" y="2134"/>
                    <a:pt x="792" y="2352"/>
                  </a:cubicBezTo>
                  <a:cubicBezTo>
                    <a:pt x="797" y="2570"/>
                    <a:pt x="723" y="2926"/>
                    <a:pt x="725" y="3084"/>
                  </a:cubicBezTo>
                  <a:cubicBezTo>
                    <a:pt x="727" y="3242"/>
                    <a:pt x="791" y="3245"/>
                    <a:pt x="802" y="3299"/>
                  </a:cubicBezTo>
                  <a:cubicBezTo>
                    <a:pt x="813" y="3353"/>
                    <a:pt x="826" y="3390"/>
                    <a:pt x="792" y="3408"/>
                  </a:cubicBezTo>
                  <a:cubicBezTo>
                    <a:pt x="758" y="3426"/>
                    <a:pt x="640" y="3416"/>
                    <a:pt x="600" y="3408"/>
                  </a:cubicBezTo>
                  <a:cubicBezTo>
                    <a:pt x="560" y="3400"/>
                    <a:pt x="591" y="3365"/>
                    <a:pt x="552" y="3360"/>
                  </a:cubicBezTo>
                  <a:cubicBezTo>
                    <a:pt x="513" y="3355"/>
                    <a:pt x="445" y="3368"/>
                    <a:pt x="365" y="3376"/>
                  </a:cubicBezTo>
                  <a:cubicBezTo>
                    <a:pt x="285" y="3384"/>
                    <a:pt x="129" y="3419"/>
                    <a:pt x="72" y="3408"/>
                  </a:cubicBezTo>
                  <a:cubicBezTo>
                    <a:pt x="15" y="3397"/>
                    <a:pt x="0" y="3336"/>
                    <a:pt x="24" y="3312"/>
                  </a:cubicBezTo>
                  <a:cubicBezTo>
                    <a:pt x="48" y="3288"/>
                    <a:pt x="144" y="3312"/>
                    <a:pt x="216" y="3264"/>
                  </a:cubicBezTo>
                  <a:cubicBezTo>
                    <a:pt x="288" y="3216"/>
                    <a:pt x="432" y="3240"/>
                    <a:pt x="456" y="3024"/>
                  </a:cubicBezTo>
                  <a:cubicBezTo>
                    <a:pt x="480" y="2808"/>
                    <a:pt x="399" y="2194"/>
                    <a:pt x="360" y="1968"/>
                  </a:cubicBezTo>
                  <a:cubicBezTo>
                    <a:pt x="321" y="1742"/>
                    <a:pt x="250" y="1767"/>
                    <a:pt x="220" y="1670"/>
                  </a:cubicBezTo>
                  <a:cubicBezTo>
                    <a:pt x="190" y="1573"/>
                    <a:pt x="194" y="1577"/>
                    <a:pt x="177" y="1387"/>
                  </a:cubicBezTo>
                  <a:cubicBezTo>
                    <a:pt x="160" y="1197"/>
                    <a:pt x="129" y="711"/>
                    <a:pt x="120" y="528"/>
                  </a:cubicBezTo>
                  <a:cubicBezTo>
                    <a:pt x="111" y="345"/>
                    <a:pt x="136" y="376"/>
                    <a:pt x="120" y="288"/>
                  </a:cubicBezTo>
                  <a:cubicBezTo>
                    <a:pt x="104" y="200"/>
                    <a:pt x="40" y="48"/>
                    <a:pt x="24" y="0"/>
                  </a:cubicBezTo>
                </a:path>
              </a:pathLst>
            </a:custGeom>
            <a:solidFill>
              <a:srgbClr val="FF7C80"/>
            </a:solidFill>
            <a:ln w="9525">
              <a:solidFill>
                <a:schemeClr val="tx1"/>
              </a:solidFill>
              <a:round/>
              <a:headEnd/>
              <a:tailEnd/>
            </a:ln>
            <a:effectLst/>
          </p:spPr>
          <p:txBody>
            <a:bodyPr wrap="none" anchor="ctr"/>
            <a:lstStyle/>
            <a:p>
              <a:endParaRPr lang="fr-FR"/>
            </a:p>
          </p:txBody>
        </p:sp>
        <p:sp>
          <p:nvSpPr>
            <p:cNvPr id="162932" name="Freeform 116"/>
            <p:cNvSpPr>
              <a:spLocks/>
            </p:cNvSpPr>
            <p:nvPr/>
          </p:nvSpPr>
          <p:spPr bwMode="auto">
            <a:xfrm flipH="1">
              <a:off x="68" y="589"/>
              <a:ext cx="730" cy="452"/>
            </a:xfrm>
            <a:custGeom>
              <a:avLst/>
              <a:gdLst/>
              <a:ahLst/>
              <a:cxnLst>
                <a:cxn ang="0">
                  <a:pos x="144" y="0"/>
                </a:cxn>
                <a:cxn ang="0">
                  <a:pos x="48" y="240"/>
                </a:cxn>
                <a:cxn ang="0">
                  <a:pos x="0" y="576"/>
                </a:cxn>
                <a:cxn ang="0">
                  <a:pos x="48" y="816"/>
                </a:cxn>
                <a:cxn ang="0">
                  <a:pos x="192" y="768"/>
                </a:cxn>
                <a:cxn ang="0">
                  <a:pos x="288" y="816"/>
                </a:cxn>
                <a:cxn ang="0">
                  <a:pos x="384" y="768"/>
                </a:cxn>
                <a:cxn ang="0">
                  <a:pos x="480" y="816"/>
                </a:cxn>
                <a:cxn ang="0">
                  <a:pos x="624" y="768"/>
                </a:cxn>
                <a:cxn ang="0">
                  <a:pos x="816" y="816"/>
                </a:cxn>
                <a:cxn ang="0">
                  <a:pos x="912" y="720"/>
                </a:cxn>
                <a:cxn ang="0">
                  <a:pos x="1008" y="816"/>
                </a:cxn>
                <a:cxn ang="0">
                  <a:pos x="1056" y="864"/>
                </a:cxn>
                <a:cxn ang="0">
                  <a:pos x="1104" y="768"/>
                </a:cxn>
                <a:cxn ang="0">
                  <a:pos x="1200" y="816"/>
                </a:cxn>
                <a:cxn ang="0">
                  <a:pos x="1248" y="528"/>
                </a:cxn>
                <a:cxn ang="0">
                  <a:pos x="1152" y="0"/>
                </a:cxn>
                <a:cxn ang="0">
                  <a:pos x="144" y="0"/>
                </a:cxn>
              </a:cxnLst>
              <a:rect l="0" t="0" r="r" b="b"/>
              <a:pathLst>
                <a:path w="1248" h="864">
                  <a:moveTo>
                    <a:pt x="144" y="0"/>
                  </a:moveTo>
                  <a:lnTo>
                    <a:pt x="48" y="240"/>
                  </a:lnTo>
                  <a:lnTo>
                    <a:pt x="0" y="576"/>
                  </a:lnTo>
                  <a:lnTo>
                    <a:pt x="48" y="816"/>
                  </a:lnTo>
                  <a:lnTo>
                    <a:pt x="192" y="768"/>
                  </a:lnTo>
                  <a:lnTo>
                    <a:pt x="288" y="816"/>
                  </a:lnTo>
                  <a:lnTo>
                    <a:pt x="384" y="768"/>
                  </a:lnTo>
                  <a:lnTo>
                    <a:pt x="480" y="816"/>
                  </a:lnTo>
                  <a:lnTo>
                    <a:pt x="624" y="768"/>
                  </a:lnTo>
                  <a:lnTo>
                    <a:pt x="816" y="816"/>
                  </a:lnTo>
                  <a:lnTo>
                    <a:pt x="912" y="720"/>
                  </a:lnTo>
                  <a:lnTo>
                    <a:pt x="1008" y="816"/>
                  </a:lnTo>
                  <a:lnTo>
                    <a:pt x="1056" y="864"/>
                  </a:lnTo>
                  <a:lnTo>
                    <a:pt x="1104" y="768"/>
                  </a:lnTo>
                  <a:lnTo>
                    <a:pt x="1200" y="816"/>
                  </a:lnTo>
                  <a:lnTo>
                    <a:pt x="1248" y="528"/>
                  </a:lnTo>
                  <a:lnTo>
                    <a:pt x="1152" y="0"/>
                  </a:lnTo>
                  <a:lnTo>
                    <a:pt x="144" y="0"/>
                  </a:lnTo>
                  <a:close/>
                </a:path>
              </a:pathLst>
            </a:custGeom>
            <a:solidFill>
              <a:schemeClr val="accent1"/>
            </a:solidFill>
            <a:ln w="9525">
              <a:solidFill>
                <a:schemeClr val="tx1"/>
              </a:solidFill>
              <a:round/>
              <a:headEnd/>
              <a:tailEnd/>
            </a:ln>
            <a:effectLst/>
          </p:spPr>
          <p:txBody>
            <a:bodyPr wrap="none" anchor="ctr"/>
            <a:lstStyle/>
            <a:p>
              <a:endParaRPr lang="fr-FR"/>
            </a:p>
          </p:txBody>
        </p:sp>
        <p:sp>
          <p:nvSpPr>
            <p:cNvPr id="162933" name="Rectangle 117"/>
            <p:cNvSpPr>
              <a:spLocks noChangeArrowheads="1"/>
            </p:cNvSpPr>
            <p:nvPr/>
          </p:nvSpPr>
          <p:spPr bwMode="auto">
            <a:xfrm>
              <a:off x="891" y="2105"/>
              <a:ext cx="106" cy="189"/>
            </a:xfrm>
            <a:prstGeom prst="rect">
              <a:avLst/>
            </a:prstGeom>
            <a:solidFill>
              <a:schemeClr val="tx1"/>
            </a:solidFill>
            <a:ln w="19050">
              <a:solidFill>
                <a:srgbClr val="000000"/>
              </a:solidFill>
              <a:miter lim="800000"/>
              <a:headEnd/>
              <a:tailEnd/>
            </a:ln>
          </p:spPr>
          <p:txBody>
            <a:bodyPr/>
            <a:lstStyle/>
            <a:p>
              <a:endParaRPr lang="fr-FR"/>
            </a:p>
          </p:txBody>
        </p:sp>
        <p:sp>
          <p:nvSpPr>
            <p:cNvPr id="162934" name="Freeform 118"/>
            <p:cNvSpPr>
              <a:spLocks/>
            </p:cNvSpPr>
            <p:nvPr/>
          </p:nvSpPr>
          <p:spPr bwMode="auto">
            <a:xfrm>
              <a:off x="353" y="2233"/>
              <a:ext cx="147" cy="101"/>
            </a:xfrm>
            <a:custGeom>
              <a:avLst/>
              <a:gdLst/>
              <a:ahLst/>
              <a:cxnLst>
                <a:cxn ang="0">
                  <a:pos x="251" y="74"/>
                </a:cxn>
                <a:cxn ang="0">
                  <a:pos x="245" y="183"/>
                </a:cxn>
                <a:cxn ang="0">
                  <a:pos x="133" y="194"/>
                </a:cxn>
                <a:cxn ang="0">
                  <a:pos x="16" y="100"/>
                </a:cxn>
                <a:cxn ang="0">
                  <a:pos x="34" y="0"/>
                </a:cxn>
                <a:cxn ang="0">
                  <a:pos x="133" y="102"/>
                </a:cxn>
                <a:cxn ang="0">
                  <a:pos x="251" y="74"/>
                </a:cxn>
              </a:cxnLst>
              <a:rect l="0" t="0" r="r" b="b"/>
              <a:pathLst>
                <a:path w="251" h="194">
                  <a:moveTo>
                    <a:pt x="251" y="74"/>
                  </a:moveTo>
                  <a:lnTo>
                    <a:pt x="245" y="183"/>
                  </a:lnTo>
                  <a:lnTo>
                    <a:pt x="133" y="194"/>
                  </a:lnTo>
                  <a:lnTo>
                    <a:pt x="16" y="100"/>
                  </a:lnTo>
                  <a:cubicBezTo>
                    <a:pt x="0" y="68"/>
                    <a:pt x="15" y="0"/>
                    <a:pt x="34" y="0"/>
                  </a:cubicBezTo>
                  <a:lnTo>
                    <a:pt x="133" y="102"/>
                  </a:lnTo>
                  <a:lnTo>
                    <a:pt x="251" y="74"/>
                  </a:lnTo>
                  <a:close/>
                </a:path>
              </a:pathLst>
            </a:custGeom>
            <a:solidFill>
              <a:schemeClr val="tx1"/>
            </a:solidFill>
            <a:ln w="19050">
              <a:solidFill>
                <a:srgbClr val="000000"/>
              </a:solidFill>
              <a:prstDash val="solid"/>
              <a:round/>
              <a:headEnd/>
              <a:tailEnd/>
            </a:ln>
          </p:spPr>
          <p:txBody>
            <a:bodyPr/>
            <a:lstStyle/>
            <a:p>
              <a:endParaRPr lang="fr-FR"/>
            </a:p>
          </p:txBody>
        </p:sp>
        <p:sp>
          <p:nvSpPr>
            <p:cNvPr id="162935" name="Freeform 119"/>
            <p:cNvSpPr>
              <a:spLocks/>
            </p:cNvSpPr>
            <p:nvPr/>
          </p:nvSpPr>
          <p:spPr bwMode="auto">
            <a:xfrm>
              <a:off x="314" y="2070"/>
              <a:ext cx="186" cy="125"/>
            </a:xfrm>
            <a:custGeom>
              <a:avLst/>
              <a:gdLst/>
              <a:ahLst/>
              <a:cxnLst>
                <a:cxn ang="0">
                  <a:pos x="155" y="147"/>
                </a:cxn>
                <a:cxn ang="0">
                  <a:pos x="91" y="128"/>
                </a:cxn>
                <a:cxn ang="0">
                  <a:pos x="100" y="18"/>
                </a:cxn>
                <a:cxn ang="0">
                  <a:pos x="0" y="27"/>
                </a:cxn>
                <a:cxn ang="0">
                  <a:pos x="18" y="183"/>
                </a:cxn>
                <a:cxn ang="0">
                  <a:pos x="119" y="239"/>
                </a:cxn>
                <a:cxn ang="0">
                  <a:pos x="317" y="232"/>
                </a:cxn>
                <a:cxn ang="0">
                  <a:pos x="317" y="139"/>
                </a:cxn>
                <a:cxn ang="0">
                  <a:pos x="155" y="147"/>
                </a:cxn>
              </a:cxnLst>
              <a:rect l="0" t="0" r="r" b="b"/>
              <a:pathLst>
                <a:path w="317" h="239">
                  <a:moveTo>
                    <a:pt x="155" y="147"/>
                  </a:moveTo>
                  <a:lnTo>
                    <a:pt x="91" y="128"/>
                  </a:lnTo>
                  <a:lnTo>
                    <a:pt x="100" y="18"/>
                  </a:lnTo>
                  <a:cubicBezTo>
                    <a:pt x="85" y="1"/>
                    <a:pt x="14" y="0"/>
                    <a:pt x="0" y="27"/>
                  </a:cubicBezTo>
                  <a:lnTo>
                    <a:pt x="18" y="183"/>
                  </a:lnTo>
                  <a:lnTo>
                    <a:pt x="119" y="239"/>
                  </a:lnTo>
                  <a:lnTo>
                    <a:pt x="317" y="232"/>
                  </a:lnTo>
                  <a:lnTo>
                    <a:pt x="317" y="139"/>
                  </a:lnTo>
                  <a:lnTo>
                    <a:pt x="155" y="147"/>
                  </a:lnTo>
                  <a:close/>
                </a:path>
              </a:pathLst>
            </a:custGeom>
            <a:solidFill>
              <a:schemeClr val="tx1"/>
            </a:solidFill>
            <a:ln w="19050">
              <a:solidFill>
                <a:srgbClr val="000000"/>
              </a:solidFill>
              <a:prstDash val="solid"/>
              <a:round/>
              <a:headEnd/>
              <a:tailEnd/>
            </a:ln>
          </p:spPr>
          <p:txBody>
            <a:bodyPr/>
            <a:lstStyle/>
            <a:p>
              <a:endParaRPr lang="fr-FR"/>
            </a:p>
          </p:txBody>
        </p:sp>
        <p:sp>
          <p:nvSpPr>
            <p:cNvPr id="162936" name="Freeform 120"/>
            <p:cNvSpPr>
              <a:spLocks/>
            </p:cNvSpPr>
            <p:nvPr/>
          </p:nvSpPr>
          <p:spPr bwMode="auto">
            <a:xfrm>
              <a:off x="309" y="2147"/>
              <a:ext cx="178" cy="125"/>
            </a:xfrm>
            <a:custGeom>
              <a:avLst/>
              <a:gdLst/>
              <a:ahLst/>
              <a:cxnLst>
                <a:cxn ang="0">
                  <a:pos x="270" y="111"/>
                </a:cxn>
                <a:cxn ang="0">
                  <a:pos x="142" y="137"/>
                </a:cxn>
                <a:cxn ang="0">
                  <a:pos x="54" y="9"/>
                </a:cxn>
                <a:cxn ang="0">
                  <a:pos x="9" y="83"/>
                </a:cxn>
                <a:cxn ang="0">
                  <a:pos x="106" y="229"/>
                </a:cxn>
                <a:cxn ang="0">
                  <a:pos x="270" y="240"/>
                </a:cxn>
                <a:cxn ang="0">
                  <a:pos x="304" y="222"/>
                </a:cxn>
                <a:cxn ang="0">
                  <a:pos x="304" y="129"/>
                </a:cxn>
                <a:cxn ang="0">
                  <a:pos x="270" y="111"/>
                </a:cxn>
              </a:cxnLst>
              <a:rect l="0" t="0" r="r" b="b"/>
              <a:pathLst>
                <a:path w="304" h="240">
                  <a:moveTo>
                    <a:pt x="270" y="111"/>
                  </a:moveTo>
                  <a:lnTo>
                    <a:pt x="142" y="137"/>
                  </a:lnTo>
                  <a:lnTo>
                    <a:pt x="54" y="9"/>
                  </a:lnTo>
                  <a:cubicBezTo>
                    <a:pt x="32" y="0"/>
                    <a:pt x="0" y="46"/>
                    <a:pt x="9" y="83"/>
                  </a:cubicBezTo>
                  <a:lnTo>
                    <a:pt x="106" y="229"/>
                  </a:lnTo>
                  <a:lnTo>
                    <a:pt x="270" y="240"/>
                  </a:lnTo>
                  <a:lnTo>
                    <a:pt x="304" y="222"/>
                  </a:lnTo>
                  <a:lnTo>
                    <a:pt x="304" y="129"/>
                  </a:lnTo>
                  <a:lnTo>
                    <a:pt x="270" y="111"/>
                  </a:lnTo>
                  <a:close/>
                </a:path>
              </a:pathLst>
            </a:custGeom>
            <a:solidFill>
              <a:schemeClr val="tx1"/>
            </a:solidFill>
            <a:ln w="19050">
              <a:solidFill>
                <a:srgbClr val="000000"/>
              </a:solidFill>
              <a:prstDash val="solid"/>
              <a:round/>
              <a:headEnd/>
              <a:tailEnd/>
            </a:ln>
          </p:spPr>
          <p:txBody>
            <a:bodyPr/>
            <a:lstStyle/>
            <a:p>
              <a:endParaRPr lang="fr-FR"/>
            </a:p>
          </p:txBody>
        </p:sp>
        <p:grpSp>
          <p:nvGrpSpPr>
            <p:cNvPr id="162937" name="Group 121"/>
            <p:cNvGrpSpPr>
              <a:grpSpLocks/>
            </p:cNvGrpSpPr>
            <p:nvPr/>
          </p:nvGrpSpPr>
          <p:grpSpPr bwMode="auto">
            <a:xfrm>
              <a:off x="466" y="1607"/>
              <a:ext cx="79" cy="497"/>
              <a:chOff x="838" y="2249"/>
              <a:chExt cx="136" cy="952"/>
            </a:xfrm>
          </p:grpSpPr>
          <p:sp>
            <p:nvSpPr>
              <p:cNvPr id="162938" name="Rectangle 122"/>
              <p:cNvSpPr>
                <a:spLocks noChangeArrowheads="1"/>
              </p:cNvSpPr>
              <p:nvPr/>
            </p:nvSpPr>
            <p:spPr bwMode="auto">
              <a:xfrm rot="-312129">
                <a:off x="838" y="2249"/>
                <a:ext cx="136" cy="952"/>
              </a:xfrm>
              <a:prstGeom prst="rect">
                <a:avLst/>
              </a:prstGeom>
              <a:solidFill>
                <a:schemeClr val="accent2"/>
              </a:solidFill>
              <a:ln w="9525">
                <a:solidFill>
                  <a:schemeClr val="tx1"/>
                </a:solidFill>
                <a:miter lim="800000"/>
                <a:headEnd/>
                <a:tailEnd/>
              </a:ln>
              <a:effectLst/>
            </p:spPr>
            <p:txBody>
              <a:bodyPr wrap="none" anchor="ctr"/>
              <a:lstStyle/>
              <a:p>
                <a:endParaRPr lang="fr-FR"/>
              </a:p>
            </p:txBody>
          </p:sp>
          <p:sp>
            <p:nvSpPr>
              <p:cNvPr id="162939" name="Line 123"/>
              <p:cNvSpPr>
                <a:spLocks noChangeShapeType="1"/>
              </p:cNvSpPr>
              <p:nvPr/>
            </p:nvSpPr>
            <p:spPr bwMode="auto">
              <a:xfrm flipH="1" flipV="1">
                <a:off x="884" y="2523"/>
                <a:ext cx="45" cy="590"/>
              </a:xfrm>
              <a:prstGeom prst="line">
                <a:avLst/>
              </a:prstGeom>
              <a:noFill/>
              <a:ln w="76200">
                <a:solidFill>
                  <a:schemeClr val="bg1"/>
                </a:solidFill>
                <a:round/>
                <a:headEnd/>
                <a:tailEnd type="triangle" w="med" len="med"/>
              </a:ln>
              <a:effectLst/>
            </p:spPr>
            <p:txBody>
              <a:bodyPr/>
              <a:lstStyle/>
              <a:p>
                <a:endParaRPr lang="fr-FR"/>
              </a:p>
            </p:txBody>
          </p:sp>
        </p:grpSp>
        <p:sp>
          <p:nvSpPr>
            <p:cNvPr id="162940" name="Freeform 124"/>
            <p:cNvSpPr>
              <a:spLocks/>
            </p:cNvSpPr>
            <p:nvPr/>
          </p:nvSpPr>
          <p:spPr bwMode="auto">
            <a:xfrm>
              <a:off x="325" y="1977"/>
              <a:ext cx="554" cy="365"/>
            </a:xfrm>
            <a:custGeom>
              <a:avLst/>
              <a:gdLst/>
              <a:ahLst/>
              <a:cxnLst>
                <a:cxn ang="0">
                  <a:pos x="947" y="233"/>
                </a:cxn>
                <a:cxn ang="0">
                  <a:pos x="947" y="585"/>
                </a:cxn>
                <a:cxn ang="0">
                  <a:pos x="779" y="640"/>
                </a:cxn>
                <a:cxn ang="0">
                  <a:pos x="530" y="641"/>
                </a:cxn>
                <a:cxn ang="0">
                  <a:pos x="247" y="641"/>
                </a:cxn>
                <a:cxn ang="0">
                  <a:pos x="276" y="289"/>
                </a:cxn>
                <a:cxn ang="0">
                  <a:pos x="283" y="276"/>
                </a:cxn>
                <a:cxn ang="0">
                  <a:pos x="79" y="268"/>
                </a:cxn>
                <a:cxn ang="0">
                  <a:pos x="9" y="193"/>
                </a:cxn>
                <a:cxn ang="0">
                  <a:pos x="0" y="84"/>
                </a:cxn>
                <a:cxn ang="0">
                  <a:pos x="101" y="11"/>
                </a:cxn>
                <a:cxn ang="0">
                  <a:pos x="115" y="149"/>
                </a:cxn>
                <a:cxn ang="0">
                  <a:pos x="338" y="175"/>
                </a:cxn>
                <a:cxn ang="0">
                  <a:pos x="628" y="122"/>
                </a:cxn>
                <a:cxn ang="0">
                  <a:pos x="913" y="215"/>
                </a:cxn>
                <a:cxn ang="0">
                  <a:pos x="947" y="233"/>
                </a:cxn>
              </a:cxnLst>
              <a:rect l="0" t="0" r="r" b="b"/>
              <a:pathLst>
                <a:path w="947" h="700">
                  <a:moveTo>
                    <a:pt x="947" y="233"/>
                  </a:moveTo>
                  <a:lnTo>
                    <a:pt x="947" y="585"/>
                  </a:lnTo>
                  <a:lnTo>
                    <a:pt x="779" y="640"/>
                  </a:lnTo>
                  <a:cubicBezTo>
                    <a:pt x="710" y="649"/>
                    <a:pt x="619" y="641"/>
                    <a:pt x="530" y="641"/>
                  </a:cubicBezTo>
                  <a:cubicBezTo>
                    <a:pt x="441" y="641"/>
                    <a:pt x="289" y="700"/>
                    <a:pt x="247" y="641"/>
                  </a:cubicBezTo>
                  <a:lnTo>
                    <a:pt x="276" y="289"/>
                  </a:lnTo>
                  <a:lnTo>
                    <a:pt x="283" y="276"/>
                  </a:lnTo>
                  <a:lnTo>
                    <a:pt x="79" y="268"/>
                  </a:lnTo>
                  <a:lnTo>
                    <a:pt x="9" y="193"/>
                  </a:lnTo>
                  <a:lnTo>
                    <a:pt x="0" y="84"/>
                  </a:lnTo>
                  <a:cubicBezTo>
                    <a:pt x="15" y="54"/>
                    <a:pt x="82" y="0"/>
                    <a:pt x="101" y="11"/>
                  </a:cubicBezTo>
                  <a:lnTo>
                    <a:pt x="115" y="149"/>
                  </a:lnTo>
                  <a:lnTo>
                    <a:pt x="338" y="175"/>
                  </a:lnTo>
                  <a:lnTo>
                    <a:pt x="628" y="122"/>
                  </a:lnTo>
                  <a:lnTo>
                    <a:pt x="913" y="215"/>
                  </a:lnTo>
                  <a:lnTo>
                    <a:pt x="947" y="233"/>
                  </a:lnTo>
                  <a:close/>
                </a:path>
              </a:pathLst>
            </a:custGeom>
            <a:solidFill>
              <a:schemeClr val="tx1"/>
            </a:solidFill>
            <a:ln w="19050">
              <a:solidFill>
                <a:srgbClr val="000000"/>
              </a:solidFill>
              <a:prstDash val="solid"/>
              <a:round/>
              <a:headEnd/>
              <a:tailEnd/>
            </a:ln>
          </p:spPr>
          <p:txBody>
            <a:bodyPr/>
            <a:lstStyle/>
            <a:p>
              <a:endParaRPr lang="fr-FR"/>
            </a:p>
          </p:txBody>
        </p:sp>
        <p:sp>
          <p:nvSpPr>
            <p:cNvPr id="162941" name="Rectangle 125"/>
            <p:cNvSpPr>
              <a:spLocks noChangeArrowheads="1"/>
            </p:cNvSpPr>
            <p:nvPr/>
          </p:nvSpPr>
          <p:spPr bwMode="auto">
            <a:xfrm>
              <a:off x="572" y="1631"/>
              <a:ext cx="240" cy="119"/>
            </a:xfrm>
            <a:prstGeom prst="rect">
              <a:avLst/>
            </a:prstGeom>
            <a:solidFill>
              <a:srgbClr val="33CC33"/>
            </a:solidFill>
            <a:ln w="9525">
              <a:solidFill>
                <a:schemeClr val="tx1"/>
              </a:solidFill>
              <a:miter lim="800000"/>
              <a:headEnd/>
              <a:tailEnd/>
            </a:ln>
            <a:effectLst/>
          </p:spPr>
          <p:txBody>
            <a:bodyPr wrap="none" anchor="ctr"/>
            <a:lstStyle/>
            <a:p>
              <a:pPr algn="ctr"/>
              <a:r>
                <a:rPr lang="en-US">
                  <a:effectLst>
                    <a:outerShdw blurRad="38100" dist="38100" dir="2700000" algn="tl">
                      <a:srgbClr val="FFFFFF"/>
                    </a:outerShdw>
                  </a:effectLst>
                </a:rPr>
                <a:t>p</a:t>
              </a:r>
            </a:p>
          </p:txBody>
        </p:sp>
        <p:sp>
          <p:nvSpPr>
            <p:cNvPr id="162942" name="Freeform 126"/>
            <p:cNvSpPr>
              <a:spLocks/>
            </p:cNvSpPr>
            <p:nvPr/>
          </p:nvSpPr>
          <p:spPr bwMode="auto">
            <a:xfrm>
              <a:off x="812" y="1702"/>
              <a:ext cx="194" cy="261"/>
            </a:xfrm>
            <a:custGeom>
              <a:avLst/>
              <a:gdLst/>
              <a:ahLst/>
              <a:cxnLst>
                <a:cxn ang="0">
                  <a:pos x="0" y="0"/>
                </a:cxn>
                <a:cxn ang="0">
                  <a:pos x="90" y="91"/>
                </a:cxn>
                <a:cxn ang="0">
                  <a:pos x="226" y="227"/>
                </a:cxn>
                <a:cxn ang="0">
                  <a:pos x="317" y="272"/>
                </a:cxn>
                <a:cxn ang="0">
                  <a:pos x="317" y="499"/>
                </a:cxn>
              </a:cxnLst>
              <a:rect l="0" t="0" r="r" b="b"/>
              <a:pathLst>
                <a:path w="332" h="499">
                  <a:moveTo>
                    <a:pt x="0" y="0"/>
                  </a:moveTo>
                  <a:cubicBezTo>
                    <a:pt x="26" y="26"/>
                    <a:pt x="52" y="53"/>
                    <a:pt x="90" y="91"/>
                  </a:cubicBezTo>
                  <a:cubicBezTo>
                    <a:pt x="128" y="129"/>
                    <a:pt x="188" y="197"/>
                    <a:pt x="226" y="227"/>
                  </a:cubicBezTo>
                  <a:cubicBezTo>
                    <a:pt x="264" y="257"/>
                    <a:pt x="302" y="227"/>
                    <a:pt x="317" y="272"/>
                  </a:cubicBezTo>
                  <a:cubicBezTo>
                    <a:pt x="332" y="317"/>
                    <a:pt x="324" y="408"/>
                    <a:pt x="317" y="499"/>
                  </a:cubicBezTo>
                </a:path>
              </a:pathLst>
            </a:custGeom>
            <a:noFill/>
            <a:ln w="57150" cmpd="sng">
              <a:solidFill>
                <a:schemeClr val="tx1"/>
              </a:solidFill>
              <a:round/>
              <a:headEnd/>
              <a:tailEnd/>
            </a:ln>
            <a:effectLst/>
          </p:spPr>
          <p:txBody>
            <a:bodyPr/>
            <a:lstStyle/>
            <a:p>
              <a:endParaRPr lang="fr-FR"/>
            </a:p>
          </p:txBody>
        </p:sp>
        <p:sp>
          <p:nvSpPr>
            <p:cNvPr id="162943" name="Text Box 127"/>
            <p:cNvSpPr txBox="1">
              <a:spLocks noChangeArrowheads="1"/>
            </p:cNvSpPr>
            <p:nvPr/>
          </p:nvSpPr>
          <p:spPr bwMode="auto">
            <a:xfrm>
              <a:off x="116" y="685"/>
              <a:ext cx="913" cy="231"/>
            </a:xfrm>
            <a:prstGeom prst="rect">
              <a:avLst/>
            </a:prstGeom>
            <a:noFill/>
            <a:ln w="9525">
              <a:noFill/>
              <a:miter lim="800000"/>
              <a:headEnd/>
              <a:tailEnd/>
            </a:ln>
            <a:effectLst/>
          </p:spPr>
          <p:txBody>
            <a:bodyPr>
              <a:spAutoFit/>
            </a:bodyPr>
            <a:lstStyle/>
            <a:p>
              <a:pPr>
                <a:spcBef>
                  <a:spcPct val="50000"/>
                </a:spcBef>
              </a:pPr>
              <a:endParaRPr lang="en-US">
                <a:effectLst>
                  <a:outerShdw blurRad="38100" dist="38100" dir="2700000" algn="tl">
                    <a:srgbClr val="FFFFFF"/>
                  </a:outerShdw>
                </a:effectLst>
              </a:endParaRPr>
            </a:p>
          </p:txBody>
        </p:sp>
      </p:grpSp>
      <p:sp>
        <p:nvSpPr>
          <p:cNvPr id="162944" name="Text Box 128"/>
          <p:cNvSpPr txBox="1">
            <a:spLocks noChangeArrowheads="1"/>
          </p:cNvSpPr>
          <p:nvPr/>
        </p:nvSpPr>
        <p:spPr bwMode="auto">
          <a:xfrm>
            <a:off x="0" y="5486400"/>
            <a:ext cx="3581400" cy="779463"/>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Non Physiologique</a:t>
            </a:r>
          </a:p>
          <a:p>
            <a:pPr>
              <a:spcBef>
                <a:spcPct val="50000"/>
              </a:spcBef>
            </a:pPr>
            <a:endParaRPr lang="fr-FR"/>
          </a:p>
        </p:txBody>
      </p:sp>
      <p:sp>
        <p:nvSpPr>
          <p:cNvPr id="162945" name="Text Box 129"/>
          <p:cNvSpPr txBox="1">
            <a:spLocks noChangeArrowheads="1"/>
          </p:cNvSpPr>
          <p:nvPr/>
        </p:nvSpPr>
        <p:spPr bwMode="auto">
          <a:xfrm>
            <a:off x="4067175" y="4508500"/>
            <a:ext cx="3600450" cy="779463"/>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Paranà</a:t>
            </a:r>
          </a:p>
          <a:p>
            <a:pPr>
              <a:spcBef>
                <a:spcPct val="50000"/>
              </a:spcBef>
            </a:pPr>
            <a:endParaRPr lang="fr-FR"/>
          </a:p>
        </p:txBody>
      </p:sp>
      <p:sp>
        <p:nvSpPr>
          <p:cNvPr id="162946" name="Text Box 130"/>
          <p:cNvSpPr txBox="1">
            <a:spLocks noChangeArrowheads="1"/>
          </p:cNvSpPr>
          <p:nvPr/>
        </p:nvSpPr>
        <p:spPr bwMode="auto">
          <a:xfrm>
            <a:off x="6659563" y="4521200"/>
            <a:ext cx="3600450" cy="779463"/>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Paranà</a:t>
            </a:r>
          </a:p>
          <a:p>
            <a:pPr>
              <a:spcBef>
                <a:spcPct val="50000"/>
              </a:spcBef>
            </a:pPr>
            <a:endParaRPr lang="fr-FR"/>
          </a:p>
        </p:txBody>
      </p:sp>
      <p:sp>
        <p:nvSpPr>
          <p:cNvPr id="162947" name="Text Box 131"/>
          <p:cNvSpPr txBox="1">
            <a:spLocks noChangeArrowheads="1"/>
          </p:cNvSpPr>
          <p:nvPr/>
        </p:nvSpPr>
        <p:spPr bwMode="auto">
          <a:xfrm>
            <a:off x="3994150" y="5229225"/>
            <a:ext cx="4322763" cy="779463"/>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Contraction isométrique reflexe: </a:t>
            </a:r>
          </a:p>
          <a:p>
            <a:pPr>
              <a:spcBef>
                <a:spcPct val="50000"/>
              </a:spcBef>
            </a:pPr>
            <a:r>
              <a:rPr lang="en-US">
                <a:effectLst>
                  <a:outerShdw blurRad="38100" dist="38100" dir="2700000" algn="tl">
                    <a:srgbClr val="FFFFFF"/>
                  </a:outerShdw>
                </a:effectLst>
              </a:rPr>
              <a:t>                 Physiologique</a:t>
            </a:r>
            <a:endParaRPr lang="fr-FR"/>
          </a:p>
        </p:txBody>
      </p:sp>
      <p:sp>
        <p:nvSpPr>
          <p:cNvPr id="162950" name="Text Box 134"/>
          <p:cNvSpPr txBox="1">
            <a:spLocks noChangeArrowheads="1"/>
          </p:cNvSpPr>
          <p:nvPr/>
        </p:nvSpPr>
        <p:spPr bwMode="auto">
          <a:xfrm>
            <a:off x="228600" y="4419600"/>
            <a:ext cx="2286000" cy="641350"/>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Compression                          relâchement</a:t>
            </a:r>
            <a:endParaRPr lang="fr-FR">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80" name="parana_0002.wmv">
            <a:hlinkClick r:id="" action="ppaction://media"/>
          </p:cNvPr>
          <p:cNvPicPr>
            <a:picLocks noRot="1" noChangeAspect="1" noChangeArrowheads="1"/>
          </p:cNvPicPr>
          <p:nvPr>
            <p:ph/>
            <a:videoFile r:link="rId1"/>
          </p:nvPr>
        </p:nvPicPr>
        <p:blipFill>
          <a:blip r:embed="rId4" cstate="print"/>
          <a:srcRect/>
          <a:stretch>
            <a:fillRect/>
          </a:stretch>
        </p:blipFill>
        <p:spPr>
          <a:xfrm>
            <a:off x="762000" y="533400"/>
            <a:ext cx="7620000" cy="5715000"/>
          </a:xfrm>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378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03780"/>
                                        </p:tgtEl>
                                      </p:cBhvr>
                                    </p:cmd>
                                  </p:childTnLst>
                                </p:cTn>
                              </p:par>
                            </p:childTnLst>
                          </p:cTn>
                        </p:par>
                      </p:childTnLst>
                    </p:cTn>
                  </p:par>
                </p:childTnLst>
              </p:cTn>
              <p:nextCondLst>
                <p:cond evt="onClick" delay="0">
                  <p:tgtEl>
                    <p:spTgt spid="203780"/>
                  </p:tgtEl>
                </p:cond>
              </p:nextCondLst>
            </p:seq>
            <p:video>
              <p:cMediaNode>
                <p:cTn id="7" fill="hold" display="0">
                  <p:stCondLst>
                    <p:cond delay="indefinite"/>
                  </p:stCondLst>
                  <p:endCondLst>
                    <p:cond evt="onNext" delay="0">
                      <p:tgtEl>
                        <p:sldTgt/>
                      </p:tgtEl>
                    </p:cond>
                    <p:cond evt="onPrev" delay="0">
                      <p:tgtEl>
                        <p:sldTgt/>
                      </p:tgtEl>
                    </p:cond>
                  </p:endCondLst>
                </p:cTn>
                <p:tgtEl>
                  <p:spTgt spid="203780"/>
                </p:tgtEl>
              </p:cMediaNode>
            </p:video>
          </p:childTnLst>
        </p:cTn>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1519</TotalTime>
  <Words>558</Words>
  <Application>Microsoft Office PowerPoint</Application>
  <PresentationFormat>Affichage à l'écran (4:3)</PresentationFormat>
  <Paragraphs>191</Paragraphs>
  <Slides>19</Slides>
  <Notes>19</Notes>
  <HiddenSlides>0</HiddenSlides>
  <MMClips>1</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Times New Roman</vt:lpstr>
      <vt:lpstr>P</vt:lpstr>
      <vt:lpstr>Modèle par défaut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claude</dc:creator>
  <cp:lastModifiedBy>claude franceschi</cp:lastModifiedBy>
  <cp:revision>42</cp:revision>
  <dcterms:created xsi:type="dcterms:W3CDTF">2008-02-12T11:46:05Z</dcterms:created>
  <dcterms:modified xsi:type="dcterms:W3CDTF">2016-05-11T08:36:14Z</dcterms:modified>
</cp:coreProperties>
</file>