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 id="2147484428" r:id="rId2"/>
  </p:sldMasterIdLst>
  <p:notesMasterIdLst>
    <p:notesMasterId r:id="rId47"/>
  </p:notesMasterIdLst>
  <p:sldIdLst>
    <p:sldId id="292" r:id="rId3"/>
    <p:sldId id="263" r:id="rId4"/>
    <p:sldId id="256" r:id="rId5"/>
    <p:sldId id="301" r:id="rId6"/>
    <p:sldId id="310" r:id="rId7"/>
    <p:sldId id="291" r:id="rId8"/>
    <p:sldId id="287" r:id="rId9"/>
    <p:sldId id="288" r:id="rId10"/>
    <p:sldId id="293" r:id="rId11"/>
    <p:sldId id="259" r:id="rId12"/>
    <p:sldId id="294" r:id="rId13"/>
    <p:sldId id="296" r:id="rId14"/>
    <p:sldId id="335" r:id="rId15"/>
    <p:sldId id="299" r:id="rId16"/>
    <p:sldId id="323" r:id="rId17"/>
    <p:sldId id="302" r:id="rId18"/>
    <p:sldId id="300" r:id="rId19"/>
    <p:sldId id="305" r:id="rId20"/>
    <p:sldId id="272" r:id="rId21"/>
    <p:sldId id="312" r:id="rId22"/>
    <p:sldId id="284" r:id="rId23"/>
    <p:sldId id="285" r:id="rId24"/>
    <p:sldId id="274" r:id="rId25"/>
    <p:sldId id="276" r:id="rId26"/>
    <p:sldId id="277" r:id="rId27"/>
    <p:sldId id="334" r:id="rId28"/>
    <p:sldId id="324" r:id="rId29"/>
    <p:sldId id="313" r:id="rId30"/>
    <p:sldId id="314" r:id="rId31"/>
    <p:sldId id="315" r:id="rId32"/>
    <p:sldId id="316" r:id="rId33"/>
    <p:sldId id="317" r:id="rId34"/>
    <p:sldId id="322" r:id="rId35"/>
    <p:sldId id="319" r:id="rId36"/>
    <p:sldId id="320" r:id="rId37"/>
    <p:sldId id="321" r:id="rId38"/>
    <p:sldId id="326" r:id="rId39"/>
    <p:sldId id="327" r:id="rId40"/>
    <p:sldId id="328" r:id="rId41"/>
    <p:sldId id="329" r:id="rId42"/>
    <p:sldId id="330" r:id="rId43"/>
    <p:sldId id="331" r:id="rId44"/>
    <p:sldId id="332" r:id="rId45"/>
    <p:sldId id="333"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69805" autoAdjust="0"/>
  </p:normalViewPr>
  <p:slideViewPr>
    <p:cSldViewPr>
      <p:cViewPr varScale="1">
        <p:scale>
          <a:sx n="50" d="100"/>
          <a:sy n="50" d="100"/>
        </p:scale>
        <p:origin x="-1896" y="-96"/>
      </p:cViewPr>
      <p:guideLst>
        <p:guide orient="horz" pos="2160"/>
        <p:guide pos="2880"/>
      </p:guideLst>
    </p:cSldViewPr>
  </p:slideViewPr>
  <p:notesTextViewPr>
    <p:cViewPr>
      <p:scale>
        <a:sx n="1" d="1"/>
        <a:sy n="1" d="1"/>
      </p:scale>
      <p:origin x="0" y="0"/>
    </p:cViewPr>
  </p:notesTextViewPr>
  <p:sorterViewPr>
    <p:cViewPr>
      <p:scale>
        <a:sx n="100" d="100"/>
        <a:sy n="100" d="100"/>
      </p:scale>
      <p:origin x="0" y="84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AE1F7-E00A-4689-99C5-EC3E5B45E5FD}" type="doc">
      <dgm:prSet loTypeId="urn:microsoft.com/office/officeart/2005/8/layout/arrow2" loCatId="process" qsTypeId="urn:microsoft.com/office/officeart/2005/8/quickstyle/simple1" qsCatId="simple" csTypeId="urn:microsoft.com/office/officeart/2005/8/colors/accent1_2" csCatId="accent1" phldr="1"/>
      <dgm:spPr/>
    </dgm:pt>
    <dgm:pt modelId="{6EEBCEC3-B391-4955-A71E-E0C8C9757627}">
      <dgm:prSet phldrT="[Texte]" custT="1"/>
      <dgm:spPr/>
      <dgm:t>
        <a:bodyPr/>
        <a:lstStyle/>
        <a:p>
          <a:r>
            <a:rPr lang="fr-FR" sz="2400" b="1" dirty="0" smtClean="0">
              <a:solidFill>
                <a:srgbClr val="FF0000"/>
              </a:solidFill>
            </a:rPr>
            <a:t>1940’s</a:t>
          </a:r>
          <a:endParaRPr lang="fr-FR" sz="2400" b="1" dirty="0">
            <a:solidFill>
              <a:srgbClr val="FF0000"/>
            </a:solidFill>
          </a:endParaRPr>
        </a:p>
      </dgm:t>
    </dgm:pt>
    <dgm:pt modelId="{81B71A78-557B-4171-A60A-6555EFB445A8}" type="parTrans" cxnId="{C5F5937A-BC95-416E-AC6D-F04D49751566}">
      <dgm:prSet/>
      <dgm:spPr/>
      <dgm:t>
        <a:bodyPr/>
        <a:lstStyle/>
        <a:p>
          <a:endParaRPr lang="fr-FR"/>
        </a:p>
      </dgm:t>
    </dgm:pt>
    <dgm:pt modelId="{294BBFE7-A9F1-4419-AF4A-FB54607060A8}" type="sibTrans" cxnId="{C5F5937A-BC95-416E-AC6D-F04D49751566}">
      <dgm:prSet/>
      <dgm:spPr/>
      <dgm:t>
        <a:bodyPr/>
        <a:lstStyle/>
        <a:p>
          <a:endParaRPr lang="fr-FR"/>
        </a:p>
      </dgm:t>
    </dgm:pt>
    <dgm:pt modelId="{255FD48A-7C30-4AB5-BB10-1A4C6200402B}">
      <dgm:prSet phldrT="[Texte]" custT="1"/>
      <dgm:spPr/>
      <dgm:t>
        <a:bodyPr/>
        <a:lstStyle/>
        <a:p>
          <a:r>
            <a:rPr lang="fr-FR" sz="2400" b="1" dirty="0" smtClean="0">
              <a:solidFill>
                <a:srgbClr val="0094C8"/>
              </a:solidFill>
            </a:rPr>
            <a:t>1950’s</a:t>
          </a:r>
          <a:endParaRPr lang="fr-FR" sz="2400" b="1" dirty="0">
            <a:solidFill>
              <a:srgbClr val="0094C8"/>
            </a:solidFill>
          </a:endParaRPr>
        </a:p>
      </dgm:t>
    </dgm:pt>
    <dgm:pt modelId="{129E59F6-9FB1-4259-9C27-6C67DEFE8D1B}" type="parTrans" cxnId="{0D2FC9F1-9BF5-4D52-9661-FB34B9830739}">
      <dgm:prSet/>
      <dgm:spPr/>
      <dgm:t>
        <a:bodyPr/>
        <a:lstStyle/>
        <a:p>
          <a:endParaRPr lang="fr-FR"/>
        </a:p>
      </dgm:t>
    </dgm:pt>
    <dgm:pt modelId="{8912BF97-3003-4044-9123-FAF7F86ECD16}" type="sibTrans" cxnId="{0D2FC9F1-9BF5-4D52-9661-FB34B9830739}">
      <dgm:prSet/>
      <dgm:spPr/>
      <dgm:t>
        <a:bodyPr/>
        <a:lstStyle/>
        <a:p>
          <a:endParaRPr lang="fr-FR"/>
        </a:p>
      </dgm:t>
    </dgm:pt>
    <dgm:pt modelId="{3E681146-E8CE-414A-AE97-7C5CAEE54C5B}">
      <dgm:prSet phldrT="[Texte]" custT="1"/>
      <dgm:spPr/>
      <dgm:t>
        <a:bodyPr/>
        <a:lstStyle/>
        <a:p>
          <a:r>
            <a:rPr lang="fr-FR" sz="2400" b="1" dirty="0" smtClean="0">
              <a:solidFill>
                <a:srgbClr val="CC00FF"/>
              </a:solidFill>
            </a:rPr>
            <a:t>1980’s</a:t>
          </a:r>
          <a:endParaRPr lang="fr-FR" sz="2400" b="1" dirty="0">
            <a:solidFill>
              <a:srgbClr val="CC00FF"/>
            </a:solidFill>
          </a:endParaRPr>
        </a:p>
      </dgm:t>
    </dgm:pt>
    <dgm:pt modelId="{8D17C1BC-C6B4-4166-8AB7-E767AC4A6FAF}" type="parTrans" cxnId="{51B65CCD-B7F8-406D-B037-605329AA74F9}">
      <dgm:prSet/>
      <dgm:spPr/>
      <dgm:t>
        <a:bodyPr/>
        <a:lstStyle/>
        <a:p>
          <a:endParaRPr lang="fr-FR"/>
        </a:p>
      </dgm:t>
    </dgm:pt>
    <dgm:pt modelId="{090AC238-AAFD-41DF-A9D6-2A553E2B7083}" type="sibTrans" cxnId="{51B65CCD-B7F8-406D-B037-605329AA74F9}">
      <dgm:prSet/>
      <dgm:spPr/>
      <dgm:t>
        <a:bodyPr/>
        <a:lstStyle/>
        <a:p>
          <a:endParaRPr lang="fr-FR"/>
        </a:p>
      </dgm:t>
    </dgm:pt>
    <dgm:pt modelId="{6AFC686F-F8BF-40C5-AFAF-169E8D487DB0}">
      <dgm:prSet phldrT="[Texte]" custT="1"/>
      <dgm:spPr/>
      <dgm:t>
        <a:bodyPr/>
        <a:lstStyle/>
        <a:p>
          <a:r>
            <a:rPr lang="fr-FR" sz="2400" b="1" dirty="0" smtClean="0">
              <a:solidFill>
                <a:schemeClr val="bg1">
                  <a:lumMod val="50000"/>
                </a:schemeClr>
              </a:solidFill>
            </a:rPr>
            <a:t>1990’s</a:t>
          </a:r>
          <a:endParaRPr lang="fr-FR" sz="2400" b="1" dirty="0">
            <a:solidFill>
              <a:schemeClr val="bg1">
                <a:lumMod val="50000"/>
              </a:schemeClr>
            </a:solidFill>
          </a:endParaRPr>
        </a:p>
      </dgm:t>
    </dgm:pt>
    <dgm:pt modelId="{B94C5030-E1CA-4CF2-90D4-1C39453CBDF7}" type="parTrans" cxnId="{BA44EFC1-D367-4101-B3D0-2412C206A0BF}">
      <dgm:prSet/>
      <dgm:spPr/>
      <dgm:t>
        <a:bodyPr/>
        <a:lstStyle/>
        <a:p>
          <a:endParaRPr lang="fr-FR"/>
        </a:p>
      </dgm:t>
    </dgm:pt>
    <dgm:pt modelId="{EB125D2B-4C64-43D5-A66C-C08869ABD3CB}" type="sibTrans" cxnId="{BA44EFC1-D367-4101-B3D0-2412C206A0BF}">
      <dgm:prSet/>
      <dgm:spPr/>
      <dgm:t>
        <a:bodyPr/>
        <a:lstStyle/>
        <a:p>
          <a:endParaRPr lang="fr-FR"/>
        </a:p>
      </dgm:t>
    </dgm:pt>
    <dgm:pt modelId="{8CE209D7-CACD-4F8A-B8DC-E80619B1E7FA}">
      <dgm:prSet phldrT="[Texte]" custT="1"/>
      <dgm:spPr/>
      <dgm:t>
        <a:bodyPr/>
        <a:lstStyle/>
        <a:p>
          <a:r>
            <a:rPr lang="fr-FR" sz="2400" b="1" dirty="0" smtClean="0">
              <a:solidFill>
                <a:srgbClr val="FACA00"/>
              </a:solidFill>
            </a:rPr>
            <a:t>2002</a:t>
          </a:r>
          <a:endParaRPr lang="fr-FR" sz="2400" b="1" dirty="0">
            <a:solidFill>
              <a:srgbClr val="FACA00"/>
            </a:solidFill>
          </a:endParaRPr>
        </a:p>
      </dgm:t>
    </dgm:pt>
    <dgm:pt modelId="{71C884AC-E382-4944-8D8F-BADFAAA0D0B1}" type="parTrans" cxnId="{DC0B4ED8-1475-4D0C-A10A-8E1C005DD466}">
      <dgm:prSet/>
      <dgm:spPr/>
      <dgm:t>
        <a:bodyPr/>
        <a:lstStyle/>
        <a:p>
          <a:endParaRPr lang="fr-FR"/>
        </a:p>
      </dgm:t>
    </dgm:pt>
    <dgm:pt modelId="{8FB83492-5DCB-431B-910C-14DF3FE4E069}" type="sibTrans" cxnId="{DC0B4ED8-1475-4D0C-A10A-8E1C005DD466}">
      <dgm:prSet/>
      <dgm:spPr/>
      <dgm:t>
        <a:bodyPr/>
        <a:lstStyle/>
        <a:p>
          <a:endParaRPr lang="fr-FR"/>
        </a:p>
      </dgm:t>
    </dgm:pt>
    <dgm:pt modelId="{57A60B84-AF08-4E40-8746-7F2BC2DA10D0}" type="pres">
      <dgm:prSet presAssocID="{BE8AE1F7-E00A-4689-99C5-EC3E5B45E5FD}" presName="arrowDiagram" presStyleCnt="0">
        <dgm:presLayoutVars>
          <dgm:chMax val="5"/>
          <dgm:dir/>
          <dgm:resizeHandles val="exact"/>
        </dgm:presLayoutVars>
      </dgm:prSet>
      <dgm:spPr/>
    </dgm:pt>
    <dgm:pt modelId="{BEA77E91-D6C6-42C6-B667-A658CBBC3698}" type="pres">
      <dgm:prSet presAssocID="{BE8AE1F7-E00A-4689-99C5-EC3E5B45E5FD}" presName="arrow" presStyleLbl="bgShp" presStyleIdx="0" presStyleCnt="1"/>
      <dgm:spPr>
        <a:solidFill>
          <a:srgbClr val="A0C1E8"/>
        </a:solidFill>
      </dgm:spPr>
    </dgm:pt>
    <dgm:pt modelId="{40493A6E-F145-4DD5-8CA2-C09B4FA2CD18}" type="pres">
      <dgm:prSet presAssocID="{BE8AE1F7-E00A-4689-99C5-EC3E5B45E5FD}" presName="arrowDiagram5" presStyleCnt="0"/>
      <dgm:spPr/>
    </dgm:pt>
    <dgm:pt modelId="{5F546C38-5E67-4DCE-9BB3-29E3627F8A01}" type="pres">
      <dgm:prSet presAssocID="{6EEBCEC3-B391-4955-A71E-E0C8C9757627}" presName="bullet5a" presStyleLbl="node1" presStyleIdx="0" presStyleCnt="5"/>
      <dgm:spPr>
        <a:solidFill>
          <a:srgbClr val="FF0000"/>
        </a:solidFill>
      </dgm:spPr>
    </dgm:pt>
    <dgm:pt modelId="{8A2230DC-82AD-4218-AF28-AB6EB0CB8650}" type="pres">
      <dgm:prSet presAssocID="{6EEBCEC3-B391-4955-A71E-E0C8C9757627}" presName="textBox5a" presStyleLbl="revTx" presStyleIdx="0" presStyleCnt="5" custScaleX="144275" custLinFactNeighborX="22138" custLinFactNeighborY="840">
        <dgm:presLayoutVars>
          <dgm:bulletEnabled val="1"/>
        </dgm:presLayoutVars>
      </dgm:prSet>
      <dgm:spPr/>
      <dgm:t>
        <a:bodyPr/>
        <a:lstStyle/>
        <a:p>
          <a:endParaRPr lang="fr-FR"/>
        </a:p>
      </dgm:t>
    </dgm:pt>
    <dgm:pt modelId="{391A4938-9D4B-4364-BA39-E30935FF446F}" type="pres">
      <dgm:prSet presAssocID="{255FD48A-7C30-4AB5-BB10-1A4C6200402B}" presName="bullet5b" presStyleLbl="node1" presStyleIdx="1" presStyleCnt="5"/>
      <dgm:spPr>
        <a:solidFill>
          <a:srgbClr val="00B0F0"/>
        </a:solidFill>
      </dgm:spPr>
    </dgm:pt>
    <dgm:pt modelId="{F518E8F3-2727-4FAA-AF60-3579298DBB43}" type="pres">
      <dgm:prSet presAssocID="{255FD48A-7C30-4AB5-BB10-1A4C6200402B}" presName="textBox5b" presStyleLbl="revTx" presStyleIdx="1" presStyleCnt="5">
        <dgm:presLayoutVars>
          <dgm:bulletEnabled val="1"/>
        </dgm:presLayoutVars>
      </dgm:prSet>
      <dgm:spPr/>
      <dgm:t>
        <a:bodyPr/>
        <a:lstStyle/>
        <a:p>
          <a:endParaRPr lang="fr-FR"/>
        </a:p>
      </dgm:t>
    </dgm:pt>
    <dgm:pt modelId="{FBCE5065-3177-437A-8B01-A97A2FCAE603}" type="pres">
      <dgm:prSet presAssocID="{3E681146-E8CE-414A-AE97-7C5CAEE54C5B}" presName="bullet5c" presStyleLbl="node1" presStyleIdx="2" presStyleCnt="5"/>
      <dgm:spPr>
        <a:solidFill>
          <a:srgbClr val="CC00FF"/>
        </a:solidFill>
      </dgm:spPr>
    </dgm:pt>
    <dgm:pt modelId="{870EE9B1-30D2-4397-A661-4A9BE7AA124F}" type="pres">
      <dgm:prSet presAssocID="{3E681146-E8CE-414A-AE97-7C5CAEE54C5B}" presName="textBox5c" presStyleLbl="revTx" presStyleIdx="2" presStyleCnt="5">
        <dgm:presLayoutVars>
          <dgm:bulletEnabled val="1"/>
        </dgm:presLayoutVars>
      </dgm:prSet>
      <dgm:spPr/>
      <dgm:t>
        <a:bodyPr/>
        <a:lstStyle/>
        <a:p>
          <a:endParaRPr lang="fr-FR"/>
        </a:p>
      </dgm:t>
    </dgm:pt>
    <dgm:pt modelId="{CEA0B5A3-2DA9-4A6A-9960-819F04CDBFF4}" type="pres">
      <dgm:prSet presAssocID="{6AFC686F-F8BF-40C5-AFAF-169E8D487DB0}" presName="bullet5d" presStyleLbl="node1" presStyleIdx="3" presStyleCnt="5"/>
      <dgm:spPr>
        <a:solidFill>
          <a:schemeClr val="bg1">
            <a:lumMod val="50000"/>
          </a:schemeClr>
        </a:solidFill>
      </dgm:spPr>
    </dgm:pt>
    <dgm:pt modelId="{726C2F55-766E-46E5-B12A-8CB80A35948C}" type="pres">
      <dgm:prSet presAssocID="{6AFC686F-F8BF-40C5-AFAF-169E8D487DB0}" presName="textBox5d" presStyleLbl="revTx" presStyleIdx="3" presStyleCnt="5">
        <dgm:presLayoutVars>
          <dgm:bulletEnabled val="1"/>
        </dgm:presLayoutVars>
      </dgm:prSet>
      <dgm:spPr/>
      <dgm:t>
        <a:bodyPr/>
        <a:lstStyle/>
        <a:p>
          <a:endParaRPr lang="fr-FR"/>
        </a:p>
      </dgm:t>
    </dgm:pt>
    <dgm:pt modelId="{37F938E7-3CEE-49DB-A8B4-FF5E700CA9E7}" type="pres">
      <dgm:prSet presAssocID="{8CE209D7-CACD-4F8A-B8DC-E80619B1E7FA}" presName="bullet5e" presStyleLbl="node1" presStyleIdx="4" presStyleCnt="5"/>
      <dgm:spPr>
        <a:solidFill>
          <a:srgbClr val="FACA00"/>
        </a:solidFill>
      </dgm:spPr>
      <dgm:t>
        <a:bodyPr/>
        <a:lstStyle/>
        <a:p>
          <a:endParaRPr lang="fr-FR"/>
        </a:p>
      </dgm:t>
    </dgm:pt>
    <dgm:pt modelId="{0EF6252E-D608-4EEF-B3C7-E0D0316020CE}" type="pres">
      <dgm:prSet presAssocID="{8CE209D7-CACD-4F8A-B8DC-E80619B1E7FA}" presName="textBox5e" presStyleLbl="revTx" presStyleIdx="4" presStyleCnt="5">
        <dgm:presLayoutVars>
          <dgm:bulletEnabled val="1"/>
        </dgm:presLayoutVars>
      </dgm:prSet>
      <dgm:spPr/>
      <dgm:t>
        <a:bodyPr/>
        <a:lstStyle/>
        <a:p>
          <a:endParaRPr lang="fr-FR"/>
        </a:p>
      </dgm:t>
    </dgm:pt>
  </dgm:ptLst>
  <dgm:cxnLst>
    <dgm:cxn modelId="{BA44EFC1-D367-4101-B3D0-2412C206A0BF}" srcId="{BE8AE1F7-E00A-4689-99C5-EC3E5B45E5FD}" destId="{6AFC686F-F8BF-40C5-AFAF-169E8D487DB0}" srcOrd="3" destOrd="0" parTransId="{B94C5030-E1CA-4CF2-90D4-1C39453CBDF7}" sibTransId="{EB125D2B-4C64-43D5-A66C-C08869ABD3CB}"/>
    <dgm:cxn modelId="{30537851-99BE-4DD8-989B-97241EBA0612}" type="presOf" srcId="{255FD48A-7C30-4AB5-BB10-1A4C6200402B}" destId="{F518E8F3-2727-4FAA-AF60-3579298DBB43}" srcOrd="0" destOrd="0" presId="urn:microsoft.com/office/officeart/2005/8/layout/arrow2"/>
    <dgm:cxn modelId="{C5F5937A-BC95-416E-AC6D-F04D49751566}" srcId="{BE8AE1F7-E00A-4689-99C5-EC3E5B45E5FD}" destId="{6EEBCEC3-B391-4955-A71E-E0C8C9757627}" srcOrd="0" destOrd="0" parTransId="{81B71A78-557B-4171-A60A-6555EFB445A8}" sibTransId="{294BBFE7-A9F1-4419-AF4A-FB54607060A8}"/>
    <dgm:cxn modelId="{0D2FC9F1-9BF5-4D52-9661-FB34B9830739}" srcId="{BE8AE1F7-E00A-4689-99C5-EC3E5B45E5FD}" destId="{255FD48A-7C30-4AB5-BB10-1A4C6200402B}" srcOrd="1" destOrd="0" parTransId="{129E59F6-9FB1-4259-9C27-6C67DEFE8D1B}" sibTransId="{8912BF97-3003-4044-9123-FAF7F86ECD16}"/>
    <dgm:cxn modelId="{8D3991D7-EF41-451F-8816-1FEB7B6B07BF}" type="presOf" srcId="{3E681146-E8CE-414A-AE97-7C5CAEE54C5B}" destId="{870EE9B1-30D2-4397-A661-4A9BE7AA124F}" srcOrd="0" destOrd="0" presId="urn:microsoft.com/office/officeart/2005/8/layout/arrow2"/>
    <dgm:cxn modelId="{51B65CCD-B7F8-406D-B037-605329AA74F9}" srcId="{BE8AE1F7-E00A-4689-99C5-EC3E5B45E5FD}" destId="{3E681146-E8CE-414A-AE97-7C5CAEE54C5B}" srcOrd="2" destOrd="0" parTransId="{8D17C1BC-C6B4-4166-8AB7-E767AC4A6FAF}" sibTransId="{090AC238-AAFD-41DF-A9D6-2A553E2B7083}"/>
    <dgm:cxn modelId="{DC0B4ED8-1475-4D0C-A10A-8E1C005DD466}" srcId="{BE8AE1F7-E00A-4689-99C5-EC3E5B45E5FD}" destId="{8CE209D7-CACD-4F8A-B8DC-E80619B1E7FA}" srcOrd="4" destOrd="0" parTransId="{71C884AC-E382-4944-8D8F-BADFAAA0D0B1}" sibTransId="{8FB83492-5DCB-431B-910C-14DF3FE4E069}"/>
    <dgm:cxn modelId="{66A8C0F8-0816-4D86-88D6-DFC1C9CACCA0}" type="presOf" srcId="{6EEBCEC3-B391-4955-A71E-E0C8C9757627}" destId="{8A2230DC-82AD-4218-AF28-AB6EB0CB8650}" srcOrd="0" destOrd="0" presId="urn:microsoft.com/office/officeart/2005/8/layout/arrow2"/>
    <dgm:cxn modelId="{DB9CB5DE-8ACB-422E-BEA5-FBB8614B65FA}" type="presOf" srcId="{BE8AE1F7-E00A-4689-99C5-EC3E5B45E5FD}" destId="{57A60B84-AF08-4E40-8746-7F2BC2DA10D0}" srcOrd="0" destOrd="0" presId="urn:microsoft.com/office/officeart/2005/8/layout/arrow2"/>
    <dgm:cxn modelId="{6959EB77-9F76-4F8F-ACC5-B6A3145D1226}" type="presOf" srcId="{6AFC686F-F8BF-40C5-AFAF-169E8D487DB0}" destId="{726C2F55-766E-46E5-B12A-8CB80A35948C}" srcOrd="0" destOrd="0" presId="urn:microsoft.com/office/officeart/2005/8/layout/arrow2"/>
    <dgm:cxn modelId="{EF1C4D62-0C65-4927-87A9-0BA573437AE9}" type="presOf" srcId="{8CE209D7-CACD-4F8A-B8DC-E80619B1E7FA}" destId="{0EF6252E-D608-4EEF-B3C7-E0D0316020CE}" srcOrd="0" destOrd="0" presId="urn:microsoft.com/office/officeart/2005/8/layout/arrow2"/>
    <dgm:cxn modelId="{98AF9BD4-0A6D-4AEC-9706-FE332C63318E}" type="presParOf" srcId="{57A60B84-AF08-4E40-8746-7F2BC2DA10D0}" destId="{BEA77E91-D6C6-42C6-B667-A658CBBC3698}" srcOrd="0" destOrd="0" presId="urn:microsoft.com/office/officeart/2005/8/layout/arrow2"/>
    <dgm:cxn modelId="{BA08996B-481D-4A60-A98D-A9EDA934307B}" type="presParOf" srcId="{57A60B84-AF08-4E40-8746-7F2BC2DA10D0}" destId="{40493A6E-F145-4DD5-8CA2-C09B4FA2CD18}" srcOrd="1" destOrd="0" presId="urn:microsoft.com/office/officeart/2005/8/layout/arrow2"/>
    <dgm:cxn modelId="{335ECAAA-84E6-4A62-B15E-50EA9099B3C4}" type="presParOf" srcId="{40493A6E-F145-4DD5-8CA2-C09B4FA2CD18}" destId="{5F546C38-5E67-4DCE-9BB3-29E3627F8A01}" srcOrd="0" destOrd="0" presId="urn:microsoft.com/office/officeart/2005/8/layout/arrow2"/>
    <dgm:cxn modelId="{B0CDC980-1FC0-4A99-8432-AB6C30B2A4E6}" type="presParOf" srcId="{40493A6E-F145-4DD5-8CA2-C09B4FA2CD18}" destId="{8A2230DC-82AD-4218-AF28-AB6EB0CB8650}" srcOrd="1" destOrd="0" presId="urn:microsoft.com/office/officeart/2005/8/layout/arrow2"/>
    <dgm:cxn modelId="{D4461B5B-180B-48EB-8A80-4AAB12F14E04}" type="presParOf" srcId="{40493A6E-F145-4DD5-8CA2-C09B4FA2CD18}" destId="{391A4938-9D4B-4364-BA39-E30935FF446F}" srcOrd="2" destOrd="0" presId="urn:microsoft.com/office/officeart/2005/8/layout/arrow2"/>
    <dgm:cxn modelId="{FD155093-4872-4A1D-9B21-F831FF501865}" type="presParOf" srcId="{40493A6E-F145-4DD5-8CA2-C09B4FA2CD18}" destId="{F518E8F3-2727-4FAA-AF60-3579298DBB43}" srcOrd="3" destOrd="0" presId="urn:microsoft.com/office/officeart/2005/8/layout/arrow2"/>
    <dgm:cxn modelId="{FDB05A7E-92CB-4463-825A-1ACB7202EAEA}" type="presParOf" srcId="{40493A6E-F145-4DD5-8CA2-C09B4FA2CD18}" destId="{FBCE5065-3177-437A-8B01-A97A2FCAE603}" srcOrd="4" destOrd="0" presId="urn:microsoft.com/office/officeart/2005/8/layout/arrow2"/>
    <dgm:cxn modelId="{E001718E-9998-43ED-ABA9-E6BCE01FFE40}" type="presParOf" srcId="{40493A6E-F145-4DD5-8CA2-C09B4FA2CD18}" destId="{870EE9B1-30D2-4397-A661-4A9BE7AA124F}" srcOrd="5" destOrd="0" presId="urn:microsoft.com/office/officeart/2005/8/layout/arrow2"/>
    <dgm:cxn modelId="{CB147700-026D-4246-8FFA-DA0AE6727DAB}" type="presParOf" srcId="{40493A6E-F145-4DD5-8CA2-C09B4FA2CD18}" destId="{CEA0B5A3-2DA9-4A6A-9960-819F04CDBFF4}" srcOrd="6" destOrd="0" presId="urn:microsoft.com/office/officeart/2005/8/layout/arrow2"/>
    <dgm:cxn modelId="{078D7524-B077-4FB2-8C3C-2838CBEA5A4E}" type="presParOf" srcId="{40493A6E-F145-4DD5-8CA2-C09B4FA2CD18}" destId="{726C2F55-766E-46E5-B12A-8CB80A35948C}" srcOrd="7" destOrd="0" presId="urn:microsoft.com/office/officeart/2005/8/layout/arrow2"/>
    <dgm:cxn modelId="{0AF68285-AC1B-4CE0-805E-9A28F75EC132}" type="presParOf" srcId="{40493A6E-F145-4DD5-8CA2-C09B4FA2CD18}" destId="{37F938E7-3CEE-49DB-A8B4-FF5E700CA9E7}" srcOrd="8" destOrd="0" presId="urn:microsoft.com/office/officeart/2005/8/layout/arrow2"/>
    <dgm:cxn modelId="{CA151379-9DDA-4C3F-A2DE-EEF48F6FA2E0}" type="presParOf" srcId="{40493A6E-F145-4DD5-8CA2-C09B4FA2CD18}" destId="{0EF6252E-D608-4EEF-B3C7-E0D0316020CE}"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77E91-D6C6-42C6-B667-A658CBBC3698}">
      <dsp:nvSpPr>
        <dsp:cNvPr id="0" name=""/>
        <dsp:cNvSpPr/>
      </dsp:nvSpPr>
      <dsp:spPr>
        <a:xfrm>
          <a:off x="0" y="513056"/>
          <a:ext cx="6768752" cy="4230470"/>
        </a:xfrm>
        <a:prstGeom prst="swooshArrow">
          <a:avLst>
            <a:gd name="adj1" fmla="val 25000"/>
            <a:gd name="adj2" fmla="val 25000"/>
          </a:avLst>
        </a:prstGeom>
        <a:solidFill>
          <a:srgbClr val="A0C1E8"/>
        </a:solidFill>
        <a:ln>
          <a:noFill/>
        </a:ln>
        <a:effectLst/>
      </dsp:spPr>
      <dsp:style>
        <a:lnRef idx="0">
          <a:scrgbClr r="0" g="0" b="0"/>
        </a:lnRef>
        <a:fillRef idx="1">
          <a:scrgbClr r="0" g="0" b="0"/>
        </a:fillRef>
        <a:effectRef idx="0">
          <a:scrgbClr r="0" g="0" b="0"/>
        </a:effectRef>
        <a:fontRef idx="minor"/>
      </dsp:style>
    </dsp:sp>
    <dsp:sp modelId="{5F546C38-5E67-4DCE-9BB3-29E3627F8A01}">
      <dsp:nvSpPr>
        <dsp:cNvPr id="0" name=""/>
        <dsp:cNvSpPr/>
      </dsp:nvSpPr>
      <dsp:spPr>
        <a:xfrm>
          <a:off x="666722" y="3658834"/>
          <a:ext cx="155681" cy="155681"/>
        </a:xfrm>
        <a:prstGeom prst="ellipse">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230DC-82AD-4218-AF28-AB6EB0CB8650}">
      <dsp:nvSpPr>
        <dsp:cNvPr id="0" name=""/>
        <dsp:cNvSpPr/>
      </dsp:nvSpPr>
      <dsp:spPr>
        <a:xfrm>
          <a:off x="744567" y="3745132"/>
          <a:ext cx="1279295" cy="100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92" tIns="0" rIns="0" bIns="0" numCol="1" spcCol="1270" anchor="t" anchorCtr="0">
          <a:noAutofit/>
        </a:bodyPr>
        <a:lstStyle/>
        <a:p>
          <a:pPr lvl="0" algn="l" defTabSz="1066800">
            <a:lnSpc>
              <a:spcPct val="90000"/>
            </a:lnSpc>
            <a:spcBef>
              <a:spcPct val="0"/>
            </a:spcBef>
            <a:spcAft>
              <a:spcPct val="35000"/>
            </a:spcAft>
          </a:pPr>
          <a:r>
            <a:rPr lang="fr-FR" sz="2400" b="1" kern="1200" dirty="0" smtClean="0">
              <a:solidFill>
                <a:srgbClr val="FF0000"/>
              </a:solidFill>
            </a:rPr>
            <a:t>1940’s</a:t>
          </a:r>
          <a:endParaRPr lang="fr-FR" sz="2400" b="1" kern="1200" dirty="0">
            <a:solidFill>
              <a:srgbClr val="FF0000"/>
            </a:solidFill>
          </a:endParaRPr>
        </a:p>
      </dsp:txBody>
      <dsp:txXfrm>
        <a:off x="744567" y="3745132"/>
        <a:ext cx="1279295" cy="1006851"/>
      </dsp:txXfrm>
    </dsp:sp>
    <dsp:sp modelId="{391A4938-9D4B-4364-BA39-E30935FF446F}">
      <dsp:nvSpPr>
        <dsp:cNvPr id="0" name=""/>
        <dsp:cNvSpPr/>
      </dsp:nvSpPr>
      <dsp:spPr>
        <a:xfrm>
          <a:off x="1509431" y="2849122"/>
          <a:ext cx="243675" cy="243675"/>
        </a:xfrm>
        <a:prstGeom prst="ellipse">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8E8F3-2727-4FAA-AF60-3579298DBB43}">
      <dsp:nvSpPr>
        <dsp:cNvPr id="0" name=""/>
        <dsp:cNvSpPr/>
      </dsp:nvSpPr>
      <dsp:spPr>
        <a:xfrm>
          <a:off x="1631269" y="2970960"/>
          <a:ext cx="1123612" cy="177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18" tIns="0" rIns="0" bIns="0" numCol="1" spcCol="1270" anchor="t" anchorCtr="0">
          <a:noAutofit/>
        </a:bodyPr>
        <a:lstStyle/>
        <a:p>
          <a:pPr lvl="0" algn="l" defTabSz="1066800">
            <a:lnSpc>
              <a:spcPct val="90000"/>
            </a:lnSpc>
            <a:spcBef>
              <a:spcPct val="0"/>
            </a:spcBef>
            <a:spcAft>
              <a:spcPct val="35000"/>
            </a:spcAft>
          </a:pPr>
          <a:r>
            <a:rPr lang="fr-FR" sz="2400" b="1" kern="1200" dirty="0" smtClean="0">
              <a:solidFill>
                <a:srgbClr val="0094C8"/>
              </a:solidFill>
            </a:rPr>
            <a:t>1950’s</a:t>
          </a:r>
          <a:endParaRPr lang="fr-FR" sz="2400" b="1" kern="1200" dirty="0">
            <a:solidFill>
              <a:srgbClr val="0094C8"/>
            </a:solidFill>
          </a:endParaRPr>
        </a:p>
      </dsp:txBody>
      <dsp:txXfrm>
        <a:off x="1631269" y="2970960"/>
        <a:ext cx="1123612" cy="1772566"/>
      </dsp:txXfrm>
    </dsp:sp>
    <dsp:sp modelId="{FBCE5065-3177-437A-8B01-A97A2FCAE603}">
      <dsp:nvSpPr>
        <dsp:cNvPr id="0" name=""/>
        <dsp:cNvSpPr/>
      </dsp:nvSpPr>
      <dsp:spPr>
        <a:xfrm>
          <a:off x="2592432" y="2203552"/>
          <a:ext cx="324900" cy="324900"/>
        </a:xfrm>
        <a:prstGeom prst="ellipse">
          <a:avLst/>
        </a:prstGeom>
        <a:solidFill>
          <a:srgbClr val="CC00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EE9B1-30D2-4397-A661-4A9BE7AA124F}">
      <dsp:nvSpPr>
        <dsp:cNvPr id="0" name=""/>
        <dsp:cNvSpPr/>
      </dsp:nvSpPr>
      <dsp:spPr>
        <a:xfrm>
          <a:off x="2754882" y="2366002"/>
          <a:ext cx="1306369" cy="237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58" tIns="0" rIns="0" bIns="0" numCol="1" spcCol="1270" anchor="t" anchorCtr="0">
          <a:noAutofit/>
        </a:bodyPr>
        <a:lstStyle/>
        <a:p>
          <a:pPr lvl="0" algn="l" defTabSz="1066800">
            <a:lnSpc>
              <a:spcPct val="90000"/>
            </a:lnSpc>
            <a:spcBef>
              <a:spcPct val="0"/>
            </a:spcBef>
            <a:spcAft>
              <a:spcPct val="35000"/>
            </a:spcAft>
          </a:pPr>
          <a:r>
            <a:rPr lang="fr-FR" sz="2400" b="1" kern="1200" dirty="0" smtClean="0">
              <a:solidFill>
                <a:srgbClr val="CC00FF"/>
              </a:solidFill>
            </a:rPr>
            <a:t>1980’s</a:t>
          </a:r>
          <a:endParaRPr lang="fr-FR" sz="2400" b="1" kern="1200" dirty="0">
            <a:solidFill>
              <a:srgbClr val="CC00FF"/>
            </a:solidFill>
          </a:endParaRPr>
        </a:p>
      </dsp:txBody>
      <dsp:txXfrm>
        <a:off x="2754882" y="2366002"/>
        <a:ext cx="1306369" cy="2377524"/>
      </dsp:txXfrm>
    </dsp:sp>
    <dsp:sp modelId="{CEA0B5A3-2DA9-4A6A-9960-819F04CDBFF4}">
      <dsp:nvSpPr>
        <dsp:cNvPr id="0" name=""/>
        <dsp:cNvSpPr/>
      </dsp:nvSpPr>
      <dsp:spPr>
        <a:xfrm>
          <a:off x="3851419" y="1699280"/>
          <a:ext cx="419662" cy="419662"/>
        </a:xfrm>
        <a:prstGeom prst="ellipse">
          <a:avLst/>
        </a:prstGeom>
        <a:solidFill>
          <a:schemeClr val="bg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C2F55-766E-46E5-B12A-8CB80A35948C}">
      <dsp:nvSpPr>
        <dsp:cNvPr id="0" name=""/>
        <dsp:cNvSpPr/>
      </dsp:nvSpPr>
      <dsp:spPr>
        <a:xfrm>
          <a:off x="4061251" y="1909112"/>
          <a:ext cx="1353750" cy="283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71" tIns="0" rIns="0" bIns="0" numCol="1" spcCol="1270" anchor="t" anchorCtr="0">
          <a:noAutofit/>
        </a:bodyPr>
        <a:lstStyle/>
        <a:p>
          <a:pPr lvl="0" algn="l" defTabSz="1066800">
            <a:lnSpc>
              <a:spcPct val="90000"/>
            </a:lnSpc>
            <a:spcBef>
              <a:spcPct val="0"/>
            </a:spcBef>
            <a:spcAft>
              <a:spcPct val="35000"/>
            </a:spcAft>
          </a:pPr>
          <a:r>
            <a:rPr lang="fr-FR" sz="2400" b="1" kern="1200" dirty="0" smtClean="0">
              <a:solidFill>
                <a:schemeClr val="bg1">
                  <a:lumMod val="50000"/>
                </a:schemeClr>
              </a:solidFill>
            </a:rPr>
            <a:t>1990’s</a:t>
          </a:r>
          <a:endParaRPr lang="fr-FR" sz="2400" b="1" kern="1200" dirty="0">
            <a:solidFill>
              <a:schemeClr val="bg1">
                <a:lumMod val="50000"/>
              </a:schemeClr>
            </a:solidFill>
          </a:endParaRPr>
        </a:p>
      </dsp:txBody>
      <dsp:txXfrm>
        <a:off x="4061251" y="1909112"/>
        <a:ext cx="1353750" cy="2834414"/>
      </dsp:txXfrm>
    </dsp:sp>
    <dsp:sp modelId="{37F938E7-3CEE-49DB-A8B4-FF5E700CA9E7}">
      <dsp:nvSpPr>
        <dsp:cNvPr id="0" name=""/>
        <dsp:cNvSpPr/>
      </dsp:nvSpPr>
      <dsp:spPr>
        <a:xfrm>
          <a:off x="5147635" y="1362535"/>
          <a:ext cx="534731" cy="534731"/>
        </a:xfrm>
        <a:prstGeom prst="ellipse">
          <a:avLst/>
        </a:prstGeom>
        <a:solidFill>
          <a:srgbClr val="FACA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6252E-D608-4EEF-B3C7-E0D0316020CE}">
      <dsp:nvSpPr>
        <dsp:cNvPr id="0" name=""/>
        <dsp:cNvSpPr/>
      </dsp:nvSpPr>
      <dsp:spPr>
        <a:xfrm>
          <a:off x="5415001" y="1629901"/>
          <a:ext cx="1353750" cy="311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343" tIns="0" rIns="0" bIns="0" numCol="1" spcCol="1270" anchor="t" anchorCtr="0">
          <a:noAutofit/>
        </a:bodyPr>
        <a:lstStyle/>
        <a:p>
          <a:pPr lvl="0" algn="l" defTabSz="1066800">
            <a:lnSpc>
              <a:spcPct val="90000"/>
            </a:lnSpc>
            <a:spcBef>
              <a:spcPct val="0"/>
            </a:spcBef>
            <a:spcAft>
              <a:spcPct val="35000"/>
            </a:spcAft>
          </a:pPr>
          <a:r>
            <a:rPr lang="fr-FR" sz="2400" b="1" kern="1200" dirty="0" smtClean="0">
              <a:solidFill>
                <a:srgbClr val="FACA00"/>
              </a:solidFill>
            </a:rPr>
            <a:t>2002</a:t>
          </a:r>
          <a:endParaRPr lang="fr-FR" sz="2400" b="1" kern="1200" dirty="0">
            <a:solidFill>
              <a:srgbClr val="FACA00"/>
            </a:solidFill>
          </a:endParaRPr>
        </a:p>
      </dsp:txBody>
      <dsp:txXfrm>
        <a:off x="5415001" y="1629901"/>
        <a:ext cx="1353750" cy="311362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3DC757-7D26-40E3-BA02-A3B60531EC3F}" type="datetimeFigureOut">
              <a:rPr lang="fr-FR" smtClean="0"/>
              <a:t>10/01/2013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40539-0069-48E7-A742-1997DE75FABC}" type="slidenum">
              <a:rPr lang="fr-FR" smtClean="0"/>
              <a:t>‹N°›</a:t>
            </a:fld>
            <a:endParaRPr lang="fr-FR"/>
          </a:p>
        </p:txBody>
      </p:sp>
    </p:spTree>
    <p:extLst>
      <p:ext uri="{BB962C8B-B14F-4D97-AF65-F5344CB8AC3E}">
        <p14:creationId xmlns:p14="http://schemas.microsoft.com/office/powerpoint/2010/main" val="339527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Confirmer par un ou plusieurs examens cliniques </a:t>
            </a:r>
            <a:r>
              <a:rPr lang="fr-FR" baseline="0" dirty="0" smtClean="0"/>
              <a:t> en fonction de la probabilité clinique obtenue au score </a:t>
            </a:r>
          </a:p>
          <a:p>
            <a:r>
              <a:rPr lang="fr-FR" baseline="0" dirty="0" smtClean="0"/>
              <a:t>Et puis s’en suit la stratégie des examens complémentaire en fonction de l’</a:t>
            </a:r>
            <a:r>
              <a:rPr lang="fr-FR" baseline="0" dirty="0" err="1" smtClean="0"/>
              <a:t>evenevement</a:t>
            </a:r>
            <a:r>
              <a:rPr lang="fr-FR" baseline="0" dirty="0" smtClean="0"/>
              <a:t> </a:t>
            </a:r>
            <a:r>
              <a:rPr lang="fr-FR" baseline="0" dirty="0" err="1" smtClean="0"/>
              <a:t>thrombo</a:t>
            </a:r>
            <a:r>
              <a:rPr lang="fr-FR" baseline="0" dirty="0" smtClean="0"/>
              <a:t> embolique vers lequel on s’oriente </a:t>
            </a:r>
            <a:endParaRPr lang="fr-FR" dirty="0"/>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2</a:t>
            </a:fld>
            <a:endParaRPr lang="fr-FR"/>
          </a:p>
        </p:txBody>
      </p:sp>
    </p:spTree>
    <p:extLst>
      <p:ext uri="{BB962C8B-B14F-4D97-AF65-F5344CB8AC3E}">
        <p14:creationId xmlns:p14="http://schemas.microsoft.com/office/powerpoint/2010/main" val="4276762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GROS  au moins 3 MOIS </a:t>
            </a:r>
            <a:r>
              <a:rPr lang="fr-FR" dirty="0" err="1" smtClean="0"/>
              <a:t>tvp</a:t>
            </a:r>
            <a:r>
              <a:rPr lang="fr-FR" dirty="0" smtClean="0"/>
              <a:t> distale  à 6</a:t>
            </a:r>
            <a:r>
              <a:rPr lang="fr-FR" baseline="0" dirty="0" smtClean="0"/>
              <a:t> mois  </a:t>
            </a:r>
            <a:r>
              <a:rPr lang="fr-FR" baseline="0" dirty="0" err="1" smtClean="0"/>
              <a:t>tvp</a:t>
            </a:r>
            <a:r>
              <a:rPr lang="fr-FR" baseline="0" dirty="0" smtClean="0"/>
              <a:t> proximale et </a:t>
            </a:r>
            <a:r>
              <a:rPr lang="fr-FR" baseline="0" dirty="0" err="1" smtClean="0"/>
              <a:t>ep</a:t>
            </a:r>
            <a:r>
              <a:rPr lang="fr-FR" baseline="0" dirty="0" smtClean="0"/>
              <a:t> de traitement sauf </a:t>
            </a:r>
            <a:endParaRPr lang="fr-FR" dirty="0" smtClean="0"/>
          </a:p>
          <a:p>
            <a:r>
              <a:rPr lang="fr-FR" dirty="0" smtClean="0"/>
              <a:t>Un traitement par HNF, HBPM ou </a:t>
            </a:r>
            <a:r>
              <a:rPr lang="fr-FR" dirty="0" err="1" smtClean="0"/>
              <a:t>fondaparinux</a:t>
            </a:r>
            <a:r>
              <a:rPr lang="fr-FR" dirty="0" smtClean="0"/>
              <a:t> est recommandé pour réduire le risque de récidive des événements </a:t>
            </a:r>
            <a:r>
              <a:rPr lang="fr-FR" dirty="0" err="1" smtClean="0"/>
              <a:t>thrombo-emboliques</a:t>
            </a:r>
            <a:r>
              <a:rPr lang="fr-FR" dirty="0" smtClean="0"/>
              <a:t> veineux (Grade A).</a:t>
            </a:r>
          </a:p>
          <a:p>
            <a:r>
              <a:rPr lang="fr-FR" b="1" i="1" dirty="0" smtClean="0"/>
              <a:t>L’HNF</a:t>
            </a:r>
          </a:p>
          <a:p>
            <a:pPr lvl="1"/>
            <a:r>
              <a:rPr lang="fr-FR" dirty="0" smtClean="0"/>
              <a:t>- peut être prescrite indifféremment par voie sous-cutanée ou </a:t>
            </a:r>
            <a:r>
              <a:rPr lang="fr-FR" dirty="0" err="1" smtClean="0"/>
              <a:t>intra-veineuse</a:t>
            </a:r>
            <a:r>
              <a:rPr lang="fr-FR" dirty="0" smtClean="0"/>
              <a:t> continue (Grade A) ;</a:t>
            </a:r>
          </a:p>
          <a:p>
            <a:pPr lvl="1"/>
            <a:r>
              <a:rPr lang="fr-FR" dirty="0" smtClean="0"/>
              <a:t>- doit être prescrite selon une posologie adaptée au poids corporel puis adaptée à un test d’hémostase comme le TCA ou par la mesure de l’activité anti-facteur X activé (Grade A) ;,compte tenu des difficultés d’adaptation du TCA, une alternative peut être une dose fixe d’HNF sous-cutanée adaptée au poids (333 UI/kg la première injection puis 250 UI/kg toutes les 12 heures) (Grade B) ; représente à ce jour le traitement recommandé chez les patients insuffisants rénaux sévères (clairance de la créatinine &lt; 30 ml/mn) et pour les patients instables ou susceptibles de subir des interventions nécessitant un arrêt temporaire du traitement (Accord professionnel).</a:t>
            </a:r>
          </a:p>
          <a:p>
            <a:pPr lvl="1"/>
            <a:r>
              <a:rPr lang="fr-FR" dirty="0" smtClean="0">
                <a:solidFill>
                  <a:srgbClr val="002060"/>
                </a:solidFill>
              </a:rPr>
              <a:t>L’utilité de la surveillance régulière de la numération plaquettaire n’a pas été démontrée. Compte tenu de l’incidence des TIH, cette surveillance reste recommandée (Accord professionnel).</a:t>
            </a:r>
          </a:p>
          <a:p>
            <a:r>
              <a:rPr lang="fr-FR" b="1" i="1" dirty="0" smtClean="0"/>
              <a:t>Les HBPM et le </a:t>
            </a:r>
            <a:r>
              <a:rPr lang="fr-FR" b="1" i="1" dirty="0" err="1" smtClean="0"/>
              <a:t>fondaparinux</a:t>
            </a:r>
            <a:r>
              <a:rPr lang="fr-FR" b="1" i="1" dirty="0" smtClean="0"/>
              <a:t> </a:t>
            </a:r>
            <a:r>
              <a:rPr lang="fr-FR" dirty="0" smtClean="0"/>
              <a:t>sont préférés à l’HNF (Grade A) compte tenu :</a:t>
            </a:r>
          </a:p>
          <a:p>
            <a:pPr lvl="1"/>
            <a:r>
              <a:rPr lang="fr-FR" dirty="0" smtClean="0"/>
              <a:t>- d’une plus grande commodité d’emploi,</a:t>
            </a:r>
          </a:p>
          <a:p>
            <a:pPr lvl="1"/>
            <a:r>
              <a:rPr lang="fr-FR" dirty="0" smtClean="0"/>
              <a:t>- de l’absence d’adaptation des doses à des tests d’hémostase,</a:t>
            </a:r>
          </a:p>
          <a:p>
            <a:pPr lvl="1"/>
            <a:r>
              <a:rPr lang="fr-FR" dirty="0" smtClean="0"/>
              <a:t>- d’une réduction du risque de thrombopénie induite (sous HBPM et surtout sous </a:t>
            </a:r>
            <a:r>
              <a:rPr lang="fr-FR" dirty="0" err="1" smtClean="0"/>
              <a:t>fondaparinux</a:t>
            </a:r>
            <a:r>
              <a:rPr lang="fr-FR" dirty="0" smtClean="0"/>
              <a:t>).</a:t>
            </a:r>
          </a:p>
          <a:p>
            <a:pPr lvl="1"/>
            <a:r>
              <a:rPr lang="fr-FR" dirty="0" smtClean="0">
                <a:solidFill>
                  <a:srgbClr val="002060"/>
                </a:solidFill>
              </a:rPr>
              <a:t>L’utilité de la surveillance régulière de la numération plaquettaire sous HBPM n’a pas été démontrée. compte tenu de la rareté de l’incidence des TIH, une surveillance systématique ne paraît pas indispensable (Accord professionnel). Sous </a:t>
            </a:r>
            <a:r>
              <a:rPr lang="fr-FR" dirty="0" err="1" smtClean="0">
                <a:solidFill>
                  <a:srgbClr val="002060"/>
                </a:solidFill>
              </a:rPr>
              <a:t>fondaparinux</a:t>
            </a:r>
            <a:r>
              <a:rPr lang="fr-FR" dirty="0" smtClean="0">
                <a:solidFill>
                  <a:srgbClr val="002060"/>
                </a:solidFill>
              </a:rPr>
              <a:t>, il est recommandé de ne pas réaliser cette surveillance (Grade B).</a:t>
            </a:r>
          </a:p>
          <a:p>
            <a:endParaRPr lang="fr-FR" b="1" dirty="0" smtClean="0">
              <a:solidFill>
                <a:srgbClr val="C00000"/>
              </a:solidFill>
            </a:endParaRPr>
          </a:p>
          <a:p>
            <a:r>
              <a:rPr lang="fr-FR" b="1" dirty="0" smtClean="0">
                <a:solidFill>
                  <a:srgbClr val="C00000"/>
                </a:solidFill>
              </a:rPr>
              <a:t>Il est recommandé de débuter le traitement dès la certitude diagnostique. Néanmoins, dans l’attente des tests diagnostiques objectifs, en cas de forte probabilité clinique, le traitement peut être débuté</a:t>
            </a:r>
          </a:p>
          <a:p>
            <a:pPr marL="114300" indent="0">
              <a:buNone/>
            </a:pPr>
            <a:r>
              <a:rPr lang="fr-FR" b="1" dirty="0" smtClean="0">
                <a:solidFill>
                  <a:srgbClr val="C00000"/>
                </a:solidFill>
              </a:rPr>
              <a:t>     (Accord professionnel).</a:t>
            </a:r>
          </a:p>
          <a:p>
            <a:endParaRPr lang="fr-FR" b="1" i="1" dirty="0" smtClean="0"/>
          </a:p>
          <a:p>
            <a:r>
              <a:rPr lang="fr-FR" b="1" i="1" dirty="0" smtClean="0"/>
              <a:t>La compression élastique</a:t>
            </a:r>
          </a:p>
          <a:p>
            <a:pPr lvl="1"/>
            <a:r>
              <a:rPr lang="fr-FR" dirty="0" smtClean="0"/>
              <a:t>Le port de chaussettes ou bas de compression veineuse élastique délivrant 30 à 40 </a:t>
            </a:r>
            <a:r>
              <a:rPr lang="fr-FR" dirty="0" err="1" smtClean="0"/>
              <a:t>mmHg</a:t>
            </a:r>
            <a:r>
              <a:rPr lang="fr-FR" dirty="0" smtClean="0"/>
              <a:t> à la cheville est recommandé dès que possible après le diagnostic de TVP et l’instauration du traitement anticoagulant, pour une durée minimale de 2 ans (ou plus s’il persiste des symptômes) (Grade A).</a:t>
            </a:r>
          </a:p>
          <a:p>
            <a:r>
              <a:rPr lang="fr-FR" b="1" i="1" dirty="0" smtClean="0"/>
              <a:t>Un alitement systématique n’est pas recommandé </a:t>
            </a:r>
            <a:r>
              <a:rPr lang="fr-FR" dirty="0" smtClean="0"/>
              <a:t>; au contraire, une mobilisation précoce (lever) est recommandée dès qu’elle est possible (Grade B).</a:t>
            </a:r>
          </a:p>
          <a:p>
            <a:endParaRPr lang="fr-FR" dirty="0"/>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16</a:t>
            </a:fld>
            <a:endParaRPr lang="fr-FR"/>
          </a:p>
        </p:txBody>
      </p:sp>
    </p:spTree>
    <p:extLst>
      <p:ext uri="{BB962C8B-B14F-4D97-AF65-F5344CB8AC3E}">
        <p14:creationId xmlns:p14="http://schemas.microsoft.com/office/powerpoint/2010/main" val="327076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On peut estimer la probabilité clinique de façon  normalisée à l’aide d’un score validé dans les études cliniques : le</a:t>
            </a:r>
          </a:p>
          <a:p>
            <a:r>
              <a:rPr lang="fr-FR" sz="1200" b="0" i="0" u="none" strike="noStrike" kern="1200" baseline="0" dirty="0" smtClean="0">
                <a:solidFill>
                  <a:schemeClr val="tx1"/>
                </a:solidFill>
                <a:latin typeface="+mn-lt"/>
                <a:ea typeface="+mn-ea"/>
                <a:cs typeface="+mn-cs"/>
              </a:rPr>
              <a:t>score de Wells2 </a:t>
            </a:r>
          </a:p>
          <a:p>
            <a:r>
              <a:rPr lang="fr-FR" sz="1200" b="0" i="0" u="none" strike="noStrike" kern="1200" baseline="0" dirty="0" smtClean="0">
                <a:solidFill>
                  <a:schemeClr val="tx1"/>
                </a:solidFill>
                <a:latin typeface="+mn-lt"/>
                <a:ea typeface="+mn-ea"/>
                <a:cs typeface="+mn-cs"/>
              </a:rPr>
              <a:t>Selon que la probabilité clinique soit faible, intermédiaire ou élevée, on retrouve une prévalence de TVP d’environ</a:t>
            </a:r>
          </a:p>
          <a:p>
            <a:r>
              <a:rPr lang="fr-FR" sz="1200" b="0" i="0" u="none" strike="noStrike" kern="1200" baseline="0" dirty="0" smtClean="0">
                <a:solidFill>
                  <a:schemeClr val="tx1"/>
                </a:solidFill>
                <a:latin typeface="+mn-lt"/>
                <a:ea typeface="+mn-ea"/>
                <a:cs typeface="+mn-cs"/>
              </a:rPr>
              <a:t>3 %, 17 %, et 75 %. On comprendra que dans ce dernier cas, il vaut mieux débuter d’emblée le traitement.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Par contre, l’évaluation de la probabilité clinique permettra d’alléger l’investigation chez les patients à plus faible risque.</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3</a:t>
            </a:fld>
            <a:endParaRPr lang="fr-FR"/>
          </a:p>
        </p:txBody>
      </p:sp>
    </p:spTree>
    <p:extLst>
      <p:ext uri="{BB962C8B-B14F-4D97-AF65-F5344CB8AC3E}">
        <p14:creationId xmlns:p14="http://schemas.microsoft.com/office/powerpoint/2010/main" val="101311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4</a:t>
            </a:fld>
            <a:endParaRPr lang="fr-FR"/>
          </a:p>
        </p:txBody>
      </p:sp>
    </p:spTree>
    <p:extLst>
      <p:ext uri="{BB962C8B-B14F-4D97-AF65-F5344CB8AC3E}">
        <p14:creationId xmlns:p14="http://schemas.microsoft.com/office/powerpoint/2010/main" val="305031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DD-</a:t>
            </a:r>
            <a:r>
              <a:rPr lang="fr-FR" sz="1200" b="0" i="0" u="none" strike="noStrike" kern="1200" baseline="0" dirty="0" err="1" smtClean="0">
                <a:solidFill>
                  <a:schemeClr val="tx1"/>
                </a:solidFill>
                <a:latin typeface="+mn-lt"/>
                <a:ea typeface="+mn-ea"/>
                <a:cs typeface="+mn-cs"/>
              </a:rPr>
              <a:t>hs</a:t>
            </a:r>
            <a:r>
              <a:rPr lang="fr-FR" sz="1200" b="0" i="0" u="none" strike="noStrike" kern="1200" baseline="0" dirty="0" smtClean="0">
                <a:solidFill>
                  <a:schemeClr val="tx1"/>
                </a:solidFill>
                <a:latin typeface="+mn-lt"/>
                <a:ea typeface="+mn-ea"/>
                <a:cs typeface="+mn-cs"/>
              </a:rPr>
              <a:t> sont des produits de dégradation de la fibrine.</a:t>
            </a:r>
          </a:p>
          <a:p>
            <a:r>
              <a:rPr lang="fr-FR" sz="1200" b="0" i="0" u="none" strike="noStrike" kern="1200" baseline="0" dirty="0" smtClean="0">
                <a:solidFill>
                  <a:schemeClr val="tx1"/>
                </a:solidFill>
                <a:latin typeface="+mn-lt"/>
                <a:ea typeface="+mn-ea"/>
                <a:cs typeface="+mn-cs"/>
              </a:rPr>
              <a:t> Ils s’élèvent donc dans les conditions thrombotiques, mais aussi dans les contextes inflammatoires, infectieux, néoplasiques, etc.</a:t>
            </a:r>
          </a:p>
          <a:p>
            <a:r>
              <a:rPr lang="fr-FR" sz="1200" b="0" i="0" u="none" strike="noStrike" kern="1200" baseline="0" dirty="0" smtClean="0">
                <a:solidFill>
                  <a:schemeClr val="tx1"/>
                </a:solidFill>
                <a:latin typeface="+mn-lt"/>
                <a:ea typeface="+mn-ea"/>
                <a:cs typeface="+mn-cs"/>
              </a:rPr>
              <a:t>Ils doivent être utilisés lorsqu’ils sont négatifs pour éliminer une TEV et non pas pour en confirmer le diagnostic.</a:t>
            </a:r>
            <a:endParaRPr lang="fr-FR" dirty="0"/>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6</a:t>
            </a:fld>
            <a:endParaRPr lang="fr-FR"/>
          </a:p>
        </p:txBody>
      </p:sp>
    </p:spTree>
    <p:extLst>
      <p:ext uri="{BB962C8B-B14F-4D97-AF65-F5344CB8AC3E}">
        <p14:creationId xmlns:p14="http://schemas.microsoft.com/office/powerpoint/2010/main" val="396828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 Intérêt chez les patients suspects de TVP</a:t>
            </a:r>
          </a:p>
          <a:p>
            <a:r>
              <a:rPr lang="fr-FR" sz="1200" b="0" i="0" u="none" strike="noStrike" kern="1200" baseline="0" dirty="0" smtClean="0">
                <a:solidFill>
                  <a:schemeClr val="tx1"/>
                </a:solidFill>
                <a:latin typeface="+mn-lt"/>
                <a:ea typeface="+mn-ea"/>
                <a:cs typeface="+mn-cs"/>
              </a:rPr>
              <a:t>et/ou EP.</a:t>
            </a:r>
          </a:p>
          <a:p>
            <a:r>
              <a:rPr lang="fr-FR" sz="1200" b="0" i="0" u="none" strike="noStrike" kern="1200" baseline="0" dirty="0" smtClean="0">
                <a:solidFill>
                  <a:schemeClr val="tx1"/>
                </a:solidFill>
                <a:latin typeface="+mn-lt"/>
                <a:ea typeface="+mn-ea"/>
                <a:cs typeface="+mn-cs"/>
              </a:rPr>
              <a:t>- Permet l’exclusion d’une TVP et/ou EP avec une</a:t>
            </a:r>
          </a:p>
          <a:p>
            <a:r>
              <a:rPr lang="fr-FR" sz="1200" b="0" i="0" u="none" strike="noStrike" kern="1200" baseline="0" dirty="0" smtClean="0">
                <a:solidFill>
                  <a:schemeClr val="tx1"/>
                </a:solidFill>
                <a:latin typeface="+mn-lt"/>
                <a:ea typeface="+mn-ea"/>
                <a:cs typeface="+mn-cs"/>
              </a:rPr>
              <a:t>valeur prédictive négative &gt; 97 à 99 %.</a:t>
            </a:r>
          </a:p>
          <a:p>
            <a:r>
              <a:rPr lang="fr-FR" sz="1200" b="0" i="0" u="none" strike="noStrike" kern="1200" baseline="0" dirty="0" smtClean="0">
                <a:solidFill>
                  <a:schemeClr val="tx1"/>
                </a:solidFill>
                <a:latin typeface="+mn-lt"/>
                <a:ea typeface="+mn-ea"/>
                <a:cs typeface="+mn-cs"/>
              </a:rPr>
              <a:t>- Ne permet pas d’affirmer un évènement</a:t>
            </a:r>
          </a:p>
          <a:p>
            <a:r>
              <a:rPr lang="fr-FR" sz="1200" b="0" i="0" u="none" strike="noStrike" kern="1200" baseline="0" dirty="0" err="1" smtClean="0">
                <a:solidFill>
                  <a:schemeClr val="tx1"/>
                </a:solidFill>
                <a:latin typeface="+mn-lt"/>
                <a:ea typeface="+mn-ea"/>
                <a:cs typeface="+mn-cs"/>
              </a:rPr>
              <a:t>thrombo-embolique</a:t>
            </a:r>
            <a:r>
              <a:rPr lang="fr-FR" sz="1200" b="0" i="0" u="none" strike="noStrike" kern="1200" baseline="0" dirty="0" smtClean="0">
                <a:solidFill>
                  <a:schemeClr val="tx1"/>
                </a:solidFill>
                <a:latin typeface="+mn-lt"/>
                <a:ea typeface="+mn-ea"/>
                <a:cs typeface="+mn-cs"/>
              </a:rPr>
              <a:t>, valeur prédictive positive faible : donc mauvaise </a:t>
            </a:r>
            <a:r>
              <a:rPr lang="fr-FR" sz="1200" b="0" i="0" u="none" strike="noStrike" kern="1200" baseline="0" dirty="0" err="1" smtClean="0">
                <a:solidFill>
                  <a:schemeClr val="tx1"/>
                </a:solidFill>
                <a:latin typeface="+mn-lt"/>
                <a:ea typeface="+mn-ea"/>
                <a:cs typeface="+mn-cs"/>
              </a:rPr>
              <a:t>spécifité</a:t>
            </a:r>
            <a:r>
              <a:rPr lang="fr-FR" sz="1200" b="0" i="0" u="none" strike="noStrike" kern="1200" baseline="0" dirty="0" smtClean="0">
                <a:solidFill>
                  <a:schemeClr val="tx1"/>
                </a:solidFill>
                <a:latin typeface="+mn-lt"/>
                <a:ea typeface="+mn-ea"/>
                <a:cs typeface="+mn-cs"/>
              </a:rPr>
              <a:t> et VPP mauvaise aussi </a:t>
            </a:r>
          </a:p>
          <a:p>
            <a:endParaRPr lang="fr-FR" smtClean="0"/>
          </a:p>
          <a:p>
            <a:endParaRPr lang="fr-FR"/>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7</a:t>
            </a:fld>
            <a:endParaRPr lang="fr-FR"/>
          </a:p>
        </p:txBody>
      </p:sp>
    </p:spTree>
    <p:extLst>
      <p:ext uri="{BB962C8B-B14F-4D97-AF65-F5344CB8AC3E}">
        <p14:creationId xmlns:p14="http://schemas.microsoft.com/office/powerpoint/2010/main" val="40095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Les D-dimères sont augmentés dans de nombreuses situations  ( physio-</a:t>
            </a:r>
            <a:r>
              <a:rPr lang="fr-FR" b="1" dirty="0" err="1" smtClean="0"/>
              <a:t>patho</a:t>
            </a:r>
            <a:r>
              <a:rPr lang="fr-FR" b="1" dirty="0" smtClean="0"/>
              <a:t> et thérapeutiques) </a:t>
            </a:r>
          </a:p>
          <a:p>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Test indirect d’</a:t>
            </a:r>
            <a:r>
              <a:rPr lang="fr-FR" sz="1200" b="1" i="0" u="none" strike="noStrike" kern="1200" baseline="0" dirty="0" err="1" smtClean="0">
                <a:solidFill>
                  <a:schemeClr val="tx1"/>
                </a:solidFill>
                <a:latin typeface="+mn-lt"/>
                <a:ea typeface="+mn-ea"/>
                <a:cs typeface="+mn-cs"/>
              </a:rPr>
              <a:t>hyper-coagulabilité</a:t>
            </a:r>
            <a:r>
              <a:rPr lang="fr-FR" sz="1200" b="1" i="0" u="none" strike="noStrike" kern="1200" baseline="0" dirty="0" smtClean="0">
                <a:solidFill>
                  <a:schemeClr val="tx1"/>
                </a:solidFill>
                <a:latin typeface="+mn-lt"/>
                <a:ea typeface="+mn-ea"/>
                <a:cs typeface="+mn-cs"/>
              </a:rPr>
              <a:t>,</a:t>
            </a:r>
          </a:p>
          <a:p>
            <a:r>
              <a:rPr lang="fr-FR" sz="1200" b="1" i="0" u="none" strike="noStrike" kern="1200" baseline="0" dirty="0" smtClean="0">
                <a:solidFill>
                  <a:schemeClr val="tx1"/>
                </a:solidFill>
                <a:latin typeface="+mn-lt"/>
                <a:ea typeface="+mn-ea"/>
                <a:cs typeface="+mn-cs"/>
              </a:rPr>
              <a:t>prédisposant à la thrombose</a:t>
            </a:r>
          </a:p>
          <a:p>
            <a:r>
              <a:rPr lang="fr-FR" sz="1200" b="0" i="0" u="none" strike="noStrike" kern="1200" baseline="0" dirty="0" smtClean="0">
                <a:solidFill>
                  <a:schemeClr val="tx1"/>
                </a:solidFill>
                <a:latin typeface="+mn-lt"/>
                <a:ea typeface="+mn-ea"/>
                <a:cs typeface="+mn-cs"/>
              </a:rPr>
              <a:t>- Intérêt chez les patients suspects de TVP</a:t>
            </a:r>
          </a:p>
          <a:p>
            <a:r>
              <a:rPr lang="fr-FR" sz="1200" b="0" i="0" u="none" strike="noStrike" kern="1200" baseline="0" dirty="0" smtClean="0">
                <a:solidFill>
                  <a:schemeClr val="tx1"/>
                </a:solidFill>
                <a:latin typeface="+mn-lt"/>
                <a:ea typeface="+mn-ea"/>
                <a:cs typeface="+mn-cs"/>
              </a:rPr>
              <a:t>et/ou EP.</a:t>
            </a:r>
          </a:p>
          <a:p>
            <a:r>
              <a:rPr lang="fr-FR" sz="1200" b="0" i="0" u="none" strike="noStrike" kern="1200" baseline="0" dirty="0" smtClean="0">
                <a:solidFill>
                  <a:schemeClr val="tx1"/>
                </a:solidFill>
                <a:latin typeface="+mn-lt"/>
                <a:ea typeface="+mn-ea"/>
                <a:cs typeface="+mn-cs"/>
              </a:rPr>
              <a:t>- Permet l’exclusion d’une TVP et/ou EP avec une</a:t>
            </a:r>
          </a:p>
          <a:p>
            <a:r>
              <a:rPr lang="fr-FR" sz="1200" b="0" i="0" u="none" strike="noStrike" kern="1200" baseline="0" dirty="0" smtClean="0">
                <a:solidFill>
                  <a:schemeClr val="tx1"/>
                </a:solidFill>
                <a:latin typeface="+mn-lt"/>
                <a:ea typeface="+mn-ea"/>
                <a:cs typeface="+mn-cs"/>
              </a:rPr>
              <a:t>valeur prédictive négative &gt; 97 à 99 %.</a:t>
            </a:r>
          </a:p>
          <a:p>
            <a:r>
              <a:rPr lang="fr-FR" sz="1200" b="0" i="0" u="none" strike="noStrike" kern="1200" baseline="0" dirty="0" smtClean="0">
                <a:solidFill>
                  <a:schemeClr val="tx1"/>
                </a:solidFill>
                <a:latin typeface="+mn-lt"/>
                <a:ea typeface="+mn-ea"/>
                <a:cs typeface="+mn-cs"/>
              </a:rPr>
              <a:t>- Ne permet pas d’affirmer un évènement</a:t>
            </a:r>
          </a:p>
          <a:p>
            <a:r>
              <a:rPr lang="fr-FR" sz="1200" b="0" i="0" u="none" strike="noStrike" kern="1200" baseline="0" dirty="0" err="1" smtClean="0">
                <a:solidFill>
                  <a:schemeClr val="tx1"/>
                </a:solidFill>
                <a:latin typeface="+mn-lt"/>
                <a:ea typeface="+mn-ea"/>
                <a:cs typeface="+mn-cs"/>
              </a:rPr>
              <a:t>thrombo-embolique</a:t>
            </a:r>
            <a:r>
              <a:rPr lang="fr-FR" sz="1200" b="0" i="0" u="none" strike="noStrike" kern="1200" baseline="0" dirty="0" smtClean="0">
                <a:solidFill>
                  <a:schemeClr val="tx1"/>
                </a:solidFill>
                <a:latin typeface="+mn-lt"/>
                <a:ea typeface="+mn-ea"/>
                <a:cs typeface="+mn-cs"/>
              </a:rPr>
              <a:t>, valeur prédictive positive faible : donc mauvaise </a:t>
            </a:r>
            <a:r>
              <a:rPr lang="fr-FR" sz="1200" b="0" i="0" u="none" strike="noStrike" kern="1200" baseline="0" dirty="0" err="1" smtClean="0">
                <a:solidFill>
                  <a:schemeClr val="tx1"/>
                </a:solidFill>
                <a:latin typeface="+mn-lt"/>
                <a:ea typeface="+mn-ea"/>
                <a:cs typeface="+mn-cs"/>
              </a:rPr>
              <a:t>spécifité</a:t>
            </a:r>
            <a:r>
              <a:rPr lang="fr-FR" sz="1200" b="0" i="0" u="none" strike="noStrike" kern="1200" baseline="0" dirty="0" smtClean="0">
                <a:solidFill>
                  <a:schemeClr val="tx1"/>
                </a:solidFill>
                <a:latin typeface="+mn-lt"/>
                <a:ea typeface="+mn-ea"/>
                <a:cs typeface="+mn-cs"/>
              </a:rPr>
              <a:t> et VPP mauvaise aussi </a:t>
            </a:r>
          </a:p>
          <a:p>
            <a:endParaRPr lang="fr-FR" dirty="0"/>
          </a:p>
        </p:txBody>
      </p:sp>
      <p:sp>
        <p:nvSpPr>
          <p:cNvPr id="4" name="Espace réservé du numéro de diapositive 3"/>
          <p:cNvSpPr>
            <a:spLocks noGrp="1"/>
          </p:cNvSpPr>
          <p:nvPr>
            <p:ph type="sldNum" sz="quarter" idx="10"/>
          </p:nvPr>
        </p:nvSpPr>
        <p:spPr/>
        <p:txBody>
          <a:bodyPr/>
          <a:lstStyle/>
          <a:p>
            <a:fld id="{6601737C-49FB-4878-8C37-940F8F07412A}" type="slidenum">
              <a:rPr lang="fr-FR" smtClean="0"/>
              <a:t>8</a:t>
            </a:fld>
            <a:endParaRPr lang="fr-FR"/>
          </a:p>
        </p:txBody>
      </p:sp>
    </p:spTree>
    <p:extLst>
      <p:ext uri="{BB962C8B-B14F-4D97-AF65-F5344CB8AC3E}">
        <p14:creationId xmlns:p14="http://schemas.microsoft.com/office/powerpoint/2010/main" val="354874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Probabilité faible , premier</a:t>
            </a:r>
            <a:r>
              <a:rPr lang="fr-FR" baseline="0" dirty="0" smtClean="0"/>
              <a:t> examen c’est les </a:t>
            </a:r>
            <a:r>
              <a:rPr lang="fr-FR" dirty="0" smtClean="0"/>
              <a:t>D dimères négatifs et</a:t>
            </a:r>
            <a:r>
              <a:rPr lang="fr-FR" baseline="0" dirty="0" smtClean="0"/>
              <a:t> </a:t>
            </a:r>
            <a:r>
              <a:rPr lang="fr-FR" dirty="0" smtClean="0"/>
              <a:t> on peut se contenter des dimères</a:t>
            </a:r>
            <a:r>
              <a:rPr lang="fr-FR" baseline="0" dirty="0" smtClean="0"/>
              <a:t> ; ca nous évite de faire des explorations pour rien . </a:t>
            </a:r>
          </a:p>
          <a:p>
            <a:r>
              <a:rPr lang="fr-FR" baseline="0" dirty="0" smtClean="0"/>
              <a:t>Négatif : on arrête la et si c’est positif … on fait un ED </a:t>
            </a:r>
          </a:p>
          <a:p>
            <a:r>
              <a:rPr lang="fr-FR" baseline="0" dirty="0" smtClean="0"/>
              <a:t>Probabilité forte , on fait directement un ED et on peut shunter la case ED. </a:t>
            </a:r>
          </a:p>
          <a:p>
            <a:r>
              <a:rPr lang="fr-FR" sz="1200" b="0" i="0" u="none" strike="noStrike" kern="1200" baseline="0" dirty="0" smtClean="0">
                <a:solidFill>
                  <a:schemeClr val="tx1"/>
                </a:solidFill>
                <a:latin typeface="+mn-lt"/>
                <a:ea typeface="+mn-ea"/>
                <a:cs typeface="+mn-cs"/>
              </a:rPr>
              <a:t>Si le DD-</a:t>
            </a:r>
            <a:r>
              <a:rPr lang="fr-FR" sz="1200" b="0" i="0" u="none" strike="noStrike" kern="1200" baseline="0" dirty="0" err="1" smtClean="0">
                <a:solidFill>
                  <a:schemeClr val="tx1"/>
                </a:solidFill>
                <a:latin typeface="+mn-lt"/>
                <a:ea typeface="+mn-ea"/>
                <a:cs typeface="+mn-cs"/>
              </a:rPr>
              <a:t>hs</a:t>
            </a:r>
            <a:r>
              <a:rPr lang="fr-FR" sz="1200" b="0" i="0" u="none" strike="noStrike" kern="1200" baseline="0" dirty="0" smtClean="0">
                <a:solidFill>
                  <a:schemeClr val="tx1"/>
                </a:solidFill>
                <a:latin typeface="+mn-lt"/>
                <a:ea typeface="+mn-ea"/>
                <a:cs typeface="+mn-cs"/>
              </a:rPr>
              <a:t> est négatif en présence d’une probabilité clinique faible, aucun autre examen ne sera nécessaire pour éliminer une TVP car le risque thrombotique subséquent de cette population est identique à celui des patients ayant eu une phlébographie négative, étalon diagnostique.</a:t>
            </a:r>
          </a:p>
          <a:p>
            <a:r>
              <a:rPr lang="fr-FR" sz="1200" b="0" i="0" u="none" strike="noStrike" kern="1200" baseline="0" dirty="0" smtClean="0">
                <a:solidFill>
                  <a:schemeClr val="tx1"/>
                </a:solidFill>
                <a:latin typeface="+mn-lt"/>
                <a:ea typeface="+mn-ea"/>
                <a:cs typeface="+mn-cs"/>
              </a:rPr>
              <a:t>Les DD-</a:t>
            </a:r>
            <a:r>
              <a:rPr lang="fr-FR" sz="1200" b="0" i="0" u="none" strike="noStrike" kern="1200" baseline="0" dirty="0" err="1" smtClean="0">
                <a:solidFill>
                  <a:schemeClr val="tx1"/>
                </a:solidFill>
                <a:latin typeface="+mn-lt"/>
                <a:ea typeface="+mn-ea"/>
                <a:cs typeface="+mn-cs"/>
              </a:rPr>
              <a:t>hs</a:t>
            </a:r>
            <a:r>
              <a:rPr lang="fr-FR" sz="1200" b="0" i="0" u="none" strike="noStrike" kern="1200" baseline="0" dirty="0" smtClean="0">
                <a:solidFill>
                  <a:schemeClr val="tx1"/>
                </a:solidFill>
                <a:latin typeface="+mn-lt"/>
                <a:ea typeface="+mn-ea"/>
                <a:cs typeface="+mn-cs"/>
              </a:rPr>
              <a:t> ne sont pas utiles chez les patients hospitalisés depuis plus de 24 heures ou en présence d’une probabilité clinique élevée, car</a:t>
            </a:r>
          </a:p>
          <a:p>
            <a:r>
              <a:rPr lang="fr-FR" sz="1200" b="0" i="0" u="none" strike="noStrike" kern="1200" baseline="0" dirty="0" smtClean="0">
                <a:solidFill>
                  <a:schemeClr val="tx1"/>
                </a:solidFill>
                <a:latin typeface="+mn-lt"/>
                <a:ea typeface="+mn-ea"/>
                <a:cs typeface="+mn-cs"/>
              </a:rPr>
              <a:t>dans ces circonstances, peu de tests seront négatifs, , rendant le profil coût-efficacité défavorable.</a:t>
            </a:r>
            <a:endParaRPr lang="fr-FR" dirty="0"/>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9</a:t>
            </a:fld>
            <a:endParaRPr lang="fr-FR"/>
          </a:p>
        </p:txBody>
      </p:sp>
    </p:spTree>
    <p:extLst>
      <p:ext uri="{BB962C8B-B14F-4D97-AF65-F5344CB8AC3E}">
        <p14:creationId xmlns:p14="http://schemas.microsoft.com/office/powerpoint/2010/main" val="306349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 même pour l’EP , les Le dosage des D-dimères s'inscrit , en amont des examens d'ima</a:t>
            </a:r>
            <a:r>
              <a:rPr lang="fr-FR" dirty="0" smtClean="0"/>
              <a:t>gerie  en cas de</a:t>
            </a:r>
            <a:r>
              <a:rPr lang="fr-FR" baseline="0" dirty="0" smtClean="0"/>
              <a:t> faible ou moyenne probabilité faible </a:t>
            </a:r>
            <a:r>
              <a:rPr lang="fr-FR" dirty="0" smtClean="0"/>
              <a:t> permettant ainsi d'en limiter les</a:t>
            </a:r>
            <a:r>
              <a:rPr lang="fr-FR" baseline="0" dirty="0" smtClean="0"/>
              <a:t> </a:t>
            </a:r>
            <a:r>
              <a:rPr lang="fr-FR" dirty="0" smtClean="0"/>
              <a:t> prescriptions d’examen complémentaire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Mais en cas de leur positivité des</a:t>
            </a:r>
            <a:r>
              <a:rPr lang="fr-FR" baseline="0" dirty="0" smtClean="0"/>
              <a:t> D dimères ou de Pb forte un Ed ainsi qu’un </a:t>
            </a:r>
            <a:r>
              <a:rPr lang="fr-FR" baseline="0" dirty="0" err="1" smtClean="0"/>
              <a:t>angioscanner</a:t>
            </a:r>
            <a:r>
              <a:rPr lang="fr-FR" baseline="0" dirty="0" smtClean="0"/>
              <a:t> ou une </a:t>
            </a:r>
            <a:r>
              <a:rPr lang="fr-FR" baseline="0" dirty="0" err="1" smtClean="0"/>
              <a:t>sciti</a:t>
            </a:r>
            <a:r>
              <a:rPr lang="fr-FR" baseline="0" dirty="0" smtClean="0"/>
              <a:t> ( en fonction de la </a:t>
            </a:r>
            <a:r>
              <a:rPr lang="fr-FR" baseline="0" dirty="0" err="1" smtClean="0"/>
              <a:t>disponibilté</a:t>
            </a:r>
            <a:r>
              <a:rPr lang="fr-FR" baseline="0" dirty="0" smtClean="0"/>
              <a:t> du plateau technique) seront réalisé. </a:t>
            </a:r>
            <a:r>
              <a:rPr lang="fr-FR" dirty="0" smtClean="0"/>
              <a:t> </a:t>
            </a:r>
          </a:p>
          <a:p>
            <a:endParaRPr lang="fr-FR" dirty="0" smtClean="0"/>
          </a:p>
          <a:p>
            <a:r>
              <a:rPr lang="fr-FR" dirty="0" smtClean="0"/>
              <a:t>De très nombreuses études ont démontré que le dosage des D-dimères</a:t>
            </a:r>
            <a:r>
              <a:rPr lang="fr-FR" baseline="0" dirty="0" smtClean="0"/>
              <a:t> </a:t>
            </a:r>
            <a:r>
              <a:rPr lang="fr-FR" dirty="0" smtClean="0"/>
              <a:t>, pouvait être un paramètre très performant pour exclure le diagnostic d'embolie pulmonaire, en cas de taux inférieur à une valeur seuil. Si la technique de référence dans cette indication reste la méthode Elisa.</a:t>
            </a:r>
            <a:r>
              <a:rPr lang="fr-FR" baseline="0" dirty="0" smtClean="0"/>
              <a:t> </a:t>
            </a:r>
            <a:endParaRPr lang="fr-FR" dirty="0" smtClean="0"/>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10</a:t>
            </a:fld>
            <a:endParaRPr lang="fr-FR"/>
          </a:p>
        </p:txBody>
      </p:sp>
    </p:spTree>
    <p:extLst>
      <p:ext uri="{BB962C8B-B14F-4D97-AF65-F5344CB8AC3E}">
        <p14:creationId xmlns:p14="http://schemas.microsoft.com/office/powerpoint/2010/main" val="219430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140539-0069-48E7-A742-1997DE75FABC}" type="slidenum">
              <a:rPr lang="fr-FR" smtClean="0"/>
              <a:t>12</a:t>
            </a:fld>
            <a:endParaRPr lang="fr-FR"/>
          </a:p>
        </p:txBody>
      </p:sp>
    </p:spTree>
    <p:extLst>
      <p:ext uri="{BB962C8B-B14F-4D97-AF65-F5344CB8AC3E}">
        <p14:creationId xmlns:p14="http://schemas.microsoft.com/office/powerpoint/2010/main" val="256384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endParaRPr lang="fr-FR">
              <a:solidFill>
                <a:srgbClr val="000000"/>
              </a:solidFill>
            </a:endParaRPr>
          </a:p>
        </p:txBody>
      </p:sp>
      <p:sp>
        <p:nvSpPr>
          <p:cNvPr id="17" name="Espace réservé du pied de page 16"/>
          <p:cNvSpPr>
            <a:spLocks noGrp="1"/>
          </p:cNvSpPr>
          <p:nvPr>
            <p:ph type="ftr" sz="quarter" idx="11"/>
          </p:nvPr>
        </p:nvSpPr>
        <p:spPr/>
        <p:txBody>
          <a:bodyPr/>
          <a:lstStyle/>
          <a:p>
            <a:endParaRPr lang="fr-FR">
              <a:solidFill>
                <a:srgbClr val="000000"/>
              </a:solidFill>
            </a:endParaRP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EC35C7C-909C-453B-A229-ECCE72F8608D}" type="slidenum">
              <a:rPr lang="fr-FR" smtClean="0">
                <a:solidFill>
                  <a:srgbClr val="000000"/>
                </a:solidFill>
              </a:rPr>
              <a:pPr/>
              <a:t>‹N°›</a:t>
            </a:fld>
            <a:endParaRPr lang="fr-FR">
              <a:solidFill>
                <a:srgbClr val="000000"/>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p>
            <a:fld id="{CBAF9249-021A-477B-B074-2F4E38D8B00A}" type="slidenum">
              <a:rPr lang="fr-FR" smtClean="0">
                <a:solidFill>
                  <a:srgbClr val="000000"/>
                </a:solidFill>
              </a:rPr>
              <a:pPr/>
              <a:t>‹N°›</a:t>
            </a:fld>
            <a:endParaRPr lang="fr-F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p>
            <a:fld id="{DA12C450-A141-420E-BB76-6FDDC5D3E70A}" type="slidenum">
              <a:rPr lang="fr-FR" smtClean="0">
                <a:solidFill>
                  <a:srgbClr val="000000"/>
                </a:solidFill>
              </a:rPr>
              <a:pPr/>
              <a:t>‹N°›</a:t>
            </a:fld>
            <a:endParaRPr lang="fr-F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76016C03-4B8E-48B0-8AC5-8EE4630F7D6B}" type="datetimeFigureOut">
              <a:rPr lang="fr-FR" smtClean="0"/>
              <a:t>10/01/2013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915A7C0A-4B56-4677-9384-68460D3FCE97}"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76016C03-4B8E-48B0-8AC5-8EE4630F7D6B}" type="datetimeFigureOut">
              <a:rPr lang="fr-FR" smtClean="0"/>
              <a:t>10/01/2013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5A7C0A-4B56-4677-9384-68460D3FCE97}"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76016C03-4B8E-48B0-8AC5-8EE4630F7D6B}" type="datetimeFigureOut">
              <a:rPr lang="fr-FR" smtClean="0"/>
              <a:t>10/01/2013</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915A7C0A-4B56-4677-9384-68460D3FCE97}"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76016C03-4B8E-48B0-8AC5-8EE4630F7D6B}" type="datetimeFigureOut">
              <a:rPr lang="fr-FR" smtClean="0"/>
              <a:t>10/01/2013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5A7C0A-4B56-4677-9384-68460D3FCE97}"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76016C03-4B8E-48B0-8AC5-8EE4630F7D6B}" type="datetimeFigureOut">
              <a:rPr lang="fr-FR" smtClean="0"/>
              <a:t>10/01/2013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5A7C0A-4B56-4677-9384-68460D3FCE97}"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76016C03-4B8E-48B0-8AC5-8EE4630F7D6B}" type="datetimeFigureOut">
              <a:rPr lang="fr-FR" smtClean="0"/>
              <a:t>10/01/2013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5A7C0A-4B56-4677-9384-68460D3FCE97}" type="slidenum">
              <a:rPr lang="fr-FR" smtClean="0"/>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016C03-4B8E-48B0-8AC5-8EE4630F7D6B}" type="datetimeFigureOut">
              <a:rPr lang="fr-FR" smtClean="0"/>
              <a:t>10/01/2013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5A7C0A-4B56-4677-9384-68460D3FCE97}" type="slidenum">
              <a:rPr lang="fr-FR" smtClean="0"/>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76016C03-4B8E-48B0-8AC5-8EE4630F7D6B}" type="datetimeFigureOut">
              <a:rPr lang="fr-FR" smtClean="0"/>
              <a:t>10/01/2013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5A7C0A-4B56-4677-9384-68460D3FCE97}"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p>
            <a:fld id="{A491CB49-0A59-40EC-BEEF-885FA8D84106}" type="slidenum">
              <a:rPr lang="fr-FR" smtClean="0">
                <a:solidFill>
                  <a:srgbClr val="000000"/>
                </a:solidFill>
              </a:rPr>
              <a:pPr/>
              <a:t>‹N°›</a:t>
            </a:fld>
            <a:endParaRPr lang="fr-FR">
              <a:solidFill>
                <a:srgbClr val="000000"/>
              </a:solidFill>
            </a:endParaRP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76016C03-4B8E-48B0-8AC5-8EE4630F7D6B}" type="datetimeFigureOut">
              <a:rPr lang="fr-FR" smtClean="0"/>
              <a:t>10/01/2013</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915A7C0A-4B56-4677-9384-68460D3FCE97}"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6016C03-4B8E-48B0-8AC5-8EE4630F7D6B}" type="datetimeFigureOut">
              <a:rPr lang="fr-FR" smtClean="0"/>
              <a:t>10/01/2013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5A7C0A-4B56-4677-9384-68460D3FCE97}" type="slidenum">
              <a:rPr lang="fr-FR" smtClean="0"/>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6016C03-4B8E-48B0-8AC5-8EE4630F7D6B}" type="datetimeFigureOut">
              <a:rPr lang="fr-FR" smtClean="0"/>
              <a:t>10/01/2013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5A7C0A-4B56-4677-9384-68460D3FCE9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endParaRPr lang="fr-FR">
              <a:solidFill>
                <a:srgbClr val="000000"/>
              </a:solidFill>
            </a:endParaRP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solidFill>
                <a:srgbClr val="000000"/>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36733E84-304F-484F-A2B3-FE61356179ED}" type="slidenum">
              <a:rPr lang="fr-FR" smtClean="0">
                <a:solidFill>
                  <a:srgbClr val="000000"/>
                </a:solidFill>
              </a:rPr>
              <a:pPr/>
              <a:t>‹N°›</a:t>
            </a:fld>
            <a:endParaRPr lang="fr-FR">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p>
            <a:fld id="{0E6F5568-7609-490B-8494-AD28335884B6}" type="slidenum">
              <a:rPr lang="fr-FR" smtClean="0">
                <a:solidFill>
                  <a:srgbClr val="000000"/>
                </a:solidFill>
              </a:rPr>
              <a:pPr/>
              <a:t>‹N°›</a:t>
            </a:fld>
            <a:endParaRPr lang="fr-FR">
              <a:solidFill>
                <a:srgbClr val="000000"/>
              </a:solidFill>
            </a:endParaRP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p>
            <a:fld id="{180EFD0A-ABF9-48D9-9DB8-C0149B80DE2B}" type="slidenum">
              <a:rPr lang="fr-FR" smtClean="0">
                <a:solidFill>
                  <a:srgbClr val="000000"/>
                </a:solidFill>
              </a:rPr>
              <a:pPr/>
              <a:t>‹N°›</a:t>
            </a:fld>
            <a:endParaRPr lang="fr-FR">
              <a:solidFill>
                <a:srgbClr val="000000"/>
              </a:solidFill>
            </a:endParaRP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p>
            <a:fld id="{9E5F77FC-7D6D-4FB7-9FDC-8EA669E56B03}" type="slidenum">
              <a:rPr lang="fr-FR" smtClean="0">
                <a:solidFill>
                  <a:srgbClr val="000000"/>
                </a:solidFill>
              </a:rPr>
              <a:pPr/>
              <a:t>‹N°›</a:t>
            </a:fld>
            <a:endParaRPr lang="fr-F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p>
            <a:fld id="{0F8779A0-303E-450D-8C08-317DCFCCF45F}" type="slidenum">
              <a:rPr lang="fr-FR" smtClean="0">
                <a:solidFill>
                  <a:srgbClr val="000000"/>
                </a:solidFill>
              </a:rPr>
              <a:pPr/>
              <a:t>‹N°›</a:t>
            </a:fld>
            <a:endParaRPr lang="fr-F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p>
            <a:fld id="{4920664A-61E4-4705-9C16-991C6FDBBD6E}" type="slidenum">
              <a:rPr lang="fr-FR" smtClean="0">
                <a:solidFill>
                  <a:srgbClr val="000000"/>
                </a:solidFill>
              </a:rPr>
              <a:pPr/>
              <a:t>‹N°›</a:t>
            </a:fld>
            <a:endParaRPr lang="fr-FR">
              <a:solidFill>
                <a:srgbClr val="000000"/>
              </a:solidFill>
            </a:endParaRP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endParaRPr lang="fr-FR">
              <a:solidFill>
                <a:srgbClr val="000000"/>
              </a:solidFill>
            </a:endParaRP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solidFill>
                <a:srgbClr val="000000"/>
              </a:solidFill>
            </a:endParaRPr>
          </a:p>
        </p:txBody>
      </p:sp>
      <p:sp>
        <p:nvSpPr>
          <p:cNvPr id="7" name="Espace réservé du numéro de diapositive 6"/>
          <p:cNvSpPr>
            <a:spLocks noGrp="1"/>
          </p:cNvSpPr>
          <p:nvPr>
            <p:ph type="sldNum" sz="quarter" idx="12"/>
          </p:nvPr>
        </p:nvSpPr>
        <p:spPr>
          <a:xfrm>
            <a:off x="146304" y="6208776"/>
            <a:ext cx="457200" cy="457200"/>
          </a:xfrm>
        </p:spPr>
        <p:txBody>
          <a:bodyPr/>
          <a:lstStyle/>
          <a:p>
            <a:fld id="{34C87193-DAAA-4F15-80CA-01E9B83F5124}" type="slidenum">
              <a:rPr lang="fr-FR" smtClean="0">
                <a:solidFill>
                  <a:srgbClr val="000000"/>
                </a:solidFill>
              </a:rPr>
              <a:pPr/>
              <a:t>‹N°›</a:t>
            </a:fld>
            <a:endParaRPr lang="fr-FR">
              <a:solidFill>
                <a:srgbClr val="000000"/>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6016C03-4B8E-48B0-8AC5-8EE4630F7D6B}" type="datetimeFigureOut">
              <a:rPr lang="fr-FR" smtClean="0"/>
              <a:t>10/01/2013</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15A7C0A-4B56-4677-9384-68460D3FCE97}"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6016C03-4B8E-48B0-8AC5-8EE4630F7D6B}" type="datetimeFigureOut">
              <a:rPr lang="fr-FR" smtClean="0"/>
              <a:t>10/01/2013</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15A7C0A-4B56-4677-9384-68460D3FCE97}"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upload.wikimedia.org/wikipedia/fr/thumb/2/26/Embolie_CT.jpg/250px-Embolie_CT.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DU Pathologie vasculaire </a:t>
            </a:r>
          </a:p>
          <a:p>
            <a:r>
              <a:rPr lang="fr-FR" dirty="0" smtClean="0"/>
              <a:t>K. BETROUNE </a:t>
            </a:r>
          </a:p>
          <a:p>
            <a:endParaRPr lang="fr-FR" dirty="0"/>
          </a:p>
        </p:txBody>
      </p:sp>
      <p:sp>
        <p:nvSpPr>
          <p:cNvPr id="3" name="Titre 2"/>
          <p:cNvSpPr>
            <a:spLocks noGrp="1"/>
          </p:cNvSpPr>
          <p:nvPr>
            <p:ph type="ctrTitle"/>
          </p:nvPr>
        </p:nvSpPr>
        <p:spPr/>
        <p:txBody>
          <a:bodyPr/>
          <a:lstStyle/>
          <a:p>
            <a:r>
              <a:rPr lang="fr-FR" dirty="0" smtClean="0"/>
              <a:t>MTEV</a:t>
            </a:r>
            <a:endParaRPr lang="fr-FR" dirty="0"/>
          </a:p>
        </p:txBody>
      </p:sp>
    </p:spTree>
    <p:extLst>
      <p:ext uri="{BB962C8B-B14F-4D97-AF65-F5344CB8AC3E}">
        <p14:creationId xmlns:p14="http://schemas.microsoft.com/office/powerpoint/2010/main" val="2884001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34"/>
            <a:ext cx="9144000" cy="688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517572" y="3645024"/>
            <a:ext cx="3384376" cy="646331"/>
          </a:xfrm>
          <a:prstGeom prst="rect">
            <a:avLst/>
          </a:prstGeom>
          <a:solidFill>
            <a:schemeClr val="tx2">
              <a:lumMod val="50000"/>
            </a:schemeClr>
          </a:solidFill>
        </p:spPr>
        <p:txBody>
          <a:bodyPr wrap="square" rtlCol="0">
            <a:spAutoFit/>
          </a:bodyPr>
          <a:lstStyle/>
          <a:p>
            <a:pPr algn="ctr"/>
            <a:r>
              <a:rPr lang="fr-FR" b="1" dirty="0" smtClean="0">
                <a:solidFill>
                  <a:schemeClr val="accent6">
                    <a:lumMod val="75000"/>
                  </a:schemeClr>
                </a:solidFill>
              </a:rPr>
              <a:t>ANGIO-TDM  ou </a:t>
            </a:r>
            <a:r>
              <a:rPr lang="fr-FR" b="1" dirty="0" err="1" smtClean="0">
                <a:solidFill>
                  <a:schemeClr val="accent6">
                    <a:lumMod val="75000"/>
                  </a:schemeClr>
                </a:solidFill>
              </a:rPr>
              <a:t>Scinti</a:t>
            </a:r>
            <a:endParaRPr lang="fr-FR" b="1" dirty="0" smtClean="0">
              <a:solidFill>
                <a:schemeClr val="accent6">
                  <a:lumMod val="75000"/>
                </a:schemeClr>
              </a:solidFill>
            </a:endParaRPr>
          </a:p>
          <a:p>
            <a:pPr algn="ctr"/>
            <a:endParaRPr lang="fr-FR" b="1" dirty="0">
              <a:solidFill>
                <a:schemeClr val="accent6">
                  <a:lumMod val="75000"/>
                </a:schemeClr>
              </a:solidFill>
            </a:endParaRPr>
          </a:p>
        </p:txBody>
      </p:sp>
      <p:sp>
        <p:nvSpPr>
          <p:cNvPr id="7" name="ZoneTexte 6"/>
          <p:cNvSpPr txBox="1"/>
          <p:nvPr/>
        </p:nvSpPr>
        <p:spPr>
          <a:xfrm>
            <a:off x="1403648" y="5302949"/>
            <a:ext cx="3384376" cy="646331"/>
          </a:xfrm>
          <a:prstGeom prst="rect">
            <a:avLst/>
          </a:prstGeom>
          <a:solidFill>
            <a:schemeClr val="tx2">
              <a:lumMod val="50000"/>
            </a:schemeClr>
          </a:solidFill>
        </p:spPr>
        <p:txBody>
          <a:bodyPr wrap="square" rtlCol="0">
            <a:spAutoFit/>
          </a:bodyPr>
          <a:lstStyle/>
          <a:p>
            <a:pPr algn="ctr"/>
            <a:r>
              <a:rPr lang="fr-FR" b="1" dirty="0" smtClean="0">
                <a:solidFill>
                  <a:schemeClr val="accent6">
                    <a:lumMod val="75000"/>
                  </a:schemeClr>
                </a:solidFill>
              </a:rPr>
              <a:t>ANGIO-TDM  ou </a:t>
            </a:r>
            <a:r>
              <a:rPr lang="fr-FR" b="1" dirty="0" err="1" smtClean="0">
                <a:solidFill>
                  <a:schemeClr val="accent6">
                    <a:lumMod val="75000"/>
                  </a:schemeClr>
                </a:solidFill>
              </a:rPr>
              <a:t>Scinti</a:t>
            </a:r>
            <a:endParaRPr lang="fr-FR" b="1" dirty="0" smtClean="0">
              <a:solidFill>
                <a:schemeClr val="accent6">
                  <a:lumMod val="75000"/>
                </a:schemeClr>
              </a:solidFill>
            </a:endParaRPr>
          </a:p>
          <a:p>
            <a:pPr algn="ctr"/>
            <a:endParaRPr lang="fr-FR" b="1" dirty="0">
              <a:solidFill>
                <a:schemeClr val="accent6">
                  <a:lumMod val="75000"/>
                </a:schemeClr>
              </a:solidFill>
            </a:endParaRPr>
          </a:p>
        </p:txBody>
      </p:sp>
    </p:spTree>
    <p:extLst>
      <p:ext uri="{BB962C8B-B14F-4D97-AF65-F5344CB8AC3E}">
        <p14:creationId xmlns:p14="http://schemas.microsoft.com/office/powerpoint/2010/main" val="3382968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0070C0"/>
                </a:solidFill>
              </a:rPr>
              <a:t>Stratégie diagnostique de la TVP</a:t>
            </a:r>
          </a:p>
        </p:txBody>
      </p:sp>
      <p:sp>
        <p:nvSpPr>
          <p:cNvPr id="4" name="Espace réservé du contenu 3"/>
          <p:cNvSpPr>
            <a:spLocks noGrp="1"/>
          </p:cNvSpPr>
          <p:nvPr>
            <p:ph sz="quarter" idx="1"/>
          </p:nvPr>
        </p:nvSpPr>
        <p:spPr>
          <a:xfrm>
            <a:off x="971600" y="1556792"/>
            <a:ext cx="7772400" cy="4572000"/>
          </a:xfrm>
        </p:spPr>
        <p:txBody>
          <a:bodyPr/>
          <a:lstStyle/>
          <a:p>
            <a:r>
              <a:rPr lang="fr-FR" b="1" dirty="0" smtClean="0">
                <a:solidFill>
                  <a:schemeClr val="accent1"/>
                </a:solidFill>
              </a:rPr>
              <a:t>Echo-Doppler test de référence: OPERATEUR DEPENDANT!</a:t>
            </a:r>
          </a:p>
          <a:p>
            <a:pPr lvl="2"/>
            <a:r>
              <a:rPr lang="fr-FR" dirty="0" smtClean="0"/>
              <a:t>TVP proximales: Sensibilité 95% Spécificité 97% </a:t>
            </a:r>
          </a:p>
          <a:p>
            <a:pPr lvl="2"/>
            <a:r>
              <a:rPr lang="fr-FR" dirty="0" smtClean="0"/>
              <a:t>TVP distales (infra-poplitées): Sensibilité 50-75% spécificité 90%</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057" y="3057971"/>
            <a:ext cx="4384675" cy="29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3485972"/>
            <a:ext cx="45132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078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Stratégie diagnostique de l’EP</a:t>
            </a:r>
          </a:p>
        </p:txBody>
      </p:sp>
      <p:sp>
        <p:nvSpPr>
          <p:cNvPr id="3" name="Espace réservé du contenu 2"/>
          <p:cNvSpPr>
            <a:spLocks noGrp="1"/>
          </p:cNvSpPr>
          <p:nvPr>
            <p:ph sz="quarter" idx="1"/>
          </p:nvPr>
        </p:nvSpPr>
        <p:spPr/>
        <p:txBody>
          <a:bodyPr/>
          <a:lstStyle/>
          <a:p>
            <a:r>
              <a:rPr lang="fr-FR" sz="2400" b="1" dirty="0" smtClean="0">
                <a:solidFill>
                  <a:schemeClr val="accent1"/>
                </a:solidFill>
              </a:rPr>
              <a:t>ANGIO-SCANNER</a:t>
            </a:r>
            <a:r>
              <a:rPr lang="fr-FR" sz="2400" dirty="0" smtClean="0"/>
              <a:t> </a:t>
            </a:r>
            <a:endParaRPr lang="fr-FR" sz="2400" dirty="0" smtClean="0"/>
          </a:p>
          <a:p>
            <a:pPr lvl="1"/>
            <a:r>
              <a:rPr lang="fr-FR" dirty="0" smtClean="0"/>
              <a:t>Sensibilité 83% (</a:t>
            </a:r>
            <a:r>
              <a:rPr lang="fr-FR" dirty="0" err="1" smtClean="0"/>
              <a:t>multibarette</a:t>
            </a:r>
            <a:r>
              <a:rPr lang="fr-FR" dirty="0" smtClean="0"/>
              <a:t>)</a:t>
            </a:r>
          </a:p>
          <a:p>
            <a:r>
              <a:rPr lang="fr-FR" sz="2400" dirty="0" smtClean="0"/>
              <a:t>Echographie cardiaque</a:t>
            </a:r>
          </a:p>
          <a:p>
            <a:pPr lvl="1"/>
            <a:r>
              <a:rPr lang="fr-FR" dirty="0" smtClean="0"/>
              <a:t>Signes droits si plus de 40% du lit vasculaire pulmonaire obstrué</a:t>
            </a:r>
          </a:p>
          <a:p>
            <a:endParaRPr lang="fr-FR" dirty="0" smtClean="0"/>
          </a:p>
          <a:p>
            <a:endParaRPr lang="fr-FR" dirty="0"/>
          </a:p>
        </p:txBody>
      </p:sp>
      <p:pic>
        <p:nvPicPr>
          <p:cNvPr id="4" name="Picture 4" descr="ch27-d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655647"/>
            <a:ext cx="2662966" cy="301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250px-Embolie_C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5069" y="3645023"/>
            <a:ext cx="4044964" cy="302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52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4400" y="2358008"/>
            <a:ext cx="7772400" cy="1143000"/>
          </a:xfrm>
        </p:spPr>
        <p:txBody>
          <a:bodyPr/>
          <a:lstStyle/>
          <a:p>
            <a:r>
              <a:rPr lang="fr-FR" b="1" dirty="0" smtClean="0">
                <a:solidFill>
                  <a:srgbClr val="FF0000"/>
                </a:solidFill>
              </a:rPr>
              <a:t>TRAITEMENT DE LA MTEV</a:t>
            </a:r>
            <a:endParaRPr lang="fr-FR" b="1" dirty="0">
              <a:solidFill>
                <a:srgbClr val="FF0000"/>
              </a:solidFill>
            </a:endParaRPr>
          </a:p>
        </p:txBody>
      </p:sp>
    </p:spTree>
    <p:extLst>
      <p:ext uri="{BB962C8B-B14F-4D97-AF65-F5344CB8AC3E}">
        <p14:creationId xmlns:p14="http://schemas.microsoft.com/office/powerpoint/2010/main" val="870440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99392"/>
            <a:ext cx="7772400" cy="1143000"/>
          </a:xfrm>
        </p:spPr>
        <p:txBody>
          <a:bodyPr>
            <a:normAutofit/>
          </a:bodyPr>
          <a:lstStyle/>
          <a:p>
            <a:r>
              <a:rPr lang="fr-FR" b="1" dirty="0" smtClean="0">
                <a:solidFill>
                  <a:srgbClr val="0070C0"/>
                </a:solidFill>
              </a:rPr>
              <a:t> La boite à outils  </a:t>
            </a:r>
            <a:endParaRPr lang="fr-FR" b="1" dirty="0">
              <a:solidFill>
                <a:srgbClr val="0070C0"/>
              </a:solidFill>
            </a:endParaRPr>
          </a:p>
        </p:txBody>
      </p:sp>
      <p:sp>
        <p:nvSpPr>
          <p:cNvPr id="3" name="Espace réservé du contenu 2"/>
          <p:cNvSpPr>
            <a:spLocks noGrp="1"/>
          </p:cNvSpPr>
          <p:nvPr>
            <p:ph sz="quarter" idx="1"/>
          </p:nvPr>
        </p:nvSpPr>
        <p:spPr>
          <a:xfrm>
            <a:off x="2699792" y="980728"/>
            <a:ext cx="5913362" cy="5688632"/>
          </a:xfrm>
          <a:solidFill>
            <a:schemeClr val="accent1">
              <a:lumMod val="20000"/>
              <a:lumOff val="80000"/>
            </a:schemeClr>
          </a:solidFill>
          <a:ln w="76200">
            <a:solidFill>
              <a:schemeClr val="tx1"/>
            </a:solidFill>
          </a:ln>
        </p:spPr>
        <p:txBody>
          <a:bodyPr>
            <a:normAutofit/>
          </a:bodyPr>
          <a:lstStyle/>
          <a:p>
            <a:r>
              <a:rPr lang="fr-FR" b="1" dirty="0"/>
              <a:t>HNF </a:t>
            </a:r>
            <a:r>
              <a:rPr lang="fr-FR" b="1" dirty="0" smtClean="0"/>
              <a:t>tri/bi- inj </a:t>
            </a:r>
            <a:r>
              <a:rPr lang="fr-FR" b="1" dirty="0" smtClean="0">
                <a:solidFill>
                  <a:srgbClr val="0070C0"/>
                </a:solidFill>
              </a:rPr>
              <a:t>(Plaquettes/TCA)</a:t>
            </a:r>
            <a:endParaRPr lang="fr-FR" b="1" dirty="0">
              <a:solidFill>
                <a:srgbClr val="0070C0"/>
              </a:solidFill>
            </a:endParaRPr>
          </a:p>
          <a:p>
            <a:r>
              <a:rPr lang="fr-FR" b="1" dirty="0" smtClean="0"/>
              <a:t> </a:t>
            </a:r>
            <a:r>
              <a:rPr lang="fr-FR" b="1" dirty="0"/>
              <a:t>HBPM </a:t>
            </a:r>
            <a:r>
              <a:rPr lang="fr-FR" b="1" dirty="0" smtClean="0"/>
              <a:t>bi/mono inj </a:t>
            </a:r>
            <a:r>
              <a:rPr lang="fr-FR" b="1" dirty="0" smtClean="0">
                <a:solidFill>
                  <a:srgbClr val="0070C0"/>
                </a:solidFill>
              </a:rPr>
              <a:t>(Plaquettes)</a:t>
            </a:r>
            <a:endParaRPr lang="fr-FR" b="1" dirty="0">
              <a:solidFill>
                <a:srgbClr val="0070C0"/>
              </a:solidFill>
            </a:endParaRPr>
          </a:p>
          <a:p>
            <a:pPr lvl="1"/>
            <a:r>
              <a:rPr lang="fr-FR" b="1" dirty="0" smtClean="0"/>
              <a:t> Enoxaparine</a:t>
            </a:r>
            <a:endParaRPr lang="fr-FR" b="1" dirty="0"/>
          </a:p>
          <a:p>
            <a:pPr lvl="1"/>
            <a:r>
              <a:rPr lang="fr-FR" b="1" dirty="0" smtClean="0"/>
              <a:t> Daltéparine</a:t>
            </a:r>
            <a:endParaRPr lang="fr-FR" b="1" dirty="0"/>
          </a:p>
          <a:p>
            <a:pPr lvl="1"/>
            <a:r>
              <a:rPr lang="fr-FR" b="1" dirty="0" smtClean="0"/>
              <a:t> Tinzaparine</a:t>
            </a:r>
            <a:endParaRPr lang="fr-FR" b="1" dirty="0"/>
          </a:p>
          <a:p>
            <a:r>
              <a:rPr lang="fr-FR" b="1" dirty="0" smtClean="0"/>
              <a:t>Fondaparinux mono- inj </a:t>
            </a:r>
            <a:r>
              <a:rPr lang="fr-FR" b="1" dirty="0" smtClean="0">
                <a:solidFill>
                  <a:srgbClr val="0070C0"/>
                </a:solidFill>
              </a:rPr>
              <a:t>( pas de plaquettes) </a:t>
            </a:r>
            <a:endParaRPr lang="fr-FR" b="1" dirty="0">
              <a:solidFill>
                <a:srgbClr val="0070C0"/>
              </a:solidFill>
            </a:endParaRPr>
          </a:p>
          <a:p>
            <a:r>
              <a:rPr lang="fr-FR" b="1" dirty="0" smtClean="0">
                <a:solidFill>
                  <a:schemeClr val="accent1"/>
                </a:solidFill>
              </a:rPr>
              <a:t>AVK </a:t>
            </a:r>
            <a:r>
              <a:rPr lang="fr-FR" b="1" dirty="0" smtClean="0">
                <a:solidFill>
                  <a:srgbClr val="0070C0"/>
                </a:solidFill>
              </a:rPr>
              <a:t>(INR)</a:t>
            </a:r>
            <a:endParaRPr lang="fr-FR" b="1" dirty="0">
              <a:solidFill>
                <a:srgbClr val="0070C0"/>
              </a:solidFill>
            </a:endParaRPr>
          </a:p>
          <a:p>
            <a:pPr lvl="1"/>
            <a:r>
              <a:rPr lang="fr-FR" b="1" dirty="0" smtClean="0">
                <a:solidFill>
                  <a:schemeClr val="accent1"/>
                </a:solidFill>
              </a:rPr>
              <a:t> Warfarine</a:t>
            </a:r>
            <a:endParaRPr lang="fr-FR" b="1" dirty="0">
              <a:solidFill>
                <a:schemeClr val="accent1"/>
              </a:solidFill>
            </a:endParaRPr>
          </a:p>
          <a:p>
            <a:pPr lvl="1"/>
            <a:r>
              <a:rPr lang="fr-FR" b="1" dirty="0" smtClean="0">
                <a:solidFill>
                  <a:schemeClr val="accent1"/>
                </a:solidFill>
              </a:rPr>
              <a:t> Fluindione</a:t>
            </a:r>
            <a:endParaRPr lang="fr-FR" b="1" dirty="0">
              <a:solidFill>
                <a:schemeClr val="accent1"/>
              </a:solidFill>
            </a:endParaRPr>
          </a:p>
          <a:p>
            <a:pPr lvl="3"/>
            <a:r>
              <a:rPr lang="fr-FR" b="1" i="1" dirty="0" smtClean="0">
                <a:solidFill>
                  <a:srgbClr val="0070C0"/>
                </a:solidFill>
              </a:rPr>
              <a:t>-</a:t>
            </a:r>
            <a:r>
              <a:rPr lang="fr-FR" b="1" i="1" dirty="0" smtClean="0"/>
              <a:t>Fibrinolytique (</a:t>
            </a:r>
            <a:r>
              <a:rPr lang="fr-FR" b="1" i="1" dirty="0"/>
              <a:t>EP,Choc</a:t>
            </a:r>
            <a:r>
              <a:rPr lang="fr-FR" b="1" i="1" dirty="0" smtClean="0"/>
              <a:t>)</a:t>
            </a:r>
          </a:p>
          <a:p>
            <a:r>
              <a:rPr lang="fr-FR" b="1" dirty="0" smtClean="0"/>
              <a:t>Les nouveaux tt anticoagulants </a:t>
            </a:r>
            <a:endParaRPr lang="fr-FR" b="1" dirty="0"/>
          </a:p>
          <a:p>
            <a:r>
              <a:rPr lang="fr-FR" b="1" dirty="0" smtClean="0"/>
              <a:t>Compression </a:t>
            </a:r>
            <a:endParaRPr lang="fr-F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9395" y="2082451"/>
            <a:ext cx="2842894" cy="236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247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395536" y="1556792"/>
          <a:ext cx="67687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0" y="4581128"/>
            <a:ext cx="1285545" cy="646331"/>
          </a:xfrm>
          <a:prstGeom prst="rect">
            <a:avLst/>
          </a:prstGeom>
          <a:noFill/>
        </p:spPr>
        <p:txBody>
          <a:bodyPr wrap="none" rtlCol="0">
            <a:spAutoFit/>
          </a:bodyPr>
          <a:lstStyle/>
          <a:p>
            <a:pPr lvl="0"/>
            <a:r>
              <a:rPr lang="fr-FR" b="1" dirty="0" err="1" smtClean="0">
                <a:solidFill>
                  <a:srgbClr val="FF0000"/>
                </a:solidFill>
              </a:rPr>
              <a:t>ATlll</a:t>
            </a:r>
            <a:r>
              <a:rPr lang="fr-FR" b="1" dirty="0" smtClean="0">
                <a:solidFill>
                  <a:srgbClr val="FF0000"/>
                </a:solidFill>
              </a:rPr>
              <a:t>+</a:t>
            </a:r>
            <a:r>
              <a:rPr lang="fr-FR" b="1" dirty="0" err="1" smtClean="0">
                <a:solidFill>
                  <a:srgbClr val="FF0000"/>
                </a:solidFill>
              </a:rPr>
              <a:t>lla</a:t>
            </a:r>
            <a:r>
              <a:rPr lang="fr-FR" b="1" dirty="0" smtClean="0">
                <a:solidFill>
                  <a:srgbClr val="FF0000"/>
                </a:solidFill>
              </a:rPr>
              <a:t>+</a:t>
            </a:r>
            <a:r>
              <a:rPr lang="fr-FR" b="1" dirty="0" err="1" smtClean="0">
                <a:solidFill>
                  <a:srgbClr val="FF0000"/>
                </a:solidFill>
              </a:rPr>
              <a:t>Xa</a:t>
            </a:r>
            <a:endParaRPr lang="fr-FR" b="1" dirty="0" smtClean="0">
              <a:solidFill>
                <a:srgbClr val="FF0000"/>
              </a:solidFill>
            </a:endParaRPr>
          </a:p>
          <a:p>
            <a:pPr lvl="0"/>
            <a:r>
              <a:rPr lang="fr-FR" b="1" dirty="0" smtClean="0">
                <a:solidFill>
                  <a:srgbClr val="FF0000"/>
                </a:solidFill>
              </a:rPr>
              <a:t>Ratio (1:1)</a:t>
            </a:r>
            <a:endParaRPr lang="fr-FR" b="1" dirty="0">
              <a:solidFill>
                <a:srgbClr val="FF0000"/>
              </a:solidFill>
            </a:endParaRPr>
          </a:p>
        </p:txBody>
      </p:sp>
      <p:sp>
        <p:nvSpPr>
          <p:cNvPr id="6" name="ZoneTexte 5"/>
          <p:cNvSpPr txBox="1"/>
          <p:nvPr/>
        </p:nvSpPr>
        <p:spPr>
          <a:xfrm>
            <a:off x="611560" y="3717032"/>
            <a:ext cx="1592872" cy="646331"/>
          </a:xfrm>
          <a:prstGeom prst="rect">
            <a:avLst/>
          </a:prstGeom>
          <a:noFill/>
        </p:spPr>
        <p:txBody>
          <a:bodyPr wrap="none" rtlCol="0">
            <a:spAutoFit/>
          </a:bodyPr>
          <a:lstStyle/>
          <a:p>
            <a:pPr lvl="0"/>
            <a:r>
              <a:rPr lang="fr-FR" b="1" dirty="0" smtClean="0">
                <a:solidFill>
                  <a:srgbClr val="0094C8"/>
                </a:solidFill>
              </a:rPr>
              <a:t>II+VII+IX+X</a:t>
            </a:r>
          </a:p>
          <a:p>
            <a:pPr lvl="0"/>
            <a:r>
              <a:rPr lang="fr-FR" b="1" dirty="0" smtClean="0">
                <a:solidFill>
                  <a:srgbClr val="0094C8"/>
                </a:solidFill>
              </a:rPr>
              <a:t>(</a:t>
            </a:r>
            <a:r>
              <a:rPr lang="fr-FR" b="1" dirty="0" err="1" smtClean="0">
                <a:solidFill>
                  <a:srgbClr val="0094C8"/>
                </a:solidFill>
              </a:rPr>
              <a:t>prot</a:t>
            </a:r>
            <a:r>
              <a:rPr lang="fr-FR" b="1" dirty="0" smtClean="0">
                <a:solidFill>
                  <a:srgbClr val="0094C8"/>
                </a:solidFill>
              </a:rPr>
              <a:t> S+</a:t>
            </a:r>
            <a:r>
              <a:rPr lang="fr-FR" b="1" dirty="0" err="1" smtClean="0">
                <a:solidFill>
                  <a:srgbClr val="0094C8"/>
                </a:solidFill>
              </a:rPr>
              <a:t>prot</a:t>
            </a:r>
            <a:r>
              <a:rPr lang="fr-FR" b="1" dirty="0" smtClean="0">
                <a:solidFill>
                  <a:srgbClr val="0094C8"/>
                </a:solidFill>
              </a:rPr>
              <a:t> C)</a:t>
            </a:r>
            <a:endParaRPr lang="fr-FR" b="1" dirty="0">
              <a:solidFill>
                <a:srgbClr val="0094C8"/>
              </a:solidFill>
            </a:endParaRPr>
          </a:p>
        </p:txBody>
      </p:sp>
      <p:sp>
        <p:nvSpPr>
          <p:cNvPr id="7" name="ZoneTexte 6"/>
          <p:cNvSpPr txBox="1"/>
          <p:nvPr/>
        </p:nvSpPr>
        <p:spPr>
          <a:xfrm>
            <a:off x="2195736" y="3068960"/>
            <a:ext cx="1285545" cy="646331"/>
          </a:xfrm>
          <a:prstGeom prst="rect">
            <a:avLst/>
          </a:prstGeom>
          <a:noFill/>
        </p:spPr>
        <p:txBody>
          <a:bodyPr wrap="none" rtlCol="0">
            <a:spAutoFit/>
          </a:bodyPr>
          <a:lstStyle/>
          <a:p>
            <a:pPr lvl="0"/>
            <a:r>
              <a:rPr lang="fr-FR" b="1" dirty="0" err="1" smtClean="0">
                <a:solidFill>
                  <a:srgbClr val="CC00FF"/>
                </a:solidFill>
              </a:rPr>
              <a:t>ATlll</a:t>
            </a:r>
            <a:r>
              <a:rPr lang="fr-FR" b="1" dirty="0" smtClean="0">
                <a:solidFill>
                  <a:srgbClr val="CC00FF"/>
                </a:solidFill>
              </a:rPr>
              <a:t>+</a:t>
            </a:r>
            <a:r>
              <a:rPr lang="fr-FR" b="1" dirty="0" err="1" smtClean="0">
                <a:solidFill>
                  <a:srgbClr val="CC00FF"/>
                </a:solidFill>
              </a:rPr>
              <a:t>lla</a:t>
            </a:r>
            <a:r>
              <a:rPr lang="fr-FR" b="1" dirty="0" smtClean="0">
                <a:solidFill>
                  <a:srgbClr val="CC00FF"/>
                </a:solidFill>
              </a:rPr>
              <a:t>+</a:t>
            </a:r>
            <a:r>
              <a:rPr lang="fr-FR" b="1" dirty="0" err="1" smtClean="0">
                <a:solidFill>
                  <a:srgbClr val="CC00FF"/>
                </a:solidFill>
              </a:rPr>
              <a:t>Xa</a:t>
            </a:r>
            <a:endParaRPr lang="fr-FR" b="1" dirty="0" smtClean="0">
              <a:solidFill>
                <a:srgbClr val="CC00FF"/>
              </a:solidFill>
            </a:endParaRPr>
          </a:p>
          <a:p>
            <a:pPr lvl="0"/>
            <a:r>
              <a:rPr lang="fr-FR" b="1" dirty="0" smtClean="0">
                <a:solidFill>
                  <a:srgbClr val="CC00FF"/>
                </a:solidFill>
              </a:rPr>
              <a:t>(</a:t>
            </a:r>
            <a:r>
              <a:rPr lang="fr-FR" b="1" dirty="0" err="1" smtClean="0">
                <a:solidFill>
                  <a:srgbClr val="CC00FF"/>
                </a:solidFill>
              </a:rPr>
              <a:t>Xa</a:t>
            </a:r>
            <a:r>
              <a:rPr lang="fr-FR" b="1" dirty="0" smtClean="0">
                <a:solidFill>
                  <a:srgbClr val="CC00FF"/>
                </a:solidFill>
              </a:rPr>
              <a:t>&gt;</a:t>
            </a:r>
            <a:r>
              <a:rPr lang="fr-FR" b="1" dirty="0" err="1" smtClean="0">
                <a:solidFill>
                  <a:srgbClr val="CC00FF"/>
                </a:solidFill>
              </a:rPr>
              <a:t>lla</a:t>
            </a:r>
            <a:r>
              <a:rPr lang="fr-FR" b="1" dirty="0" smtClean="0">
                <a:solidFill>
                  <a:srgbClr val="CC00FF"/>
                </a:solidFill>
              </a:rPr>
              <a:t>)</a:t>
            </a:r>
            <a:endParaRPr lang="fr-FR" b="1" dirty="0">
              <a:solidFill>
                <a:srgbClr val="CC00FF"/>
              </a:solidFill>
            </a:endParaRPr>
          </a:p>
        </p:txBody>
      </p:sp>
      <p:sp>
        <p:nvSpPr>
          <p:cNvPr id="8" name="ZoneTexte 7"/>
          <p:cNvSpPr txBox="1"/>
          <p:nvPr/>
        </p:nvSpPr>
        <p:spPr>
          <a:xfrm>
            <a:off x="7812360" y="1556792"/>
            <a:ext cx="425116" cy="646331"/>
          </a:xfrm>
          <a:prstGeom prst="rect">
            <a:avLst/>
          </a:prstGeom>
          <a:noFill/>
        </p:spPr>
        <p:txBody>
          <a:bodyPr wrap="none" rtlCol="0">
            <a:spAutoFit/>
          </a:bodyPr>
          <a:lstStyle/>
          <a:p>
            <a:pPr lvl="0"/>
            <a:r>
              <a:rPr lang="fr-FR" b="1" dirty="0" err="1" smtClean="0">
                <a:solidFill>
                  <a:srgbClr val="92D050"/>
                </a:solidFill>
              </a:rPr>
              <a:t>lla</a:t>
            </a:r>
            <a:endParaRPr lang="fr-FR" b="1" dirty="0" smtClean="0">
              <a:solidFill>
                <a:srgbClr val="92D050"/>
              </a:solidFill>
            </a:endParaRPr>
          </a:p>
          <a:p>
            <a:pPr lvl="0"/>
            <a:r>
              <a:rPr lang="fr-FR" b="1" dirty="0" err="1" smtClean="0">
                <a:solidFill>
                  <a:srgbClr val="92D050"/>
                </a:solidFill>
              </a:rPr>
              <a:t>Xa</a:t>
            </a:r>
            <a:endParaRPr lang="fr-FR" b="1" dirty="0" smtClean="0">
              <a:solidFill>
                <a:srgbClr val="92D050"/>
              </a:solidFill>
            </a:endParaRPr>
          </a:p>
        </p:txBody>
      </p:sp>
      <p:sp>
        <p:nvSpPr>
          <p:cNvPr id="9" name="ZoneTexte 8"/>
          <p:cNvSpPr txBox="1"/>
          <p:nvPr/>
        </p:nvSpPr>
        <p:spPr>
          <a:xfrm>
            <a:off x="5148064" y="2276872"/>
            <a:ext cx="944105" cy="369332"/>
          </a:xfrm>
          <a:prstGeom prst="rect">
            <a:avLst/>
          </a:prstGeom>
          <a:noFill/>
        </p:spPr>
        <p:txBody>
          <a:bodyPr wrap="none" rtlCol="0">
            <a:spAutoFit/>
          </a:bodyPr>
          <a:lstStyle/>
          <a:p>
            <a:pPr lvl="0"/>
            <a:r>
              <a:rPr lang="fr-FR" b="1" dirty="0" err="1" smtClean="0">
                <a:solidFill>
                  <a:srgbClr val="FACA00"/>
                </a:solidFill>
              </a:rPr>
              <a:t>ATlll</a:t>
            </a:r>
            <a:r>
              <a:rPr lang="fr-FR" b="1" dirty="0" smtClean="0">
                <a:solidFill>
                  <a:srgbClr val="FACA00"/>
                </a:solidFill>
              </a:rPr>
              <a:t>+</a:t>
            </a:r>
            <a:r>
              <a:rPr lang="fr-FR" b="1" dirty="0" err="1" smtClean="0">
                <a:solidFill>
                  <a:srgbClr val="FACA00"/>
                </a:solidFill>
              </a:rPr>
              <a:t>Xa</a:t>
            </a:r>
            <a:endParaRPr lang="fr-FR" b="1" dirty="0">
              <a:solidFill>
                <a:srgbClr val="FACA00"/>
              </a:solidFill>
            </a:endParaRPr>
          </a:p>
        </p:txBody>
      </p:sp>
      <p:sp>
        <p:nvSpPr>
          <p:cNvPr id="10" name="ZoneTexte 9"/>
          <p:cNvSpPr txBox="1"/>
          <p:nvPr/>
        </p:nvSpPr>
        <p:spPr>
          <a:xfrm>
            <a:off x="4139952" y="2708920"/>
            <a:ext cx="410690" cy="369332"/>
          </a:xfrm>
          <a:prstGeom prst="rect">
            <a:avLst/>
          </a:prstGeom>
          <a:noFill/>
        </p:spPr>
        <p:txBody>
          <a:bodyPr wrap="none" rtlCol="0">
            <a:spAutoFit/>
          </a:bodyPr>
          <a:lstStyle/>
          <a:p>
            <a:pPr lvl="0"/>
            <a:r>
              <a:rPr lang="fr-FR" b="1" dirty="0" err="1" smtClean="0">
                <a:solidFill>
                  <a:schemeClr val="bg1">
                    <a:lumMod val="50000"/>
                  </a:schemeClr>
                </a:solidFill>
              </a:rPr>
              <a:t>lla</a:t>
            </a:r>
            <a:endParaRPr lang="fr-FR" b="1" dirty="0" smtClean="0">
              <a:solidFill>
                <a:schemeClr val="bg1">
                  <a:lumMod val="50000"/>
                </a:schemeClr>
              </a:solidFill>
            </a:endParaRPr>
          </a:p>
        </p:txBody>
      </p:sp>
      <p:sp>
        <p:nvSpPr>
          <p:cNvPr id="11" name="Ellipse 10"/>
          <p:cNvSpPr/>
          <p:nvPr/>
        </p:nvSpPr>
        <p:spPr>
          <a:xfrm>
            <a:off x="7452320" y="2348880"/>
            <a:ext cx="1152128" cy="1152128"/>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7703840" y="3140968"/>
            <a:ext cx="1440160" cy="33123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ZoneTexte 14"/>
          <p:cNvSpPr txBox="1"/>
          <p:nvPr/>
        </p:nvSpPr>
        <p:spPr>
          <a:xfrm>
            <a:off x="7668344" y="3602340"/>
            <a:ext cx="1392191" cy="424732"/>
          </a:xfrm>
          <a:prstGeom prst="rect">
            <a:avLst/>
          </a:prstGeom>
          <a:noFill/>
        </p:spPr>
        <p:txBody>
          <a:bodyPr wrap="square" rtlCol="0">
            <a:spAutoFit/>
          </a:bodyPr>
          <a:lstStyle/>
          <a:p>
            <a:pPr lvl="0" defTabSz="844550">
              <a:lnSpc>
                <a:spcPct val="90000"/>
              </a:lnSpc>
              <a:spcBef>
                <a:spcPct val="0"/>
              </a:spcBef>
              <a:spcAft>
                <a:spcPct val="35000"/>
              </a:spcAft>
            </a:pPr>
            <a:r>
              <a:rPr lang="fr-FR" sz="2400" b="1" dirty="0" smtClean="0">
                <a:solidFill>
                  <a:srgbClr val="92D050"/>
                </a:solidFill>
              </a:rPr>
              <a:t>2008</a:t>
            </a:r>
          </a:p>
        </p:txBody>
      </p:sp>
      <p:sp>
        <p:nvSpPr>
          <p:cNvPr id="16" name="ZoneTexte 15"/>
          <p:cNvSpPr txBox="1"/>
          <p:nvPr/>
        </p:nvSpPr>
        <p:spPr>
          <a:xfrm>
            <a:off x="1187624" y="5589240"/>
            <a:ext cx="1059906" cy="369332"/>
          </a:xfrm>
          <a:prstGeom prst="rect">
            <a:avLst/>
          </a:prstGeom>
          <a:noFill/>
        </p:spPr>
        <p:txBody>
          <a:bodyPr wrap="none" rtlCol="0">
            <a:spAutoFit/>
          </a:bodyPr>
          <a:lstStyle/>
          <a:p>
            <a:pPr lvl="0"/>
            <a:r>
              <a:rPr lang="fr-FR" b="1" dirty="0" smtClean="0">
                <a:solidFill>
                  <a:srgbClr val="FF0000"/>
                </a:solidFill>
              </a:rPr>
              <a:t>Héparine</a:t>
            </a:r>
          </a:p>
        </p:txBody>
      </p:sp>
      <p:sp>
        <p:nvSpPr>
          <p:cNvPr id="17" name="ZoneTexte 16"/>
          <p:cNvSpPr txBox="1"/>
          <p:nvPr/>
        </p:nvSpPr>
        <p:spPr>
          <a:xfrm>
            <a:off x="2123728" y="4797152"/>
            <a:ext cx="575157" cy="369332"/>
          </a:xfrm>
          <a:prstGeom prst="rect">
            <a:avLst/>
          </a:prstGeom>
          <a:noFill/>
        </p:spPr>
        <p:txBody>
          <a:bodyPr wrap="none" rtlCol="0">
            <a:spAutoFit/>
          </a:bodyPr>
          <a:lstStyle/>
          <a:p>
            <a:pPr lvl="0"/>
            <a:r>
              <a:rPr lang="fr-FR" b="1" dirty="0" smtClean="0">
                <a:solidFill>
                  <a:srgbClr val="0094C8"/>
                </a:solidFill>
              </a:rPr>
              <a:t>AVK</a:t>
            </a:r>
            <a:endParaRPr lang="fr-FR" b="1" dirty="0">
              <a:solidFill>
                <a:srgbClr val="0094C8"/>
              </a:solidFill>
            </a:endParaRPr>
          </a:p>
        </p:txBody>
      </p:sp>
      <p:sp>
        <p:nvSpPr>
          <p:cNvPr id="18" name="ZoneTexte 17"/>
          <p:cNvSpPr txBox="1"/>
          <p:nvPr/>
        </p:nvSpPr>
        <p:spPr>
          <a:xfrm>
            <a:off x="3275856" y="4149080"/>
            <a:ext cx="785793" cy="369332"/>
          </a:xfrm>
          <a:prstGeom prst="rect">
            <a:avLst/>
          </a:prstGeom>
          <a:noFill/>
        </p:spPr>
        <p:txBody>
          <a:bodyPr wrap="none" rtlCol="0">
            <a:spAutoFit/>
          </a:bodyPr>
          <a:lstStyle/>
          <a:p>
            <a:pPr lvl="0"/>
            <a:r>
              <a:rPr lang="fr-FR" b="1" dirty="0" smtClean="0">
                <a:solidFill>
                  <a:srgbClr val="CC00FF"/>
                </a:solidFill>
              </a:rPr>
              <a:t>HBPM</a:t>
            </a:r>
            <a:endParaRPr lang="fr-FR" b="1" dirty="0">
              <a:solidFill>
                <a:srgbClr val="CC00FF"/>
              </a:solidFill>
            </a:endParaRPr>
          </a:p>
        </p:txBody>
      </p:sp>
      <p:sp>
        <p:nvSpPr>
          <p:cNvPr id="19" name="ZoneTexte 18"/>
          <p:cNvSpPr txBox="1"/>
          <p:nvPr/>
        </p:nvSpPr>
        <p:spPr>
          <a:xfrm>
            <a:off x="4644008" y="3729806"/>
            <a:ext cx="1584176" cy="923330"/>
          </a:xfrm>
          <a:prstGeom prst="rect">
            <a:avLst/>
          </a:prstGeom>
          <a:noFill/>
        </p:spPr>
        <p:txBody>
          <a:bodyPr wrap="square" rtlCol="0">
            <a:spAutoFit/>
          </a:bodyPr>
          <a:lstStyle/>
          <a:p>
            <a:r>
              <a:rPr lang="fr-FR" b="1" dirty="0" smtClean="0">
                <a:solidFill>
                  <a:schemeClr val="bg1">
                    <a:lumMod val="50000"/>
                  </a:schemeClr>
                </a:solidFill>
              </a:rPr>
              <a:t>Inhibiteurs directs de thrombine</a:t>
            </a:r>
          </a:p>
        </p:txBody>
      </p:sp>
      <p:sp>
        <p:nvSpPr>
          <p:cNvPr id="20" name="ZoneTexte 19"/>
          <p:cNvSpPr txBox="1"/>
          <p:nvPr/>
        </p:nvSpPr>
        <p:spPr>
          <a:xfrm>
            <a:off x="6012160" y="3429000"/>
            <a:ext cx="1296144" cy="923330"/>
          </a:xfrm>
          <a:prstGeom prst="rect">
            <a:avLst/>
          </a:prstGeom>
          <a:noFill/>
        </p:spPr>
        <p:txBody>
          <a:bodyPr wrap="square" rtlCol="0">
            <a:spAutoFit/>
          </a:bodyPr>
          <a:lstStyle/>
          <a:p>
            <a:pPr lvl="0"/>
            <a:r>
              <a:rPr lang="fr-FR" b="1" dirty="0" smtClean="0">
                <a:solidFill>
                  <a:srgbClr val="FACA00"/>
                </a:solidFill>
              </a:rPr>
              <a:t>Inhibiteurs indirects anti </a:t>
            </a:r>
            <a:r>
              <a:rPr lang="fr-FR" b="1" dirty="0" err="1" smtClean="0">
                <a:solidFill>
                  <a:srgbClr val="FACA00"/>
                </a:solidFill>
              </a:rPr>
              <a:t>Xa</a:t>
            </a:r>
            <a:endParaRPr lang="fr-FR" b="1" dirty="0">
              <a:solidFill>
                <a:srgbClr val="FACA00"/>
              </a:solidFill>
            </a:endParaRPr>
          </a:p>
        </p:txBody>
      </p:sp>
      <p:sp>
        <p:nvSpPr>
          <p:cNvPr id="21" name="ZoneTexte 20"/>
          <p:cNvSpPr txBox="1"/>
          <p:nvPr/>
        </p:nvSpPr>
        <p:spPr>
          <a:xfrm>
            <a:off x="7524328" y="3962380"/>
            <a:ext cx="1392191" cy="1338828"/>
          </a:xfrm>
          <a:prstGeom prst="rect">
            <a:avLst/>
          </a:prstGeom>
          <a:noFill/>
        </p:spPr>
        <p:txBody>
          <a:bodyPr wrap="square" rtlCol="0">
            <a:spAutoFit/>
          </a:bodyPr>
          <a:lstStyle/>
          <a:p>
            <a:pPr marL="114300" lvl="1" defTabSz="666750">
              <a:lnSpc>
                <a:spcPct val="90000"/>
              </a:lnSpc>
              <a:spcBef>
                <a:spcPct val="0"/>
              </a:spcBef>
              <a:spcAft>
                <a:spcPct val="15000"/>
              </a:spcAft>
            </a:pPr>
            <a:r>
              <a:rPr lang="fr-FR" b="1" dirty="0" smtClean="0">
                <a:solidFill>
                  <a:srgbClr val="92D050"/>
                </a:solidFill>
              </a:rPr>
              <a:t>Inhibiteurs directs anti-</a:t>
            </a:r>
            <a:r>
              <a:rPr lang="fr-FR" b="1" dirty="0" err="1" smtClean="0">
                <a:solidFill>
                  <a:srgbClr val="92D050"/>
                </a:solidFill>
              </a:rPr>
              <a:t>lla</a:t>
            </a:r>
            <a:r>
              <a:rPr lang="fr-FR" b="1" dirty="0" smtClean="0">
                <a:solidFill>
                  <a:srgbClr val="92D050"/>
                </a:solidFill>
              </a:rPr>
              <a:t>/ anti-</a:t>
            </a:r>
            <a:r>
              <a:rPr lang="fr-FR" b="1" dirty="0" err="1" smtClean="0">
                <a:solidFill>
                  <a:srgbClr val="92D050"/>
                </a:solidFill>
              </a:rPr>
              <a:t>Xa</a:t>
            </a:r>
            <a:r>
              <a:rPr lang="fr-FR" b="1" dirty="0" smtClean="0">
                <a:solidFill>
                  <a:srgbClr val="92D050"/>
                </a:solidFill>
              </a:rPr>
              <a:t> par voie orale</a:t>
            </a:r>
            <a:endParaRPr lang="fr-FR" b="1" dirty="0">
              <a:solidFill>
                <a:srgbClr val="92D050"/>
              </a:solidFill>
            </a:endParaRPr>
          </a:p>
        </p:txBody>
      </p:sp>
      <p:sp>
        <p:nvSpPr>
          <p:cNvPr id="2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2"/>
                </a:solidFill>
                <a:effectLst>
                  <a:outerShdw blurRad="38100" dist="38100" dir="2700000" algn="tl">
                    <a:srgbClr val="C0C0C0"/>
                  </a:outerShdw>
                </a:effectLst>
                <a:latin typeface="Arial" pitchFamily="34" charset="0"/>
                <a:cs typeface="Arial" pitchFamily="34" charset="0"/>
              </a:rPr>
              <a:t>Evolution des thérapeutiques anticoagulantes:</a:t>
            </a:r>
            <a:endParaRPr kumimoji="0" lang="fr-FR" sz="4400" b="0" i="0" u="none" strike="noStrike" cap="none" normalizeH="0" baseline="0" dirty="0" smtClean="0">
              <a:ln>
                <a:noFill/>
              </a:ln>
              <a:solidFill>
                <a:schemeClr val="tx2"/>
              </a:solidFill>
              <a:effectLst/>
              <a:latin typeface="Arial" pitchFamily="34" charset="0"/>
              <a:cs typeface="Arial" pitchFamily="34" charset="0"/>
            </a:endParaRPr>
          </a:p>
        </p:txBody>
      </p:sp>
      <p:sp>
        <p:nvSpPr>
          <p:cNvPr id="25" name="Text Box 5"/>
          <p:cNvSpPr txBox="1">
            <a:spLocks noChangeArrowheads="1"/>
          </p:cNvSpPr>
          <p:nvPr/>
        </p:nvSpPr>
        <p:spPr bwMode="auto">
          <a:xfrm>
            <a:off x="5699125" y="6215063"/>
            <a:ext cx="318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Pr NGUYEN, CHU de REIMS</a:t>
            </a:r>
          </a:p>
        </p:txBody>
      </p:sp>
    </p:spTree>
    <p:extLst>
      <p:ext uri="{BB962C8B-B14F-4D97-AF65-F5344CB8AC3E}">
        <p14:creationId xmlns:p14="http://schemas.microsoft.com/office/powerpoint/2010/main" val="313026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92" t="23468" r="20321" b="11600"/>
          <a:stretch/>
        </p:blipFill>
        <p:spPr bwMode="auto">
          <a:xfrm>
            <a:off x="0" y="-108937"/>
            <a:ext cx="9145419"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023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66" t="12104" r="25060" b="9143"/>
          <a:stretch/>
        </p:blipFill>
        <p:spPr bwMode="auto">
          <a:xfrm>
            <a:off x="-108520" y="-387424"/>
            <a:ext cx="9020045" cy="73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907704" y="5517232"/>
            <a:ext cx="2232248" cy="461665"/>
          </a:xfrm>
          <a:prstGeom prst="rect">
            <a:avLst/>
          </a:prstGeom>
          <a:noFill/>
          <a:ln>
            <a:solidFill>
              <a:srgbClr val="FF0000"/>
            </a:solidFill>
          </a:ln>
        </p:spPr>
        <p:txBody>
          <a:bodyPr wrap="square" rtlCol="0">
            <a:spAutoFit/>
          </a:bodyPr>
          <a:lstStyle/>
          <a:p>
            <a:r>
              <a:rPr lang="fr-FR" sz="2400" b="1" dirty="0" smtClean="0">
                <a:solidFill>
                  <a:schemeClr val="accent6">
                    <a:lumMod val="75000"/>
                  </a:schemeClr>
                </a:solidFill>
              </a:rPr>
              <a:t>déambulation</a:t>
            </a:r>
            <a:endParaRPr lang="fr-FR" sz="2400" b="1" dirty="0">
              <a:solidFill>
                <a:schemeClr val="accent6">
                  <a:lumMod val="75000"/>
                </a:schemeClr>
              </a:solidFill>
            </a:endParaRPr>
          </a:p>
        </p:txBody>
      </p:sp>
      <p:sp>
        <p:nvSpPr>
          <p:cNvPr id="5" name="ZoneTexte 4"/>
          <p:cNvSpPr txBox="1"/>
          <p:nvPr/>
        </p:nvSpPr>
        <p:spPr>
          <a:xfrm>
            <a:off x="107504" y="5301208"/>
            <a:ext cx="1080120" cy="1152128"/>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3165912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6" y="13701"/>
            <a:ext cx="937858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flipV="1">
            <a:off x="7596336" y="5445224"/>
            <a:ext cx="1368152" cy="115212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024929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b="1" dirty="0" err="1" smtClean="0">
                <a:solidFill>
                  <a:srgbClr val="0070C0"/>
                </a:solidFill>
              </a:rPr>
              <a:t>Thrombectomie</a:t>
            </a:r>
            <a:r>
              <a:rPr lang="fr-FR" sz="3600" b="1" dirty="0" smtClean="0">
                <a:solidFill>
                  <a:srgbClr val="0070C0"/>
                </a:solidFill>
              </a:rPr>
              <a:t> interventionnelle </a:t>
            </a:r>
            <a:endParaRPr lang="fr-FR" sz="3600" b="1" dirty="0">
              <a:solidFill>
                <a:srgbClr val="0070C0"/>
              </a:solidFill>
            </a:endParaRPr>
          </a:p>
        </p:txBody>
      </p:sp>
      <p:sp>
        <p:nvSpPr>
          <p:cNvPr id="4" name="Espace réservé du contenu 3"/>
          <p:cNvSpPr>
            <a:spLocks noGrp="1"/>
          </p:cNvSpPr>
          <p:nvPr>
            <p:ph sz="quarter" idx="1"/>
          </p:nvPr>
        </p:nvSpPr>
        <p:spPr/>
        <p:txBody>
          <a:bodyPr/>
          <a:lstStyle/>
          <a:p>
            <a:r>
              <a:rPr lang="fr-FR" dirty="0" smtClean="0"/>
              <a:t>Technique d’ablation du thrombus </a:t>
            </a:r>
          </a:p>
          <a:p>
            <a:pPr lvl="1"/>
            <a:r>
              <a:rPr lang="fr-FR" dirty="0" err="1" smtClean="0"/>
              <a:t>Thrombectomie</a:t>
            </a:r>
            <a:r>
              <a:rPr lang="fr-FR" dirty="0" smtClean="0"/>
              <a:t> d’ablation du thrombus</a:t>
            </a:r>
          </a:p>
          <a:p>
            <a:pPr lvl="1"/>
            <a:r>
              <a:rPr lang="fr-FR" dirty="0" smtClean="0"/>
              <a:t>Thrombolyse in situ </a:t>
            </a:r>
          </a:p>
          <a:p>
            <a:pPr lvl="1"/>
            <a:r>
              <a:rPr lang="fr-FR" dirty="0" smtClean="0"/>
              <a:t>Thrombolyse pharmaco-mécanique </a:t>
            </a:r>
          </a:p>
          <a:p>
            <a:pPr marL="0" indent="0">
              <a:buNone/>
            </a:pPr>
            <a:endParaRPr lang="fr-FR" dirty="0" smtClean="0"/>
          </a:p>
        </p:txBody>
      </p:sp>
    </p:spTree>
    <p:extLst>
      <p:ext uri="{BB962C8B-B14F-4D97-AF65-F5344CB8AC3E}">
        <p14:creationId xmlns:p14="http://schemas.microsoft.com/office/powerpoint/2010/main" val="2809276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260648"/>
            <a:ext cx="8229600" cy="1152128"/>
          </a:xfrm>
        </p:spPr>
        <p:txBody>
          <a:bodyPr>
            <a:normAutofit/>
          </a:bodyPr>
          <a:lstStyle/>
          <a:p>
            <a:r>
              <a:rPr lang="fr-FR" sz="3200" b="1" dirty="0" smtClean="0"/>
              <a:t>Stratégie diagnostique de MTE </a:t>
            </a:r>
            <a:endParaRPr lang="fr-FR" sz="3200" b="1" dirty="0">
              <a:latin typeface="Cambria entete"/>
              <a:cs typeface="Times New Roman" pitchFamily="18" charset="0"/>
            </a:endParaRPr>
          </a:p>
        </p:txBody>
      </p:sp>
      <p:sp>
        <p:nvSpPr>
          <p:cNvPr id="6" name="Espace réservé du contenu 5"/>
          <p:cNvSpPr>
            <a:spLocks noGrp="1"/>
          </p:cNvSpPr>
          <p:nvPr>
            <p:ph sz="quarter" idx="1"/>
          </p:nvPr>
        </p:nvSpPr>
        <p:spPr/>
        <p:txBody>
          <a:bodyPr>
            <a:normAutofit fontScale="92500" lnSpcReduction="20000"/>
          </a:bodyPr>
          <a:lstStyle/>
          <a:p>
            <a:pPr marL="0" indent="0">
              <a:buNone/>
            </a:pPr>
            <a:r>
              <a:rPr lang="fr-FR" dirty="0" smtClean="0"/>
              <a:t> </a:t>
            </a:r>
            <a:endParaRPr lang="fr-FR" sz="3000" dirty="0" smtClean="0"/>
          </a:p>
          <a:p>
            <a:pPr>
              <a:lnSpc>
                <a:spcPct val="90000"/>
              </a:lnSpc>
            </a:pPr>
            <a:r>
              <a:rPr lang="fr-FR" sz="3000" dirty="0">
                <a:latin typeface="Times New Roman" pitchFamily="18" charset="0"/>
                <a:cs typeface="Times New Roman" pitchFamily="18" charset="0"/>
              </a:rPr>
              <a:t>E</a:t>
            </a:r>
            <a:r>
              <a:rPr lang="fr-FR" sz="3000" dirty="0" smtClean="0">
                <a:latin typeface="Times New Roman" pitchFamily="18" charset="0"/>
                <a:cs typeface="Times New Roman" pitchFamily="18" charset="0"/>
              </a:rPr>
              <a:t>xamen clinique  : spécifié et sensibilité faibles </a:t>
            </a:r>
          </a:p>
          <a:p>
            <a:pPr marL="0" indent="0">
              <a:lnSpc>
                <a:spcPct val="90000"/>
              </a:lnSpc>
              <a:buNone/>
            </a:pPr>
            <a:endParaRPr lang="fr-FR" sz="3000" dirty="0" smtClean="0">
              <a:latin typeface="Times New Roman" pitchFamily="18" charset="0"/>
              <a:cs typeface="Times New Roman" pitchFamily="18" charset="0"/>
            </a:endParaRPr>
          </a:p>
          <a:p>
            <a:pPr lvl="1">
              <a:lnSpc>
                <a:spcPct val="90000"/>
              </a:lnSpc>
              <a:buFont typeface="Wingdings" pitchFamily="2" charset="2"/>
              <a:buChar char="Ø"/>
            </a:pPr>
            <a:r>
              <a:rPr lang="fr-FR" sz="3000" dirty="0" smtClean="0">
                <a:latin typeface="Times New Roman" pitchFamily="18" charset="0"/>
                <a:cs typeface="Times New Roman" pitchFamily="18" charset="0"/>
              </a:rPr>
              <a:t>Notion probabilité clinique  ( </a:t>
            </a:r>
            <a:r>
              <a:rPr lang="fr-FR" sz="3000" b="1" dirty="0" smtClean="0">
                <a:latin typeface="Times New Roman" pitchFamily="18" charset="0"/>
                <a:cs typeface="Times New Roman" pitchFamily="18" charset="0"/>
              </a:rPr>
              <a:t>scores </a:t>
            </a:r>
            <a:r>
              <a:rPr lang="fr-FR" sz="3000" b="1" dirty="0">
                <a:latin typeface="Times New Roman" pitchFamily="18" charset="0"/>
                <a:cs typeface="Times New Roman" pitchFamily="18" charset="0"/>
              </a:rPr>
              <a:t>W</a:t>
            </a:r>
            <a:r>
              <a:rPr lang="fr-FR" sz="3000" b="1" dirty="0" smtClean="0">
                <a:latin typeface="Times New Roman" pitchFamily="18" charset="0"/>
                <a:cs typeface="Times New Roman" pitchFamily="18" charset="0"/>
              </a:rPr>
              <a:t>ells et Genève) </a:t>
            </a:r>
          </a:p>
          <a:p>
            <a:pPr lvl="1">
              <a:lnSpc>
                <a:spcPct val="90000"/>
              </a:lnSpc>
              <a:buFont typeface="Wingdings" pitchFamily="2" charset="2"/>
              <a:buChar char="Ø"/>
            </a:pPr>
            <a:r>
              <a:rPr lang="fr-FR" sz="3000" dirty="0">
                <a:latin typeface="Times New Roman" pitchFamily="18" charset="0"/>
                <a:cs typeface="Times New Roman" pitchFamily="18" charset="0"/>
              </a:rPr>
              <a:t>C</a:t>
            </a:r>
            <a:r>
              <a:rPr lang="fr-FR" sz="3000" dirty="0" smtClean="0">
                <a:latin typeface="Times New Roman" pitchFamily="18" charset="0"/>
                <a:cs typeface="Times New Roman" pitchFamily="18" charset="0"/>
              </a:rPr>
              <a:t>onfirmer par un examen </a:t>
            </a:r>
            <a:r>
              <a:rPr lang="fr-FR" sz="3000" dirty="0" err="1" smtClean="0">
                <a:latin typeface="Times New Roman" pitchFamily="18" charset="0"/>
                <a:cs typeface="Times New Roman" pitchFamily="18" charset="0"/>
              </a:rPr>
              <a:t>paraclinique</a:t>
            </a:r>
            <a:endParaRPr lang="fr-FR" sz="3000" dirty="0" smtClean="0">
              <a:latin typeface="Times New Roman" pitchFamily="18" charset="0"/>
              <a:cs typeface="Times New Roman" pitchFamily="18" charset="0"/>
            </a:endParaRPr>
          </a:p>
          <a:p>
            <a:pPr marL="320040" lvl="1" indent="0">
              <a:lnSpc>
                <a:spcPct val="90000"/>
              </a:lnSpc>
              <a:buNone/>
            </a:pPr>
            <a:endParaRPr lang="fr-FR" sz="3000" dirty="0" smtClean="0">
              <a:latin typeface="Times New Roman" pitchFamily="18" charset="0"/>
              <a:cs typeface="Times New Roman" pitchFamily="18" charset="0"/>
            </a:endParaRPr>
          </a:p>
          <a:p>
            <a:pPr>
              <a:lnSpc>
                <a:spcPct val="90000"/>
              </a:lnSpc>
            </a:pPr>
            <a:r>
              <a:rPr lang="fr-FR" sz="3000" dirty="0" smtClean="0">
                <a:latin typeface="Times New Roman" pitchFamily="18" charset="0"/>
                <a:cs typeface="Times New Roman" pitchFamily="18" charset="0"/>
              </a:rPr>
              <a:t>Stratégie des examens complémentaires selon EP ou TVP: </a:t>
            </a:r>
          </a:p>
          <a:p>
            <a:pPr lvl="1">
              <a:lnSpc>
                <a:spcPct val="90000"/>
              </a:lnSpc>
              <a:buFont typeface="Wingdings" pitchFamily="2" charset="2"/>
              <a:buChar char="Ø"/>
            </a:pPr>
            <a:r>
              <a:rPr lang="fr-FR" sz="3000" dirty="0" smtClean="0">
                <a:latin typeface="Times New Roman" pitchFamily="18" charset="0"/>
                <a:cs typeface="Times New Roman" pitchFamily="18" charset="0"/>
              </a:rPr>
              <a:t>Dosage des D-Dimères </a:t>
            </a:r>
          </a:p>
          <a:p>
            <a:pPr lvl="1">
              <a:lnSpc>
                <a:spcPct val="90000"/>
              </a:lnSpc>
              <a:buFont typeface="Wingdings" pitchFamily="2" charset="2"/>
              <a:buChar char="Ø"/>
            </a:pPr>
            <a:r>
              <a:rPr lang="fr-FR" sz="3000" dirty="0" err="1" smtClean="0">
                <a:latin typeface="Times New Roman" pitchFamily="18" charset="0"/>
                <a:cs typeface="Times New Roman" pitchFamily="18" charset="0"/>
              </a:rPr>
              <a:t>Echodoppler</a:t>
            </a:r>
            <a:r>
              <a:rPr lang="fr-FR" sz="3000" dirty="0" smtClean="0">
                <a:latin typeface="Times New Roman" pitchFamily="18" charset="0"/>
                <a:cs typeface="Times New Roman" pitchFamily="18" charset="0"/>
              </a:rPr>
              <a:t> </a:t>
            </a:r>
          </a:p>
          <a:p>
            <a:pPr lvl="1">
              <a:lnSpc>
                <a:spcPct val="90000"/>
              </a:lnSpc>
              <a:buFont typeface="Wingdings" pitchFamily="2" charset="2"/>
              <a:buChar char="Ø"/>
            </a:pPr>
            <a:r>
              <a:rPr lang="fr-FR" sz="3000" dirty="0" err="1" smtClean="0">
                <a:latin typeface="Times New Roman" pitchFamily="18" charset="0"/>
                <a:cs typeface="Times New Roman" pitchFamily="18" charset="0"/>
              </a:rPr>
              <a:t>angioscanner</a:t>
            </a:r>
            <a:r>
              <a:rPr lang="fr-FR" sz="3000" dirty="0" smtClean="0">
                <a:latin typeface="Times New Roman" pitchFamily="18" charset="0"/>
                <a:cs typeface="Times New Roman" pitchFamily="18" charset="0"/>
              </a:rPr>
              <a:t>   </a:t>
            </a:r>
          </a:p>
          <a:p>
            <a:pPr>
              <a:lnSpc>
                <a:spcPct val="90000"/>
              </a:lnSpc>
            </a:pPr>
            <a:endParaRPr lang="fr-FR" sz="2500" dirty="0" smtClean="0"/>
          </a:p>
        </p:txBody>
      </p:sp>
    </p:spTree>
    <p:extLst>
      <p:ext uri="{BB962C8B-B14F-4D97-AF65-F5344CB8AC3E}">
        <p14:creationId xmlns:p14="http://schemas.microsoft.com/office/powerpoint/2010/main" val="1274092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275040" cy="1143000"/>
          </a:xfrm>
        </p:spPr>
        <p:txBody>
          <a:bodyPr>
            <a:normAutofit fontScale="90000"/>
          </a:bodyPr>
          <a:lstStyle/>
          <a:p>
            <a:r>
              <a:rPr lang="fr-FR" b="1" dirty="0" err="1" smtClean="0"/>
              <a:t>Thrombectomie</a:t>
            </a:r>
            <a:r>
              <a:rPr lang="fr-FR" b="1" dirty="0" smtClean="0"/>
              <a:t> </a:t>
            </a:r>
            <a:r>
              <a:rPr lang="fr-FR" b="1" dirty="0"/>
              <a:t>veineuse </a:t>
            </a:r>
            <a:r>
              <a:rPr lang="fr-FR" b="1" dirty="0" smtClean="0"/>
              <a:t>: </a:t>
            </a:r>
            <a:r>
              <a:rPr lang="fr-FR" b="1" dirty="0"/>
              <a:t/>
            </a:r>
            <a:br>
              <a:rPr lang="fr-FR" b="1" dirty="0"/>
            </a:br>
            <a:r>
              <a:rPr lang="fr-FR" b="1" dirty="0" err="1" smtClean="0"/>
              <a:t>Chest</a:t>
            </a:r>
            <a:r>
              <a:rPr lang="fr-FR" b="1" dirty="0" smtClean="0"/>
              <a:t> </a:t>
            </a:r>
            <a:endParaRPr lang="fr-FR" dirty="0"/>
          </a:p>
        </p:txBody>
      </p:sp>
      <p:sp>
        <p:nvSpPr>
          <p:cNvPr id="3" name="Espace réservé du contenu 2"/>
          <p:cNvSpPr>
            <a:spLocks noGrp="1"/>
          </p:cNvSpPr>
          <p:nvPr>
            <p:ph sz="quarter" idx="1"/>
          </p:nvPr>
        </p:nvSpPr>
        <p:spPr/>
        <p:txBody>
          <a:bodyPr>
            <a:normAutofit/>
          </a:bodyPr>
          <a:lstStyle/>
          <a:p>
            <a:pPr marL="0" indent="0">
              <a:buNone/>
            </a:pPr>
            <a:endParaRPr lang="fr-FR" dirty="0"/>
          </a:p>
          <a:p>
            <a:r>
              <a:rPr lang="fr-FR" b="1" dirty="0" smtClean="0"/>
              <a:t>Chez </a:t>
            </a:r>
            <a:r>
              <a:rPr lang="fr-FR" b="1" dirty="0"/>
              <a:t>des patients sélectionnés avec : </a:t>
            </a:r>
            <a:endParaRPr lang="fr-FR" dirty="0"/>
          </a:p>
          <a:p>
            <a:pPr lvl="1">
              <a:buFont typeface="Wingdings" pitchFamily="2" charset="2"/>
              <a:buChar char="Ø"/>
            </a:pPr>
            <a:r>
              <a:rPr lang="fr-FR" b="1" dirty="0" smtClean="0"/>
              <a:t>TVP </a:t>
            </a:r>
            <a:r>
              <a:rPr lang="fr-FR" b="1" dirty="0"/>
              <a:t>aigue extensive proximale (</a:t>
            </a:r>
            <a:r>
              <a:rPr lang="fr-FR" b="1" dirty="0" err="1"/>
              <a:t>Fémoro</a:t>
            </a:r>
            <a:r>
              <a:rPr lang="fr-FR" b="1" dirty="0"/>
              <a:t>-iliaque +/- VCI) </a:t>
            </a:r>
            <a:endParaRPr lang="fr-FR" dirty="0"/>
          </a:p>
          <a:p>
            <a:pPr lvl="1">
              <a:buFont typeface="Wingdings" pitchFamily="2" charset="2"/>
              <a:buChar char="Ø"/>
            </a:pPr>
            <a:r>
              <a:rPr lang="fr-FR" b="1" dirty="0" smtClean="0"/>
              <a:t>Symptômes </a:t>
            </a:r>
            <a:r>
              <a:rPr lang="fr-FR" b="1" dirty="0"/>
              <a:t>&lt; </a:t>
            </a:r>
            <a:r>
              <a:rPr lang="fr-FR" dirty="0"/>
              <a:t>7 jours </a:t>
            </a:r>
          </a:p>
          <a:p>
            <a:pPr lvl="1">
              <a:buFont typeface="Wingdings" pitchFamily="2" charset="2"/>
              <a:buChar char="Ø"/>
            </a:pPr>
            <a:r>
              <a:rPr lang="fr-FR" b="1" dirty="0" smtClean="0"/>
              <a:t>Bon </a:t>
            </a:r>
            <a:r>
              <a:rPr lang="fr-FR" b="1" dirty="0"/>
              <a:t>état général et espérance de vie &gt; 1 an </a:t>
            </a:r>
            <a:endParaRPr lang="fr-FR" dirty="0"/>
          </a:p>
          <a:p>
            <a:r>
              <a:rPr lang="fr-FR" b="1" dirty="0" err="1" smtClean="0"/>
              <a:t>Thrombectomie</a:t>
            </a:r>
            <a:r>
              <a:rPr lang="fr-FR" b="1" dirty="0" smtClean="0"/>
              <a:t> </a:t>
            </a:r>
            <a:r>
              <a:rPr lang="fr-FR" b="1" dirty="0"/>
              <a:t>veineuse : </a:t>
            </a:r>
            <a:endParaRPr lang="fr-FR" dirty="0"/>
          </a:p>
          <a:p>
            <a:pPr lvl="1">
              <a:buFont typeface="Wingdings" pitchFamily="2" charset="2"/>
              <a:buChar char="Ø"/>
            </a:pPr>
            <a:r>
              <a:rPr lang="fr-FR" b="1" dirty="0" smtClean="0"/>
              <a:t>Réduit </a:t>
            </a:r>
            <a:r>
              <a:rPr lang="fr-FR" b="1" dirty="0"/>
              <a:t>les symptômes et le risque de SPT </a:t>
            </a:r>
            <a:endParaRPr lang="fr-FR" dirty="0"/>
          </a:p>
          <a:p>
            <a:pPr lvl="1">
              <a:buFont typeface="Wingdings" pitchFamily="2" charset="2"/>
              <a:buChar char="Ø"/>
            </a:pPr>
            <a:r>
              <a:rPr lang="fr-FR" b="1" dirty="0" smtClean="0"/>
              <a:t>Si </a:t>
            </a:r>
            <a:r>
              <a:rPr lang="fr-FR" b="1" dirty="0"/>
              <a:t>matériel disponible et équipe rodée (Grade 2B) </a:t>
            </a:r>
            <a:endParaRPr lang="fr-FR" b="1" dirty="0" smtClean="0"/>
          </a:p>
        </p:txBody>
      </p:sp>
    </p:spTree>
    <p:extLst>
      <p:ext uri="{BB962C8B-B14F-4D97-AF65-F5344CB8AC3E}">
        <p14:creationId xmlns:p14="http://schemas.microsoft.com/office/powerpoint/2010/main" val="156509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24744"/>
            <a:ext cx="8229600" cy="2952328"/>
          </a:xfrm>
        </p:spPr>
        <p:txBody>
          <a:bodyPr>
            <a:normAutofit fontScale="90000"/>
          </a:bodyPr>
          <a:lstStyle/>
          <a:p>
            <a:pPr marL="571500" indent="-571500">
              <a:buFont typeface="Arial" pitchFamily="34" charset="0"/>
              <a:buChar char="•"/>
            </a:pPr>
            <a:r>
              <a:rPr lang="fr-FR" dirty="0"/>
              <a:t/>
            </a:r>
            <a:br>
              <a:rPr lang="fr-FR" dirty="0"/>
            </a:br>
            <a:r>
              <a:rPr lang="fr-FR" dirty="0"/>
              <a:t/>
            </a:r>
            <a:br>
              <a:rPr lang="fr-FR" dirty="0"/>
            </a:br>
            <a:r>
              <a:rPr lang="fr-FR" dirty="0" smtClean="0"/>
              <a:t/>
            </a:r>
            <a:br>
              <a:rPr lang="fr-FR" dirty="0" smtClean="0"/>
            </a:br>
            <a:r>
              <a:rPr lang="fr-FR" dirty="0" smtClean="0"/>
              <a:t/>
            </a:r>
            <a:br>
              <a:rPr lang="fr-FR" dirty="0" smtClean="0"/>
            </a:br>
            <a:r>
              <a:rPr lang="fr-FR" dirty="0" smtClean="0"/>
              <a:t> </a:t>
            </a:r>
            <a:br>
              <a:rPr lang="fr-FR" dirty="0" smtClean="0"/>
            </a:br>
            <a:endParaRPr lang="fr-FR"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866757"/>
            <a:ext cx="6984776" cy="288032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13122" y="764704"/>
            <a:ext cx="8229600" cy="2016224"/>
          </a:xfrm>
          <a:prstGeom prst="rect">
            <a:avLst/>
          </a:prstGeom>
        </p:spPr>
        <p:txBody>
          <a:bodyPr bIns="91440" anchor="b" anchorCtr="0">
            <a:normAutofit fontScale="6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571500" indent="-571500">
              <a:buFont typeface="Arial" pitchFamily="34" charset="0"/>
              <a:buChar char="•"/>
            </a:pPr>
            <a:r>
              <a:rPr lang="fr-FR" b="1" dirty="0" smtClean="0"/>
              <a:t>Abord </a:t>
            </a:r>
            <a:r>
              <a:rPr lang="fr-FR" b="1" dirty="0"/>
              <a:t>VFC (+ VCI si extension cave) + </a:t>
            </a:r>
            <a:r>
              <a:rPr lang="fr-FR" b="1" dirty="0" smtClean="0"/>
              <a:t>PEEP</a:t>
            </a:r>
          </a:p>
          <a:p>
            <a:pPr marL="571500" indent="-571500">
              <a:buFont typeface="Arial" pitchFamily="34" charset="0"/>
              <a:buChar char="•"/>
            </a:pPr>
            <a:r>
              <a:rPr lang="fr-FR" b="1" dirty="0" smtClean="0"/>
              <a:t> </a:t>
            </a:r>
            <a:r>
              <a:rPr lang="fr-FR" b="1" dirty="0" err="1"/>
              <a:t>Veinotomie</a:t>
            </a:r>
            <a:r>
              <a:rPr lang="fr-FR" b="1" dirty="0"/>
              <a:t> </a:t>
            </a:r>
            <a:endParaRPr lang="fr-FR" b="1" dirty="0" smtClean="0"/>
          </a:p>
          <a:p>
            <a:pPr marL="571500" indent="-571500">
              <a:buFont typeface="Arial" pitchFamily="34" charset="0"/>
              <a:buChar char="•"/>
            </a:pPr>
            <a:r>
              <a:rPr lang="fr-FR" b="1" dirty="0" err="1" smtClean="0"/>
              <a:t>Thrombectomie</a:t>
            </a:r>
            <a:r>
              <a:rPr lang="fr-FR" b="1" dirty="0" smtClean="0"/>
              <a:t> </a:t>
            </a:r>
            <a:r>
              <a:rPr lang="fr-FR" b="1" dirty="0"/>
              <a:t>FI avec </a:t>
            </a:r>
            <a:r>
              <a:rPr lang="fr-FR" b="1" dirty="0" err="1"/>
              <a:t>Fogarty</a:t>
            </a:r>
            <a:r>
              <a:rPr lang="fr-FR" b="1" dirty="0"/>
              <a:t> +/- anneaux de </a:t>
            </a:r>
            <a:r>
              <a:rPr lang="fr-FR" b="1" dirty="0" err="1"/>
              <a:t>Vollmar</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t>
            </a:r>
            <a:endParaRPr lang="fr-FR" dirty="0"/>
          </a:p>
        </p:txBody>
      </p:sp>
    </p:spTree>
    <p:extLst>
      <p:ext uri="{BB962C8B-B14F-4D97-AF65-F5344CB8AC3E}">
        <p14:creationId xmlns:p14="http://schemas.microsoft.com/office/powerpoint/2010/main" val="2821206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573016"/>
            <a:ext cx="6261526" cy="2736000"/>
          </a:xfrm>
          <a:prstGeom prst="rect">
            <a:avLst/>
          </a:prstGeom>
          <a:noFill/>
          <a:ln w="9525">
            <a:solidFill>
              <a:schemeClr val="bg1">
                <a:lumMod val="50000"/>
                <a:alpha val="98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467544" y="332656"/>
            <a:ext cx="8229600" cy="2376264"/>
          </a:xfrm>
        </p:spPr>
        <p:txBody>
          <a:bodyPr>
            <a:normAutofit fontScale="90000"/>
          </a:bodyPr>
          <a:lstStyle/>
          <a:p>
            <a:r>
              <a:rPr lang="fr-FR" dirty="0"/>
              <a:t/>
            </a:r>
            <a:br>
              <a:rPr lang="fr-FR" dirty="0"/>
            </a:br>
            <a:r>
              <a:rPr lang="fr-FR" b="1" dirty="0" err="1"/>
              <a:t>Thrombectomie</a:t>
            </a:r>
            <a:r>
              <a:rPr lang="fr-FR" b="1" dirty="0"/>
              <a:t> veineuse chirurgicale </a:t>
            </a:r>
            <a:r>
              <a:rPr lang="fr-FR" dirty="0"/>
              <a:t/>
            </a:r>
            <a:br>
              <a:rPr lang="fr-FR" dirty="0"/>
            </a:br>
            <a:r>
              <a:rPr lang="fr-FR" dirty="0"/>
              <a:t>-</a:t>
            </a:r>
            <a:r>
              <a:rPr lang="fr-FR" b="1" dirty="0" smtClean="0"/>
              <a:t>Fermeture de </a:t>
            </a:r>
            <a:r>
              <a:rPr lang="fr-FR" b="1" dirty="0"/>
              <a:t>la </a:t>
            </a:r>
            <a:r>
              <a:rPr lang="fr-FR" b="1" dirty="0" err="1"/>
              <a:t>veinotomie</a:t>
            </a:r>
            <a:r>
              <a:rPr lang="fr-FR" b="1" dirty="0"/>
              <a:t> </a:t>
            </a:r>
            <a:r>
              <a:rPr lang="fr-FR" dirty="0" smtClean="0"/>
              <a:t/>
            </a:r>
            <a:br>
              <a:rPr lang="fr-FR" dirty="0" smtClean="0"/>
            </a:br>
            <a:r>
              <a:rPr lang="fr-FR" dirty="0" smtClean="0"/>
              <a:t>-</a:t>
            </a:r>
            <a:r>
              <a:rPr lang="fr-FR" b="1" dirty="0" smtClean="0"/>
              <a:t>FAV </a:t>
            </a:r>
            <a:r>
              <a:rPr lang="fr-FR" dirty="0"/>
              <a:t/>
            </a:r>
            <a:br>
              <a:rPr lang="fr-FR" dirty="0"/>
            </a:br>
            <a:endParaRPr lang="fr-FR" dirty="0"/>
          </a:p>
        </p:txBody>
      </p:sp>
    </p:spTree>
    <p:extLst>
      <p:ext uri="{BB962C8B-B14F-4D97-AF65-F5344CB8AC3E}">
        <p14:creationId xmlns:p14="http://schemas.microsoft.com/office/powerpoint/2010/main" val="3562578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spcBef>
                <a:spcPct val="0"/>
              </a:spcBef>
            </a:pPr>
            <a:r>
              <a:rPr lang="fr-FR" sz="3200" b="1" dirty="0" smtClean="0"/>
              <a:t>Syndrome de </a:t>
            </a:r>
            <a:r>
              <a:rPr lang="fr-FR" sz="3200" b="1" dirty="0" err="1" smtClean="0"/>
              <a:t>Cockett</a:t>
            </a:r>
            <a:r>
              <a:rPr lang="fr-FR" sz="3200" b="1" dirty="0" smtClean="0"/>
              <a:t>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pPr marL="0" indent="0">
              <a:buNone/>
            </a:pPr>
            <a:endParaRPr lang="fr-FR" dirty="0"/>
          </a:p>
          <a:p>
            <a:r>
              <a:rPr lang="fr-FR" dirty="0" smtClean="0"/>
              <a:t>Définition: ……</a:t>
            </a:r>
          </a:p>
          <a:p>
            <a:r>
              <a:rPr lang="fr-FR" dirty="0" smtClean="0"/>
              <a:t> </a:t>
            </a:r>
            <a:r>
              <a:rPr lang="fr-FR" b="1" dirty="0" err="1" smtClean="0">
                <a:solidFill>
                  <a:srgbClr val="FF0000"/>
                </a:solidFill>
              </a:rPr>
              <a:t>Stenting</a:t>
            </a:r>
            <a:r>
              <a:rPr lang="fr-FR" b="1" dirty="0" smtClean="0">
                <a:solidFill>
                  <a:srgbClr val="FF0000"/>
                </a:solidFill>
              </a:rPr>
              <a:t> </a:t>
            </a:r>
            <a:endParaRPr lang="fr-FR" dirty="0">
              <a:solidFill>
                <a:srgbClr val="FF0000"/>
              </a:solidFill>
            </a:endParaRPr>
          </a:p>
          <a:p>
            <a:pPr lvl="1">
              <a:buFont typeface="Wingdings" pitchFamily="2" charset="2"/>
              <a:buChar char="Ø"/>
            </a:pPr>
            <a:r>
              <a:rPr lang="fr-FR" dirty="0" err="1"/>
              <a:t>Stent</a:t>
            </a:r>
            <a:r>
              <a:rPr lang="fr-FR" dirty="0"/>
              <a:t>(s) auto-expansible(s) </a:t>
            </a:r>
          </a:p>
          <a:p>
            <a:pPr lvl="1">
              <a:buFont typeface="Wingdings" pitchFamily="2" charset="2"/>
              <a:buChar char="Ø"/>
            </a:pPr>
            <a:r>
              <a:rPr lang="fr-FR" dirty="0"/>
              <a:t>14-16 mm de diamètre </a:t>
            </a:r>
          </a:p>
          <a:p>
            <a:pPr lvl="1">
              <a:buFont typeface="Wingdings" pitchFamily="2" charset="2"/>
              <a:buChar char="Ø"/>
            </a:pPr>
            <a:r>
              <a:rPr lang="fr-FR" dirty="0"/>
              <a:t> 60 mm de long au moins </a:t>
            </a:r>
          </a:p>
          <a:p>
            <a:endParaRPr lang="fr-FR" dirty="0"/>
          </a:p>
        </p:txBody>
      </p:sp>
    </p:spTree>
    <p:extLst>
      <p:ext uri="{BB962C8B-B14F-4D97-AF65-F5344CB8AC3E}">
        <p14:creationId xmlns:p14="http://schemas.microsoft.com/office/powerpoint/2010/main" val="2913390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75" t="16709" r="27339" b="8020"/>
          <a:stretch/>
        </p:blipFill>
        <p:spPr bwMode="auto">
          <a:xfrm>
            <a:off x="863959" y="0"/>
            <a:ext cx="7128792" cy="679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448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87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135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574032"/>
            <a:ext cx="7772400" cy="1143000"/>
          </a:xfrm>
        </p:spPr>
        <p:txBody>
          <a:bodyPr>
            <a:normAutofit fontScale="90000"/>
          </a:bodyPr>
          <a:lstStyle/>
          <a:p>
            <a:r>
              <a:rPr lang="fr-FR" b="1" dirty="0" smtClean="0">
                <a:solidFill>
                  <a:srgbClr val="FF0000"/>
                </a:solidFill>
              </a:rPr>
              <a:t>Nouveaux traitements anticoagulants </a:t>
            </a:r>
            <a:endParaRPr lang="fr-FR" b="1" dirty="0">
              <a:solidFill>
                <a:srgbClr val="FF0000"/>
              </a:solidFill>
            </a:endParaRPr>
          </a:p>
        </p:txBody>
      </p:sp>
    </p:spTree>
    <p:extLst>
      <p:ext uri="{BB962C8B-B14F-4D97-AF65-F5344CB8AC3E}">
        <p14:creationId xmlns:p14="http://schemas.microsoft.com/office/powerpoint/2010/main" val="1644077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50" y="727075"/>
            <a:ext cx="7834313" cy="54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alpha val="50000"/>
                    </a:schemeClr>
                  </a:outerShdw>
                </a:effectLst>
              </a14:hiddenEffects>
            </a:ext>
          </a:extLst>
        </p:spPr>
      </p:pic>
    </p:spTree>
    <p:extLst>
      <p:ext uri="{BB962C8B-B14F-4D97-AF65-F5344CB8AC3E}">
        <p14:creationId xmlns:p14="http://schemas.microsoft.com/office/powerpoint/2010/main" val="2922984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8424936" cy="631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027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 y="220663"/>
            <a:ext cx="8964613" cy="642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alpha val="50000"/>
                    </a:schemeClr>
                  </a:outerShdw>
                </a:effectLst>
              </a14:hiddenEffects>
            </a:ext>
          </a:extLst>
        </p:spPr>
      </p:pic>
    </p:spTree>
    <p:extLst>
      <p:ext uri="{BB962C8B-B14F-4D97-AF65-F5344CB8AC3E}">
        <p14:creationId xmlns:p14="http://schemas.microsoft.com/office/powerpoint/2010/main" val="307025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 y="0"/>
            <a:ext cx="9172719" cy="683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930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50" y="727075"/>
            <a:ext cx="7834313" cy="54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alpha val="50000"/>
                    </a:schemeClr>
                  </a:outerShdw>
                </a:effectLst>
              </a14:hiddenEffects>
            </a:ext>
          </a:extLst>
        </p:spPr>
      </p:pic>
    </p:spTree>
    <p:extLst>
      <p:ext uri="{BB962C8B-B14F-4D97-AF65-F5344CB8AC3E}">
        <p14:creationId xmlns:p14="http://schemas.microsoft.com/office/powerpoint/2010/main" val="442325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8763000" cy="630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alpha val="50000"/>
                    </a:schemeClr>
                  </a:outerShdw>
                </a:effectLst>
              </a14:hiddenEffects>
            </a:ext>
          </a:extLst>
        </p:spPr>
      </p:pic>
    </p:spTree>
    <p:extLst>
      <p:ext uri="{BB962C8B-B14F-4D97-AF65-F5344CB8AC3E}">
        <p14:creationId xmlns:p14="http://schemas.microsoft.com/office/powerpoint/2010/main" val="673949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03" y="276585"/>
            <a:ext cx="9196388"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alpha val="50000"/>
                    </a:schemeClr>
                  </a:outerShdw>
                </a:effectLst>
              </a14:hiddenEffects>
            </a:ext>
          </a:extLst>
        </p:spPr>
      </p:pic>
    </p:spTree>
    <p:extLst>
      <p:ext uri="{BB962C8B-B14F-4D97-AF65-F5344CB8AC3E}">
        <p14:creationId xmlns:p14="http://schemas.microsoft.com/office/powerpoint/2010/main" val="2989127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42" t="13173" r="20196" b="11278"/>
          <a:stretch/>
        </p:blipFill>
        <p:spPr bwMode="auto">
          <a:xfrm>
            <a:off x="-161601" y="0"/>
            <a:ext cx="9305601" cy="686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928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rgbClr val="0070C0"/>
                </a:solidFill>
              </a:rPr>
              <a:t>AMM : traitement des TVP et EP et prévention des récidives sous forme de TVP et EP </a:t>
            </a:r>
            <a:endParaRPr lang="fr-FR" sz="2800" dirty="0">
              <a:solidFill>
                <a:srgbClr val="0070C0"/>
              </a:solidFill>
            </a:endParaRPr>
          </a:p>
        </p:txBody>
      </p:sp>
      <p:pic>
        <p:nvPicPr>
          <p:cNvPr id="4096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793916"/>
            <a:ext cx="8229600" cy="413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384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61913"/>
            <a:ext cx="915670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493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211138"/>
            <a:ext cx="8548687" cy="644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423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12775" y="190500"/>
            <a:ext cx="8153400" cy="9906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Bilan étiologique : La pathologie thrombotique est multifactorielle</a:t>
            </a:r>
            <a:endParaRPr lang="fr-FR" dirty="0"/>
          </a:p>
        </p:txBody>
      </p:sp>
      <p:sp>
        <p:nvSpPr>
          <p:cNvPr id="3" name="Espace réservé du contenu 2"/>
          <p:cNvSpPr txBox="1">
            <a:spLocks/>
          </p:cNvSpPr>
          <p:nvPr/>
        </p:nvSpPr>
        <p:spPr>
          <a:xfrm>
            <a:off x="250825" y="1628775"/>
            <a:ext cx="8713788" cy="4495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endParaRPr lang="fr-FR" sz="2600" dirty="0" smtClean="0">
              <a:solidFill>
                <a:schemeClr val="accent2"/>
              </a:solidFill>
            </a:endParaRPr>
          </a:p>
          <a:p>
            <a:pPr>
              <a:buFont typeface="Wingdings" pitchFamily="2" charset="2"/>
              <a:buNone/>
            </a:pPr>
            <a:r>
              <a:rPr lang="fr-FR" sz="2600" dirty="0" smtClean="0">
                <a:solidFill>
                  <a:schemeClr val="accent2"/>
                </a:solidFill>
              </a:rPr>
              <a:t>	</a:t>
            </a:r>
            <a:r>
              <a:rPr lang="fr-FR" sz="2600" dirty="0" smtClean="0">
                <a:solidFill>
                  <a:srgbClr val="FF0000"/>
                </a:solidFill>
              </a:rPr>
              <a:t>Le risque est augmenté par la combinaison chez un même individu de plusieurs facteurs de risques:</a:t>
            </a:r>
          </a:p>
          <a:p>
            <a:pPr>
              <a:buFont typeface="Wingdings" pitchFamily="2" charset="2"/>
              <a:buNone/>
            </a:pPr>
            <a:endParaRPr lang="fr-FR" sz="2600" dirty="0" smtClean="0">
              <a:solidFill>
                <a:schemeClr val="accent2"/>
              </a:solidFill>
            </a:endParaRPr>
          </a:p>
          <a:p>
            <a:pPr>
              <a:buFont typeface="Wingdings" pitchFamily="2" charset="2"/>
              <a:buNone/>
            </a:pPr>
            <a:r>
              <a:rPr lang="fr-FR" sz="2600" dirty="0" smtClean="0">
                <a:solidFill>
                  <a:schemeClr val="accent2"/>
                </a:solidFill>
              </a:rPr>
              <a:t>                                </a:t>
            </a:r>
            <a:r>
              <a:rPr lang="fr-FR" sz="2600" dirty="0" smtClean="0"/>
              <a:t>3 catégories</a:t>
            </a:r>
          </a:p>
          <a:p>
            <a:pPr>
              <a:buFont typeface="Wingdings" pitchFamily="2" charset="2"/>
              <a:buNone/>
            </a:pPr>
            <a:endParaRPr lang="fr-FR" sz="2600" dirty="0" smtClean="0"/>
          </a:p>
          <a:p>
            <a:pPr>
              <a:buFont typeface="Wingdings" pitchFamily="2" charset="2"/>
              <a:buChar char="Ø"/>
            </a:pPr>
            <a:r>
              <a:rPr lang="fr-FR" sz="2600" dirty="0" smtClean="0"/>
              <a:t>Facteurs  </a:t>
            </a:r>
            <a:r>
              <a:rPr lang="fr-FR" sz="2600" b="1" dirty="0" smtClean="0"/>
              <a:t>Génétiques</a:t>
            </a:r>
          </a:p>
          <a:p>
            <a:pPr>
              <a:buFont typeface="Wingdings" pitchFamily="2" charset="2"/>
              <a:buChar char="Ø"/>
            </a:pPr>
            <a:r>
              <a:rPr lang="fr-FR" sz="2600" dirty="0" smtClean="0"/>
              <a:t>Facteurs   </a:t>
            </a:r>
            <a:r>
              <a:rPr lang="fr-FR" sz="2600" b="1" dirty="0" smtClean="0"/>
              <a:t>Acquis</a:t>
            </a:r>
          </a:p>
          <a:p>
            <a:pPr>
              <a:buFont typeface="Wingdings" pitchFamily="2" charset="2"/>
              <a:buChar char="Ø"/>
            </a:pPr>
            <a:r>
              <a:rPr lang="fr-FR" sz="2600" dirty="0" smtClean="0"/>
              <a:t>Facteurs    </a:t>
            </a:r>
            <a:r>
              <a:rPr lang="fr-FR" sz="2600" b="1" dirty="0" smtClean="0"/>
              <a:t>Mixtes</a:t>
            </a:r>
            <a:r>
              <a:rPr lang="fr-FR" sz="2600" b="1" dirty="0" smtClean="0">
                <a:solidFill>
                  <a:schemeClr val="accent2"/>
                </a:solidFill>
              </a:rPr>
              <a:t> </a:t>
            </a:r>
            <a:r>
              <a:rPr lang="fr-FR" sz="2600" dirty="0" smtClean="0">
                <a:solidFill>
                  <a:schemeClr val="accent2"/>
                </a:solidFill>
              </a:rPr>
              <a:t>    </a:t>
            </a:r>
            <a:endParaRPr lang="fr-FR" sz="2600" b="1" dirty="0" smtClean="0"/>
          </a:p>
          <a:p>
            <a:pPr>
              <a:buFont typeface="Wingdings" pitchFamily="2" charset="2"/>
              <a:buNone/>
            </a:pPr>
            <a:r>
              <a:rPr lang="fr-FR" sz="2600" dirty="0" smtClean="0"/>
              <a:t>	</a:t>
            </a:r>
            <a:endParaRPr lang="fr-FR" sz="2600" dirty="0"/>
          </a:p>
        </p:txBody>
      </p:sp>
      <p:sp>
        <p:nvSpPr>
          <p:cNvPr id="4" name="ZoneTexte 3"/>
          <p:cNvSpPr txBox="1"/>
          <p:nvPr/>
        </p:nvSpPr>
        <p:spPr>
          <a:xfrm>
            <a:off x="6516688" y="-12700"/>
            <a:ext cx="2627312" cy="261938"/>
          </a:xfrm>
          <a:prstGeom prst="rect">
            <a:avLst/>
          </a:prstGeom>
          <a:noFill/>
        </p:spPr>
        <p:txBody>
          <a:bodyPr>
            <a:spAutoFit/>
          </a:bodyPr>
          <a:lstStyle/>
          <a:p>
            <a:pPr algn="r">
              <a:defRPr/>
            </a:pPr>
            <a:r>
              <a:rPr lang="fr-FR" sz="1100" dirty="0">
                <a:solidFill>
                  <a:schemeClr val="tx2">
                    <a:lumMod val="75000"/>
                  </a:schemeClr>
                </a:solidFill>
              </a:rPr>
              <a:t>Diagnostic positif</a:t>
            </a:r>
          </a:p>
        </p:txBody>
      </p:sp>
    </p:spTree>
    <p:extLst>
      <p:ext uri="{BB962C8B-B14F-4D97-AF65-F5344CB8AC3E}">
        <p14:creationId xmlns:p14="http://schemas.microsoft.com/office/powerpoint/2010/main" val="282892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609600" y="228600"/>
            <a:ext cx="8153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Facteurs de risque Génétiques</a:t>
            </a:r>
            <a:endParaRPr lang="fr-FR" dirty="0"/>
          </a:p>
        </p:txBody>
      </p:sp>
      <p:sp>
        <p:nvSpPr>
          <p:cNvPr id="3" name="Rectangle 3"/>
          <p:cNvSpPr txBox="1">
            <a:spLocks/>
          </p:cNvSpPr>
          <p:nvPr/>
        </p:nvSpPr>
        <p:spPr>
          <a:xfrm>
            <a:off x="611188" y="1628775"/>
            <a:ext cx="81534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a:p>
            <a:r>
              <a:rPr lang="fr-FR" dirty="0" smtClean="0"/>
              <a:t>Déficit en antithrombine</a:t>
            </a:r>
          </a:p>
          <a:p>
            <a:r>
              <a:rPr lang="fr-FR" dirty="0" smtClean="0"/>
              <a:t>Déficit en protéine C</a:t>
            </a:r>
          </a:p>
          <a:p>
            <a:r>
              <a:rPr lang="fr-FR" dirty="0" smtClean="0"/>
              <a:t>Déficit en protéine S</a:t>
            </a:r>
          </a:p>
          <a:p>
            <a:r>
              <a:rPr lang="fr-FR" dirty="0" smtClean="0"/>
              <a:t>Facteur V</a:t>
            </a:r>
          </a:p>
          <a:p>
            <a:r>
              <a:rPr lang="fr-FR" dirty="0" smtClean="0"/>
              <a:t>Facteur II G20210A</a:t>
            </a:r>
          </a:p>
          <a:p>
            <a:r>
              <a:rPr lang="fr-FR" dirty="0" err="1" smtClean="0"/>
              <a:t>Dysfibrinogénémie</a:t>
            </a:r>
            <a:endParaRPr lang="fr-FR" dirty="0"/>
          </a:p>
        </p:txBody>
      </p:sp>
    </p:spTree>
    <p:extLst>
      <p:ext uri="{BB962C8B-B14F-4D97-AF65-F5344CB8AC3E}">
        <p14:creationId xmlns:p14="http://schemas.microsoft.com/office/powerpoint/2010/main" val="4115435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609600" y="228600"/>
            <a:ext cx="8153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Facteurs de risque acquis</a:t>
            </a:r>
            <a:endParaRPr lang="fr-FR"/>
          </a:p>
        </p:txBody>
      </p:sp>
      <p:sp>
        <p:nvSpPr>
          <p:cNvPr id="3" name="Rectangle 3"/>
          <p:cNvSpPr txBox="1">
            <a:spLocks/>
          </p:cNvSpPr>
          <p:nvPr/>
        </p:nvSpPr>
        <p:spPr>
          <a:xfrm>
            <a:off x="612775" y="1600200"/>
            <a:ext cx="81534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mtClean="0"/>
              <a:t>Age, insuffisance veineuse, ATCD de MTEV</a:t>
            </a:r>
          </a:p>
          <a:p>
            <a:r>
              <a:rPr lang="fr-FR" smtClean="0"/>
              <a:t>Obésité, immobilisation, voyages en avions</a:t>
            </a:r>
          </a:p>
          <a:p>
            <a:r>
              <a:rPr lang="fr-FR" smtClean="0"/>
              <a:t>Cancer, chirurgie</a:t>
            </a:r>
          </a:p>
          <a:p>
            <a:r>
              <a:rPr lang="fr-FR" smtClean="0"/>
              <a:t>Grossesse et accouchement</a:t>
            </a:r>
          </a:p>
          <a:p>
            <a:r>
              <a:rPr lang="fr-FR" smtClean="0"/>
              <a:t>Contraception orale, Traitement hormonal substitutif</a:t>
            </a:r>
          </a:p>
          <a:p>
            <a:r>
              <a:rPr lang="fr-FR" smtClean="0"/>
              <a:t>Syndrome des anti phospholipides</a:t>
            </a:r>
          </a:p>
          <a:p>
            <a:r>
              <a:rPr lang="fr-FR" smtClean="0"/>
              <a:t>Syndrome Myeloprolifératifs</a:t>
            </a:r>
          </a:p>
          <a:p>
            <a:r>
              <a:rPr lang="fr-FR" smtClean="0"/>
              <a:t>Hémoglobinurie Paroxystique</a:t>
            </a:r>
          </a:p>
          <a:p>
            <a:endParaRPr lang="fr-FR"/>
          </a:p>
        </p:txBody>
      </p:sp>
    </p:spTree>
    <p:extLst>
      <p:ext uri="{BB962C8B-B14F-4D97-AF65-F5344CB8AC3E}">
        <p14:creationId xmlns:p14="http://schemas.microsoft.com/office/powerpoint/2010/main" val="1803317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64"/>
            <a:ext cx="9155097" cy="728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723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611188" y="260350"/>
            <a:ext cx="81534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smtClean="0"/>
              <a:t>                                                          Facteurs de risque mixtes</a:t>
            </a:r>
            <a:br>
              <a:rPr lang="fr-FR" sz="4000" smtClean="0"/>
            </a:br>
            <a:endParaRPr lang="fr-FR" sz="4000" dirty="0"/>
          </a:p>
        </p:txBody>
      </p:sp>
      <p:sp>
        <p:nvSpPr>
          <p:cNvPr id="3" name="Rectangle 3"/>
          <p:cNvSpPr txBox="1">
            <a:spLocks/>
          </p:cNvSpPr>
          <p:nvPr/>
        </p:nvSpPr>
        <p:spPr>
          <a:xfrm>
            <a:off x="612775" y="1600200"/>
            <a:ext cx="81534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fr-FR" smtClean="0"/>
              <a:t>Hyperhomocystéinémie</a:t>
            </a:r>
          </a:p>
          <a:p>
            <a:pPr>
              <a:lnSpc>
                <a:spcPct val="90000"/>
              </a:lnSpc>
            </a:pPr>
            <a:endParaRPr lang="fr-FR" smtClean="0"/>
          </a:p>
          <a:p>
            <a:pPr>
              <a:lnSpc>
                <a:spcPct val="90000"/>
              </a:lnSpc>
            </a:pPr>
            <a:r>
              <a:rPr lang="fr-FR" smtClean="0"/>
              <a:t>Taux élevé de fibrinogène</a:t>
            </a:r>
          </a:p>
          <a:p>
            <a:pPr>
              <a:lnSpc>
                <a:spcPct val="90000"/>
              </a:lnSpc>
            </a:pPr>
            <a:endParaRPr lang="fr-FR" smtClean="0"/>
          </a:p>
          <a:p>
            <a:pPr>
              <a:lnSpc>
                <a:spcPct val="90000"/>
              </a:lnSpc>
            </a:pPr>
            <a:r>
              <a:rPr lang="fr-FR" smtClean="0"/>
              <a:t>Taux élevé facteur VIII</a:t>
            </a:r>
          </a:p>
          <a:p>
            <a:pPr>
              <a:lnSpc>
                <a:spcPct val="90000"/>
              </a:lnSpc>
            </a:pPr>
            <a:endParaRPr lang="fr-FR" smtClean="0"/>
          </a:p>
          <a:p>
            <a:pPr>
              <a:lnSpc>
                <a:spcPct val="90000"/>
              </a:lnSpc>
            </a:pPr>
            <a:r>
              <a:rPr lang="fr-FR" smtClean="0"/>
              <a:t>Taux élevé facteur XI</a:t>
            </a:r>
          </a:p>
          <a:p>
            <a:pPr>
              <a:lnSpc>
                <a:spcPct val="90000"/>
              </a:lnSpc>
            </a:pPr>
            <a:endParaRPr lang="fr-FR" smtClean="0"/>
          </a:p>
          <a:p>
            <a:pPr>
              <a:lnSpc>
                <a:spcPct val="90000"/>
              </a:lnSpc>
            </a:pPr>
            <a:r>
              <a:rPr lang="fr-FR" smtClean="0"/>
              <a:t>Taux élevé facteur IX</a:t>
            </a:r>
            <a:endParaRPr lang="fr-FR"/>
          </a:p>
        </p:txBody>
      </p:sp>
    </p:spTree>
    <p:extLst>
      <p:ext uri="{BB962C8B-B14F-4D97-AF65-F5344CB8AC3E}">
        <p14:creationId xmlns:p14="http://schemas.microsoft.com/office/powerpoint/2010/main" val="3039028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71400"/>
            <a:ext cx="8656637" cy="66373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101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0622"/>
            <a:ext cx="8229600" cy="1143000"/>
          </a:xfrm>
        </p:spPr>
        <p:txBody>
          <a:bodyPr>
            <a:normAutofit fontScale="90000"/>
          </a:bodyPr>
          <a:lstStyle/>
          <a:p>
            <a:r>
              <a:rPr lang="fr-FR" dirty="0"/>
              <a:t>le risque relatif en fonction de la </a:t>
            </a:r>
            <a:r>
              <a:rPr lang="fr-FR" dirty="0" err="1" smtClean="0"/>
              <a:t>thrombophilie</a:t>
            </a:r>
            <a:endParaRPr lang="fr-FR" dirty="0"/>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1013965873"/>
              </p:ext>
            </p:extLst>
          </p:nvPr>
        </p:nvGraphicFramePr>
        <p:xfrm>
          <a:off x="539552" y="1556792"/>
          <a:ext cx="8229600" cy="4836583"/>
        </p:xfrm>
        <a:graphic>
          <a:graphicData uri="http://schemas.openxmlformats.org/drawingml/2006/table">
            <a:tbl>
              <a:tblPr firstRow="1" bandRow="1">
                <a:tableStyleId>{7DF18680-E054-41AD-8BC1-D1AEF772440D}</a:tableStyleId>
              </a:tblPr>
              <a:tblGrid>
                <a:gridCol w="3024336"/>
                <a:gridCol w="5205264"/>
              </a:tblGrid>
              <a:tr h="557844">
                <a:tc>
                  <a:txBody>
                    <a:bodyPr/>
                    <a:lstStyle/>
                    <a:p>
                      <a:r>
                        <a:rPr lang="fr-FR" dirty="0" smtClean="0"/>
                        <a:t>Groupes</a:t>
                      </a:r>
                      <a:r>
                        <a:rPr lang="fr-FR" baseline="0" dirty="0" smtClean="0"/>
                        <a:t> </a:t>
                      </a:r>
                      <a:endParaRPr lang="fr-FR" dirty="0"/>
                    </a:p>
                  </a:txBody>
                  <a:tcPr/>
                </a:tc>
                <a:tc>
                  <a:txBody>
                    <a:bodyPr/>
                    <a:lstStyle/>
                    <a:p>
                      <a:endParaRPr lang="fr-FR" dirty="0"/>
                    </a:p>
                  </a:txBody>
                  <a:tcPr/>
                </a:tc>
              </a:tr>
              <a:tr h="796279">
                <a:tc>
                  <a:txBody>
                    <a:bodyPr/>
                    <a:lstStyle/>
                    <a:p>
                      <a:r>
                        <a:rPr lang="fr-FR" dirty="0" smtClean="0"/>
                        <a:t>Groupe à Risque élevé</a:t>
                      </a:r>
                      <a:r>
                        <a:rPr lang="fr-FR" baseline="0" dirty="0" smtClean="0"/>
                        <a:t> </a:t>
                      </a:r>
                      <a:endParaRPr lang="fr-FR" dirty="0"/>
                    </a:p>
                  </a:txBody>
                  <a:tcPr/>
                </a:tc>
                <a:tc>
                  <a:txBody>
                    <a:bodyPr/>
                    <a:lstStyle/>
                    <a:p>
                      <a:r>
                        <a:rPr lang="fr-FR" dirty="0" smtClean="0"/>
                        <a:t>Déficit</a:t>
                      </a:r>
                      <a:r>
                        <a:rPr lang="fr-FR" baseline="0" dirty="0" smtClean="0"/>
                        <a:t> en AT </a:t>
                      </a:r>
                    </a:p>
                    <a:p>
                      <a:r>
                        <a:rPr lang="fr-FR" baseline="0" dirty="0" smtClean="0"/>
                        <a:t>SAPL avéré  </a:t>
                      </a:r>
                    </a:p>
                  </a:txBody>
                  <a:tcPr/>
                </a:tc>
              </a:tr>
              <a:tr h="1470780">
                <a:tc>
                  <a:txBody>
                    <a:bodyPr/>
                    <a:lstStyle/>
                    <a:p>
                      <a:r>
                        <a:rPr lang="fr-FR" dirty="0" smtClean="0"/>
                        <a:t>Groupe à Risque moyen </a:t>
                      </a:r>
                      <a:endParaRPr lang="fr-FR" dirty="0"/>
                    </a:p>
                  </a:txBody>
                  <a:tcPr/>
                </a:tc>
                <a:tc>
                  <a:txBody>
                    <a:bodyPr/>
                    <a:lstStyle/>
                    <a:p>
                      <a:r>
                        <a:rPr lang="fr-FR" dirty="0" smtClean="0"/>
                        <a:t>Déficit en protéine S ou C </a:t>
                      </a:r>
                    </a:p>
                    <a:p>
                      <a:r>
                        <a:rPr lang="fr-FR" dirty="0" smtClean="0"/>
                        <a:t>Mutation</a:t>
                      </a:r>
                      <a:r>
                        <a:rPr lang="fr-FR" baseline="0" dirty="0" smtClean="0"/>
                        <a:t> </a:t>
                      </a:r>
                      <a:r>
                        <a:rPr lang="fr-FR" dirty="0" smtClean="0"/>
                        <a:t>en facteur</a:t>
                      </a:r>
                      <a:r>
                        <a:rPr lang="fr-FR" baseline="0" dirty="0" smtClean="0"/>
                        <a:t> V </a:t>
                      </a:r>
                      <a:r>
                        <a:rPr lang="fr-FR" baseline="0" dirty="0" err="1" smtClean="0"/>
                        <a:t>leiden</a:t>
                      </a:r>
                      <a:r>
                        <a:rPr lang="fr-FR" baseline="0" dirty="0" smtClean="0"/>
                        <a:t>  +/+</a:t>
                      </a:r>
                    </a:p>
                    <a:p>
                      <a:r>
                        <a:rPr lang="fr-FR" baseline="0" dirty="0" smtClean="0"/>
                        <a:t>Mutation  en facteur II +/+</a:t>
                      </a:r>
                    </a:p>
                    <a:p>
                      <a:r>
                        <a:rPr lang="fr-FR" baseline="0" dirty="0" smtClean="0"/>
                        <a:t>Anomalies Combinées </a:t>
                      </a:r>
                    </a:p>
                    <a:p>
                      <a:endParaRPr lang="fr-FR" dirty="0"/>
                    </a:p>
                  </a:txBody>
                  <a:tcPr/>
                </a:tc>
              </a:tr>
              <a:tr h="1195009">
                <a:tc>
                  <a:txBody>
                    <a:bodyPr/>
                    <a:lstStyle/>
                    <a:p>
                      <a:r>
                        <a:rPr lang="fr-FR" dirty="0" smtClean="0"/>
                        <a:t>Groupe à risque faible </a:t>
                      </a:r>
                      <a:endParaRPr lang="fr-FR" dirty="0"/>
                    </a:p>
                  </a:txBody>
                  <a:tcPr/>
                </a:tc>
                <a:tc>
                  <a:txBody>
                    <a:bodyPr/>
                    <a:lstStyle/>
                    <a:p>
                      <a:r>
                        <a:rPr lang="fr-FR" dirty="0" smtClean="0"/>
                        <a:t>Mutation</a:t>
                      </a:r>
                      <a:r>
                        <a:rPr lang="fr-FR" baseline="0" dirty="0" smtClean="0"/>
                        <a:t> </a:t>
                      </a:r>
                      <a:r>
                        <a:rPr lang="fr-FR" dirty="0" smtClean="0"/>
                        <a:t>en facteur</a:t>
                      </a:r>
                      <a:r>
                        <a:rPr lang="fr-FR" baseline="0" dirty="0" smtClean="0"/>
                        <a:t> V </a:t>
                      </a:r>
                      <a:r>
                        <a:rPr lang="fr-FR" baseline="0" dirty="0" err="1" smtClean="0"/>
                        <a:t>leiden</a:t>
                      </a:r>
                      <a:r>
                        <a:rPr lang="fr-FR" baseline="0" dirty="0" smtClean="0"/>
                        <a:t>  +/-</a:t>
                      </a:r>
                    </a:p>
                    <a:p>
                      <a:r>
                        <a:rPr lang="fr-FR" baseline="0" dirty="0" smtClean="0"/>
                        <a:t>Mutation en facteur II +/-</a:t>
                      </a:r>
                    </a:p>
                    <a:p>
                      <a:r>
                        <a:rPr lang="fr-FR" baseline="0" dirty="0" err="1" smtClean="0"/>
                        <a:t>Hyperhocysteinémie</a:t>
                      </a:r>
                      <a:r>
                        <a:rPr lang="fr-FR" baseline="0" dirty="0" smtClean="0"/>
                        <a:t> </a:t>
                      </a:r>
                    </a:p>
                    <a:p>
                      <a:r>
                        <a:rPr lang="fr-FR" baseline="0" dirty="0" smtClean="0"/>
                        <a:t>Anti-phospholipides AS </a:t>
                      </a:r>
                    </a:p>
                    <a:p>
                      <a:r>
                        <a:rPr lang="fr-FR" baseline="0" dirty="0" smtClean="0"/>
                        <a:t>Augmentation VIII</a:t>
                      </a:r>
                    </a:p>
                    <a:p>
                      <a:endParaRPr lang="fr-FR" baseline="0" dirty="0" smtClean="0"/>
                    </a:p>
                    <a:p>
                      <a:endParaRPr lang="fr-FR" dirty="0"/>
                    </a:p>
                  </a:txBody>
                  <a:tcPr/>
                </a:tc>
              </a:tr>
            </a:tbl>
          </a:graphicData>
        </a:graphic>
      </p:graphicFrame>
    </p:spTree>
    <p:extLst>
      <p:ext uri="{BB962C8B-B14F-4D97-AF65-F5344CB8AC3E}">
        <p14:creationId xmlns:p14="http://schemas.microsoft.com/office/powerpoint/2010/main" val="4127394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4294967295"/>
          </p:nvPr>
        </p:nvSpPr>
        <p:spPr bwMode="auto">
          <a:xfrm>
            <a:off x="302840" y="1619250"/>
            <a:ext cx="82296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ts val="600"/>
              </a:spcBef>
              <a:spcAft>
                <a:spcPct val="0"/>
              </a:spcAft>
              <a:buClr>
                <a:schemeClr val="accent2"/>
              </a:buClr>
              <a:buSzPts val="2200"/>
              <a:buFont typeface="Wingdings 2" pitchFamily="18" charset="2"/>
              <a:buChar char=""/>
              <a:tabLst/>
            </a:pPr>
            <a:r>
              <a:rPr kumimoji="0" lang="en-GB" sz="2600" b="0" i="0" u="none" strike="noStrike" cap="none" normalizeH="0" baseline="0" dirty="0" smtClean="0">
                <a:ln>
                  <a:noFill/>
                </a:ln>
                <a:solidFill>
                  <a:srgbClr val="000000"/>
                </a:solidFill>
                <a:effectLst/>
                <a:latin typeface="Constantia" pitchFamily="18" charset="0"/>
              </a:rPr>
              <a:t>Patient &lt; 50 </a:t>
            </a:r>
            <a:r>
              <a:rPr kumimoji="0" lang="en-GB" sz="2600" b="0" i="0" u="none" strike="noStrike" cap="none" normalizeH="0" baseline="0" dirty="0" err="1" smtClean="0">
                <a:ln>
                  <a:noFill/>
                </a:ln>
                <a:solidFill>
                  <a:srgbClr val="000000"/>
                </a:solidFill>
                <a:effectLst/>
                <a:latin typeface="Constantia" pitchFamily="18" charset="0"/>
              </a:rPr>
              <a:t>ans</a:t>
            </a:r>
            <a:endParaRPr kumimoji="0" lang="en-GB" sz="2600" b="0" i="0" u="none" strike="noStrike" cap="none" normalizeH="0" baseline="0" dirty="0" smtClean="0">
              <a:ln>
                <a:noFill/>
              </a:ln>
              <a:solidFill>
                <a:srgbClr val="000000"/>
              </a:solidFill>
              <a:effectLst/>
              <a:latin typeface="Constantia" pitchFamily="18" charset="0"/>
            </a:endParaRPr>
          </a:p>
          <a:p>
            <a:pPr marL="342900" marR="0" lvl="0" indent="-342900" algn="l" defTabSz="914400" rtl="0" eaLnBrk="0" fontAlgn="base" latinLnBrk="0" hangingPunct="0">
              <a:lnSpc>
                <a:spcPct val="100000"/>
              </a:lnSpc>
              <a:spcBef>
                <a:spcPts val="600"/>
              </a:spcBef>
              <a:spcAft>
                <a:spcPct val="0"/>
              </a:spcAft>
              <a:buClr>
                <a:schemeClr val="accent2"/>
              </a:buClr>
              <a:buSzPts val="2200"/>
              <a:buFont typeface="Wingdings 2" pitchFamily="18" charset="2"/>
              <a:buChar char=""/>
              <a:tabLst/>
            </a:pPr>
            <a:r>
              <a:rPr kumimoji="0" lang="en-GB" sz="2600" b="0" i="0" u="none" strike="noStrike" cap="none" normalizeH="0" baseline="0" dirty="0" smtClean="0">
                <a:ln>
                  <a:noFill/>
                </a:ln>
                <a:solidFill>
                  <a:srgbClr val="000000"/>
                </a:solidFill>
                <a:effectLst/>
                <a:latin typeface="Constantia" pitchFamily="18" charset="0"/>
              </a:rPr>
              <a:t>ATCD </a:t>
            </a:r>
            <a:r>
              <a:rPr kumimoji="0" lang="en-GB" sz="2600" b="0" i="0" u="none" strike="noStrike" cap="none" normalizeH="0" baseline="0" dirty="0" err="1" smtClean="0">
                <a:ln>
                  <a:noFill/>
                </a:ln>
                <a:solidFill>
                  <a:srgbClr val="000000"/>
                </a:solidFill>
                <a:effectLst/>
                <a:latin typeface="Constantia" pitchFamily="18" charset="0"/>
              </a:rPr>
              <a:t>documenté</a:t>
            </a:r>
            <a:r>
              <a:rPr kumimoji="0" lang="en-GB" sz="2600" b="0" i="0" u="none" strike="noStrike" cap="none" normalizeH="0" baseline="0" dirty="0" smtClean="0">
                <a:ln>
                  <a:noFill/>
                </a:ln>
                <a:solidFill>
                  <a:srgbClr val="000000"/>
                </a:solidFill>
                <a:effectLst/>
                <a:latin typeface="Constantia" pitchFamily="18" charset="0"/>
              </a:rPr>
              <a:t> de TVP </a:t>
            </a:r>
            <a:r>
              <a:rPr kumimoji="0" lang="en-GB" sz="2600" b="0" i="0" u="none" strike="noStrike" cap="none" normalizeH="0" baseline="0" dirty="0" err="1" smtClean="0">
                <a:ln>
                  <a:noFill/>
                </a:ln>
                <a:solidFill>
                  <a:srgbClr val="000000"/>
                </a:solidFill>
                <a:effectLst/>
                <a:latin typeface="Constantia" pitchFamily="18" charset="0"/>
              </a:rPr>
              <a:t>inexpliquée</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ou</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récidivante</a:t>
            </a:r>
            <a:endParaRPr kumimoji="0" lang="en-GB" sz="2600" b="0" i="0" u="none" strike="noStrike" cap="none" normalizeH="0" baseline="0" dirty="0" smtClean="0">
              <a:ln>
                <a:noFill/>
              </a:ln>
              <a:solidFill>
                <a:srgbClr val="000000"/>
              </a:solidFill>
              <a:effectLst/>
              <a:latin typeface="Constantia" pitchFamily="18" charset="0"/>
            </a:endParaRPr>
          </a:p>
          <a:p>
            <a:pPr marL="342900" marR="0" lvl="0" indent="-342900" algn="l" defTabSz="914400" rtl="0" eaLnBrk="0" fontAlgn="base" latinLnBrk="0" hangingPunct="0">
              <a:lnSpc>
                <a:spcPct val="100000"/>
              </a:lnSpc>
              <a:spcBef>
                <a:spcPts val="600"/>
              </a:spcBef>
              <a:spcAft>
                <a:spcPct val="0"/>
              </a:spcAft>
              <a:buClr>
                <a:schemeClr val="accent2"/>
              </a:buClr>
              <a:buSzPts val="2200"/>
              <a:buFont typeface="Wingdings 2" pitchFamily="18" charset="2"/>
              <a:buChar char=""/>
              <a:tabLst/>
            </a:pPr>
            <a:r>
              <a:rPr kumimoji="0" lang="en-GB" sz="2600" b="0" i="0" u="none" strike="noStrike" cap="none" normalizeH="0" baseline="0" dirty="0" smtClean="0">
                <a:ln>
                  <a:noFill/>
                </a:ln>
                <a:solidFill>
                  <a:srgbClr val="000000"/>
                </a:solidFill>
                <a:effectLst/>
                <a:latin typeface="Constantia" pitchFamily="18" charset="0"/>
              </a:rPr>
              <a:t>ATCD </a:t>
            </a:r>
            <a:r>
              <a:rPr kumimoji="0" lang="en-GB" sz="2600" b="0" i="0" u="none" strike="noStrike" cap="none" normalizeH="0" baseline="0" dirty="0" err="1" smtClean="0">
                <a:ln>
                  <a:noFill/>
                </a:ln>
                <a:solidFill>
                  <a:srgbClr val="000000"/>
                </a:solidFill>
                <a:effectLst/>
                <a:latin typeface="Constantia" pitchFamily="18" charset="0"/>
              </a:rPr>
              <a:t>documenté</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d'EP</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inexpliquée</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ou</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récidivante</a:t>
            </a:r>
            <a:endParaRPr kumimoji="0" lang="en-GB" sz="2600" b="0" i="0" u="none" strike="noStrike" cap="none" normalizeH="0" baseline="0" dirty="0" smtClean="0">
              <a:ln>
                <a:noFill/>
              </a:ln>
              <a:solidFill>
                <a:srgbClr val="000000"/>
              </a:solidFill>
              <a:effectLst/>
              <a:latin typeface="Constantia" pitchFamily="18" charset="0"/>
            </a:endParaRPr>
          </a:p>
          <a:p>
            <a:pPr marL="342900" marR="0" lvl="0" indent="-342900" algn="l" defTabSz="914400" rtl="0" eaLnBrk="0" fontAlgn="base" latinLnBrk="0" hangingPunct="0">
              <a:lnSpc>
                <a:spcPct val="100000"/>
              </a:lnSpc>
              <a:spcBef>
                <a:spcPts val="600"/>
              </a:spcBef>
              <a:spcAft>
                <a:spcPct val="0"/>
              </a:spcAft>
              <a:buClr>
                <a:schemeClr val="accent2"/>
              </a:buClr>
              <a:buSzPts val="2200"/>
              <a:buFont typeface="Wingdings 2" pitchFamily="18" charset="2"/>
              <a:buChar char=""/>
              <a:tabLst/>
            </a:pPr>
            <a:r>
              <a:rPr kumimoji="0" lang="en-GB" sz="2600" b="0" i="0" u="none" strike="noStrike" cap="none" normalizeH="0" baseline="0" dirty="0" smtClean="0">
                <a:ln>
                  <a:noFill/>
                </a:ln>
                <a:solidFill>
                  <a:srgbClr val="000000"/>
                </a:solidFill>
                <a:effectLst/>
                <a:latin typeface="Constantia" pitchFamily="18" charset="0"/>
              </a:rPr>
              <a:t>ATCD de TVS </a:t>
            </a:r>
            <a:r>
              <a:rPr kumimoji="0" lang="en-GB" sz="2600" b="0" i="0" u="none" strike="noStrike" cap="none" normalizeH="0" baseline="0" dirty="0" err="1" smtClean="0">
                <a:ln>
                  <a:noFill/>
                </a:ln>
                <a:solidFill>
                  <a:srgbClr val="000000"/>
                </a:solidFill>
                <a:effectLst/>
                <a:latin typeface="Constantia" pitchFamily="18" charset="0"/>
              </a:rPr>
              <a:t>récidivante</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sur</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veine</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saine</a:t>
            </a:r>
            <a:endParaRPr kumimoji="0" lang="en-GB" sz="2600" b="0" i="0" u="none" strike="noStrike" cap="none" normalizeH="0" baseline="0" dirty="0" smtClean="0">
              <a:ln>
                <a:noFill/>
              </a:ln>
              <a:solidFill>
                <a:srgbClr val="000000"/>
              </a:solidFill>
              <a:effectLst/>
              <a:latin typeface="Constantia" pitchFamily="18" charset="0"/>
            </a:endParaRPr>
          </a:p>
          <a:p>
            <a:pPr marL="342900" marR="0" lvl="0" indent="-342900" algn="l" defTabSz="914400" rtl="0" eaLnBrk="0" fontAlgn="base" latinLnBrk="0" hangingPunct="0">
              <a:lnSpc>
                <a:spcPct val="100000"/>
              </a:lnSpc>
              <a:spcBef>
                <a:spcPts val="600"/>
              </a:spcBef>
              <a:spcAft>
                <a:spcPct val="0"/>
              </a:spcAft>
              <a:buClr>
                <a:schemeClr val="accent2"/>
              </a:buClr>
              <a:buSzPts val="2200"/>
              <a:buFont typeface="Wingdings 2" pitchFamily="18" charset="2"/>
              <a:buChar char=""/>
              <a:tabLst/>
            </a:pPr>
            <a:r>
              <a:rPr kumimoji="0" lang="en-GB" sz="2600" b="0" i="0" u="none" strike="noStrike" cap="none" normalizeH="0" baseline="0" dirty="0" smtClean="0">
                <a:ln>
                  <a:noFill/>
                </a:ln>
                <a:solidFill>
                  <a:srgbClr val="000000"/>
                </a:solidFill>
                <a:effectLst/>
                <a:latin typeface="Constantia" pitchFamily="18" charset="0"/>
              </a:rPr>
              <a:t>ATCD de MTE familial </a:t>
            </a:r>
            <a:r>
              <a:rPr kumimoji="0" lang="en-GB" sz="2600" b="0" i="0" u="none" strike="noStrike" cap="none" normalizeH="0" baseline="0" dirty="0" err="1" smtClean="0">
                <a:ln>
                  <a:noFill/>
                </a:ln>
                <a:solidFill>
                  <a:srgbClr val="000000"/>
                </a:solidFill>
                <a:effectLst/>
                <a:latin typeface="Constantia" pitchFamily="18" charset="0"/>
              </a:rPr>
              <a:t>documenté</a:t>
            </a:r>
            <a:r>
              <a:rPr kumimoji="0" lang="en-GB" sz="2600" b="0" i="0" u="none" strike="noStrike" cap="none" normalizeH="0" baseline="0" dirty="0" smtClean="0">
                <a:ln>
                  <a:noFill/>
                </a:ln>
                <a:solidFill>
                  <a:srgbClr val="000000"/>
                </a:solidFill>
                <a:effectLst/>
                <a:latin typeface="Constantia" pitchFamily="18" charset="0"/>
              </a:rPr>
              <a:t> </a:t>
            </a:r>
            <a:r>
              <a:rPr kumimoji="0" lang="en-GB" sz="2600" b="0" i="0" u="none" strike="noStrike" cap="none" normalizeH="0" baseline="0" dirty="0" err="1" smtClean="0">
                <a:ln>
                  <a:noFill/>
                </a:ln>
                <a:solidFill>
                  <a:srgbClr val="000000"/>
                </a:solidFill>
                <a:effectLst/>
                <a:latin typeface="Constantia" pitchFamily="18" charset="0"/>
              </a:rPr>
              <a:t>avant</a:t>
            </a:r>
            <a:r>
              <a:rPr kumimoji="0" lang="en-GB" sz="2600" b="0" i="0" u="none" strike="noStrike" cap="none" normalizeH="0" baseline="0" dirty="0" smtClean="0">
                <a:ln>
                  <a:noFill/>
                </a:ln>
                <a:solidFill>
                  <a:srgbClr val="000000"/>
                </a:solidFill>
                <a:effectLst/>
                <a:latin typeface="Constantia" pitchFamily="18" charset="0"/>
              </a:rPr>
              <a:t> 50 </a:t>
            </a:r>
            <a:r>
              <a:rPr kumimoji="0" lang="en-GB" sz="2600" b="0" i="0" u="none" strike="noStrike" cap="none" normalizeH="0" baseline="0" dirty="0" err="1" smtClean="0">
                <a:ln>
                  <a:noFill/>
                </a:ln>
                <a:solidFill>
                  <a:srgbClr val="000000"/>
                </a:solidFill>
                <a:effectLst/>
                <a:latin typeface="Constantia" pitchFamily="18" charset="0"/>
              </a:rPr>
              <a:t>ans</a:t>
            </a:r>
            <a:endParaRPr kumimoji="0" lang="en-GB" sz="2600" b="0" i="0" u="none" strike="noStrike" cap="none" normalizeH="0" baseline="0" dirty="0" smtClean="0">
              <a:ln>
                <a:noFill/>
              </a:ln>
              <a:solidFill>
                <a:srgbClr val="000000"/>
              </a:solidFill>
              <a:effectLst/>
              <a:latin typeface="Constantia" pitchFamily="18" charset="0"/>
            </a:endParaRPr>
          </a:p>
          <a:p>
            <a:pPr marL="342900" marR="0" lvl="0" indent="-342900" algn="l" defTabSz="914400" rtl="0" eaLnBrk="0" fontAlgn="base" latinLnBrk="0" hangingPunct="0">
              <a:lnSpc>
                <a:spcPct val="100000"/>
              </a:lnSpc>
              <a:spcBef>
                <a:spcPts val="600"/>
              </a:spcBef>
              <a:spcAft>
                <a:spcPct val="0"/>
              </a:spcAft>
              <a:buClrTx/>
              <a:buSzTx/>
              <a:buFontTx/>
              <a:buChar char="•"/>
              <a:tabLst/>
            </a:pPr>
            <a:endParaRPr kumimoji="0" lang="en-GB" sz="2000" b="0" i="1" u="none" strike="noStrike" cap="none" normalizeH="0" baseline="0" dirty="0" smtClean="0">
              <a:ln>
                <a:noFill/>
              </a:ln>
              <a:solidFill>
                <a:srgbClr val="000000"/>
              </a:solidFill>
              <a:effectLst/>
              <a:latin typeface="Constantia" pitchFamily="18" charset="0"/>
            </a:endParaRPr>
          </a:p>
          <a:p>
            <a:pPr marL="342900" marR="0" lvl="0" indent="-342900" algn="l" defTabSz="914400" rtl="0" eaLnBrk="0" fontAlgn="base" latinLnBrk="0" hangingPunct="0">
              <a:lnSpc>
                <a:spcPct val="100000"/>
              </a:lnSpc>
              <a:spcBef>
                <a:spcPts val="600"/>
              </a:spcBef>
              <a:spcAft>
                <a:spcPct val="0"/>
              </a:spcAft>
              <a:buClrTx/>
              <a:buSzTx/>
              <a:buFontTx/>
              <a:buChar char="•"/>
              <a:tabLst/>
            </a:pPr>
            <a:endParaRPr kumimoji="0" lang="en-GB" sz="2000" b="0" i="1" u="none" strike="noStrike" cap="none" normalizeH="0" baseline="0" dirty="0" smtClean="0">
              <a:ln>
                <a:noFill/>
              </a:ln>
              <a:solidFill>
                <a:srgbClr val="000000"/>
              </a:solidFill>
              <a:effectLst/>
              <a:latin typeface="Constantia" pitchFamily="18" charset="0"/>
            </a:endParaRPr>
          </a:p>
          <a:p>
            <a:pPr marL="342900" marR="0" lvl="0" indent="-342900" algn="l" defTabSz="914400" rtl="0" eaLnBrk="0" fontAlgn="base" latinLnBrk="0" hangingPunct="0">
              <a:lnSpc>
                <a:spcPct val="100000"/>
              </a:lnSpc>
              <a:spcBef>
                <a:spcPts val="600"/>
              </a:spcBef>
              <a:spcAft>
                <a:spcPct val="0"/>
              </a:spcAft>
              <a:buClrTx/>
              <a:buSzTx/>
              <a:buFontTx/>
              <a:buChar char="•"/>
              <a:tabLst/>
            </a:pPr>
            <a:r>
              <a:rPr kumimoji="0" lang="en-GB" sz="2000" b="0" i="1" u="none" strike="noStrike" cap="none" normalizeH="0" baseline="0" dirty="0" err="1" smtClean="0">
                <a:ln>
                  <a:noFill/>
                </a:ln>
                <a:solidFill>
                  <a:srgbClr val="000000"/>
                </a:solidFill>
                <a:effectLst/>
                <a:latin typeface="Constantia" pitchFamily="18" charset="0"/>
              </a:rPr>
              <a:t>Recommandations</a:t>
            </a:r>
            <a:r>
              <a:rPr kumimoji="0" lang="en-GB" sz="2000" b="0" i="1" u="none" strike="noStrike" cap="none" normalizeH="0" baseline="0" dirty="0" smtClean="0">
                <a:ln>
                  <a:noFill/>
                </a:ln>
                <a:solidFill>
                  <a:srgbClr val="000000"/>
                </a:solidFill>
                <a:effectLst/>
                <a:latin typeface="Constantia" pitchFamily="18" charset="0"/>
              </a:rPr>
              <a:t> pour </a:t>
            </a:r>
            <a:r>
              <a:rPr kumimoji="0" lang="en-GB" sz="2000" b="0" i="1" u="none" strike="noStrike" cap="none" normalizeH="0" baseline="0" dirty="0" err="1" smtClean="0">
                <a:ln>
                  <a:noFill/>
                </a:ln>
                <a:solidFill>
                  <a:srgbClr val="000000"/>
                </a:solidFill>
                <a:effectLst/>
                <a:latin typeface="Constantia" pitchFamily="18" charset="0"/>
              </a:rPr>
              <a:t>une</a:t>
            </a:r>
            <a:r>
              <a:rPr kumimoji="0" lang="en-GB" sz="2000" b="0" i="1" u="none" strike="noStrike" cap="none" normalizeH="0" baseline="0" dirty="0" smtClean="0">
                <a:ln>
                  <a:noFill/>
                </a:ln>
                <a:solidFill>
                  <a:srgbClr val="000000"/>
                </a:solidFill>
                <a:effectLst/>
                <a:latin typeface="Constantia" pitchFamily="18" charset="0"/>
              </a:rPr>
              <a:t> </a:t>
            </a:r>
            <a:r>
              <a:rPr kumimoji="0" lang="en-GB" sz="2000" b="0" i="1" u="none" strike="noStrike" cap="none" normalizeH="0" baseline="0" dirty="0" err="1" smtClean="0">
                <a:ln>
                  <a:noFill/>
                </a:ln>
                <a:solidFill>
                  <a:srgbClr val="000000"/>
                </a:solidFill>
                <a:effectLst/>
                <a:latin typeface="Constantia" pitchFamily="18" charset="0"/>
              </a:rPr>
              <a:t>juste</a:t>
            </a:r>
            <a:r>
              <a:rPr kumimoji="0" lang="en-GB" sz="2000" b="0" i="1" u="none" strike="noStrike" cap="none" normalizeH="0" baseline="0" dirty="0" smtClean="0">
                <a:ln>
                  <a:noFill/>
                </a:ln>
                <a:solidFill>
                  <a:srgbClr val="000000"/>
                </a:solidFill>
                <a:effectLst/>
                <a:latin typeface="Constantia" pitchFamily="18" charset="0"/>
              </a:rPr>
              <a:t> prescription des </a:t>
            </a:r>
            <a:r>
              <a:rPr kumimoji="0" lang="en-GB" sz="2000" b="0" i="1" u="none" strike="noStrike" cap="none" normalizeH="0" baseline="0" dirty="0" err="1" smtClean="0">
                <a:ln>
                  <a:noFill/>
                </a:ln>
                <a:solidFill>
                  <a:srgbClr val="000000"/>
                </a:solidFill>
                <a:effectLst/>
                <a:latin typeface="Constantia" pitchFamily="18" charset="0"/>
              </a:rPr>
              <a:t>examens</a:t>
            </a:r>
            <a:r>
              <a:rPr kumimoji="0" lang="en-GB" sz="2000" b="0" i="1" u="none" strike="noStrike" cap="none" normalizeH="0" baseline="0" dirty="0" smtClean="0">
                <a:ln>
                  <a:noFill/>
                </a:ln>
                <a:solidFill>
                  <a:srgbClr val="000000"/>
                </a:solidFill>
                <a:effectLst/>
                <a:latin typeface="Constantia" pitchFamily="18" charset="0"/>
              </a:rPr>
              <a:t> </a:t>
            </a:r>
            <a:r>
              <a:rPr kumimoji="0" lang="en-GB" sz="2000" b="0" i="1" u="none" strike="noStrike" cap="none" normalizeH="0" baseline="0" dirty="0" err="1" smtClean="0">
                <a:ln>
                  <a:noFill/>
                </a:ln>
                <a:solidFill>
                  <a:srgbClr val="000000"/>
                </a:solidFill>
                <a:effectLst/>
                <a:latin typeface="Constantia" pitchFamily="18" charset="0"/>
              </a:rPr>
              <a:t>d'hémostase</a:t>
            </a:r>
            <a:r>
              <a:rPr kumimoji="0" lang="en-GB" sz="2000" b="0" i="1" u="none" strike="noStrike" cap="none" normalizeH="0" baseline="0" dirty="0" smtClean="0">
                <a:ln>
                  <a:noFill/>
                </a:ln>
                <a:solidFill>
                  <a:srgbClr val="000000"/>
                </a:solidFill>
                <a:effectLst/>
                <a:latin typeface="Constantia" pitchFamily="18" charset="0"/>
              </a:rPr>
              <a:t> en </a:t>
            </a:r>
            <a:r>
              <a:rPr kumimoji="0" lang="en-GB" sz="2000" b="0" i="1" u="none" strike="noStrike" cap="none" normalizeH="0" baseline="0" dirty="0" err="1" smtClean="0">
                <a:ln>
                  <a:noFill/>
                </a:ln>
                <a:solidFill>
                  <a:srgbClr val="000000"/>
                </a:solidFill>
                <a:effectLst/>
                <a:latin typeface="Constantia" pitchFamily="18" charset="0"/>
              </a:rPr>
              <a:t>pratique</a:t>
            </a:r>
            <a:r>
              <a:rPr kumimoji="0" lang="en-GB" sz="2000" b="0" i="1" u="none" strike="noStrike" cap="none" normalizeH="0" baseline="0" dirty="0" smtClean="0">
                <a:ln>
                  <a:noFill/>
                </a:ln>
                <a:solidFill>
                  <a:srgbClr val="000000"/>
                </a:solidFill>
                <a:effectLst/>
                <a:latin typeface="Constantia" pitchFamily="18" charset="0"/>
              </a:rPr>
              <a:t> </a:t>
            </a:r>
            <a:r>
              <a:rPr kumimoji="0" lang="en-GB" sz="2000" b="0" i="1" u="none" strike="noStrike" cap="none" normalizeH="0" baseline="0" dirty="0" err="1" smtClean="0">
                <a:ln>
                  <a:noFill/>
                </a:ln>
                <a:solidFill>
                  <a:srgbClr val="000000"/>
                </a:solidFill>
                <a:effectLst/>
                <a:latin typeface="Constantia" pitchFamily="18" charset="0"/>
              </a:rPr>
              <a:t>médicale</a:t>
            </a:r>
            <a:r>
              <a:rPr kumimoji="0" lang="en-GB" sz="2000" b="0" i="1" u="none" strike="noStrike" cap="none" normalizeH="0" baseline="0" dirty="0" smtClean="0">
                <a:ln>
                  <a:noFill/>
                </a:ln>
                <a:solidFill>
                  <a:srgbClr val="000000"/>
                </a:solidFill>
                <a:effectLst/>
                <a:latin typeface="Constantia" pitchFamily="18" charset="0"/>
              </a:rPr>
              <a:t> courante, STV 2006;118:29-41</a:t>
            </a:r>
            <a:r>
              <a:rPr kumimoji="0" lang="en-GB" sz="2800" b="0" i="0" u="none" strike="noStrike" cap="none" normalizeH="0" baseline="0" dirty="0" smtClean="0">
                <a:ln>
                  <a:noFill/>
                </a:ln>
                <a:solidFill>
                  <a:srgbClr val="000000"/>
                </a:solidFill>
                <a:effectLst/>
                <a:latin typeface="Constantia" pitchFamily="18" charset="0"/>
              </a:rPr>
              <a:t> </a:t>
            </a:r>
            <a:endParaRPr kumimoji="0" lang="fr-FR" sz="3200" b="0" i="0" u="none" strike="noStrike" cap="none" normalizeH="0" baseline="0" dirty="0" smtClean="0">
              <a:ln>
                <a:noFill/>
              </a:ln>
              <a:solidFill>
                <a:schemeClr val="tx1"/>
              </a:solidFill>
              <a:effectLst/>
              <a:latin typeface="Arial" pitchFamily="34" charset="0"/>
            </a:endParaRPr>
          </a:p>
        </p:txBody>
      </p:sp>
      <p:pic>
        <p:nvPicPr>
          <p:cNvPr id="23553" name="Rectangle 1"/>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0" y="171450"/>
            <a:ext cx="82423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sp>
        <p:nvSpPr>
          <p:cNvPr id="5" name="Espace réservé du numéro de diapositive 4"/>
          <p:cNvSpPr txBox="1">
            <a:spLocks noGrp="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fld id="{4FA03435-0B9E-4A3A-B96D-0754A28246E2}" type="slidenum">
              <a:rPr kumimoji="0" lang="en-GB" sz="1600" b="0" i="0" u="none" strike="noStrike" cap="none" normalizeH="0" baseline="0" smtClean="0">
                <a:ln>
                  <a:noFill/>
                </a:ln>
                <a:solidFill>
                  <a:schemeClr val="tx2"/>
                </a:solidFill>
                <a:effectLst/>
                <a:latin typeface="Arial" pitchFamily="34" charset="0"/>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pPr>
              <a:t>43</a:t>
            </a:fld>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Espace réservé du pied de page 5"/>
          <p:cNvSpPr txBox="1">
            <a:spLocks noGrp="1"/>
          </p:cNvSpPr>
          <p:nvPr/>
        </p:nvSpPr>
        <p:spPr bwMode="auto">
          <a:xfrm>
            <a:off x="2133600" y="6203950"/>
            <a:ext cx="3581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DU Phlébologie 2009</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93699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Bilan de </a:t>
            </a:r>
            <a:r>
              <a:rPr lang="fr-FR" dirty="0" err="1" smtClean="0"/>
              <a:t>thrombophilie</a:t>
            </a:r>
            <a:r>
              <a:rPr lang="fr-FR" dirty="0" smtClean="0"/>
              <a:t> ? </a:t>
            </a:r>
            <a:br>
              <a:rPr lang="fr-FR" dirty="0" smtClean="0"/>
            </a:br>
            <a:r>
              <a:rPr lang="fr-FR" dirty="0" smtClean="0"/>
              <a:t>Dosage hors AC, Grossesse et COP</a:t>
            </a:r>
            <a:endParaRPr lang="fr-FR" dirty="0"/>
          </a:p>
        </p:txBody>
      </p:sp>
      <p:sp>
        <p:nvSpPr>
          <p:cNvPr id="3" name="Espace réservé du contenu 2"/>
          <p:cNvSpPr>
            <a:spLocks noGrp="1"/>
          </p:cNvSpPr>
          <p:nvPr>
            <p:ph sz="quarter" idx="1"/>
          </p:nvPr>
        </p:nvSpPr>
        <p:spPr/>
        <p:txBody>
          <a:bodyPr>
            <a:normAutofit/>
          </a:bodyPr>
          <a:lstStyle/>
          <a:p>
            <a:r>
              <a:rPr lang="fr-FR" dirty="0"/>
              <a:t>TQ, TCA, </a:t>
            </a:r>
            <a:r>
              <a:rPr lang="fr-FR" dirty="0" err="1"/>
              <a:t>HémoG</a:t>
            </a:r>
            <a:r>
              <a:rPr lang="fr-FR" dirty="0"/>
              <a:t>, plaquette</a:t>
            </a:r>
          </a:p>
          <a:p>
            <a:r>
              <a:rPr lang="fr-FR" dirty="0"/>
              <a:t>Antithrombine (AT), protéine C, S</a:t>
            </a:r>
          </a:p>
          <a:p>
            <a:r>
              <a:rPr lang="fr-FR" dirty="0"/>
              <a:t>Test Résistance </a:t>
            </a:r>
            <a:r>
              <a:rPr lang="fr-FR" dirty="0" err="1"/>
              <a:t>Proteine</a:t>
            </a:r>
            <a:r>
              <a:rPr lang="fr-FR" dirty="0"/>
              <a:t> C Activée: si +recherche mutation Facteur V </a:t>
            </a:r>
            <a:r>
              <a:rPr lang="fr-FR" dirty="0" err="1"/>
              <a:t>Leiden</a:t>
            </a:r>
            <a:endParaRPr lang="fr-FR" dirty="0"/>
          </a:p>
          <a:p>
            <a:r>
              <a:rPr lang="fr-FR" dirty="0"/>
              <a:t>Test génétique : mutation G20210A, facteur II (gène prothrombine)</a:t>
            </a:r>
          </a:p>
          <a:p>
            <a:r>
              <a:rPr lang="fr-FR" dirty="0" err="1"/>
              <a:t>Ac</a:t>
            </a:r>
            <a:r>
              <a:rPr lang="fr-FR" dirty="0"/>
              <a:t> Anti-phospholipides : </a:t>
            </a:r>
            <a:r>
              <a:rPr lang="fr-FR" dirty="0" err="1"/>
              <a:t>Ac</a:t>
            </a:r>
            <a:r>
              <a:rPr lang="fr-FR" dirty="0"/>
              <a:t> circulants anti-lupiques et anti-</a:t>
            </a:r>
            <a:r>
              <a:rPr lang="fr-FR" dirty="0" err="1"/>
              <a:t>cardiolipines</a:t>
            </a:r>
            <a:r>
              <a:rPr lang="fr-FR" dirty="0"/>
              <a:t> dont </a:t>
            </a:r>
            <a:r>
              <a:rPr lang="fr-FR" dirty="0" err="1"/>
              <a:t>Ac</a:t>
            </a:r>
            <a:r>
              <a:rPr lang="fr-FR" dirty="0"/>
              <a:t> béta 2 GP 1</a:t>
            </a:r>
          </a:p>
          <a:p>
            <a:r>
              <a:rPr lang="fr-FR" dirty="0" err="1"/>
              <a:t>Homocystéinémie</a:t>
            </a:r>
            <a:r>
              <a:rPr lang="fr-FR" dirty="0"/>
              <a:t>, </a:t>
            </a:r>
            <a:r>
              <a:rPr lang="fr-FR" dirty="0" err="1"/>
              <a:t>folates</a:t>
            </a:r>
            <a:r>
              <a:rPr lang="fr-FR" dirty="0"/>
              <a:t>, Vit B12  </a:t>
            </a:r>
          </a:p>
          <a:p>
            <a:r>
              <a:rPr lang="fr-FR" dirty="0"/>
              <a:t>Facteur VIII +/-IX, XI</a:t>
            </a:r>
          </a:p>
          <a:p>
            <a:endParaRPr lang="fr-FR" dirty="0"/>
          </a:p>
        </p:txBody>
      </p:sp>
    </p:spTree>
    <p:extLst>
      <p:ext uri="{BB962C8B-B14F-4D97-AF65-F5344CB8AC3E}">
        <p14:creationId xmlns:p14="http://schemas.microsoft.com/office/powerpoint/2010/main" val="4283718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Place des  D-Dimères   </a:t>
            </a:r>
            <a:endParaRPr lang="fr-FR" b="1" dirty="0">
              <a:solidFill>
                <a:srgbClr val="0070C0"/>
              </a:solidFill>
            </a:endParaRPr>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848872" cy="522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47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6221413" y="3057525"/>
            <a:ext cx="1408112" cy="406400"/>
          </a:xfrm>
          <a:prstGeom prst="rect">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2000">
                <a:latin typeface="Arial" pitchFamily="34" charset="0"/>
              </a:rPr>
              <a:t>D-Dimères</a:t>
            </a:r>
          </a:p>
        </p:txBody>
      </p:sp>
      <p:sp>
        <p:nvSpPr>
          <p:cNvPr id="2061" name="AutoShape 13"/>
          <p:cNvSpPr>
            <a:spLocks noChangeArrowheads="1"/>
          </p:cNvSpPr>
          <p:nvPr/>
        </p:nvSpPr>
        <p:spPr bwMode="auto">
          <a:xfrm rot="5400000">
            <a:off x="5705475" y="2984500"/>
            <a:ext cx="3810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66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2" name="Text Box 4"/>
          <p:cNvSpPr txBox="1">
            <a:spLocks noChangeArrowheads="1"/>
          </p:cNvSpPr>
          <p:nvPr/>
        </p:nvSpPr>
        <p:spPr bwMode="auto">
          <a:xfrm>
            <a:off x="2282825" y="1612900"/>
            <a:ext cx="1312863"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2000">
                <a:latin typeface="Arial" pitchFamily="34" charset="0"/>
              </a:rPr>
              <a:t>thrombine</a:t>
            </a:r>
          </a:p>
        </p:txBody>
      </p:sp>
      <p:sp>
        <p:nvSpPr>
          <p:cNvPr id="2053" name="Text Box 5"/>
          <p:cNvSpPr txBox="1">
            <a:spLocks noChangeArrowheads="1"/>
          </p:cNvSpPr>
          <p:nvPr/>
        </p:nvSpPr>
        <p:spPr bwMode="auto">
          <a:xfrm>
            <a:off x="685800" y="304800"/>
            <a:ext cx="8032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tabLst>
                <a:tab pos="860425" algn="l"/>
              </a:tabLst>
              <a:defRPr sz="2400">
                <a:solidFill>
                  <a:schemeClr val="tx1"/>
                </a:solidFill>
                <a:latin typeface="Times New Roman" pitchFamily="18" charset="0"/>
              </a:defRPr>
            </a:lvl1pPr>
            <a:lvl2pPr algn="l">
              <a:tabLst>
                <a:tab pos="860425" algn="l"/>
              </a:tabLst>
              <a:defRPr sz="2400">
                <a:solidFill>
                  <a:schemeClr val="tx1"/>
                </a:solidFill>
                <a:latin typeface="Times New Roman" pitchFamily="18" charset="0"/>
              </a:defRPr>
            </a:lvl2pPr>
            <a:lvl3pPr algn="l">
              <a:tabLst>
                <a:tab pos="860425" algn="l"/>
              </a:tabLst>
              <a:defRPr sz="2400">
                <a:solidFill>
                  <a:schemeClr val="tx1"/>
                </a:solidFill>
                <a:latin typeface="Times New Roman" pitchFamily="18" charset="0"/>
              </a:defRPr>
            </a:lvl3pPr>
            <a:lvl4pPr algn="l">
              <a:tabLst>
                <a:tab pos="860425" algn="l"/>
              </a:tabLst>
              <a:defRPr sz="2400">
                <a:solidFill>
                  <a:schemeClr val="tx1"/>
                </a:solidFill>
                <a:latin typeface="Times New Roman" pitchFamily="18" charset="0"/>
              </a:defRPr>
            </a:lvl4pPr>
            <a:lvl5pPr algn="l">
              <a:tabLst>
                <a:tab pos="860425" algn="l"/>
              </a:tabLst>
              <a:defRPr sz="2400">
                <a:solidFill>
                  <a:schemeClr val="tx1"/>
                </a:solidFill>
                <a:latin typeface="Times New Roman" pitchFamily="18" charset="0"/>
              </a:defRPr>
            </a:lvl5pPr>
            <a:lvl6pPr fontAlgn="base">
              <a:spcBef>
                <a:spcPct val="0"/>
              </a:spcBef>
              <a:spcAft>
                <a:spcPct val="0"/>
              </a:spcAft>
              <a:tabLst>
                <a:tab pos="860425" algn="l"/>
              </a:tabLst>
              <a:defRPr sz="2400">
                <a:solidFill>
                  <a:schemeClr val="tx1"/>
                </a:solidFill>
                <a:latin typeface="Times New Roman" pitchFamily="18" charset="0"/>
              </a:defRPr>
            </a:lvl6pPr>
            <a:lvl7pPr fontAlgn="base">
              <a:spcBef>
                <a:spcPct val="0"/>
              </a:spcBef>
              <a:spcAft>
                <a:spcPct val="0"/>
              </a:spcAft>
              <a:tabLst>
                <a:tab pos="860425" algn="l"/>
              </a:tabLst>
              <a:defRPr sz="2400">
                <a:solidFill>
                  <a:schemeClr val="tx1"/>
                </a:solidFill>
                <a:latin typeface="Times New Roman" pitchFamily="18" charset="0"/>
              </a:defRPr>
            </a:lvl7pPr>
            <a:lvl8pPr fontAlgn="base">
              <a:spcBef>
                <a:spcPct val="0"/>
              </a:spcBef>
              <a:spcAft>
                <a:spcPct val="0"/>
              </a:spcAft>
              <a:tabLst>
                <a:tab pos="860425" algn="l"/>
              </a:tabLst>
              <a:defRPr sz="2400">
                <a:solidFill>
                  <a:schemeClr val="tx1"/>
                </a:solidFill>
                <a:latin typeface="Times New Roman" pitchFamily="18" charset="0"/>
              </a:defRPr>
            </a:lvl8pPr>
            <a:lvl9pPr fontAlgn="base">
              <a:spcBef>
                <a:spcPct val="0"/>
              </a:spcBef>
              <a:spcAft>
                <a:spcPct val="0"/>
              </a:spcAft>
              <a:tabLst>
                <a:tab pos="860425" algn="l"/>
              </a:tabLst>
              <a:defRPr sz="2400">
                <a:solidFill>
                  <a:schemeClr val="tx1"/>
                </a:solidFill>
                <a:latin typeface="Times New Roman" pitchFamily="18" charset="0"/>
              </a:defRPr>
            </a:lvl9pPr>
          </a:lstStyle>
          <a:p>
            <a:r>
              <a:rPr lang="fr-FR" sz="2800" b="1" dirty="0">
                <a:solidFill>
                  <a:srgbClr val="0000FF"/>
                </a:solidFill>
                <a:latin typeface="Comic Sans MS" pitchFamily="66" charset="0"/>
              </a:rPr>
              <a:t>Signification et performances des D-Dimères</a:t>
            </a:r>
          </a:p>
        </p:txBody>
      </p:sp>
      <p:sp>
        <p:nvSpPr>
          <p:cNvPr id="2054" name="Text Box 6"/>
          <p:cNvSpPr txBox="1">
            <a:spLocks noChangeArrowheads="1"/>
          </p:cNvSpPr>
          <p:nvPr/>
        </p:nvSpPr>
        <p:spPr bwMode="auto">
          <a:xfrm>
            <a:off x="325438" y="1095375"/>
            <a:ext cx="4122737"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Clr>
                <a:srgbClr val="0000FF"/>
              </a:buClr>
              <a:buFont typeface="Wingdings" pitchFamily="2" charset="2"/>
              <a:buChar char="§"/>
            </a:pPr>
            <a:r>
              <a:rPr lang="fr-FR">
                <a:latin typeface="Arial" pitchFamily="34" charset="0"/>
              </a:rPr>
              <a:t> Activation de la coagulation</a:t>
            </a:r>
          </a:p>
        </p:txBody>
      </p:sp>
      <p:sp>
        <p:nvSpPr>
          <p:cNvPr id="2055" name="AutoShape 7"/>
          <p:cNvSpPr>
            <a:spLocks noChangeArrowheads="1"/>
          </p:cNvSpPr>
          <p:nvPr/>
        </p:nvSpPr>
        <p:spPr bwMode="auto">
          <a:xfrm rot="5400000">
            <a:off x="1766888" y="1552575"/>
            <a:ext cx="3810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66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6" name="Text Box 8"/>
          <p:cNvSpPr txBox="1">
            <a:spLocks noChangeArrowheads="1"/>
          </p:cNvSpPr>
          <p:nvPr/>
        </p:nvSpPr>
        <p:spPr bwMode="auto">
          <a:xfrm>
            <a:off x="3425825" y="2082800"/>
            <a:ext cx="962025"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2000">
                <a:latin typeface="Arial" pitchFamily="34" charset="0"/>
              </a:rPr>
              <a:t>Fibrine</a:t>
            </a:r>
          </a:p>
        </p:txBody>
      </p:sp>
      <p:sp>
        <p:nvSpPr>
          <p:cNvPr id="2057" name="AutoShape 9"/>
          <p:cNvSpPr>
            <a:spLocks noChangeArrowheads="1"/>
          </p:cNvSpPr>
          <p:nvPr/>
        </p:nvSpPr>
        <p:spPr bwMode="auto">
          <a:xfrm rot="5400000">
            <a:off x="2909888" y="2022475"/>
            <a:ext cx="3810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66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8" name="Text Box 10"/>
          <p:cNvSpPr txBox="1">
            <a:spLocks noChangeArrowheads="1"/>
          </p:cNvSpPr>
          <p:nvPr/>
        </p:nvSpPr>
        <p:spPr bwMode="auto">
          <a:xfrm>
            <a:off x="4387850" y="2565400"/>
            <a:ext cx="2994025"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2000">
                <a:latin typeface="Arial" pitchFamily="34" charset="0"/>
              </a:rPr>
              <a:t>dégradation de la Fibrine</a:t>
            </a:r>
          </a:p>
        </p:txBody>
      </p:sp>
      <p:sp>
        <p:nvSpPr>
          <p:cNvPr id="2059" name="AutoShape 11"/>
          <p:cNvSpPr>
            <a:spLocks noChangeArrowheads="1"/>
          </p:cNvSpPr>
          <p:nvPr/>
        </p:nvSpPr>
        <p:spPr bwMode="auto">
          <a:xfrm rot="5400000">
            <a:off x="3871913" y="2492375"/>
            <a:ext cx="3810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66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074" name="Group 26"/>
          <p:cNvGrpSpPr>
            <a:grpSpLocks/>
          </p:cNvGrpSpPr>
          <p:nvPr/>
        </p:nvGrpSpPr>
        <p:grpSpPr bwMode="auto">
          <a:xfrm>
            <a:off x="228600" y="3838575"/>
            <a:ext cx="8716963" cy="2714625"/>
            <a:chOff x="144" y="2418"/>
            <a:chExt cx="5491" cy="1710"/>
          </a:xfrm>
        </p:grpSpPr>
        <p:sp>
          <p:nvSpPr>
            <p:cNvPr id="2062" name="Rectangle 14"/>
            <p:cNvSpPr>
              <a:spLocks noChangeArrowheads="1"/>
            </p:cNvSpPr>
            <p:nvPr/>
          </p:nvSpPr>
          <p:spPr bwMode="auto">
            <a:xfrm>
              <a:off x="144" y="2418"/>
              <a:ext cx="2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Clr>
                  <a:srgbClr val="0000FF"/>
                </a:buClr>
                <a:buFont typeface="Wingdings" pitchFamily="2" charset="2"/>
                <a:buChar char="§"/>
              </a:pPr>
              <a:r>
                <a:rPr lang="fr-FR">
                  <a:latin typeface="Arial" pitchFamily="34" charset="0"/>
                </a:rPr>
                <a:t> Pas d’activation de la coag.</a:t>
              </a:r>
            </a:p>
          </p:txBody>
        </p:sp>
        <p:sp>
          <p:nvSpPr>
            <p:cNvPr id="2063" name="Rectangle 15"/>
            <p:cNvSpPr>
              <a:spLocks noChangeArrowheads="1"/>
            </p:cNvSpPr>
            <p:nvPr/>
          </p:nvSpPr>
          <p:spPr bwMode="auto">
            <a:xfrm>
              <a:off x="4393" y="2448"/>
              <a:ext cx="1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Clr>
                  <a:srgbClr val="0000FF"/>
                </a:buClr>
                <a:buFont typeface="Wingdings" pitchFamily="2" charset="2"/>
                <a:buNone/>
              </a:pPr>
              <a:r>
                <a:rPr lang="fr-FR" sz="2000">
                  <a:latin typeface="Arial" pitchFamily="34" charset="0"/>
                  <a:sym typeface="Wingdings" pitchFamily="2" charset="2"/>
                </a:rPr>
                <a:t> D-Di négatifs</a:t>
              </a:r>
              <a:endParaRPr lang="fr-FR" sz="2000">
                <a:latin typeface="Arial" pitchFamily="34" charset="0"/>
              </a:endParaRPr>
            </a:p>
          </p:txBody>
        </p:sp>
        <p:sp>
          <p:nvSpPr>
            <p:cNvPr id="2064" name="Rectangle 16"/>
            <p:cNvSpPr>
              <a:spLocks noChangeArrowheads="1"/>
            </p:cNvSpPr>
            <p:nvPr/>
          </p:nvSpPr>
          <p:spPr bwMode="auto">
            <a:xfrm>
              <a:off x="2736" y="2448"/>
              <a:ext cx="15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2000">
                  <a:latin typeface="Arial" pitchFamily="34" charset="0"/>
                  <a:sym typeface="Wingdings" pitchFamily="2" charset="2"/>
                </a:rPr>
                <a:t> pas de thrombus</a:t>
              </a:r>
              <a:endParaRPr lang="fr-FR" sz="2000">
                <a:latin typeface="Arial" pitchFamily="34" charset="0"/>
              </a:endParaRPr>
            </a:p>
          </p:txBody>
        </p:sp>
        <p:sp>
          <p:nvSpPr>
            <p:cNvPr id="2065" name="Rectangle 17"/>
            <p:cNvSpPr>
              <a:spLocks noChangeArrowheads="1"/>
            </p:cNvSpPr>
            <p:nvPr/>
          </p:nvSpPr>
          <p:spPr bwMode="auto">
            <a:xfrm>
              <a:off x="144" y="3272"/>
              <a:ext cx="20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Clr>
                  <a:srgbClr val="0000FF"/>
                </a:buClr>
                <a:buFont typeface="Wingdings" pitchFamily="2" charset="2"/>
                <a:buChar char="§"/>
              </a:pPr>
              <a:r>
                <a:rPr lang="fr-FR">
                  <a:latin typeface="Arial" pitchFamily="34" charset="0"/>
                </a:rPr>
                <a:t> Activation de la coag.</a:t>
              </a:r>
            </a:p>
          </p:txBody>
        </p:sp>
        <p:sp>
          <p:nvSpPr>
            <p:cNvPr id="2066" name="Rectangle 18"/>
            <p:cNvSpPr>
              <a:spLocks noChangeArrowheads="1"/>
            </p:cNvSpPr>
            <p:nvPr/>
          </p:nvSpPr>
          <p:spPr bwMode="auto">
            <a:xfrm>
              <a:off x="4393" y="3302"/>
              <a:ext cx="11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2000">
                  <a:latin typeface="Arial" pitchFamily="34" charset="0"/>
                  <a:sym typeface="Wingdings" pitchFamily="2" charset="2"/>
                </a:rPr>
                <a:t> D-Di positifs</a:t>
              </a:r>
              <a:endParaRPr lang="fr-FR" sz="2000">
                <a:latin typeface="Arial" pitchFamily="34" charset="0"/>
              </a:endParaRPr>
            </a:p>
          </p:txBody>
        </p:sp>
        <p:sp>
          <p:nvSpPr>
            <p:cNvPr id="2067" name="Rectangle 19"/>
            <p:cNvSpPr>
              <a:spLocks noChangeArrowheads="1"/>
            </p:cNvSpPr>
            <p:nvPr/>
          </p:nvSpPr>
          <p:spPr bwMode="auto">
            <a:xfrm>
              <a:off x="2736" y="3302"/>
              <a:ext cx="9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2000">
                  <a:latin typeface="Arial" pitchFamily="34" charset="0"/>
                  <a:sym typeface="Wingdings" pitchFamily="2" charset="2"/>
                </a:rPr>
                <a:t> thrombus</a:t>
              </a:r>
              <a:endParaRPr lang="fr-FR" sz="2000">
                <a:latin typeface="Arial" pitchFamily="34" charset="0"/>
              </a:endParaRPr>
            </a:p>
          </p:txBody>
        </p:sp>
        <p:sp>
          <p:nvSpPr>
            <p:cNvPr id="2068" name="Rectangle 20"/>
            <p:cNvSpPr>
              <a:spLocks noChangeArrowheads="1"/>
            </p:cNvSpPr>
            <p:nvPr/>
          </p:nvSpPr>
          <p:spPr bwMode="auto">
            <a:xfrm>
              <a:off x="2736" y="3542"/>
              <a:ext cx="1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2000">
                  <a:latin typeface="Arial" pitchFamily="34" charset="0"/>
                  <a:sym typeface="Wingdings" pitchFamily="2" charset="2"/>
                </a:rPr>
                <a:t> inflammation ...</a:t>
              </a:r>
              <a:endParaRPr lang="fr-FR" sz="2000">
                <a:latin typeface="Arial" pitchFamily="34" charset="0"/>
              </a:endParaRPr>
            </a:p>
          </p:txBody>
        </p:sp>
        <p:sp>
          <p:nvSpPr>
            <p:cNvPr id="2069" name="Rectangle 21"/>
            <p:cNvSpPr>
              <a:spLocks noChangeArrowheads="1"/>
            </p:cNvSpPr>
            <p:nvPr/>
          </p:nvSpPr>
          <p:spPr bwMode="auto">
            <a:xfrm>
              <a:off x="624" y="2784"/>
              <a:ext cx="4963" cy="256"/>
            </a:xfrm>
            <a:prstGeom prst="rect">
              <a:avLst/>
            </a:prstGeom>
            <a:solidFill>
              <a:srgbClr val="FFFF66"/>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tabLst>
                  <a:tab pos="1812925" algn="l"/>
                  <a:tab pos="2473325" algn="l"/>
                  <a:tab pos="4948238" algn="l"/>
                  <a:tab pos="5529263" algn="l"/>
                </a:tabLst>
              </a:pPr>
              <a:r>
                <a:rPr lang="fr-FR" sz="2000" b="1">
                  <a:solidFill>
                    <a:srgbClr val="0000FF"/>
                  </a:solidFill>
                  <a:latin typeface="Arial" pitchFamily="34" charset="0"/>
                  <a:sym typeface="Wingdings" pitchFamily="2" charset="2"/>
                </a:rPr>
                <a:t>D-Di négatifs   	</a:t>
              </a:r>
              <a:r>
                <a:rPr lang="fr-FR" sz="2000" b="1">
                  <a:latin typeface="Arial" pitchFamily="34" charset="0"/>
                  <a:sym typeface="Wingdings" pitchFamily="2" charset="2"/>
                </a:rPr>
                <a:t></a:t>
              </a:r>
              <a:r>
                <a:rPr lang="fr-FR" sz="2000" b="1">
                  <a:solidFill>
                    <a:srgbClr val="0000FF"/>
                  </a:solidFill>
                  <a:latin typeface="Arial" pitchFamily="34" charset="0"/>
                  <a:sym typeface="Wingdings" pitchFamily="2" charset="2"/>
                </a:rPr>
                <a:t>	pas de faux négatif	</a:t>
              </a:r>
              <a:r>
                <a:rPr lang="fr-FR" sz="2000" b="1">
                  <a:latin typeface="Arial" pitchFamily="34" charset="0"/>
                  <a:sym typeface="Wingdings" pitchFamily="2" charset="2"/>
                </a:rPr>
                <a:t>	</a:t>
              </a:r>
              <a:r>
                <a:rPr lang="fr-FR" sz="2000" b="1">
                  <a:solidFill>
                    <a:srgbClr val="0000FF"/>
                  </a:solidFill>
                  <a:latin typeface="Arial" pitchFamily="34" charset="0"/>
                  <a:sym typeface="Wingdings" pitchFamily="2" charset="2"/>
                </a:rPr>
                <a:t>sensibilité élevée </a:t>
              </a:r>
              <a:endParaRPr lang="fr-FR" sz="2000" b="1">
                <a:solidFill>
                  <a:srgbClr val="0000FF"/>
                </a:solidFill>
                <a:latin typeface="Arial" pitchFamily="34" charset="0"/>
              </a:endParaRPr>
            </a:p>
          </p:txBody>
        </p:sp>
        <p:sp>
          <p:nvSpPr>
            <p:cNvPr id="2071" name="Rectangle 23"/>
            <p:cNvSpPr>
              <a:spLocks noChangeArrowheads="1"/>
            </p:cNvSpPr>
            <p:nvPr/>
          </p:nvSpPr>
          <p:spPr bwMode="auto">
            <a:xfrm>
              <a:off x="625" y="3872"/>
              <a:ext cx="4847" cy="256"/>
            </a:xfrm>
            <a:prstGeom prst="rect">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tabLst>
                  <a:tab pos="1812925" algn="l"/>
                  <a:tab pos="2473325" algn="l"/>
                  <a:tab pos="4948238" algn="l"/>
                  <a:tab pos="5529263" algn="l"/>
                </a:tabLst>
              </a:pPr>
              <a:r>
                <a:rPr lang="fr-FR" sz="2000" b="1">
                  <a:solidFill>
                    <a:srgbClr val="FF3300"/>
                  </a:solidFill>
                  <a:latin typeface="Arial" pitchFamily="34" charset="0"/>
                  <a:sym typeface="Wingdings" pitchFamily="2" charset="2"/>
                </a:rPr>
                <a:t>D-Di positifs</a:t>
              </a:r>
              <a:r>
                <a:rPr lang="fr-FR" sz="2000" b="1">
                  <a:solidFill>
                    <a:srgbClr val="0000FF"/>
                  </a:solidFill>
                  <a:latin typeface="Arial" pitchFamily="34" charset="0"/>
                  <a:sym typeface="Wingdings" pitchFamily="2" charset="2"/>
                </a:rPr>
                <a:t>   	</a:t>
              </a:r>
              <a:r>
                <a:rPr lang="fr-FR" sz="2000" b="1">
                  <a:latin typeface="Arial" pitchFamily="34" charset="0"/>
                  <a:sym typeface="Wingdings" pitchFamily="2" charset="2"/>
                </a:rPr>
                <a:t></a:t>
              </a:r>
              <a:r>
                <a:rPr lang="fr-FR" sz="2000" b="1">
                  <a:solidFill>
                    <a:srgbClr val="0000FF"/>
                  </a:solidFill>
                  <a:latin typeface="Arial" pitchFamily="34" charset="0"/>
                  <a:sym typeface="Wingdings" pitchFamily="2" charset="2"/>
                </a:rPr>
                <a:t>	</a:t>
              </a:r>
              <a:r>
                <a:rPr lang="fr-FR" sz="2000" b="1">
                  <a:solidFill>
                    <a:srgbClr val="FF3300"/>
                  </a:solidFill>
                  <a:latin typeface="Arial" pitchFamily="34" charset="0"/>
                  <a:sym typeface="Wingdings" pitchFamily="2" charset="2"/>
                </a:rPr>
                <a:t>des faux positifs</a:t>
              </a:r>
              <a:r>
                <a:rPr lang="fr-FR" sz="2000" b="1">
                  <a:solidFill>
                    <a:srgbClr val="0000FF"/>
                  </a:solidFill>
                  <a:latin typeface="Arial" pitchFamily="34" charset="0"/>
                  <a:sym typeface="Wingdings" pitchFamily="2" charset="2"/>
                </a:rPr>
                <a:t>	</a:t>
              </a:r>
              <a:r>
                <a:rPr lang="fr-FR" sz="2000" b="1">
                  <a:latin typeface="Arial" pitchFamily="34" charset="0"/>
                  <a:sym typeface="Wingdings" pitchFamily="2" charset="2"/>
                </a:rPr>
                <a:t>	</a:t>
              </a:r>
              <a:r>
                <a:rPr lang="fr-FR" sz="2000" b="1">
                  <a:solidFill>
                    <a:srgbClr val="FF3300"/>
                  </a:solidFill>
                  <a:latin typeface="Arial" pitchFamily="34" charset="0"/>
                  <a:sym typeface="Wingdings" pitchFamily="2" charset="2"/>
                </a:rPr>
                <a:t>spécificité faible</a:t>
              </a:r>
              <a:endParaRPr lang="fr-FR" sz="2000" b="1">
                <a:solidFill>
                  <a:srgbClr val="FF3300"/>
                </a:solidFill>
                <a:latin typeface="Arial" pitchFamily="34" charset="0"/>
              </a:endParaRPr>
            </a:p>
          </p:txBody>
        </p:sp>
      </p:grpSp>
      <p:sp>
        <p:nvSpPr>
          <p:cNvPr id="2075" name="Text Box 27"/>
          <p:cNvSpPr txBox="1">
            <a:spLocks noChangeArrowheads="1"/>
          </p:cNvSpPr>
          <p:nvPr/>
        </p:nvSpPr>
        <p:spPr bwMode="auto">
          <a:xfrm>
            <a:off x="8532813" y="77788"/>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itchFamily="34" charset="0"/>
              </a:rPr>
              <a:t>6/27</a:t>
            </a:r>
          </a:p>
        </p:txBody>
      </p:sp>
    </p:spTree>
    <p:extLst>
      <p:ext uri="{BB962C8B-B14F-4D97-AF65-F5344CB8AC3E}">
        <p14:creationId xmlns:p14="http://schemas.microsoft.com/office/powerpoint/2010/main" val="3532051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85800"/>
            <a:ext cx="7772400" cy="1143000"/>
          </a:xfrm>
        </p:spPr>
        <p:txBody>
          <a:bodyPr>
            <a:normAutofit fontScale="90000"/>
          </a:bodyPr>
          <a:lstStyle/>
          <a:p>
            <a:r>
              <a:rPr lang="fr-FR" b="1" dirty="0" smtClean="0"/>
              <a:t>D Dimères dans la stratégie diagnostique d’une MTEV </a:t>
            </a:r>
            <a:endParaRPr lang="fr-FR" b="1" dirty="0"/>
          </a:p>
        </p:txBody>
      </p:sp>
      <p:sp>
        <p:nvSpPr>
          <p:cNvPr id="3" name="Espace réservé du contenu 2"/>
          <p:cNvSpPr>
            <a:spLocks noGrp="1"/>
          </p:cNvSpPr>
          <p:nvPr>
            <p:ph sz="quarter" idx="1"/>
          </p:nvPr>
        </p:nvSpPr>
        <p:spPr>
          <a:xfrm>
            <a:off x="914400" y="2025352"/>
            <a:ext cx="7772400" cy="4572000"/>
          </a:xfrm>
        </p:spPr>
        <p:txBody>
          <a:bodyPr>
            <a:normAutofit/>
          </a:bodyPr>
          <a:lstStyle/>
          <a:p>
            <a:r>
              <a:rPr lang="fr-FR" b="1" dirty="0" smtClean="0">
                <a:latin typeface="Times New Roman" pitchFamily="18" charset="0"/>
                <a:cs typeface="Times New Roman" pitchFamily="18" charset="0"/>
              </a:rPr>
              <a:t>Taux de D-Dimères&lt;</a:t>
            </a:r>
            <a:r>
              <a:rPr lang="fr-FR" b="1" dirty="0" smtClean="0">
                <a:solidFill>
                  <a:srgbClr val="FF0000"/>
                </a:solidFill>
                <a:latin typeface="Times New Roman" pitchFamily="18" charset="0"/>
                <a:cs typeface="Times New Roman" pitchFamily="18" charset="0"/>
              </a:rPr>
              <a:t>500ng/l</a:t>
            </a:r>
          </a:p>
          <a:p>
            <a:pPr marL="0" indent="0">
              <a:buNone/>
            </a:pPr>
            <a:r>
              <a:rPr lang="fr-FR" b="1" dirty="0">
                <a:solidFill>
                  <a:srgbClr val="FF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 pour la plupart des techniques ) </a:t>
            </a:r>
          </a:p>
          <a:p>
            <a:pPr lvl="1">
              <a:buFont typeface="Wingdings" pitchFamily="2" charset="2"/>
              <a:buChar char="Ø"/>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Exclut un épisode aigu récent de MTEV(EP ou TVP) en l’absence de traitement anticoagulant : </a:t>
            </a:r>
          </a:p>
          <a:p>
            <a:pPr lvl="1">
              <a:buFont typeface="Wingdings" pitchFamily="2" charset="2"/>
              <a:buChar char="Ø"/>
            </a:pP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Diagnostic d’exclusion </a:t>
            </a:r>
            <a:r>
              <a:rPr lang="fr-FR" b="1" dirty="0">
                <a:solidFill>
                  <a:srgbClr val="FF0000"/>
                </a:solidFill>
                <a:latin typeface="Times New Roman" pitchFamily="18" charset="0"/>
                <a:cs typeface="Times New Roman" pitchFamily="18" charset="0"/>
              </a:rPr>
              <a:t>VPN&gt;98</a:t>
            </a:r>
            <a:r>
              <a:rPr lang="fr-FR" b="1" dirty="0" smtClean="0">
                <a:solidFill>
                  <a:srgbClr val="FF0000"/>
                </a:solidFill>
                <a:latin typeface="Times New Roman" pitchFamily="18" charset="0"/>
                <a:cs typeface="Times New Roman" pitchFamily="18" charset="0"/>
              </a:rPr>
              <a:t>% </a:t>
            </a:r>
            <a:endParaRPr lang="fr-FR" b="1" dirty="0">
              <a:solidFill>
                <a:srgbClr val="FF0000"/>
              </a:solidFill>
              <a:latin typeface="Times New Roman" pitchFamily="18" charset="0"/>
              <a:cs typeface="Times New Roman" pitchFamily="18" charset="0"/>
            </a:endParaRPr>
          </a:p>
          <a:p>
            <a:pPr marL="320040" lvl="1" indent="0">
              <a:buNone/>
            </a:pPr>
            <a:endParaRPr lang="fr-FR" dirty="0" smtClean="0">
              <a:latin typeface="Times New Roman" pitchFamily="18" charset="0"/>
              <a:cs typeface="Times New Roman" pitchFamily="18" charset="0"/>
            </a:endParaRPr>
          </a:p>
          <a:p>
            <a:r>
              <a:rPr lang="fr-FR" dirty="0">
                <a:latin typeface="Times New Roman" pitchFamily="18" charset="0"/>
                <a:cs typeface="Times New Roman" pitchFamily="18" charset="0"/>
              </a:rPr>
              <a:t>U</a:t>
            </a:r>
            <a:r>
              <a:rPr lang="fr-FR" dirty="0" smtClean="0">
                <a:latin typeface="Times New Roman" pitchFamily="18" charset="0"/>
                <a:cs typeface="Times New Roman" pitchFamily="18" charset="0"/>
              </a:rPr>
              <a:t>n taux &gt; seuil : aucune conclusion ( test non spécifique)  : </a:t>
            </a:r>
            <a:r>
              <a:rPr lang="fr-FR" b="1" dirty="0" smtClean="0">
                <a:solidFill>
                  <a:srgbClr val="FF0000"/>
                </a:solidFill>
                <a:latin typeface="Times New Roman" pitchFamily="18" charset="0"/>
                <a:cs typeface="Times New Roman" pitchFamily="18" charset="0"/>
              </a:rPr>
              <a:t>spécificité faible </a:t>
            </a:r>
          </a:p>
        </p:txBody>
      </p:sp>
    </p:spTree>
    <p:extLst>
      <p:ext uri="{BB962C8B-B14F-4D97-AF65-F5344CB8AC3E}">
        <p14:creationId xmlns:p14="http://schemas.microsoft.com/office/powerpoint/2010/main" val="3845232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0070C0"/>
                </a:solidFill>
              </a:rPr>
              <a:t>Limitation dosages D Dimères </a:t>
            </a:r>
            <a:endParaRPr lang="fr-FR" sz="3200" b="1" dirty="0">
              <a:solidFill>
                <a:srgbClr val="0070C0"/>
              </a:solidFill>
            </a:endParaRPr>
          </a:p>
        </p:txBody>
      </p:sp>
      <p:sp>
        <p:nvSpPr>
          <p:cNvPr id="3" name="Espace réservé du contenu 2"/>
          <p:cNvSpPr>
            <a:spLocks noGrp="1"/>
          </p:cNvSpPr>
          <p:nvPr>
            <p:ph sz="quarter" idx="1"/>
          </p:nvPr>
        </p:nvSpPr>
        <p:spPr>
          <a:xfrm>
            <a:off x="914400" y="1881336"/>
            <a:ext cx="7772400" cy="4572000"/>
          </a:xfrm>
        </p:spPr>
        <p:txBody>
          <a:bodyPr>
            <a:normAutofit lnSpcReduction="10000"/>
          </a:bodyPr>
          <a:lstStyle/>
          <a:p>
            <a:r>
              <a:rPr lang="fr-FR" sz="2800" b="1" dirty="0">
                <a:solidFill>
                  <a:srgbClr val="0070C0"/>
                </a:solidFill>
              </a:rPr>
              <a:t>Physiologiques</a:t>
            </a:r>
            <a:r>
              <a:rPr lang="fr-FR" sz="3000" b="1" dirty="0" smtClean="0">
                <a:solidFill>
                  <a:srgbClr val="0070C0"/>
                </a:solidFill>
              </a:rPr>
              <a:t> </a:t>
            </a:r>
            <a:r>
              <a:rPr lang="fr-FR" sz="3000" dirty="0" smtClean="0">
                <a:solidFill>
                  <a:srgbClr val="0070C0"/>
                </a:solidFill>
              </a:rPr>
              <a:t>: </a:t>
            </a:r>
          </a:p>
          <a:p>
            <a:pPr lvl="1">
              <a:buFont typeface="Wingdings" pitchFamily="2" charset="2"/>
              <a:buChar char="Ø"/>
            </a:pPr>
            <a:r>
              <a:rPr lang="fr-FR" i="1" dirty="0" smtClean="0"/>
              <a:t> </a:t>
            </a:r>
            <a:r>
              <a:rPr lang="fr-FR" b="1" dirty="0"/>
              <a:t>A</a:t>
            </a:r>
            <a:r>
              <a:rPr lang="fr-FR" b="1" dirty="0" smtClean="0"/>
              <a:t>ge &gt; 70 ans</a:t>
            </a:r>
            <a:r>
              <a:rPr lang="fr-FR" dirty="0" smtClean="0"/>
              <a:t>:  </a:t>
            </a:r>
            <a:r>
              <a:rPr lang="fr-FR" dirty="0"/>
              <a:t>la </a:t>
            </a:r>
            <a:r>
              <a:rPr lang="fr-FR" dirty="0" smtClean="0"/>
              <a:t>valeur </a:t>
            </a:r>
            <a:r>
              <a:rPr lang="fr-FR" b="1" dirty="0" smtClean="0">
                <a:solidFill>
                  <a:srgbClr val="FF0000"/>
                </a:solidFill>
              </a:rPr>
              <a:t>de </a:t>
            </a:r>
            <a:r>
              <a:rPr lang="fr-FR" b="1" dirty="0">
                <a:solidFill>
                  <a:srgbClr val="FF0000"/>
                </a:solidFill>
              </a:rPr>
              <a:t>750 </a:t>
            </a:r>
            <a:r>
              <a:rPr lang="fr-FR" b="1" dirty="0" err="1">
                <a:solidFill>
                  <a:srgbClr val="FF0000"/>
                </a:solidFill>
              </a:rPr>
              <a:t>ng</a:t>
            </a:r>
            <a:r>
              <a:rPr lang="fr-FR" b="1" dirty="0">
                <a:solidFill>
                  <a:srgbClr val="FF0000"/>
                </a:solidFill>
              </a:rPr>
              <a:t>/ml</a:t>
            </a:r>
            <a:r>
              <a:rPr lang="fr-FR" b="1" dirty="0"/>
              <a:t> </a:t>
            </a:r>
            <a:r>
              <a:rPr lang="fr-FR" dirty="0"/>
              <a:t>a été proposée.</a:t>
            </a:r>
          </a:p>
          <a:p>
            <a:pPr lvl="1">
              <a:buFont typeface="Wingdings" pitchFamily="2" charset="2"/>
              <a:buChar char="Ø"/>
            </a:pPr>
            <a:r>
              <a:rPr lang="fr-FR" b="1" dirty="0" smtClean="0"/>
              <a:t>  </a:t>
            </a:r>
            <a:r>
              <a:rPr lang="fr-FR" b="1" dirty="0"/>
              <a:t>L</a:t>
            </a:r>
            <a:r>
              <a:rPr lang="fr-FR" b="1" dirty="0" smtClean="0"/>
              <a:t>a grossesse</a:t>
            </a:r>
            <a:endParaRPr lang="fr-FR" b="1" dirty="0"/>
          </a:p>
          <a:p>
            <a:r>
              <a:rPr lang="fr-FR" sz="2800" b="1" dirty="0" smtClean="0">
                <a:solidFill>
                  <a:srgbClr val="0070C0"/>
                </a:solidFill>
              </a:rPr>
              <a:t>Pathologiques</a:t>
            </a:r>
            <a:endParaRPr lang="fr-FR" sz="2800" dirty="0"/>
          </a:p>
          <a:p>
            <a:pPr lvl="1">
              <a:buFont typeface="Wingdings" pitchFamily="2" charset="2"/>
              <a:buChar char="Ø"/>
            </a:pPr>
            <a:r>
              <a:rPr lang="fr-FR" dirty="0"/>
              <a:t> </a:t>
            </a:r>
            <a:r>
              <a:rPr lang="fr-FR" b="1" dirty="0"/>
              <a:t>Infarctus du </a:t>
            </a:r>
            <a:r>
              <a:rPr lang="fr-FR" b="1" dirty="0" smtClean="0"/>
              <a:t>myocarde</a:t>
            </a:r>
            <a:endParaRPr lang="fr-FR" b="1" dirty="0"/>
          </a:p>
          <a:p>
            <a:pPr lvl="1">
              <a:buFont typeface="Wingdings" pitchFamily="2" charset="2"/>
              <a:buChar char="Ø"/>
            </a:pPr>
            <a:r>
              <a:rPr lang="fr-FR" b="1" dirty="0"/>
              <a:t> Période post-opératoire</a:t>
            </a:r>
          </a:p>
          <a:p>
            <a:pPr lvl="1">
              <a:buFont typeface="Wingdings" pitchFamily="2" charset="2"/>
              <a:buChar char="Ø"/>
            </a:pPr>
            <a:r>
              <a:rPr lang="fr-FR" b="1" dirty="0"/>
              <a:t> Syndrome inflammatoire</a:t>
            </a:r>
          </a:p>
          <a:p>
            <a:pPr lvl="1">
              <a:buFont typeface="Wingdings" pitchFamily="2" charset="2"/>
              <a:buChar char="Ø"/>
            </a:pPr>
            <a:r>
              <a:rPr lang="fr-FR" b="1" dirty="0"/>
              <a:t> Infections virales, bactériennes, parasitaires</a:t>
            </a:r>
          </a:p>
          <a:p>
            <a:pPr lvl="1">
              <a:buFont typeface="Wingdings" pitchFamily="2" charset="2"/>
              <a:buChar char="Ø"/>
            </a:pPr>
            <a:r>
              <a:rPr lang="fr-FR" b="1" dirty="0"/>
              <a:t> Tumeurs solides</a:t>
            </a:r>
          </a:p>
          <a:p>
            <a:pPr lvl="1">
              <a:buFont typeface="Wingdings" pitchFamily="2" charset="2"/>
              <a:buChar char="Ø"/>
            </a:pPr>
            <a:r>
              <a:rPr lang="fr-FR" b="1" dirty="0"/>
              <a:t> Hémopathies malignes</a:t>
            </a:r>
          </a:p>
          <a:p>
            <a:pPr lvl="1">
              <a:buFont typeface="Wingdings" pitchFamily="2" charset="2"/>
              <a:buChar char="Ø"/>
            </a:pPr>
            <a:r>
              <a:rPr lang="fr-FR" dirty="0"/>
              <a:t> </a:t>
            </a:r>
            <a:r>
              <a:rPr lang="fr-FR" b="1" dirty="0"/>
              <a:t>Syndrome de</a:t>
            </a:r>
            <a:r>
              <a:rPr lang="fr-FR" dirty="0"/>
              <a:t> </a:t>
            </a:r>
            <a:r>
              <a:rPr lang="fr-FR" b="1" dirty="0"/>
              <a:t>lyse </a:t>
            </a:r>
            <a:r>
              <a:rPr lang="fr-FR" b="1" dirty="0" smtClean="0"/>
              <a:t>tumorale….</a:t>
            </a:r>
            <a:endParaRPr lang="fr-FR" b="1" dirty="0"/>
          </a:p>
          <a:p>
            <a:pPr lvl="1">
              <a:buFont typeface="Wingdings" pitchFamily="2" charset="2"/>
              <a:buChar char="Ø"/>
            </a:pPr>
            <a:endParaRPr lang="fr-FR" b="1" i="1" dirty="0" smtClean="0"/>
          </a:p>
        </p:txBody>
      </p:sp>
    </p:spTree>
    <p:extLst>
      <p:ext uri="{BB962C8B-B14F-4D97-AF65-F5344CB8AC3E}">
        <p14:creationId xmlns:p14="http://schemas.microsoft.com/office/powerpoint/2010/main" val="2955396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5" y="0"/>
            <a:ext cx="9230096" cy="679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394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apit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1816</TotalTime>
  <Words>1779</Words>
  <Application>Microsoft Office PowerPoint</Application>
  <PresentationFormat>Affichage à l'écran (4:3)</PresentationFormat>
  <Paragraphs>263</Paragraphs>
  <Slides>44</Slides>
  <Notes>10</Notes>
  <HiddenSlides>0</HiddenSlides>
  <MMClips>0</MMClips>
  <ScaleCrop>false</ScaleCrop>
  <HeadingPairs>
    <vt:vector size="4" baseType="variant">
      <vt:variant>
        <vt:lpstr>Thème</vt:lpstr>
      </vt:variant>
      <vt:variant>
        <vt:i4>2</vt:i4>
      </vt:variant>
      <vt:variant>
        <vt:lpstr>Titres des diapositives</vt:lpstr>
      </vt:variant>
      <vt:variant>
        <vt:i4>44</vt:i4>
      </vt:variant>
    </vt:vector>
  </HeadingPairs>
  <TitlesOfParts>
    <vt:vector size="46" baseType="lpstr">
      <vt:lpstr>1_Capitaux</vt:lpstr>
      <vt:lpstr>Capitaux</vt:lpstr>
      <vt:lpstr>MTEV</vt:lpstr>
      <vt:lpstr>Stratégie diagnostique de MTE </vt:lpstr>
      <vt:lpstr>Présentation PowerPoint</vt:lpstr>
      <vt:lpstr>Présentation PowerPoint</vt:lpstr>
      <vt:lpstr>Place des  D-Dimères   </vt:lpstr>
      <vt:lpstr>Présentation PowerPoint</vt:lpstr>
      <vt:lpstr>D Dimères dans la stratégie diagnostique d’une MTEV </vt:lpstr>
      <vt:lpstr>Limitation dosages D Dimères </vt:lpstr>
      <vt:lpstr>Présentation PowerPoint</vt:lpstr>
      <vt:lpstr>Présentation PowerPoint</vt:lpstr>
      <vt:lpstr>Stratégie diagnostique de la TVP</vt:lpstr>
      <vt:lpstr>Stratégie diagnostique de l’EP</vt:lpstr>
      <vt:lpstr>TRAITEMENT DE LA MTEV</vt:lpstr>
      <vt:lpstr> La boite à outils  </vt:lpstr>
      <vt:lpstr>Evolution des thérapeutiques anticoagulantes:</vt:lpstr>
      <vt:lpstr>Présentation PowerPoint</vt:lpstr>
      <vt:lpstr>Présentation PowerPoint</vt:lpstr>
      <vt:lpstr>Présentation PowerPoint</vt:lpstr>
      <vt:lpstr>Thrombectomie interventionnelle </vt:lpstr>
      <vt:lpstr>Thrombectomie veineuse :  Chest </vt:lpstr>
      <vt:lpstr>      </vt:lpstr>
      <vt:lpstr> Thrombectomie veineuse chirurgicale  -Fermeture de la veinotomie  -FAV  </vt:lpstr>
      <vt:lpstr>Syndrome de Cockett  </vt:lpstr>
      <vt:lpstr>Présentation PowerPoint</vt:lpstr>
      <vt:lpstr>Présentation PowerPoint</vt:lpstr>
      <vt:lpstr>Nouveaux traitements anticoagulants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AMM : traitement des TVP et EP et prévention des récidives sous forme de TVP et EP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risque relatif en fonction de la thrombophilie</vt:lpstr>
      <vt:lpstr>Présentation PowerPoint</vt:lpstr>
      <vt:lpstr>Quel Bilan de thrombophilie ?  Dosage hors AC, Grossesse et COP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kahina</dc:creator>
  <cp:lastModifiedBy>kahina</cp:lastModifiedBy>
  <cp:revision>55</cp:revision>
  <dcterms:created xsi:type="dcterms:W3CDTF">2013-01-09T16:42:06Z</dcterms:created>
  <dcterms:modified xsi:type="dcterms:W3CDTF">2013-01-10T23:03:44Z</dcterms:modified>
</cp:coreProperties>
</file>