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59"/>
  </p:notesMasterIdLst>
  <p:handoutMasterIdLst>
    <p:handoutMasterId r:id="rId60"/>
  </p:handoutMasterIdLst>
  <p:sldIdLst>
    <p:sldId id="310" r:id="rId3"/>
    <p:sldId id="359" r:id="rId4"/>
    <p:sldId id="324" r:id="rId5"/>
    <p:sldId id="325" r:id="rId6"/>
    <p:sldId id="362" r:id="rId7"/>
    <p:sldId id="311" r:id="rId8"/>
    <p:sldId id="288" r:id="rId9"/>
    <p:sldId id="306" r:id="rId10"/>
    <p:sldId id="312" r:id="rId11"/>
    <p:sldId id="313" r:id="rId12"/>
    <p:sldId id="314" r:id="rId13"/>
    <p:sldId id="315" r:id="rId14"/>
    <p:sldId id="316" r:id="rId15"/>
    <p:sldId id="317" r:id="rId16"/>
    <p:sldId id="289" r:id="rId17"/>
    <p:sldId id="256" r:id="rId18"/>
    <p:sldId id="284" r:id="rId19"/>
    <p:sldId id="320" r:id="rId20"/>
    <p:sldId id="257" r:id="rId21"/>
    <p:sldId id="271" r:id="rId22"/>
    <p:sldId id="283" r:id="rId23"/>
    <p:sldId id="276" r:id="rId24"/>
    <p:sldId id="319" r:id="rId25"/>
    <p:sldId id="258" r:id="rId26"/>
    <p:sldId id="272" r:id="rId27"/>
    <p:sldId id="281" r:id="rId28"/>
    <p:sldId id="321" r:id="rId29"/>
    <p:sldId id="282" r:id="rId30"/>
    <p:sldId id="279" r:id="rId31"/>
    <p:sldId id="322" r:id="rId32"/>
    <p:sldId id="267" r:id="rId33"/>
    <p:sldId id="323" r:id="rId34"/>
    <p:sldId id="304" r:id="rId35"/>
    <p:sldId id="353" r:id="rId36"/>
    <p:sldId id="354" r:id="rId37"/>
    <p:sldId id="355" r:id="rId38"/>
    <p:sldId id="356" r:id="rId39"/>
    <p:sldId id="318" r:id="rId40"/>
    <p:sldId id="363" r:id="rId41"/>
    <p:sldId id="326" r:id="rId42"/>
    <p:sldId id="327" r:id="rId43"/>
    <p:sldId id="328" r:id="rId44"/>
    <p:sldId id="329" r:id="rId45"/>
    <p:sldId id="330" r:id="rId46"/>
    <p:sldId id="331" r:id="rId47"/>
    <p:sldId id="332" r:id="rId48"/>
    <p:sldId id="333" r:id="rId49"/>
    <p:sldId id="334" r:id="rId50"/>
    <p:sldId id="336" r:id="rId51"/>
    <p:sldId id="337" r:id="rId52"/>
    <p:sldId id="338" r:id="rId53"/>
    <p:sldId id="340" r:id="rId54"/>
    <p:sldId id="341" r:id="rId55"/>
    <p:sldId id="347" r:id="rId56"/>
    <p:sldId id="348" r:id="rId57"/>
    <p:sldId id="361" r:id="rId5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99"/>
    <a:srgbClr val="3399FF"/>
    <a:srgbClr val="FF0000"/>
    <a:srgbClr val="FF0066"/>
    <a:srgbClr val="FFFF99"/>
    <a:srgbClr val="0000FF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60" d="100"/>
          <a:sy n="60" d="100"/>
        </p:scale>
        <p:origin x="-1536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6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E60A52D-DA0F-4C80-BEC5-BA6AC3D15E9B}" type="slidenum">
              <a:rPr lang="it-IT"/>
              <a:pPr/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1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923C20C4-A2F7-4A91-8AF1-A72EDB16AEA0}" type="slidenum">
              <a:rPr lang="it-IT"/>
              <a:pPr/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592ECE-3DA8-4FCE-94E2-1CA085DDC654}" type="slidenum">
              <a:rPr lang="it-IT"/>
              <a:pPr/>
              <a:t>26</a:t>
            </a:fld>
            <a:endParaRPr lang="it-IT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E’ in genere in relazione con uno SHUNT PELVICO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F8A54-B1E1-46C9-936E-4DC516E4FDF8}" type="slidenum">
              <a:rPr lang="it-IT"/>
              <a:pPr/>
              <a:t>27</a:t>
            </a:fld>
            <a:endParaRPr lang="it-IT"/>
          </a:p>
        </p:txBody>
      </p:sp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E’ in genere in relazione con uno SHUNT PELVICO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D39CB2-AECE-484C-A12C-C86059EA2C1C}" type="slidenum">
              <a:rPr lang="it-IT"/>
              <a:pPr/>
              <a:t>29</a:t>
            </a:fld>
            <a:endParaRPr lang="it-IT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E’ in genere in relazione con uno SHUNT PELVICO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9DD953-547C-4D69-9A68-EFD17B5EF5BE}" type="slidenum">
              <a:rPr lang="it-IT"/>
              <a:pPr/>
              <a:t>30</a:t>
            </a:fld>
            <a:endParaRPr lang="it-IT"/>
          </a:p>
        </p:txBody>
      </p:sp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E’ in genere in relazione con uno SHUNT PELVICO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D5EDB3-D930-47F7-AEDE-6975A18E403D}" type="slidenum">
              <a:rPr lang="it-IT"/>
              <a:pPr/>
              <a:t>31</a:t>
            </a:fld>
            <a:endParaRPr lang="it-IT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E’ IL REFLUSSO DA PERFORANTE ISOLATA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874D0C-E4FC-463D-8B88-A67561C89FE2}" type="slidenum">
              <a:rPr lang="it-IT"/>
              <a:pPr/>
              <a:t>32</a:t>
            </a:fld>
            <a:endParaRPr lang="it-IT"/>
          </a:p>
        </p:txBody>
      </p:sp>
      <p:sp>
        <p:nvSpPr>
          <p:cNvPr id="97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E’ IL REFLUSSO DA PERFORANTE ISOLATA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58273-8854-4883-A1DD-DFC23D999486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B4682-03F6-4070-BF16-940D4DEE2404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55E37-B495-4FA8-85F1-638FBD6F1232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43AF23F-E6FA-49BB-8A6C-E7C5D04259D6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A2C70-7B1D-49EA-9494-3A84C1B1D8D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D1C7A-BA3A-4C9E-B1AD-9D77161CAC4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BDB2E-9C48-442B-A40A-7F32FF9E2D5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62000" y="2819400"/>
            <a:ext cx="38100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2819400"/>
            <a:ext cx="38100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EAD07-2254-4D45-8892-B735DC81AFA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9D56F-E2C5-4159-AADE-C26536D427E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BA161-44B1-413F-8632-7C2AF2D78B0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9A988-940A-4F0D-8517-D57610DF3F3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C509-0C88-4F37-8802-05267B278749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29E36-73DC-44B2-9112-06FD754D0FD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EED70-A91D-4977-A319-FC2FB8487FB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69E81-7CF9-484F-ABFF-5DA06DA67A3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2250" y="1371600"/>
            <a:ext cx="1962150" cy="45720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1371600"/>
            <a:ext cx="5734050" cy="45720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AA3F2-CE2B-4851-880C-C0D006F93D3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3B0BF-2C48-4C5A-9684-33F51941A219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29B2E-FF8D-46C1-A3C6-C9C8349AD08E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E20B6-9D28-468E-BBB9-075CC3A73A28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5DC35-FD89-45BD-8835-DD56ABBF238B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6CF5A-7240-4DB2-BDBC-9964EBEDDECA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A0BE3-2FE1-4B80-9F68-496FDF4AF749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9C558-6DB3-4F37-8322-802D67064B2D}" type="slidenum">
              <a:rPr lang="it-IT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8C2A5C0-4FC2-4879-8371-3514AFB9C168}" type="slidenum">
              <a:rPr lang="it-IT"/>
              <a:pPr/>
              <a:t>‹N°›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71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819400"/>
            <a:ext cx="777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8F5038D4-F612-4ED5-B2B3-3C29E3CD96DA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66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1150938" y="1981200"/>
            <a:ext cx="6908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ca-ES" sz="3200">
              <a:latin typeface="Times New Roman" pitchFamily="18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-68263" y="812800"/>
            <a:ext cx="9347201" cy="3048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s-ES_tradnl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CHIVA </a:t>
            </a:r>
            <a:r>
              <a:rPr lang="es-ES_tradnl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TERMINOLOGY</a:t>
            </a:r>
            <a:endParaRPr lang="es-ES_tradnl" sz="36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474663" y="3860800"/>
            <a:ext cx="8262937" cy="1600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s-ES_tradnl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Dr. Jorge Juan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680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88913"/>
            <a:ext cx="8316913" cy="576262"/>
          </a:xfrm>
        </p:spPr>
        <p:txBody>
          <a:bodyPr/>
          <a:lstStyle/>
          <a:p>
            <a:r>
              <a:rPr lang="es-ES" sz="28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rPr>
              <a:t>	 </a:t>
            </a:r>
            <a:r>
              <a:rPr lang="es-ES_tradnl" sz="2800" b="1">
                <a:solidFill>
                  <a:srgbClr val="FFFF99"/>
                </a:solidFill>
              </a:rPr>
              <a:t>SHUNT ABIERTO SIN PUNTO DE FUGA: SHUNT TIPO 0</a:t>
            </a:r>
            <a:endParaRPr lang="es-ES" sz="2800" b="1">
              <a:solidFill>
                <a:srgbClr val="FFFF99"/>
              </a:solidFill>
            </a:endParaRP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2625" y="5880100"/>
            <a:ext cx="77771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/>
            <a:r>
              <a:rPr lang="es-ES" sz="1600" b="1">
                <a:solidFill>
                  <a:srgbClr val="CCCCFF"/>
                </a:solidFill>
              </a:rPr>
              <a:t>1.- Zamboni. P, et al.</a:t>
            </a:r>
            <a:r>
              <a:rPr lang="es-ES" sz="1600" b="1">
                <a:solidFill>
                  <a:schemeClr val="bg1"/>
                </a:solidFill>
              </a:rPr>
              <a:t>  Reflux Elimination Without any Ablation or Disconnection  of the Saphenous Vein. A Haemodynamic Model for Venous Surgery</a:t>
            </a:r>
            <a:r>
              <a:rPr lang="es-ES_tradnl" sz="1600" b="1" baseline="30000">
                <a:solidFill>
                  <a:schemeClr val="bg1"/>
                </a:solidFill>
              </a:rPr>
              <a:t>.</a:t>
            </a:r>
            <a:r>
              <a:rPr lang="es-ES_tradnl" sz="1600" b="1">
                <a:solidFill>
                  <a:schemeClr val="bg1"/>
                </a:solidFill>
              </a:rPr>
              <a:t> Eur J Vasc Endovasc Surg</a:t>
            </a:r>
            <a:r>
              <a:rPr lang="es-ES" sz="1600" b="1" i="1">
                <a:solidFill>
                  <a:schemeClr val="bg1"/>
                </a:solidFill>
              </a:rPr>
              <a:t> 2001</a:t>
            </a:r>
            <a:r>
              <a:rPr lang="es-ES_tradnl" sz="1600" b="1" i="1">
                <a:solidFill>
                  <a:schemeClr val="bg1"/>
                </a:solidFill>
              </a:rPr>
              <a:t>;</a:t>
            </a:r>
            <a:r>
              <a:rPr lang="es-ES" sz="1600" b="1" i="1">
                <a:solidFill>
                  <a:schemeClr val="bg1"/>
                </a:solidFill>
              </a:rPr>
              <a:t> 21</a:t>
            </a:r>
            <a:r>
              <a:rPr lang="es-ES_tradnl" sz="1600" b="1" i="1">
                <a:solidFill>
                  <a:schemeClr val="bg1"/>
                </a:solidFill>
              </a:rPr>
              <a:t>:</a:t>
            </a:r>
            <a:r>
              <a:rPr lang="es-ES" sz="1600" b="1" i="1">
                <a:solidFill>
                  <a:schemeClr val="bg1"/>
                </a:solidFill>
              </a:rPr>
              <a:t>361-369</a:t>
            </a:r>
            <a:r>
              <a:rPr lang="es-ES" sz="1400" b="1" i="1">
                <a:solidFill>
                  <a:schemeClr val="bg1"/>
                </a:solidFill>
              </a:rPr>
              <a:t> </a:t>
            </a:r>
            <a:endParaRPr lang="es-ES_tradnl" sz="1400" b="1">
              <a:solidFill>
                <a:schemeClr val="bg1"/>
              </a:solidFill>
            </a:endParaRPr>
          </a:p>
        </p:txBody>
      </p:sp>
      <p:grpSp>
        <p:nvGrpSpPr>
          <p:cNvPr id="84004" name="Group 36"/>
          <p:cNvGrpSpPr>
            <a:grpSpLocks/>
          </p:cNvGrpSpPr>
          <p:nvPr/>
        </p:nvGrpSpPr>
        <p:grpSpPr bwMode="auto">
          <a:xfrm>
            <a:off x="827088" y="1773238"/>
            <a:ext cx="2449512" cy="3887787"/>
            <a:chOff x="521" y="1117"/>
            <a:chExt cx="1543" cy="2449"/>
          </a:xfrm>
        </p:grpSpPr>
        <p:sp>
          <p:nvSpPr>
            <p:cNvPr id="83973" name="Line 5"/>
            <p:cNvSpPr>
              <a:spLocks noChangeShapeType="1"/>
            </p:cNvSpPr>
            <p:nvPr/>
          </p:nvSpPr>
          <p:spPr bwMode="auto">
            <a:xfrm flipV="1">
              <a:off x="1018" y="1117"/>
              <a:ext cx="0" cy="2449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974" name="Arc 6"/>
            <p:cNvSpPr>
              <a:spLocks/>
            </p:cNvSpPr>
            <p:nvPr/>
          </p:nvSpPr>
          <p:spPr bwMode="auto">
            <a:xfrm>
              <a:off x="522" y="2219"/>
              <a:ext cx="505" cy="30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75" name="Line 7"/>
            <p:cNvSpPr>
              <a:spLocks noChangeShapeType="1"/>
            </p:cNvSpPr>
            <p:nvPr/>
          </p:nvSpPr>
          <p:spPr bwMode="auto">
            <a:xfrm>
              <a:off x="521" y="2518"/>
              <a:ext cx="1" cy="953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76" name="Arc 8"/>
            <p:cNvSpPr>
              <a:spLocks/>
            </p:cNvSpPr>
            <p:nvPr/>
          </p:nvSpPr>
          <p:spPr bwMode="auto">
            <a:xfrm>
              <a:off x="1036" y="1301"/>
              <a:ext cx="532" cy="31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77" name="Line 9"/>
            <p:cNvSpPr>
              <a:spLocks noChangeShapeType="1"/>
            </p:cNvSpPr>
            <p:nvPr/>
          </p:nvSpPr>
          <p:spPr bwMode="auto">
            <a:xfrm>
              <a:off x="1567" y="1607"/>
              <a:ext cx="1" cy="185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78" name="Arc 10"/>
            <p:cNvSpPr>
              <a:spLocks/>
            </p:cNvSpPr>
            <p:nvPr/>
          </p:nvSpPr>
          <p:spPr bwMode="auto">
            <a:xfrm>
              <a:off x="706" y="1430"/>
              <a:ext cx="752" cy="82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79" name="Line 11"/>
            <p:cNvSpPr>
              <a:spLocks noChangeShapeType="1"/>
            </p:cNvSpPr>
            <p:nvPr/>
          </p:nvSpPr>
          <p:spPr bwMode="auto">
            <a:xfrm flipV="1">
              <a:off x="632" y="2627"/>
              <a:ext cx="0" cy="77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980" name="Line 12"/>
            <p:cNvSpPr>
              <a:spLocks noChangeShapeType="1"/>
            </p:cNvSpPr>
            <p:nvPr/>
          </p:nvSpPr>
          <p:spPr bwMode="auto">
            <a:xfrm>
              <a:off x="1568" y="1607"/>
              <a:ext cx="496" cy="36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981" name="Line 13"/>
            <p:cNvSpPr>
              <a:spLocks noChangeShapeType="1"/>
            </p:cNvSpPr>
            <p:nvPr/>
          </p:nvSpPr>
          <p:spPr bwMode="auto">
            <a:xfrm flipH="1" flipV="1">
              <a:off x="1633" y="1607"/>
              <a:ext cx="330" cy="24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982" name="Line 14"/>
            <p:cNvSpPr>
              <a:spLocks noChangeShapeType="1"/>
            </p:cNvSpPr>
            <p:nvPr/>
          </p:nvSpPr>
          <p:spPr bwMode="auto">
            <a:xfrm flipH="1" flipV="1">
              <a:off x="1293" y="1280"/>
              <a:ext cx="275" cy="16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983" name="Line 15"/>
            <p:cNvSpPr>
              <a:spLocks noChangeShapeType="1"/>
            </p:cNvSpPr>
            <p:nvPr/>
          </p:nvSpPr>
          <p:spPr bwMode="auto">
            <a:xfrm flipH="1" flipV="1">
              <a:off x="1652" y="1966"/>
              <a:ext cx="0" cy="131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984" name="Line 16"/>
            <p:cNvSpPr>
              <a:spLocks noChangeShapeType="1"/>
            </p:cNvSpPr>
            <p:nvPr/>
          </p:nvSpPr>
          <p:spPr bwMode="auto">
            <a:xfrm flipV="1">
              <a:off x="1128" y="2627"/>
              <a:ext cx="0" cy="77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3985" name="Rectangle 17"/>
          <p:cNvSpPr>
            <a:spLocks noChangeArrowheads="1"/>
          </p:cNvSpPr>
          <p:nvPr/>
        </p:nvSpPr>
        <p:spPr bwMode="auto">
          <a:xfrm>
            <a:off x="1212850" y="908050"/>
            <a:ext cx="7319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bg1"/>
                </a:solidFill>
              </a:rPr>
              <a:t>Los parámetros de función de bomba</a:t>
            </a:r>
            <a:r>
              <a:rPr lang="es-ES_tradnl" b="1" baseline="30000">
                <a:solidFill>
                  <a:schemeClr val="bg1"/>
                </a:solidFill>
              </a:rPr>
              <a:t>1</a:t>
            </a:r>
            <a:r>
              <a:rPr lang="es-ES_tradnl" b="1">
                <a:solidFill>
                  <a:schemeClr val="bg1"/>
                </a:solidFill>
              </a:rPr>
              <a:t> de ambos </a:t>
            </a:r>
          </a:p>
          <a:p>
            <a:pPr eaLnBrk="0" hangingPunct="0"/>
            <a:r>
              <a:rPr lang="es-ES_tradnl" b="1">
                <a:solidFill>
                  <a:schemeClr val="bg1"/>
                </a:solidFill>
              </a:rPr>
              <a:t>sistemas son similares.</a:t>
            </a:r>
            <a:endParaRPr lang="es-ES" b="1">
              <a:solidFill>
                <a:schemeClr val="bg1"/>
              </a:solidFill>
            </a:endParaRPr>
          </a:p>
        </p:txBody>
      </p:sp>
      <p:sp>
        <p:nvSpPr>
          <p:cNvPr id="83986" name="Rectangle 18"/>
          <p:cNvSpPr>
            <a:spLocks noChangeArrowheads="1"/>
          </p:cNvSpPr>
          <p:nvPr/>
        </p:nvSpPr>
        <p:spPr bwMode="auto">
          <a:xfrm>
            <a:off x="3708400" y="2809875"/>
            <a:ext cx="11541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9600" b="1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≃</a:t>
            </a:r>
            <a:endParaRPr lang="es-ES" sz="9600" b="1">
              <a:solidFill>
                <a:srgbClr val="FFFF00"/>
              </a:solidFill>
              <a:latin typeface="Comic Sans MS" pitchFamily="66" charset="0"/>
              <a:sym typeface="Symbol" pitchFamily="18" charset="2"/>
            </a:endParaRPr>
          </a:p>
        </p:txBody>
      </p:sp>
      <p:grpSp>
        <p:nvGrpSpPr>
          <p:cNvPr id="84005" name="Group 37"/>
          <p:cNvGrpSpPr>
            <a:grpSpLocks/>
          </p:cNvGrpSpPr>
          <p:nvPr/>
        </p:nvGrpSpPr>
        <p:grpSpPr bwMode="auto">
          <a:xfrm>
            <a:off x="5508625" y="1700213"/>
            <a:ext cx="2089150" cy="3960812"/>
            <a:chOff x="3470" y="1071"/>
            <a:chExt cx="1316" cy="2495"/>
          </a:xfrm>
        </p:grpSpPr>
        <p:sp>
          <p:nvSpPr>
            <p:cNvPr id="83988" name="Line 20"/>
            <p:cNvSpPr>
              <a:spLocks noChangeShapeType="1"/>
            </p:cNvSpPr>
            <p:nvPr/>
          </p:nvSpPr>
          <p:spPr bwMode="auto">
            <a:xfrm flipV="1">
              <a:off x="4014" y="1112"/>
              <a:ext cx="0" cy="245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989" name="Arc 21"/>
            <p:cNvSpPr>
              <a:spLocks/>
            </p:cNvSpPr>
            <p:nvPr/>
          </p:nvSpPr>
          <p:spPr bwMode="auto">
            <a:xfrm>
              <a:off x="3470" y="2298"/>
              <a:ext cx="480" cy="30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90" name="Line 22"/>
            <p:cNvSpPr>
              <a:spLocks noChangeShapeType="1"/>
            </p:cNvSpPr>
            <p:nvPr/>
          </p:nvSpPr>
          <p:spPr bwMode="auto">
            <a:xfrm>
              <a:off x="3470" y="2598"/>
              <a:ext cx="1" cy="954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91" name="Arc 23"/>
            <p:cNvSpPr>
              <a:spLocks/>
            </p:cNvSpPr>
            <p:nvPr/>
          </p:nvSpPr>
          <p:spPr bwMode="auto">
            <a:xfrm>
              <a:off x="4082" y="1357"/>
              <a:ext cx="506" cy="32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92" name="Line 24"/>
            <p:cNvSpPr>
              <a:spLocks noChangeShapeType="1"/>
            </p:cNvSpPr>
            <p:nvPr/>
          </p:nvSpPr>
          <p:spPr bwMode="auto">
            <a:xfrm>
              <a:off x="4588" y="1666"/>
              <a:ext cx="1" cy="185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93" name="Arc 25"/>
            <p:cNvSpPr>
              <a:spLocks/>
            </p:cNvSpPr>
            <p:nvPr/>
          </p:nvSpPr>
          <p:spPr bwMode="auto">
            <a:xfrm>
              <a:off x="3727" y="1507"/>
              <a:ext cx="716" cy="82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94" name="Line 26"/>
            <p:cNvSpPr>
              <a:spLocks noChangeShapeType="1"/>
            </p:cNvSpPr>
            <p:nvPr/>
          </p:nvSpPr>
          <p:spPr bwMode="auto">
            <a:xfrm>
              <a:off x="4420" y="1304"/>
              <a:ext cx="366" cy="246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995" name="Line 27"/>
            <p:cNvSpPr>
              <a:spLocks noChangeShapeType="1"/>
            </p:cNvSpPr>
            <p:nvPr/>
          </p:nvSpPr>
          <p:spPr bwMode="auto">
            <a:xfrm>
              <a:off x="4736" y="1807"/>
              <a:ext cx="0" cy="1105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996" name="Line 28"/>
            <p:cNvSpPr>
              <a:spLocks noChangeShapeType="1"/>
            </p:cNvSpPr>
            <p:nvPr/>
          </p:nvSpPr>
          <p:spPr bwMode="auto">
            <a:xfrm flipV="1">
              <a:off x="4162" y="2707"/>
              <a:ext cx="0" cy="77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997" name="Line 29"/>
            <p:cNvSpPr>
              <a:spLocks noChangeShapeType="1"/>
            </p:cNvSpPr>
            <p:nvPr/>
          </p:nvSpPr>
          <p:spPr bwMode="auto">
            <a:xfrm flipV="1">
              <a:off x="3575" y="2707"/>
              <a:ext cx="0" cy="77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998" name="Oval 30"/>
            <p:cNvSpPr>
              <a:spLocks noChangeArrowheads="1"/>
            </p:cNvSpPr>
            <p:nvPr/>
          </p:nvSpPr>
          <p:spPr bwMode="auto">
            <a:xfrm>
              <a:off x="4539" y="2993"/>
              <a:ext cx="113" cy="89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99" name="Line 31"/>
            <p:cNvSpPr>
              <a:spLocks noChangeShapeType="1"/>
            </p:cNvSpPr>
            <p:nvPr/>
          </p:nvSpPr>
          <p:spPr bwMode="auto">
            <a:xfrm flipH="1">
              <a:off x="4291" y="1116"/>
              <a:ext cx="52" cy="16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4000" name="Line 32"/>
            <p:cNvSpPr>
              <a:spLocks noChangeShapeType="1"/>
            </p:cNvSpPr>
            <p:nvPr/>
          </p:nvSpPr>
          <p:spPr bwMode="auto">
            <a:xfrm flipH="1">
              <a:off x="4186" y="1071"/>
              <a:ext cx="105" cy="28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4001" name="Line 33"/>
            <p:cNvSpPr>
              <a:spLocks noChangeShapeType="1"/>
            </p:cNvSpPr>
            <p:nvPr/>
          </p:nvSpPr>
          <p:spPr bwMode="auto">
            <a:xfrm flipV="1">
              <a:off x="4736" y="3135"/>
              <a:ext cx="0" cy="36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4002" name="Line 34"/>
            <p:cNvSpPr>
              <a:spLocks noChangeShapeType="1"/>
            </p:cNvSpPr>
            <p:nvPr/>
          </p:nvSpPr>
          <p:spPr bwMode="auto">
            <a:xfrm>
              <a:off x="4588" y="3096"/>
              <a:ext cx="0" cy="464"/>
            </a:xfrm>
            <a:prstGeom prst="line">
              <a:avLst/>
            </a:prstGeom>
            <a:noFill/>
            <a:ln w="444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4003" name="Freeform 35"/>
            <p:cNvSpPr>
              <a:spLocks/>
            </p:cNvSpPr>
            <p:nvPr/>
          </p:nvSpPr>
          <p:spPr bwMode="auto">
            <a:xfrm>
              <a:off x="4006" y="1357"/>
              <a:ext cx="15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</a:cxnLst>
              <a:rect l="0" t="0" r="r" b="b"/>
              <a:pathLst>
                <a:path w="144" h="1">
                  <a:moveTo>
                    <a:pt x="0" y="0"/>
                  </a:moveTo>
                  <a:cubicBezTo>
                    <a:pt x="48" y="0"/>
                    <a:pt x="96" y="0"/>
                    <a:pt x="144" y="0"/>
                  </a:cubicBezTo>
                </a:path>
              </a:pathLst>
            </a:custGeom>
            <a:noFill/>
            <a:ln w="381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4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8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85" grpId="0"/>
      <p:bldP spid="839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88913"/>
            <a:ext cx="8893175" cy="576262"/>
          </a:xfrm>
        </p:spPr>
        <p:txBody>
          <a:bodyPr/>
          <a:lstStyle/>
          <a:p>
            <a:pPr algn="r"/>
            <a:r>
              <a:rPr lang="es-ES" sz="28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rPr>
              <a:t>	</a:t>
            </a:r>
            <a:endParaRPr lang="es-ES" sz="2800" b="1">
              <a:solidFill>
                <a:srgbClr val="FFFF00"/>
              </a:solidFill>
            </a:endParaRP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611188" y="5876925"/>
            <a:ext cx="7777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/>
            <a:endParaRPr lang="es-ES_tradnl" sz="1400" b="1">
              <a:solidFill>
                <a:schemeClr val="bg1"/>
              </a:solidFill>
            </a:endParaRPr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152400" y="1238250"/>
            <a:ext cx="8991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chemeClr val="bg1"/>
                </a:solidFill>
              </a:rPr>
              <a:t>Un sistema retrógrado sin punto de fuga con drenaje por perforante de safena es hemodinámicamente estable.</a:t>
            </a:r>
            <a:r>
              <a:rPr lang="es-ES_tradnl" b="1" baseline="30000">
                <a:solidFill>
                  <a:schemeClr val="bg1"/>
                </a:solidFill>
                <a:latin typeface="Comic Sans MS" pitchFamily="66" charset="0"/>
              </a:rPr>
              <a:t>2</a:t>
            </a:r>
            <a:endParaRPr lang="es-ES" b="1" baseline="300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3994150" y="2809875"/>
            <a:ext cx="7937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9600" b="1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≃</a:t>
            </a:r>
            <a:endParaRPr lang="es-ES" sz="9600" b="1">
              <a:solidFill>
                <a:srgbClr val="FFFF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268288" y="6083300"/>
            <a:ext cx="84804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" sz="1600" b="1">
                <a:solidFill>
                  <a:srgbClr val="CCCCFF"/>
                </a:solidFill>
              </a:rPr>
              <a:t>2.- Cappelli. M et al</a:t>
            </a:r>
            <a:r>
              <a:rPr lang="es-ES" sz="1600" b="1">
                <a:solidFill>
                  <a:schemeClr val="bg1"/>
                </a:solidFill>
              </a:rPr>
              <a:t>. Ambulatory conservative hemodynamic management of varicose </a:t>
            </a:r>
          </a:p>
          <a:p>
            <a:pPr eaLnBrk="0" hangingPunct="0"/>
            <a:r>
              <a:rPr lang="es-ES" sz="1600" b="1">
                <a:solidFill>
                  <a:schemeClr val="bg1"/>
                </a:solidFill>
              </a:rPr>
              <a:t>veins: critical analysis of results at 3 years.</a:t>
            </a:r>
            <a:r>
              <a:rPr lang="es-ES_tradnl" sz="1600" b="1">
                <a:solidFill>
                  <a:schemeClr val="bg1"/>
                </a:solidFill>
              </a:rPr>
              <a:t> </a:t>
            </a:r>
            <a:r>
              <a:rPr lang="es-ES" sz="1600" b="1">
                <a:solidFill>
                  <a:schemeClr val="bg1"/>
                </a:solidFill>
              </a:rPr>
              <a:t>Ann Vasc Surg. 2000 Jul;14(4):376-84.</a:t>
            </a:r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2211388" y="2108200"/>
            <a:ext cx="4808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rgbClr val="FFFF00"/>
                </a:solidFill>
              </a:rPr>
              <a:t>ambos son sistemas drenantes.</a:t>
            </a:r>
            <a:endParaRPr lang="es-ES" b="1">
              <a:solidFill>
                <a:srgbClr val="FFFF00"/>
              </a:solidFill>
            </a:endParaRPr>
          </a:p>
        </p:txBody>
      </p:sp>
      <p:sp>
        <p:nvSpPr>
          <p:cNvPr id="85013" name="Line 21"/>
          <p:cNvSpPr>
            <a:spLocks noChangeShapeType="1"/>
          </p:cNvSpPr>
          <p:nvPr/>
        </p:nvSpPr>
        <p:spPr bwMode="auto">
          <a:xfrm flipV="1">
            <a:off x="1114425" y="2198688"/>
            <a:ext cx="0" cy="389572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5025" name="Line 33"/>
          <p:cNvSpPr>
            <a:spLocks noChangeShapeType="1"/>
          </p:cNvSpPr>
          <p:nvPr/>
        </p:nvSpPr>
        <p:spPr bwMode="auto">
          <a:xfrm flipH="1">
            <a:off x="1387475" y="2133600"/>
            <a:ext cx="166688" cy="4540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85034" name="Group 42"/>
          <p:cNvGrpSpPr>
            <a:grpSpLocks/>
          </p:cNvGrpSpPr>
          <p:nvPr/>
        </p:nvGrpSpPr>
        <p:grpSpPr bwMode="auto">
          <a:xfrm>
            <a:off x="250825" y="2205038"/>
            <a:ext cx="2089150" cy="3879850"/>
            <a:chOff x="158" y="1389"/>
            <a:chExt cx="1316" cy="2444"/>
          </a:xfrm>
        </p:grpSpPr>
        <p:sp>
          <p:nvSpPr>
            <p:cNvPr id="85014" name="Arc 22"/>
            <p:cNvSpPr>
              <a:spLocks/>
            </p:cNvSpPr>
            <p:nvPr/>
          </p:nvSpPr>
          <p:spPr bwMode="auto">
            <a:xfrm>
              <a:off x="158" y="2571"/>
              <a:ext cx="480" cy="30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5015" name="Line 23"/>
            <p:cNvSpPr>
              <a:spLocks noChangeShapeType="1"/>
            </p:cNvSpPr>
            <p:nvPr/>
          </p:nvSpPr>
          <p:spPr bwMode="auto">
            <a:xfrm>
              <a:off x="158" y="2871"/>
              <a:ext cx="1" cy="954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5016" name="Arc 24"/>
            <p:cNvSpPr>
              <a:spLocks/>
            </p:cNvSpPr>
            <p:nvPr/>
          </p:nvSpPr>
          <p:spPr bwMode="auto">
            <a:xfrm>
              <a:off x="770" y="1630"/>
              <a:ext cx="506" cy="32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5017" name="Line 25"/>
            <p:cNvSpPr>
              <a:spLocks noChangeShapeType="1"/>
            </p:cNvSpPr>
            <p:nvPr/>
          </p:nvSpPr>
          <p:spPr bwMode="auto">
            <a:xfrm>
              <a:off x="1276" y="1939"/>
              <a:ext cx="1" cy="185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5018" name="Arc 26"/>
            <p:cNvSpPr>
              <a:spLocks/>
            </p:cNvSpPr>
            <p:nvPr/>
          </p:nvSpPr>
          <p:spPr bwMode="auto">
            <a:xfrm>
              <a:off x="415" y="1780"/>
              <a:ext cx="716" cy="82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5019" name="Line 27"/>
            <p:cNvSpPr>
              <a:spLocks noChangeShapeType="1"/>
            </p:cNvSpPr>
            <p:nvPr/>
          </p:nvSpPr>
          <p:spPr bwMode="auto">
            <a:xfrm>
              <a:off x="1108" y="1577"/>
              <a:ext cx="366" cy="246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5020" name="Line 28"/>
            <p:cNvSpPr>
              <a:spLocks noChangeShapeType="1"/>
            </p:cNvSpPr>
            <p:nvPr/>
          </p:nvSpPr>
          <p:spPr bwMode="auto">
            <a:xfrm>
              <a:off x="1424" y="2080"/>
              <a:ext cx="0" cy="1105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5021" name="Line 29"/>
            <p:cNvSpPr>
              <a:spLocks noChangeShapeType="1"/>
            </p:cNvSpPr>
            <p:nvPr/>
          </p:nvSpPr>
          <p:spPr bwMode="auto">
            <a:xfrm flipV="1">
              <a:off x="850" y="2980"/>
              <a:ext cx="0" cy="77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5022" name="Line 30"/>
            <p:cNvSpPr>
              <a:spLocks noChangeShapeType="1"/>
            </p:cNvSpPr>
            <p:nvPr/>
          </p:nvSpPr>
          <p:spPr bwMode="auto">
            <a:xfrm flipV="1">
              <a:off x="263" y="2980"/>
              <a:ext cx="0" cy="77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5023" name="Oval 31"/>
            <p:cNvSpPr>
              <a:spLocks noChangeArrowheads="1"/>
            </p:cNvSpPr>
            <p:nvPr/>
          </p:nvSpPr>
          <p:spPr bwMode="auto">
            <a:xfrm>
              <a:off x="1227" y="3266"/>
              <a:ext cx="113" cy="89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5024" name="Line 32"/>
            <p:cNvSpPr>
              <a:spLocks noChangeShapeType="1"/>
            </p:cNvSpPr>
            <p:nvPr/>
          </p:nvSpPr>
          <p:spPr bwMode="auto">
            <a:xfrm flipH="1">
              <a:off x="979" y="1389"/>
              <a:ext cx="52" cy="16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5026" name="Line 34"/>
            <p:cNvSpPr>
              <a:spLocks noChangeShapeType="1"/>
            </p:cNvSpPr>
            <p:nvPr/>
          </p:nvSpPr>
          <p:spPr bwMode="auto">
            <a:xfrm flipV="1">
              <a:off x="1424" y="3408"/>
              <a:ext cx="0" cy="36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5027" name="Line 35"/>
            <p:cNvSpPr>
              <a:spLocks noChangeShapeType="1"/>
            </p:cNvSpPr>
            <p:nvPr/>
          </p:nvSpPr>
          <p:spPr bwMode="auto">
            <a:xfrm>
              <a:off x="1276" y="3369"/>
              <a:ext cx="0" cy="464"/>
            </a:xfrm>
            <a:prstGeom prst="line">
              <a:avLst/>
            </a:prstGeom>
            <a:noFill/>
            <a:ln w="444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5028" name="Freeform 36"/>
            <p:cNvSpPr>
              <a:spLocks/>
            </p:cNvSpPr>
            <p:nvPr/>
          </p:nvSpPr>
          <p:spPr bwMode="auto">
            <a:xfrm>
              <a:off x="694" y="1630"/>
              <a:ext cx="15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</a:cxnLst>
              <a:rect l="0" t="0" r="r" b="b"/>
              <a:pathLst>
                <a:path w="144" h="1">
                  <a:moveTo>
                    <a:pt x="0" y="0"/>
                  </a:moveTo>
                  <a:cubicBezTo>
                    <a:pt x="48" y="0"/>
                    <a:pt x="96" y="0"/>
                    <a:pt x="144" y="0"/>
                  </a:cubicBezTo>
                </a:path>
              </a:pathLst>
            </a:custGeom>
            <a:noFill/>
            <a:ln w="381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5029" name="Rectangle 37"/>
          <p:cNvSpPr>
            <a:spLocks noChangeArrowheads="1"/>
          </p:cNvSpPr>
          <p:nvPr/>
        </p:nvSpPr>
        <p:spPr bwMode="auto">
          <a:xfrm>
            <a:off x="1192213" y="188913"/>
            <a:ext cx="6959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ES_tradnl" sz="2800" b="1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ABIERTO SIN PUNTO DE FUGA:</a:t>
            </a:r>
          </a:p>
          <a:p>
            <a:pPr algn="ctr"/>
            <a:r>
              <a:rPr lang="es-ES_tradnl" sz="2800" b="1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SHUNT TIPO 0</a:t>
            </a:r>
            <a:endParaRPr lang="es-ES" sz="2800" b="1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85033" name="Group 41"/>
          <p:cNvGrpSpPr>
            <a:grpSpLocks/>
          </p:cNvGrpSpPr>
          <p:nvPr/>
        </p:nvGrpSpPr>
        <p:grpSpPr bwMode="auto">
          <a:xfrm>
            <a:off x="6588125" y="2276475"/>
            <a:ext cx="2300288" cy="3889375"/>
            <a:chOff x="566" y="1389"/>
            <a:chExt cx="1449" cy="2450"/>
          </a:xfrm>
        </p:grpSpPr>
        <p:sp>
          <p:nvSpPr>
            <p:cNvPr id="84996" name="Line 4"/>
            <p:cNvSpPr>
              <a:spLocks noChangeShapeType="1"/>
            </p:cNvSpPr>
            <p:nvPr/>
          </p:nvSpPr>
          <p:spPr bwMode="auto">
            <a:xfrm flipV="1">
              <a:off x="1019" y="1389"/>
              <a:ext cx="1" cy="245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5004" name="Line 12"/>
            <p:cNvSpPr>
              <a:spLocks noChangeShapeType="1"/>
            </p:cNvSpPr>
            <p:nvPr/>
          </p:nvSpPr>
          <p:spPr bwMode="auto">
            <a:xfrm flipH="1" flipV="1">
              <a:off x="1626" y="2006"/>
              <a:ext cx="301" cy="24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grpSp>
          <p:nvGrpSpPr>
            <p:cNvPr id="85030" name="Group 38"/>
            <p:cNvGrpSpPr>
              <a:grpSpLocks/>
            </p:cNvGrpSpPr>
            <p:nvPr/>
          </p:nvGrpSpPr>
          <p:grpSpPr bwMode="auto">
            <a:xfrm>
              <a:off x="566" y="1557"/>
              <a:ext cx="1031" cy="2191"/>
              <a:chOff x="385" y="1280"/>
              <a:chExt cx="1031" cy="2191"/>
            </a:xfrm>
          </p:grpSpPr>
          <p:sp>
            <p:nvSpPr>
              <p:cNvPr id="84997" name="Arc 5"/>
              <p:cNvSpPr>
                <a:spLocks/>
              </p:cNvSpPr>
              <p:nvPr/>
            </p:nvSpPr>
            <p:spPr bwMode="auto">
              <a:xfrm>
                <a:off x="386" y="2219"/>
                <a:ext cx="460" cy="306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998" name="Line 6"/>
              <p:cNvSpPr>
                <a:spLocks noChangeShapeType="1"/>
              </p:cNvSpPr>
              <p:nvPr/>
            </p:nvSpPr>
            <p:spPr bwMode="auto">
              <a:xfrm>
                <a:off x="385" y="2518"/>
                <a:ext cx="1" cy="953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999" name="Arc 7"/>
              <p:cNvSpPr>
                <a:spLocks/>
              </p:cNvSpPr>
              <p:nvPr/>
            </p:nvSpPr>
            <p:spPr bwMode="auto">
              <a:xfrm>
                <a:off x="854" y="1301"/>
                <a:ext cx="485" cy="31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5000" name="Line 8"/>
              <p:cNvSpPr>
                <a:spLocks noChangeShapeType="1"/>
              </p:cNvSpPr>
              <p:nvPr/>
            </p:nvSpPr>
            <p:spPr bwMode="auto">
              <a:xfrm>
                <a:off x="1338" y="1607"/>
                <a:ext cx="1" cy="185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5001" name="Arc 9"/>
              <p:cNvSpPr>
                <a:spLocks/>
              </p:cNvSpPr>
              <p:nvPr/>
            </p:nvSpPr>
            <p:spPr bwMode="auto">
              <a:xfrm>
                <a:off x="553" y="1430"/>
                <a:ext cx="686" cy="826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51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</a:path>
                  <a:path w="21600" h="21600" stroke="0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5002" name="Line 10"/>
              <p:cNvSpPr>
                <a:spLocks noChangeShapeType="1"/>
              </p:cNvSpPr>
              <p:nvPr/>
            </p:nvSpPr>
            <p:spPr bwMode="auto">
              <a:xfrm flipV="1">
                <a:off x="486" y="2627"/>
                <a:ext cx="0" cy="77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5005" name="Line 13"/>
              <p:cNvSpPr>
                <a:spLocks noChangeShapeType="1"/>
              </p:cNvSpPr>
              <p:nvPr/>
            </p:nvSpPr>
            <p:spPr bwMode="auto">
              <a:xfrm flipH="1" flipV="1">
                <a:off x="1089" y="1280"/>
                <a:ext cx="250" cy="16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5006" name="Line 14"/>
              <p:cNvSpPr>
                <a:spLocks noChangeShapeType="1"/>
              </p:cNvSpPr>
              <p:nvPr/>
            </p:nvSpPr>
            <p:spPr bwMode="auto">
              <a:xfrm flipH="1" flipV="1">
                <a:off x="1416" y="1966"/>
                <a:ext cx="0" cy="1311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5007" name="Line 15"/>
              <p:cNvSpPr>
                <a:spLocks noChangeShapeType="1"/>
              </p:cNvSpPr>
              <p:nvPr/>
            </p:nvSpPr>
            <p:spPr bwMode="auto">
              <a:xfrm flipV="1">
                <a:off x="938" y="2627"/>
                <a:ext cx="0" cy="77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85032" name="Line 40"/>
            <p:cNvSpPr>
              <a:spLocks noChangeShapeType="1"/>
            </p:cNvSpPr>
            <p:nvPr/>
          </p:nvSpPr>
          <p:spPr bwMode="auto">
            <a:xfrm>
              <a:off x="1519" y="2069"/>
              <a:ext cx="496" cy="36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5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8" grpId="0"/>
      <p:bldP spid="85009" grpId="0"/>
      <p:bldP spid="85010" grpId="0"/>
      <p:bldP spid="85011" grpId="0"/>
      <p:bldP spid="850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40" name="Group 24"/>
          <p:cNvGrpSpPr>
            <a:grpSpLocks/>
          </p:cNvGrpSpPr>
          <p:nvPr/>
        </p:nvGrpSpPr>
        <p:grpSpPr bwMode="auto">
          <a:xfrm>
            <a:off x="971550" y="1628775"/>
            <a:ext cx="2449513" cy="4465638"/>
            <a:chOff x="612" y="1026"/>
            <a:chExt cx="1543" cy="2813"/>
          </a:xfrm>
        </p:grpSpPr>
        <p:sp>
          <p:nvSpPr>
            <p:cNvPr id="86021" name="Line 5"/>
            <p:cNvSpPr>
              <a:spLocks noChangeShapeType="1"/>
            </p:cNvSpPr>
            <p:nvPr/>
          </p:nvSpPr>
          <p:spPr bwMode="auto">
            <a:xfrm flipV="1">
              <a:off x="1250" y="1072"/>
              <a:ext cx="0" cy="2767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6022" name="Arc 6"/>
            <p:cNvSpPr>
              <a:spLocks/>
            </p:cNvSpPr>
            <p:nvPr/>
          </p:nvSpPr>
          <p:spPr bwMode="auto">
            <a:xfrm>
              <a:off x="612" y="2409"/>
              <a:ext cx="562" cy="34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6023" name="Line 7"/>
            <p:cNvSpPr>
              <a:spLocks noChangeShapeType="1"/>
            </p:cNvSpPr>
            <p:nvPr/>
          </p:nvSpPr>
          <p:spPr bwMode="auto">
            <a:xfrm>
              <a:off x="612" y="2748"/>
              <a:ext cx="1" cy="10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6024" name="Arc 8"/>
            <p:cNvSpPr>
              <a:spLocks/>
            </p:cNvSpPr>
            <p:nvPr/>
          </p:nvSpPr>
          <p:spPr bwMode="auto">
            <a:xfrm>
              <a:off x="1329" y="1349"/>
              <a:ext cx="593" cy="36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6025" name="Line 9"/>
            <p:cNvSpPr>
              <a:spLocks noChangeShapeType="1"/>
            </p:cNvSpPr>
            <p:nvPr/>
          </p:nvSpPr>
          <p:spPr bwMode="auto">
            <a:xfrm>
              <a:off x="1922" y="1697"/>
              <a:ext cx="2" cy="209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6026" name="Arc 10"/>
            <p:cNvSpPr>
              <a:spLocks/>
            </p:cNvSpPr>
            <p:nvPr/>
          </p:nvSpPr>
          <p:spPr bwMode="auto">
            <a:xfrm>
              <a:off x="914" y="1518"/>
              <a:ext cx="838" cy="9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6027" name="Line 11"/>
            <p:cNvSpPr>
              <a:spLocks noChangeShapeType="1"/>
            </p:cNvSpPr>
            <p:nvPr/>
          </p:nvSpPr>
          <p:spPr bwMode="auto">
            <a:xfrm>
              <a:off x="1725" y="1289"/>
              <a:ext cx="430" cy="277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6028" name="Line 12"/>
            <p:cNvSpPr>
              <a:spLocks noChangeShapeType="1"/>
            </p:cNvSpPr>
            <p:nvPr/>
          </p:nvSpPr>
          <p:spPr bwMode="auto">
            <a:xfrm>
              <a:off x="2096" y="1856"/>
              <a:ext cx="0" cy="1245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6029" name="Line 13"/>
            <p:cNvSpPr>
              <a:spLocks noChangeShapeType="1"/>
            </p:cNvSpPr>
            <p:nvPr/>
          </p:nvSpPr>
          <p:spPr bwMode="auto">
            <a:xfrm flipV="1">
              <a:off x="1424" y="2871"/>
              <a:ext cx="0" cy="87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6030" name="Line 14"/>
            <p:cNvSpPr>
              <a:spLocks noChangeShapeType="1"/>
            </p:cNvSpPr>
            <p:nvPr/>
          </p:nvSpPr>
          <p:spPr bwMode="auto">
            <a:xfrm flipV="1">
              <a:off x="735" y="2871"/>
              <a:ext cx="0" cy="87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6031" name="Oval 15"/>
            <p:cNvSpPr>
              <a:spLocks noChangeArrowheads="1"/>
            </p:cNvSpPr>
            <p:nvPr/>
          </p:nvSpPr>
          <p:spPr bwMode="auto">
            <a:xfrm>
              <a:off x="1865" y="3193"/>
              <a:ext cx="133" cy="1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6032" name="Line 16"/>
            <p:cNvSpPr>
              <a:spLocks noChangeShapeType="1"/>
            </p:cNvSpPr>
            <p:nvPr/>
          </p:nvSpPr>
          <p:spPr bwMode="auto">
            <a:xfrm flipH="1">
              <a:off x="1575" y="1077"/>
              <a:ext cx="61" cy="1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6033" name="Line 17"/>
            <p:cNvSpPr>
              <a:spLocks noChangeShapeType="1"/>
            </p:cNvSpPr>
            <p:nvPr/>
          </p:nvSpPr>
          <p:spPr bwMode="auto">
            <a:xfrm flipH="1">
              <a:off x="1452" y="1026"/>
              <a:ext cx="123" cy="32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6034" name="Line 18"/>
            <p:cNvSpPr>
              <a:spLocks noChangeShapeType="1"/>
            </p:cNvSpPr>
            <p:nvPr/>
          </p:nvSpPr>
          <p:spPr bwMode="auto">
            <a:xfrm flipV="1">
              <a:off x="2096" y="3353"/>
              <a:ext cx="0" cy="4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6035" name="Line 19"/>
            <p:cNvSpPr>
              <a:spLocks noChangeShapeType="1"/>
            </p:cNvSpPr>
            <p:nvPr/>
          </p:nvSpPr>
          <p:spPr bwMode="auto">
            <a:xfrm>
              <a:off x="1922" y="3309"/>
              <a:ext cx="0" cy="523"/>
            </a:xfrm>
            <a:prstGeom prst="line">
              <a:avLst/>
            </a:prstGeom>
            <a:noFill/>
            <a:ln w="444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6036" name="Freeform 20"/>
            <p:cNvSpPr>
              <a:spLocks/>
            </p:cNvSpPr>
            <p:nvPr/>
          </p:nvSpPr>
          <p:spPr bwMode="auto">
            <a:xfrm>
              <a:off x="1241" y="1349"/>
              <a:ext cx="18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</a:cxnLst>
              <a:rect l="0" t="0" r="r" b="b"/>
              <a:pathLst>
                <a:path w="144" h="1">
                  <a:moveTo>
                    <a:pt x="0" y="0"/>
                  </a:moveTo>
                  <a:cubicBezTo>
                    <a:pt x="48" y="0"/>
                    <a:pt x="96" y="0"/>
                    <a:pt x="144" y="0"/>
                  </a:cubicBezTo>
                </a:path>
              </a:pathLst>
            </a:custGeom>
            <a:noFill/>
            <a:ln w="381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6037" name="Text Box 21"/>
          <p:cNvSpPr txBox="1">
            <a:spLocks noChangeArrowheads="1"/>
          </p:cNvSpPr>
          <p:nvPr/>
        </p:nvSpPr>
        <p:spPr bwMode="auto">
          <a:xfrm>
            <a:off x="3563888" y="1912938"/>
            <a:ext cx="558011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 Great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Safenous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Vein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may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reflux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through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a re-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entry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perforator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If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this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reflux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enters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into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the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Deep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Venous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System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through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a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perforator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,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it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behave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as a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draining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system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. 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86038" name="Text Box 22"/>
          <p:cNvSpPr txBox="1">
            <a:spLocks noChangeArrowheads="1"/>
          </p:cNvSpPr>
          <p:nvPr/>
        </p:nvSpPr>
        <p:spPr bwMode="auto">
          <a:xfrm>
            <a:off x="827088" y="333375"/>
            <a:ext cx="748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6039" name="Text Box 23"/>
          <p:cNvSpPr txBox="1">
            <a:spLocks noChangeArrowheads="1"/>
          </p:cNvSpPr>
          <p:nvPr/>
        </p:nvSpPr>
        <p:spPr bwMode="auto">
          <a:xfrm>
            <a:off x="684213" y="476250"/>
            <a:ext cx="7775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RETROGRADE DRAINAGE OF THE GSV</a:t>
            </a: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6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62" name="Group 22"/>
          <p:cNvGrpSpPr>
            <a:grpSpLocks/>
          </p:cNvGrpSpPr>
          <p:nvPr/>
        </p:nvGrpSpPr>
        <p:grpSpPr bwMode="auto">
          <a:xfrm>
            <a:off x="971550" y="1628775"/>
            <a:ext cx="2449513" cy="4465638"/>
            <a:chOff x="612" y="1026"/>
            <a:chExt cx="1543" cy="2813"/>
          </a:xfrm>
        </p:grpSpPr>
        <p:sp>
          <p:nvSpPr>
            <p:cNvPr id="87043" name="Line 3"/>
            <p:cNvSpPr>
              <a:spLocks noChangeShapeType="1"/>
            </p:cNvSpPr>
            <p:nvPr/>
          </p:nvSpPr>
          <p:spPr bwMode="auto">
            <a:xfrm flipV="1">
              <a:off x="1250" y="1072"/>
              <a:ext cx="0" cy="2767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7044" name="Arc 4"/>
            <p:cNvSpPr>
              <a:spLocks/>
            </p:cNvSpPr>
            <p:nvPr/>
          </p:nvSpPr>
          <p:spPr bwMode="auto">
            <a:xfrm>
              <a:off x="612" y="2409"/>
              <a:ext cx="562" cy="34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7045" name="Line 5"/>
            <p:cNvSpPr>
              <a:spLocks noChangeShapeType="1"/>
            </p:cNvSpPr>
            <p:nvPr/>
          </p:nvSpPr>
          <p:spPr bwMode="auto">
            <a:xfrm>
              <a:off x="612" y="2748"/>
              <a:ext cx="1" cy="10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7046" name="Arc 6"/>
            <p:cNvSpPr>
              <a:spLocks/>
            </p:cNvSpPr>
            <p:nvPr/>
          </p:nvSpPr>
          <p:spPr bwMode="auto">
            <a:xfrm>
              <a:off x="1329" y="1349"/>
              <a:ext cx="593" cy="36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7047" name="Line 7"/>
            <p:cNvSpPr>
              <a:spLocks noChangeShapeType="1"/>
            </p:cNvSpPr>
            <p:nvPr/>
          </p:nvSpPr>
          <p:spPr bwMode="auto">
            <a:xfrm>
              <a:off x="1922" y="1697"/>
              <a:ext cx="2" cy="209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7048" name="Arc 8"/>
            <p:cNvSpPr>
              <a:spLocks/>
            </p:cNvSpPr>
            <p:nvPr/>
          </p:nvSpPr>
          <p:spPr bwMode="auto">
            <a:xfrm>
              <a:off x="914" y="1518"/>
              <a:ext cx="838" cy="9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7049" name="Line 9"/>
            <p:cNvSpPr>
              <a:spLocks noChangeShapeType="1"/>
            </p:cNvSpPr>
            <p:nvPr/>
          </p:nvSpPr>
          <p:spPr bwMode="auto">
            <a:xfrm>
              <a:off x="1725" y="1289"/>
              <a:ext cx="430" cy="277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7050" name="Line 10"/>
            <p:cNvSpPr>
              <a:spLocks noChangeShapeType="1"/>
            </p:cNvSpPr>
            <p:nvPr/>
          </p:nvSpPr>
          <p:spPr bwMode="auto">
            <a:xfrm>
              <a:off x="2096" y="1856"/>
              <a:ext cx="0" cy="1245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7051" name="Line 11"/>
            <p:cNvSpPr>
              <a:spLocks noChangeShapeType="1"/>
            </p:cNvSpPr>
            <p:nvPr/>
          </p:nvSpPr>
          <p:spPr bwMode="auto">
            <a:xfrm flipV="1">
              <a:off x="1424" y="2871"/>
              <a:ext cx="0" cy="87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7052" name="Line 12"/>
            <p:cNvSpPr>
              <a:spLocks noChangeShapeType="1"/>
            </p:cNvSpPr>
            <p:nvPr/>
          </p:nvSpPr>
          <p:spPr bwMode="auto">
            <a:xfrm flipV="1">
              <a:off x="735" y="2871"/>
              <a:ext cx="0" cy="87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7053" name="Oval 13"/>
            <p:cNvSpPr>
              <a:spLocks noChangeArrowheads="1"/>
            </p:cNvSpPr>
            <p:nvPr/>
          </p:nvSpPr>
          <p:spPr bwMode="auto">
            <a:xfrm>
              <a:off x="1865" y="3193"/>
              <a:ext cx="133" cy="1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7054" name="Line 14"/>
            <p:cNvSpPr>
              <a:spLocks noChangeShapeType="1"/>
            </p:cNvSpPr>
            <p:nvPr/>
          </p:nvSpPr>
          <p:spPr bwMode="auto">
            <a:xfrm flipH="1">
              <a:off x="1575" y="1077"/>
              <a:ext cx="61" cy="1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7055" name="Line 15"/>
            <p:cNvSpPr>
              <a:spLocks noChangeShapeType="1"/>
            </p:cNvSpPr>
            <p:nvPr/>
          </p:nvSpPr>
          <p:spPr bwMode="auto">
            <a:xfrm flipH="1">
              <a:off x="1452" y="1026"/>
              <a:ext cx="123" cy="32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7056" name="Line 16"/>
            <p:cNvSpPr>
              <a:spLocks noChangeShapeType="1"/>
            </p:cNvSpPr>
            <p:nvPr/>
          </p:nvSpPr>
          <p:spPr bwMode="auto">
            <a:xfrm flipV="1">
              <a:off x="2096" y="3353"/>
              <a:ext cx="0" cy="4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7057" name="Line 17"/>
            <p:cNvSpPr>
              <a:spLocks noChangeShapeType="1"/>
            </p:cNvSpPr>
            <p:nvPr/>
          </p:nvSpPr>
          <p:spPr bwMode="auto">
            <a:xfrm>
              <a:off x="1922" y="3309"/>
              <a:ext cx="0" cy="523"/>
            </a:xfrm>
            <a:prstGeom prst="line">
              <a:avLst/>
            </a:prstGeom>
            <a:noFill/>
            <a:ln w="444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7058" name="Freeform 18"/>
            <p:cNvSpPr>
              <a:spLocks/>
            </p:cNvSpPr>
            <p:nvPr/>
          </p:nvSpPr>
          <p:spPr bwMode="auto">
            <a:xfrm>
              <a:off x="1241" y="1349"/>
              <a:ext cx="18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</a:cxnLst>
              <a:rect l="0" t="0" r="r" b="b"/>
              <a:pathLst>
                <a:path w="144" h="1">
                  <a:moveTo>
                    <a:pt x="0" y="0"/>
                  </a:moveTo>
                  <a:cubicBezTo>
                    <a:pt x="48" y="0"/>
                    <a:pt x="96" y="0"/>
                    <a:pt x="144" y="0"/>
                  </a:cubicBezTo>
                </a:path>
              </a:pathLst>
            </a:custGeom>
            <a:noFill/>
            <a:ln w="381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7059" name="Text Box 19"/>
          <p:cNvSpPr txBox="1">
            <a:spLocks noChangeArrowheads="1"/>
          </p:cNvSpPr>
          <p:nvPr/>
        </p:nvSpPr>
        <p:spPr bwMode="auto">
          <a:xfrm>
            <a:off x="3995738" y="2955925"/>
            <a:ext cx="47879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This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is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the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reason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why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 a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segmental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safenous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reflux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rgbClr val="FF0000"/>
                </a:solidFill>
              </a:rPr>
              <a:t>is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b="1" dirty="0" err="1" smtClean="0">
                <a:solidFill>
                  <a:srgbClr val="FF0000"/>
                </a:solidFill>
              </a:rPr>
              <a:t>not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b="1" dirty="0" err="1" smtClean="0">
                <a:solidFill>
                  <a:srgbClr val="FF0000"/>
                </a:solidFill>
              </a:rPr>
              <a:t>pathological</a:t>
            </a:r>
            <a:r>
              <a:rPr lang="es-ES" b="1" dirty="0" smtClean="0">
                <a:solidFill>
                  <a:srgbClr val="FF0000"/>
                </a:solidFill>
              </a:rPr>
              <a:t>.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87060" name="Text Box 20"/>
          <p:cNvSpPr txBox="1">
            <a:spLocks noChangeArrowheads="1"/>
          </p:cNvSpPr>
          <p:nvPr/>
        </p:nvSpPr>
        <p:spPr bwMode="auto">
          <a:xfrm>
            <a:off x="827088" y="333375"/>
            <a:ext cx="748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7061" name="Text Box 21"/>
          <p:cNvSpPr txBox="1">
            <a:spLocks noChangeArrowheads="1"/>
          </p:cNvSpPr>
          <p:nvPr/>
        </p:nvSpPr>
        <p:spPr bwMode="auto">
          <a:xfrm>
            <a:off x="684213" y="476250"/>
            <a:ext cx="7775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RETROGRADE DRAINAGE OF THE GSV</a:t>
            </a: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1908175" y="5492750"/>
            <a:ext cx="478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s-ES" b="1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88084" name="Text Box 20"/>
          <p:cNvSpPr txBox="1">
            <a:spLocks noChangeArrowheads="1"/>
          </p:cNvSpPr>
          <p:nvPr/>
        </p:nvSpPr>
        <p:spPr bwMode="auto">
          <a:xfrm>
            <a:off x="827088" y="333375"/>
            <a:ext cx="748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8085" name="Text Box 21"/>
          <p:cNvSpPr txBox="1">
            <a:spLocks noChangeArrowheads="1"/>
          </p:cNvSpPr>
          <p:nvPr/>
        </p:nvSpPr>
        <p:spPr bwMode="auto">
          <a:xfrm>
            <a:off x="755576" y="476672"/>
            <a:ext cx="7775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</a:t>
            </a:r>
            <a:r>
              <a:rPr lang="es-ES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AND </a:t>
            </a:r>
            <a:r>
              <a:rPr lang="es-ES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es-ES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0</a:t>
            </a: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88133" name="Group 69"/>
          <p:cNvGrpSpPr>
            <a:grpSpLocks/>
          </p:cNvGrpSpPr>
          <p:nvPr/>
        </p:nvGrpSpPr>
        <p:grpSpPr bwMode="auto">
          <a:xfrm>
            <a:off x="1763713" y="1412875"/>
            <a:ext cx="1931987" cy="3960813"/>
            <a:chOff x="892" y="890"/>
            <a:chExt cx="1217" cy="2495"/>
          </a:xfrm>
        </p:grpSpPr>
        <p:sp>
          <p:nvSpPr>
            <p:cNvPr id="88087" name="Arc 23"/>
            <p:cNvSpPr>
              <a:spLocks/>
            </p:cNvSpPr>
            <p:nvPr/>
          </p:nvSpPr>
          <p:spPr bwMode="auto">
            <a:xfrm>
              <a:off x="892" y="2102"/>
              <a:ext cx="285" cy="3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088" name="Line 24"/>
            <p:cNvSpPr>
              <a:spLocks noChangeShapeType="1"/>
            </p:cNvSpPr>
            <p:nvPr/>
          </p:nvSpPr>
          <p:spPr bwMode="auto">
            <a:xfrm>
              <a:off x="894" y="2387"/>
              <a:ext cx="0" cy="95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089" name="Line 25"/>
            <p:cNvSpPr>
              <a:spLocks noChangeShapeType="1"/>
            </p:cNvSpPr>
            <p:nvPr/>
          </p:nvSpPr>
          <p:spPr bwMode="auto">
            <a:xfrm>
              <a:off x="1486" y="1472"/>
              <a:ext cx="1" cy="1885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090" name="Arc 26"/>
            <p:cNvSpPr>
              <a:spLocks/>
            </p:cNvSpPr>
            <p:nvPr/>
          </p:nvSpPr>
          <p:spPr bwMode="auto">
            <a:xfrm>
              <a:off x="1006" y="1299"/>
              <a:ext cx="425" cy="84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091" name="Arc 27"/>
            <p:cNvSpPr>
              <a:spLocks/>
            </p:cNvSpPr>
            <p:nvPr/>
          </p:nvSpPr>
          <p:spPr bwMode="auto">
            <a:xfrm>
              <a:off x="1206" y="1189"/>
              <a:ext cx="278" cy="332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458"/>
                <a:gd name="T1" fmla="*/ 0 h 21600"/>
                <a:gd name="T2" fmla="*/ 21458 w 21458"/>
                <a:gd name="T3" fmla="*/ 18316 h 21600"/>
                <a:gd name="T4" fmla="*/ 109 w 2145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8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0770" y="0"/>
                    <a:pt x="19836" y="7778"/>
                    <a:pt x="21457" y="18316"/>
                  </a:cubicBezTo>
                </a:path>
                <a:path w="21458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0770" y="0"/>
                    <a:pt x="19836" y="7778"/>
                    <a:pt x="21457" y="18316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092" name="Oval 28"/>
            <p:cNvSpPr>
              <a:spLocks noChangeArrowheads="1"/>
            </p:cNvSpPr>
            <p:nvPr/>
          </p:nvSpPr>
          <p:spPr bwMode="auto">
            <a:xfrm>
              <a:off x="1455" y="2840"/>
              <a:ext cx="72" cy="89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093" name="Line 29"/>
            <p:cNvSpPr>
              <a:spLocks noChangeShapeType="1"/>
            </p:cNvSpPr>
            <p:nvPr/>
          </p:nvSpPr>
          <p:spPr bwMode="auto">
            <a:xfrm>
              <a:off x="1486" y="2345"/>
              <a:ext cx="0" cy="5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094" name="Line 30"/>
            <p:cNvSpPr>
              <a:spLocks noChangeShapeType="1"/>
            </p:cNvSpPr>
            <p:nvPr/>
          </p:nvSpPr>
          <p:spPr bwMode="auto">
            <a:xfrm flipV="1">
              <a:off x="1174" y="890"/>
              <a:ext cx="0" cy="2495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095" name="Line 31"/>
            <p:cNvSpPr>
              <a:spLocks noChangeShapeType="1"/>
            </p:cNvSpPr>
            <p:nvPr/>
          </p:nvSpPr>
          <p:spPr bwMode="auto">
            <a:xfrm>
              <a:off x="1299" y="1056"/>
              <a:ext cx="249" cy="2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096" name="Line 32"/>
            <p:cNvSpPr>
              <a:spLocks noChangeShapeType="1"/>
            </p:cNvSpPr>
            <p:nvPr/>
          </p:nvSpPr>
          <p:spPr bwMode="auto">
            <a:xfrm>
              <a:off x="1579" y="1430"/>
              <a:ext cx="0" cy="79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097" name="Line 33"/>
            <p:cNvSpPr>
              <a:spLocks noChangeShapeType="1"/>
            </p:cNvSpPr>
            <p:nvPr/>
          </p:nvSpPr>
          <p:spPr bwMode="auto">
            <a:xfrm>
              <a:off x="1548" y="2504"/>
              <a:ext cx="0" cy="29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098" name="Line 34"/>
            <p:cNvSpPr>
              <a:spLocks noChangeShapeType="1"/>
            </p:cNvSpPr>
            <p:nvPr/>
          </p:nvSpPr>
          <p:spPr bwMode="auto">
            <a:xfrm flipV="1">
              <a:off x="988" y="2511"/>
              <a:ext cx="0" cy="79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099" name="Line 35"/>
            <p:cNvSpPr>
              <a:spLocks noChangeShapeType="1"/>
            </p:cNvSpPr>
            <p:nvPr/>
          </p:nvSpPr>
          <p:spPr bwMode="auto">
            <a:xfrm flipV="1">
              <a:off x="1548" y="3011"/>
              <a:ext cx="0" cy="37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103" name="Freeform 39"/>
            <p:cNvSpPr>
              <a:spLocks/>
            </p:cNvSpPr>
            <p:nvPr/>
          </p:nvSpPr>
          <p:spPr bwMode="auto">
            <a:xfrm>
              <a:off x="1485" y="2316"/>
              <a:ext cx="598" cy="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" y="64"/>
                </a:cxn>
                <a:cxn ang="0">
                  <a:pos x="201" y="9"/>
                </a:cxn>
                <a:cxn ang="0">
                  <a:pos x="311" y="18"/>
                </a:cxn>
                <a:cxn ang="0">
                  <a:pos x="320" y="45"/>
                </a:cxn>
                <a:cxn ang="0">
                  <a:pos x="311" y="109"/>
                </a:cxn>
                <a:cxn ang="0">
                  <a:pos x="274" y="164"/>
                </a:cxn>
                <a:cxn ang="0">
                  <a:pos x="356" y="256"/>
                </a:cxn>
                <a:cxn ang="0">
                  <a:pos x="429" y="146"/>
                </a:cxn>
                <a:cxn ang="0">
                  <a:pos x="557" y="210"/>
                </a:cxn>
                <a:cxn ang="0">
                  <a:pos x="521" y="384"/>
                </a:cxn>
                <a:cxn ang="0">
                  <a:pos x="484" y="411"/>
                </a:cxn>
                <a:cxn ang="0">
                  <a:pos x="457" y="420"/>
                </a:cxn>
                <a:cxn ang="0">
                  <a:pos x="420" y="457"/>
                </a:cxn>
                <a:cxn ang="0">
                  <a:pos x="439" y="631"/>
                </a:cxn>
                <a:cxn ang="0">
                  <a:pos x="887" y="649"/>
                </a:cxn>
                <a:cxn ang="0">
                  <a:pos x="905" y="786"/>
                </a:cxn>
                <a:cxn ang="0">
                  <a:pos x="877" y="868"/>
                </a:cxn>
                <a:cxn ang="0">
                  <a:pos x="868" y="896"/>
                </a:cxn>
                <a:cxn ang="0">
                  <a:pos x="905" y="1024"/>
                </a:cxn>
              </a:cxnLst>
              <a:rect l="0" t="0" r="r" b="b"/>
              <a:pathLst>
                <a:path w="922" h="1024">
                  <a:moveTo>
                    <a:pt x="0" y="0"/>
                  </a:moveTo>
                  <a:cubicBezTo>
                    <a:pt x="22" y="33"/>
                    <a:pt x="44" y="51"/>
                    <a:pt x="82" y="64"/>
                  </a:cubicBezTo>
                  <a:cubicBezTo>
                    <a:pt x="132" y="54"/>
                    <a:pt x="156" y="31"/>
                    <a:pt x="201" y="9"/>
                  </a:cubicBezTo>
                  <a:cubicBezTo>
                    <a:pt x="238" y="12"/>
                    <a:pt x="276" y="7"/>
                    <a:pt x="311" y="18"/>
                  </a:cubicBezTo>
                  <a:cubicBezTo>
                    <a:pt x="320" y="21"/>
                    <a:pt x="320" y="36"/>
                    <a:pt x="320" y="45"/>
                  </a:cubicBezTo>
                  <a:cubicBezTo>
                    <a:pt x="320" y="67"/>
                    <a:pt x="319" y="89"/>
                    <a:pt x="311" y="109"/>
                  </a:cubicBezTo>
                  <a:cubicBezTo>
                    <a:pt x="303" y="130"/>
                    <a:pt x="274" y="164"/>
                    <a:pt x="274" y="164"/>
                  </a:cubicBezTo>
                  <a:cubicBezTo>
                    <a:pt x="284" y="254"/>
                    <a:pt x="267" y="274"/>
                    <a:pt x="356" y="256"/>
                  </a:cubicBezTo>
                  <a:cubicBezTo>
                    <a:pt x="391" y="221"/>
                    <a:pt x="402" y="186"/>
                    <a:pt x="429" y="146"/>
                  </a:cubicBezTo>
                  <a:cubicBezTo>
                    <a:pt x="496" y="157"/>
                    <a:pt x="499" y="170"/>
                    <a:pt x="557" y="210"/>
                  </a:cubicBezTo>
                  <a:cubicBezTo>
                    <a:pt x="600" y="271"/>
                    <a:pt x="601" y="357"/>
                    <a:pt x="521" y="384"/>
                  </a:cubicBezTo>
                  <a:cubicBezTo>
                    <a:pt x="509" y="393"/>
                    <a:pt x="497" y="404"/>
                    <a:pt x="484" y="411"/>
                  </a:cubicBezTo>
                  <a:cubicBezTo>
                    <a:pt x="476" y="416"/>
                    <a:pt x="465" y="415"/>
                    <a:pt x="457" y="420"/>
                  </a:cubicBezTo>
                  <a:cubicBezTo>
                    <a:pt x="442" y="429"/>
                    <a:pt x="433" y="445"/>
                    <a:pt x="420" y="457"/>
                  </a:cubicBezTo>
                  <a:cubicBezTo>
                    <a:pt x="402" y="512"/>
                    <a:pt x="369" y="606"/>
                    <a:pt x="439" y="631"/>
                  </a:cubicBezTo>
                  <a:cubicBezTo>
                    <a:pt x="587" y="621"/>
                    <a:pt x="743" y="603"/>
                    <a:pt x="887" y="649"/>
                  </a:cubicBezTo>
                  <a:cubicBezTo>
                    <a:pt x="906" y="707"/>
                    <a:pt x="922" y="715"/>
                    <a:pt x="905" y="786"/>
                  </a:cubicBezTo>
                  <a:cubicBezTo>
                    <a:pt x="898" y="814"/>
                    <a:pt x="886" y="841"/>
                    <a:pt x="877" y="868"/>
                  </a:cubicBezTo>
                  <a:cubicBezTo>
                    <a:pt x="874" y="877"/>
                    <a:pt x="868" y="896"/>
                    <a:pt x="868" y="896"/>
                  </a:cubicBezTo>
                  <a:cubicBezTo>
                    <a:pt x="875" y="957"/>
                    <a:pt x="881" y="974"/>
                    <a:pt x="905" y="1024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104" name="Oval 40"/>
            <p:cNvSpPr>
              <a:spLocks noChangeArrowheads="1"/>
            </p:cNvSpPr>
            <p:nvPr/>
          </p:nvSpPr>
          <p:spPr bwMode="auto">
            <a:xfrm>
              <a:off x="2046" y="3158"/>
              <a:ext cx="63" cy="8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105" name="Line 41"/>
            <p:cNvSpPr>
              <a:spLocks noChangeShapeType="1"/>
            </p:cNvSpPr>
            <p:nvPr/>
          </p:nvSpPr>
          <p:spPr bwMode="auto">
            <a:xfrm>
              <a:off x="1493" y="1472"/>
              <a:ext cx="0" cy="873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106" name="Line 42"/>
            <p:cNvSpPr>
              <a:spLocks noChangeShapeType="1"/>
            </p:cNvSpPr>
            <p:nvPr/>
          </p:nvSpPr>
          <p:spPr bwMode="auto">
            <a:xfrm>
              <a:off x="1673" y="2262"/>
              <a:ext cx="249" cy="2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8132" name="Text Box 68"/>
          <p:cNvSpPr txBox="1">
            <a:spLocks noChangeArrowheads="1"/>
          </p:cNvSpPr>
          <p:nvPr/>
        </p:nvSpPr>
        <p:spPr bwMode="auto">
          <a:xfrm>
            <a:off x="1116013" y="5661025"/>
            <a:ext cx="72739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Consequently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CHIVA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is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usually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based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on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the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achievement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of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sunts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type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0. 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88137" name="Line 73"/>
          <p:cNvSpPr>
            <a:spLocks noChangeShapeType="1"/>
          </p:cNvSpPr>
          <p:nvPr/>
        </p:nvSpPr>
        <p:spPr bwMode="auto">
          <a:xfrm>
            <a:off x="2339975" y="1773238"/>
            <a:ext cx="0" cy="287337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88142" name="Group 78"/>
          <p:cNvGrpSpPr>
            <a:grpSpLocks/>
          </p:cNvGrpSpPr>
          <p:nvPr/>
        </p:nvGrpSpPr>
        <p:grpSpPr bwMode="auto">
          <a:xfrm>
            <a:off x="6011863" y="1484313"/>
            <a:ext cx="1223962" cy="3960812"/>
            <a:chOff x="3787" y="935"/>
            <a:chExt cx="771" cy="2495"/>
          </a:xfrm>
        </p:grpSpPr>
        <p:sp>
          <p:nvSpPr>
            <p:cNvPr id="88109" name="Arc 45"/>
            <p:cNvSpPr>
              <a:spLocks/>
            </p:cNvSpPr>
            <p:nvPr/>
          </p:nvSpPr>
          <p:spPr bwMode="auto">
            <a:xfrm>
              <a:off x="3787" y="2147"/>
              <a:ext cx="275" cy="3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110" name="Line 46"/>
            <p:cNvSpPr>
              <a:spLocks noChangeShapeType="1"/>
            </p:cNvSpPr>
            <p:nvPr/>
          </p:nvSpPr>
          <p:spPr bwMode="auto">
            <a:xfrm>
              <a:off x="3789" y="2432"/>
              <a:ext cx="0" cy="95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112" name="Arc 48"/>
            <p:cNvSpPr>
              <a:spLocks/>
            </p:cNvSpPr>
            <p:nvPr/>
          </p:nvSpPr>
          <p:spPr bwMode="auto">
            <a:xfrm>
              <a:off x="3897" y="1344"/>
              <a:ext cx="411" cy="84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113" name="Arc 49"/>
            <p:cNvSpPr>
              <a:spLocks/>
            </p:cNvSpPr>
            <p:nvPr/>
          </p:nvSpPr>
          <p:spPr bwMode="auto">
            <a:xfrm>
              <a:off x="4199" y="1234"/>
              <a:ext cx="268" cy="332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458"/>
                <a:gd name="T1" fmla="*/ 0 h 21600"/>
                <a:gd name="T2" fmla="*/ 21458 w 21458"/>
                <a:gd name="T3" fmla="*/ 18316 h 21600"/>
                <a:gd name="T4" fmla="*/ 109 w 2145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8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0770" y="0"/>
                    <a:pt x="19836" y="7778"/>
                    <a:pt x="21457" y="18316"/>
                  </a:cubicBezTo>
                </a:path>
                <a:path w="21458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0770" y="0"/>
                    <a:pt x="19836" y="7778"/>
                    <a:pt x="21457" y="18316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114" name="Oval 50"/>
            <p:cNvSpPr>
              <a:spLocks noChangeArrowheads="1"/>
            </p:cNvSpPr>
            <p:nvPr/>
          </p:nvSpPr>
          <p:spPr bwMode="auto">
            <a:xfrm>
              <a:off x="4422" y="2886"/>
              <a:ext cx="70" cy="9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116" name="Line 52"/>
            <p:cNvSpPr>
              <a:spLocks noChangeShapeType="1"/>
            </p:cNvSpPr>
            <p:nvPr/>
          </p:nvSpPr>
          <p:spPr bwMode="auto">
            <a:xfrm flipV="1">
              <a:off x="4060" y="935"/>
              <a:ext cx="0" cy="2495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117" name="Line 53"/>
            <p:cNvSpPr>
              <a:spLocks noChangeShapeType="1"/>
            </p:cNvSpPr>
            <p:nvPr/>
          </p:nvSpPr>
          <p:spPr bwMode="auto">
            <a:xfrm>
              <a:off x="4277" y="1129"/>
              <a:ext cx="241" cy="2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120" name="Line 56"/>
            <p:cNvSpPr>
              <a:spLocks noChangeShapeType="1"/>
            </p:cNvSpPr>
            <p:nvPr/>
          </p:nvSpPr>
          <p:spPr bwMode="auto">
            <a:xfrm flipV="1">
              <a:off x="3880" y="2557"/>
              <a:ext cx="0" cy="79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121" name="Line 57"/>
            <p:cNvSpPr>
              <a:spLocks noChangeShapeType="1"/>
            </p:cNvSpPr>
            <p:nvPr/>
          </p:nvSpPr>
          <p:spPr bwMode="auto">
            <a:xfrm flipV="1">
              <a:off x="4558" y="2931"/>
              <a:ext cx="0" cy="37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126" name="Line 62"/>
            <p:cNvSpPr>
              <a:spLocks noChangeShapeType="1"/>
            </p:cNvSpPr>
            <p:nvPr/>
          </p:nvSpPr>
          <p:spPr bwMode="auto">
            <a:xfrm>
              <a:off x="4195" y="1165"/>
              <a:ext cx="0" cy="179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128" name="Line 64"/>
            <p:cNvSpPr>
              <a:spLocks noChangeShapeType="1"/>
            </p:cNvSpPr>
            <p:nvPr/>
          </p:nvSpPr>
          <p:spPr bwMode="auto">
            <a:xfrm>
              <a:off x="4467" y="2976"/>
              <a:ext cx="0" cy="45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129" name="Line 65"/>
            <p:cNvSpPr>
              <a:spLocks noChangeShapeType="1"/>
            </p:cNvSpPr>
            <p:nvPr/>
          </p:nvSpPr>
          <p:spPr bwMode="auto">
            <a:xfrm>
              <a:off x="4558" y="1648"/>
              <a:ext cx="0" cy="115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130" name="Line 66"/>
            <p:cNvSpPr>
              <a:spLocks noChangeShapeType="1"/>
            </p:cNvSpPr>
            <p:nvPr/>
          </p:nvSpPr>
          <p:spPr bwMode="auto">
            <a:xfrm flipH="1">
              <a:off x="4245" y="935"/>
              <a:ext cx="41" cy="311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134" name="Line 70"/>
            <p:cNvSpPr>
              <a:spLocks noChangeShapeType="1"/>
            </p:cNvSpPr>
            <p:nvPr/>
          </p:nvSpPr>
          <p:spPr bwMode="auto">
            <a:xfrm>
              <a:off x="4467" y="1480"/>
              <a:ext cx="0" cy="140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8138" name="Line 74"/>
            <p:cNvSpPr>
              <a:spLocks noChangeShapeType="1"/>
            </p:cNvSpPr>
            <p:nvPr/>
          </p:nvSpPr>
          <p:spPr bwMode="auto">
            <a:xfrm>
              <a:off x="4513" y="2297"/>
              <a:ext cx="0" cy="181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8140" name="Line 76"/>
          <p:cNvSpPr>
            <a:spLocks noChangeShapeType="1"/>
          </p:cNvSpPr>
          <p:nvPr/>
        </p:nvSpPr>
        <p:spPr bwMode="auto">
          <a:xfrm>
            <a:off x="2843213" y="3646488"/>
            <a:ext cx="0" cy="287337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8141" name="AutoShape 77"/>
          <p:cNvSpPr>
            <a:spLocks noChangeArrowheads="1"/>
          </p:cNvSpPr>
          <p:nvPr/>
        </p:nvSpPr>
        <p:spPr bwMode="auto">
          <a:xfrm>
            <a:off x="4067175" y="3357563"/>
            <a:ext cx="1009650" cy="287337"/>
          </a:xfrm>
          <a:prstGeom prst="rightArrow">
            <a:avLst>
              <a:gd name="adj1" fmla="val 50000"/>
              <a:gd name="adj2" fmla="val 87845"/>
            </a:avLst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5" grpId="0"/>
      <p:bldP spid="88132" grpId="0"/>
      <p:bldP spid="88137" grpId="0" animBg="1"/>
      <p:bldP spid="88140" grpId="0" animBg="1"/>
      <p:bldP spid="881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1026"/>
          <p:cNvGrpSpPr>
            <a:grpSpLocks/>
          </p:cNvGrpSpPr>
          <p:nvPr/>
        </p:nvGrpSpPr>
        <p:grpSpPr bwMode="auto">
          <a:xfrm>
            <a:off x="2917825" y="6142038"/>
            <a:ext cx="3025775" cy="334962"/>
            <a:chOff x="1838" y="3869"/>
            <a:chExt cx="1906" cy="211"/>
          </a:xfrm>
        </p:grpSpPr>
        <p:sp>
          <p:nvSpPr>
            <p:cNvPr id="50179" name="Rectangle 1027"/>
            <p:cNvSpPr>
              <a:spLocks noChangeArrowheads="1"/>
            </p:cNvSpPr>
            <p:nvPr/>
          </p:nvSpPr>
          <p:spPr bwMode="auto">
            <a:xfrm>
              <a:off x="1838" y="3869"/>
              <a:ext cx="27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200" b="1"/>
                <a:t>R 3</a:t>
              </a:r>
              <a:endParaRPr lang="it-IT" sz="1800">
                <a:latin typeface="Times New Roman" pitchFamily="18" charset="0"/>
              </a:endParaRPr>
            </a:p>
          </p:txBody>
        </p:sp>
        <p:sp>
          <p:nvSpPr>
            <p:cNvPr id="50180" name="Rectangle 1028"/>
            <p:cNvSpPr>
              <a:spLocks noChangeArrowheads="1"/>
            </p:cNvSpPr>
            <p:nvPr/>
          </p:nvSpPr>
          <p:spPr bwMode="auto">
            <a:xfrm>
              <a:off x="3470" y="3869"/>
              <a:ext cx="27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200" b="1"/>
                <a:t>R 1</a:t>
              </a:r>
              <a:endParaRPr lang="it-IT" sz="1800">
                <a:latin typeface="Times New Roman" pitchFamily="18" charset="0"/>
              </a:endParaRPr>
            </a:p>
          </p:txBody>
        </p:sp>
        <p:sp>
          <p:nvSpPr>
            <p:cNvPr id="50181" name="Rectangle 1029"/>
            <p:cNvSpPr>
              <a:spLocks noChangeArrowheads="1"/>
            </p:cNvSpPr>
            <p:nvPr/>
          </p:nvSpPr>
          <p:spPr bwMode="auto">
            <a:xfrm>
              <a:off x="2702" y="3869"/>
              <a:ext cx="27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200" b="1"/>
                <a:t>R 2</a:t>
              </a:r>
              <a:endParaRPr lang="it-IT" sz="1800">
                <a:latin typeface="Times New Roman" pitchFamily="18" charset="0"/>
              </a:endParaRPr>
            </a:p>
          </p:txBody>
        </p:sp>
        <p:sp>
          <p:nvSpPr>
            <p:cNvPr id="50182" name="Line 1030"/>
            <p:cNvSpPr>
              <a:spLocks noChangeShapeType="1"/>
            </p:cNvSpPr>
            <p:nvPr/>
          </p:nvSpPr>
          <p:spPr bwMode="auto">
            <a:xfrm>
              <a:off x="2208" y="4037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183" name="Line 1031"/>
            <p:cNvSpPr>
              <a:spLocks noChangeShapeType="1"/>
            </p:cNvSpPr>
            <p:nvPr/>
          </p:nvSpPr>
          <p:spPr bwMode="auto">
            <a:xfrm>
              <a:off x="3024" y="403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0184" name="Rectangle 1032"/>
          <p:cNvSpPr>
            <a:spLocks noChangeArrowheads="1"/>
          </p:cNvSpPr>
          <p:nvPr/>
        </p:nvSpPr>
        <p:spPr bwMode="auto">
          <a:xfrm>
            <a:off x="1281222" y="152400"/>
            <a:ext cx="6708568" cy="8002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OPEN SHUNT WITHOUT ESCAPE POINT : </a:t>
            </a:r>
            <a:endParaRPr lang="it-IT" sz="26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it-IT" sz="2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it-IT" sz="26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</a:t>
            </a:r>
            <a:r>
              <a:rPr lang="it-IT" sz="2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  <a:endParaRPr lang="it-IT" sz="20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0239" name="Rectangle 1087"/>
          <p:cNvSpPr>
            <a:spLocks noChangeArrowheads="1"/>
          </p:cNvSpPr>
          <p:nvPr/>
        </p:nvSpPr>
        <p:spPr bwMode="auto">
          <a:xfrm>
            <a:off x="2813050" y="2103438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tx2"/>
                </a:solidFill>
              </a:rPr>
              <a:t>R 3</a:t>
            </a:r>
            <a:endParaRPr lang="es-ES" b="1">
              <a:solidFill>
                <a:schemeClr val="tx2"/>
              </a:solidFill>
            </a:endParaRPr>
          </a:p>
        </p:txBody>
      </p:sp>
      <p:grpSp>
        <p:nvGrpSpPr>
          <p:cNvPr id="50246" name="Group 1094"/>
          <p:cNvGrpSpPr>
            <a:grpSpLocks/>
          </p:cNvGrpSpPr>
          <p:nvPr/>
        </p:nvGrpSpPr>
        <p:grpSpPr bwMode="auto">
          <a:xfrm>
            <a:off x="1042988" y="1341438"/>
            <a:ext cx="2227262" cy="4572000"/>
            <a:chOff x="657" y="845"/>
            <a:chExt cx="1403" cy="2880"/>
          </a:xfrm>
        </p:grpSpPr>
        <p:sp>
          <p:nvSpPr>
            <p:cNvPr id="50225" name="Line 1073"/>
            <p:cNvSpPr>
              <a:spLocks noChangeShapeType="1"/>
            </p:cNvSpPr>
            <p:nvPr/>
          </p:nvSpPr>
          <p:spPr bwMode="auto">
            <a:xfrm flipV="1">
              <a:off x="1148" y="845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26" name="Rectangle 1074"/>
            <p:cNvSpPr>
              <a:spLocks noChangeArrowheads="1"/>
            </p:cNvSpPr>
            <p:nvPr/>
          </p:nvSpPr>
          <p:spPr bwMode="auto">
            <a:xfrm>
              <a:off x="657" y="941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0227" name="Arc 1075"/>
            <p:cNvSpPr>
              <a:spLocks/>
            </p:cNvSpPr>
            <p:nvPr/>
          </p:nvSpPr>
          <p:spPr bwMode="auto">
            <a:xfrm>
              <a:off x="708" y="2141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228" name="Line 1076"/>
            <p:cNvSpPr>
              <a:spLocks noChangeShapeType="1"/>
            </p:cNvSpPr>
            <p:nvPr/>
          </p:nvSpPr>
          <p:spPr bwMode="auto">
            <a:xfrm>
              <a:off x="715" y="2493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229" name="Arc 1077"/>
            <p:cNvSpPr>
              <a:spLocks/>
            </p:cNvSpPr>
            <p:nvPr/>
          </p:nvSpPr>
          <p:spPr bwMode="auto">
            <a:xfrm>
              <a:off x="1146" y="1061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231" name="Arc 1079"/>
            <p:cNvSpPr>
              <a:spLocks/>
            </p:cNvSpPr>
            <p:nvPr/>
          </p:nvSpPr>
          <p:spPr bwMode="auto">
            <a:xfrm>
              <a:off x="876" y="1213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232" name="Rectangle 1080"/>
            <p:cNvSpPr>
              <a:spLocks noChangeArrowheads="1"/>
            </p:cNvSpPr>
            <p:nvPr/>
          </p:nvSpPr>
          <p:spPr bwMode="auto">
            <a:xfrm>
              <a:off x="688" y="1677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0233" name="Oval 1081"/>
            <p:cNvSpPr>
              <a:spLocks noChangeArrowheads="1"/>
            </p:cNvSpPr>
            <p:nvPr/>
          </p:nvSpPr>
          <p:spPr bwMode="auto">
            <a:xfrm>
              <a:off x="1580" y="2473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234" name="Line 1082"/>
            <p:cNvSpPr>
              <a:spLocks noChangeShapeType="1"/>
            </p:cNvSpPr>
            <p:nvPr/>
          </p:nvSpPr>
          <p:spPr bwMode="auto">
            <a:xfrm flipV="1">
              <a:off x="812" y="2621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35" name="Line 1083"/>
            <p:cNvSpPr>
              <a:spLocks noChangeShapeType="1"/>
            </p:cNvSpPr>
            <p:nvPr/>
          </p:nvSpPr>
          <p:spPr bwMode="auto">
            <a:xfrm>
              <a:off x="1724" y="1565"/>
              <a:ext cx="0" cy="91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36" name="Line 1084"/>
            <p:cNvSpPr>
              <a:spLocks noChangeShapeType="1"/>
            </p:cNvSpPr>
            <p:nvPr/>
          </p:nvSpPr>
          <p:spPr bwMode="auto">
            <a:xfrm>
              <a:off x="1628" y="1421"/>
              <a:ext cx="43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37" name="Line 1085"/>
            <p:cNvSpPr>
              <a:spLocks noChangeShapeType="1"/>
            </p:cNvSpPr>
            <p:nvPr/>
          </p:nvSpPr>
          <p:spPr bwMode="auto">
            <a:xfrm flipH="1" flipV="1">
              <a:off x="1684" y="1421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38" name="Line 1086"/>
            <p:cNvSpPr>
              <a:spLocks noChangeShapeType="1"/>
            </p:cNvSpPr>
            <p:nvPr/>
          </p:nvSpPr>
          <p:spPr bwMode="auto">
            <a:xfrm flipH="1" flipV="1">
              <a:off x="1388" y="1037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40" name="Line 1088"/>
            <p:cNvSpPr>
              <a:spLocks noChangeShapeType="1"/>
            </p:cNvSpPr>
            <p:nvPr/>
          </p:nvSpPr>
          <p:spPr bwMode="auto">
            <a:xfrm flipV="1">
              <a:off x="1724" y="2669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41" name="Line 1089"/>
            <p:cNvSpPr>
              <a:spLocks noChangeShapeType="1"/>
            </p:cNvSpPr>
            <p:nvPr/>
          </p:nvSpPr>
          <p:spPr bwMode="auto">
            <a:xfrm flipV="1">
              <a:off x="1244" y="2621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44" name="Line 1092"/>
            <p:cNvSpPr>
              <a:spLocks noChangeShapeType="1"/>
            </p:cNvSpPr>
            <p:nvPr/>
          </p:nvSpPr>
          <p:spPr bwMode="auto">
            <a:xfrm>
              <a:off x="1610" y="1434"/>
              <a:ext cx="0" cy="108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45" name="Line 1093"/>
            <p:cNvSpPr>
              <a:spLocks noChangeShapeType="1"/>
            </p:cNvSpPr>
            <p:nvPr/>
          </p:nvSpPr>
          <p:spPr bwMode="auto">
            <a:xfrm>
              <a:off x="1610" y="2523"/>
              <a:ext cx="0" cy="9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0255" name="Group 1103"/>
          <p:cNvGrpSpPr>
            <a:grpSpLocks/>
          </p:cNvGrpSpPr>
          <p:nvPr/>
        </p:nvGrpSpPr>
        <p:grpSpPr bwMode="auto">
          <a:xfrm>
            <a:off x="3779838" y="1090613"/>
            <a:ext cx="1905000" cy="4683125"/>
            <a:chOff x="2381" y="687"/>
            <a:chExt cx="1200" cy="2950"/>
          </a:xfrm>
        </p:grpSpPr>
        <p:sp>
          <p:nvSpPr>
            <p:cNvPr id="50187" name="Line 1035"/>
            <p:cNvSpPr>
              <a:spLocks noChangeShapeType="1"/>
            </p:cNvSpPr>
            <p:nvPr/>
          </p:nvSpPr>
          <p:spPr bwMode="auto">
            <a:xfrm flipH="1">
              <a:off x="3011" y="687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189" name="Line 1037"/>
            <p:cNvSpPr>
              <a:spLocks noChangeShapeType="1"/>
            </p:cNvSpPr>
            <p:nvPr/>
          </p:nvSpPr>
          <p:spPr bwMode="auto">
            <a:xfrm flipV="1">
              <a:off x="2909" y="757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190" name="Arc 1038"/>
            <p:cNvSpPr>
              <a:spLocks/>
            </p:cNvSpPr>
            <p:nvPr/>
          </p:nvSpPr>
          <p:spPr bwMode="auto">
            <a:xfrm>
              <a:off x="2441" y="2149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191" name="Line 1039"/>
            <p:cNvSpPr>
              <a:spLocks noChangeShapeType="1"/>
            </p:cNvSpPr>
            <p:nvPr/>
          </p:nvSpPr>
          <p:spPr bwMode="auto">
            <a:xfrm>
              <a:off x="2441" y="2501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192" name="Arc 1040"/>
            <p:cNvSpPr>
              <a:spLocks/>
            </p:cNvSpPr>
            <p:nvPr/>
          </p:nvSpPr>
          <p:spPr bwMode="auto">
            <a:xfrm>
              <a:off x="2905" y="1075"/>
              <a:ext cx="464" cy="370"/>
            </a:xfrm>
            <a:custGeom>
              <a:avLst/>
              <a:gdLst>
                <a:gd name="G0" fmla="+- 0 0 0"/>
                <a:gd name="G1" fmla="+- 21247 0 0"/>
                <a:gd name="G2" fmla="+- 21600 0 0"/>
                <a:gd name="T0" fmla="*/ 3890 w 21600"/>
                <a:gd name="T1" fmla="*/ 0 h 21247"/>
                <a:gd name="T2" fmla="*/ 21600 w 21600"/>
                <a:gd name="T3" fmla="*/ 21247 h 21247"/>
                <a:gd name="T4" fmla="*/ 0 w 21600"/>
                <a:gd name="T5" fmla="*/ 21247 h 21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47" fill="none" extrusionOk="0">
                  <a:moveTo>
                    <a:pt x="3889" y="0"/>
                  </a:moveTo>
                  <a:cubicBezTo>
                    <a:pt x="14148" y="1878"/>
                    <a:pt x="21600" y="10818"/>
                    <a:pt x="21600" y="21247"/>
                  </a:cubicBezTo>
                </a:path>
                <a:path w="21600" h="21247" stroke="0" extrusionOk="0">
                  <a:moveTo>
                    <a:pt x="3889" y="0"/>
                  </a:moveTo>
                  <a:cubicBezTo>
                    <a:pt x="14148" y="1878"/>
                    <a:pt x="21600" y="10818"/>
                    <a:pt x="21600" y="21247"/>
                  </a:cubicBezTo>
                  <a:lnTo>
                    <a:pt x="0" y="21247"/>
                  </a:lnTo>
                  <a:close/>
                </a:path>
              </a:pathLst>
            </a:cu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193" name="Line 1041"/>
            <p:cNvSpPr>
              <a:spLocks noChangeShapeType="1"/>
            </p:cNvSpPr>
            <p:nvPr/>
          </p:nvSpPr>
          <p:spPr bwMode="auto">
            <a:xfrm>
              <a:off x="3369" y="1421"/>
              <a:ext cx="10" cy="1555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194" name="Arc 1042"/>
            <p:cNvSpPr>
              <a:spLocks/>
            </p:cNvSpPr>
            <p:nvPr/>
          </p:nvSpPr>
          <p:spPr bwMode="auto">
            <a:xfrm>
              <a:off x="2632" y="1221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195" name="Rectangle 1043"/>
            <p:cNvSpPr>
              <a:spLocks noChangeArrowheads="1"/>
            </p:cNvSpPr>
            <p:nvPr/>
          </p:nvSpPr>
          <p:spPr bwMode="auto">
            <a:xfrm>
              <a:off x="2969" y="1685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0196" name="Rectangle 1044"/>
            <p:cNvSpPr>
              <a:spLocks noChangeArrowheads="1"/>
            </p:cNvSpPr>
            <p:nvPr/>
          </p:nvSpPr>
          <p:spPr bwMode="auto">
            <a:xfrm>
              <a:off x="2381" y="949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0197" name="Line 1045"/>
            <p:cNvSpPr>
              <a:spLocks noChangeShapeType="1"/>
            </p:cNvSpPr>
            <p:nvPr/>
          </p:nvSpPr>
          <p:spPr bwMode="auto">
            <a:xfrm>
              <a:off x="3149" y="1045"/>
              <a:ext cx="336" cy="28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198" name="Line 1046"/>
            <p:cNvSpPr>
              <a:spLocks noChangeShapeType="1"/>
            </p:cNvSpPr>
            <p:nvPr/>
          </p:nvSpPr>
          <p:spPr bwMode="auto">
            <a:xfrm>
              <a:off x="3485" y="1525"/>
              <a:ext cx="0" cy="127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199" name="Line 1047"/>
            <p:cNvSpPr>
              <a:spLocks noChangeShapeType="1"/>
            </p:cNvSpPr>
            <p:nvPr/>
          </p:nvSpPr>
          <p:spPr bwMode="auto">
            <a:xfrm flipV="1">
              <a:off x="3053" y="2629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00" name="Line 1048"/>
            <p:cNvSpPr>
              <a:spLocks noChangeShapeType="1"/>
            </p:cNvSpPr>
            <p:nvPr/>
          </p:nvSpPr>
          <p:spPr bwMode="auto">
            <a:xfrm flipV="1">
              <a:off x="2573" y="2629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01" name="Oval 1049"/>
            <p:cNvSpPr>
              <a:spLocks noChangeArrowheads="1"/>
            </p:cNvSpPr>
            <p:nvPr/>
          </p:nvSpPr>
          <p:spPr bwMode="auto">
            <a:xfrm>
              <a:off x="3333" y="2965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202" name="Line 1050"/>
            <p:cNvSpPr>
              <a:spLocks noChangeShapeType="1"/>
            </p:cNvSpPr>
            <p:nvPr/>
          </p:nvSpPr>
          <p:spPr bwMode="auto">
            <a:xfrm flipH="1">
              <a:off x="3149" y="853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03" name="Rectangle 1051"/>
            <p:cNvSpPr>
              <a:spLocks noChangeArrowheads="1"/>
            </p:cNvSpPr>
            <p:nvPr/>
          </p:nvSpPr>
          <p:spPr bwMode="auto">
            <a:xfrm>
              <a:off x="3166" y="805"/>
              <a:ext cx="4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es-ES" b="1">
                <a:solidFill>
                  <a:schemeClr val="tx2"/>
                </a:solidFill>
              </a:endParaRPr>
            </a:p>
          </p:txBody>
        </p:sp>
        <p:sp>
          <p:nvSpPr>
            <p:cNvPr id="50204" name="Line 1052"/>
            <p:cNvSpPr>
              <a:spLocks noChangeShapeType="1"/>
            </p:cNvSpPr>
            <p:nvPr/>
          </p:nvSpPr>
          <p:spPr bwMode="auto">
            <a:xfrm flipV="1">
              <a:off x="3485" y="3109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47" name="Line 1095"/>
            <p:cNvSpPr>
              <a:spLocks noChangeShapeType="1"/>
            </p:cNvSpPr>
            <p:nvPr/>
          </p:nvSpPr>
          <p:spPr bwMode="auto">
            <a:xfrm>
              <a:off x="3379" y="3067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54" name="Freeform 1102"/>
            <p:cNvSpPr>
              <a:spLocks/>
            </p:cNvSpPr>
            <p:nvPr/>
          </p:nvSpPr>
          <p:spPr bwMode="auto">
            <a:xfrm>
              <a:off x="2925" y="1071"/>
              <a:ext cx="78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8" y="6"/>
                </a:cxn>
              </a:cxnLst>
              <a:rect l="0" t="0" r="r" b="b"/>
              <a:pathLst>
                <a:path w="78" h="9">
                  <a:moveTo>
                    <a:pt x="0" y="0"/>
                  </a:moveTo>
                  <a:cubicBezTo>
                    <a:pt x="26" y="9"/>
                    <a:pt x="49" y="6"/>
                    <a:pt x="78" y="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0259" name="Group 1107"/>
          <p:cNvGrpSpPr>
            <a:grpSpLocks/>
          </p:cNvGrpSpPr>
          <p:nvPr/>
        </p:nvGrpSpPr>
        <p:grpSpPr bwMode="auto">
          <a:xfrm>
            <a:off x="6705600" y="1219200"/>
            <a:ext cx="1752600" cy="4724400"/>
            <a:chOff x="4224" y="768"/>
            <a:chExt cx="1104" cy="2976"/>
          </a:xfrm>
        </p:grpSpPr>
        <p:sp>
          <p:nvSpPr>
            <p:cNvPr id="50207" name="Line 1055"/>
            <p:cNvSpPr>
              <a:spLocks noChangeShapeType="1"/>
            </p:cNvSpPr>
            <p:nvPr/>
          </p:nvSpPr>
          <p:spPr bwMode="auto">
            <a:xfrm flipV="1">
              <a:off x="4656" y="864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08" name="Arc 1056"/>
            <p:cNvSpPr>
              <a:spLocks/>
            </p:cNvSpPr>
            <p:nvPr/>
          </p:nvSpPr>
          <p:spPr bwMode="auto">
            <a:xfrm>
              <a:off x="4224" y="2256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209" name="Line 1057"/>
            <p:cNvSpPr>
              <a:spLocks noChangeShapeType="1"/>
            </p:cNvSpPr>
            <p:nvPr/>
          </p:nvSpPr>
          <p:spPr bwMode="auto">
            <a:xfrm>
              <a:off x="4224" y="2608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210" name="Arc 1058"/>
            <p:cNvSpPr>
              <a:spLocks/>
            </p:cNvSpPr>
            <p:nvPr/>
          </p:nvSpPr>
          <p:spPr bwMode="auto">
            <a:xfrm>
              <a:off x="4729" y="1176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212" name="Arc 1060"/>
            <p:cNvSpPr>
              <a:spLocks/>
            </p:cNvSpPr>
            <p:nvPr/>
          </p:nvSpPr>
          <p:spPr bwMode="auto">
            <a:xfrm>
              <a:off x="4460" y="1328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213" name="Rectangle 1061"/>
            <p:cNvSpPr>
              <a:spLocks noChangeArrowheads="1"/>
            </p:cNvSpPr>
            <p:nvPr/>
          </p:nvSpPr>
          <p:spPr bwMode="auto">
            <a:xfrm>
              <a:off x="4812" y="1792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0214" name="Rectangle 1062"/>
            <p:cNvSpPr>
              <a:spLocks noChangeArrowheads="1"/>
            </p:cNvSpPr>
            <p:nvPr/>
          </p:nvSpPr>
          <p:spPr bwMode="auto">
            <a:xfrm>
              <a:off x="4224" y="1056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0215" name="Line 1063"/>
            <p:cNvSpPr>
              <a:spLocks noChangeShapeType="1"/>
            </p:cNvSpPr>
            <p:nvPr/>
          </p:nvSpPr>
          <p:spPr bwMode="auto">
            <a:xfrm>
              <a:off x="4992" y="1152"/>
              <a:ext cx="336" cy="28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16" name="Line 1064"/>
            <p:cNvSpPr>
              <a:spLocks noChangeShapeType="1"/>
            </p:cNvSpPr>
            <p:nvPr/>
          </p:nvSpPr>
          <p:spPr bwMode="auto">
            <a:xfrm>
              <a:off x="5328" y="1680"/>
              <a:ext cx="0" cy="129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17" name="Line 1065"/>
            <p:cNvSpPr>
              <a:spLocks noChangeShapeType="1"/>
            </p:cNvSpPr>
            <p:nvPr/>
          </p:nvSpPr>
          <p:spPr bwMode="auto">
            <a:xfrm flipV="1">
              <a:off x="4800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18" name="Line 1066"/>
            <p:cNvSpPr>
              <a:spLocks noChangeShapeType="1"/>
            </p:cNvSpPr>
            <p:nvPr/>
          </p:nvSpPr>
          <p:spPr bwMode="auto">
            <a:xfrm flipV="1">
              <a:off x="4320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19" name="Oval 1067"/>
            <p:cNvSpPr>
              <a:spLocks noChangeArrowheads="1"/>
            </p:cNvSpPr>
            <p:nvPr/>
          </p:nvSpPr>
          <p:spPr bwMode="auto">
            <a:xfrm>
              <a:off x="5148" y="3072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220" name="Line 1068"/>
            <p:cNvSpPr>
              <a:spLocks noChangeShapeType="1"/>
            </p:cNvSpPr>
            <p:nvPr/>
          </p:nvSpPr>
          <p:spPr bwMode="auto">
            <a:xfrm flipH="1">
              <a:off x="4848" y="960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21" name="Line 1069"/>
            <p:cNvSpPr>
              <a:spLocks noChangeShapeType="1"/>
            </p:cNvSpPr>
            <p:nvPr/>
          </p:nvSpPr>
          <p:spPr bwMode="auto">
            <a:xfrm flipH="1">
              <a:off x="4740" y="84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22" name="Rectangle 1070"/>
            <p:cNvSpPr>
              <a:spLocks noChangeArrowheads="1"/>
            </p:cNvSpPr>
            <p:nvPr/>
          </p:nvSpPr>
          <p:spPr bwMode="auto">
            <a:xfrm>
              <a:off x="4865" y="768"/>
              <a:ext cx="4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es-ES" b="1">
                <a:solidFill>
                  <a:schemeClr val="tx2"/>
                </a:solidFill>
              </a:endParaRPr>
            </a:p>
          </p:txBody>
        </p:sp>
        <p:sp>
          <p:nvSpPr>
            <p:cNvPr id="50223" name="Line 1071"/>
            <p:cNvSpPr>
              <a:spLocks noChangeShapeType="1"/>
            </p:cNvSpPr>
            <p:nvPr/>
          </p:nvSpPr>
          <p:spPr bwMode="auto">
            <a:xfrm flipV="1">
              <a:off x="5280" y="321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56" name="Line 1104"/>
            <p:cNvSpPr>
              <a:spLocks noChangeShapeType="1"/>
            </p:cNvSpPr>
            <p:nvPr/>
          </p:nvSpPr>
          <p:spPr bwMode="auto">
            <a:xfrm>
              <a:off x="5193" y="1525"/>
              <a:ext cx="0" cy="1633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0257" name="Line 1105"/>
            <p:cNvSpPr>
              <a:spLocks noChangeShapeType="1"/>
            </p:cNvSpPr>
            <p:nvPr/>
          </p:nvSpPr>
          <p:spPr bwMode="auto">
            <a:xfrm>
              <a:off x="5193" y="3158"/>
              <a:ext cx="0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 animBg="1" autoUpdateAnimBg="0"/>
      <p:bldP spid="502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9" name="Group 151"/>
          <p:cNvGrpSpPr>
            <a:grpSpLocks/>
          </p:cNvGrpSpPr>
          <p:nvPr/>
        </p:nvGrpSpPr>
        <p:grpSpPr bwMode="auto">
          <a:xfrm>
            <a:off x="1524000" y="1233488"/>
            <a:ext cx="1752600" cy="4572000"/>
            <a:chOff x="960" y="777"/>
            <a:chExt cx="1104" cy="2880"/>
          </a:xfrm>
        </p:grpSpPr>
        <p:sp>
          <p:nvSpPr>
            <p:cNvPr id="2058" name="Arc 10"/>
            <p:cNvSpPr>
              <a:spLocks/>
            </p:cNvSpPr>
            <p:nvPr/>
          </p:nvSpPr>
          <p:spPr bwMode="auto">
            <a:xfrm>
              <a:off x="1034" y="2115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1020" y="2478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0" name="Arc 12"/>
            <p:cNvSpPr>
              <a:spLocks/>
            </p:cNvSpPr>
            <p:nvPr/>
          </p:nvSpPr>
          <p:spPr bwMode="auto">
            <a:xfrm>
              <a:off x="1509" y="1089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1972" y="1441"/>
              <a:ext cx="1" cy="2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2" name="Arc 14"/>
            <p:cNvSpPr>
              <a:spLocks/>
            </p:cNvSpPr>
            <p:nvPr/>
          </p:nvSpPr>
          <p:spPr bwMode="auto">
            <a:xfrm>
              <a:off x="1196" y="1241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3" name="Arc 15"/>
            <p:cNvSpPr>
              <a:spLocks/>
            </p:cNvSpPr>
            <p:nvPr/>
          </p:nvSpPr>
          <p:spPr bwMode="auto">
            <a:xfrm>
              <a:off x="1519" y="1089"/>
              <a:ext cx="456" cy="39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>
              <a:off x="1973" y="1480"/>
              <a:ext cx="1" cy="1064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1628" y="1705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144" name="Oval 96"/>
            <p:cNvSpPr>
              <a:spLocks noChangeArrowheads="1"/>
            </p:cNvSpPr>
            <p:nvPr/>
          </p:nvSpPr>
          <p:spPr bwMode="auto">
            <a:xfrm>
              <a:off x="1912" y="2501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50" name="Line 102"/>
            <p:cNvSpPr>
              <a:spLocks noChangeShapeType="1"/>
            </p:cNvSpPr>
            <p:nvPr/>
          </p:nvSpPr>
          <p:spPr bwMode="auto">
            <a:xfrm flipV="1">
              <a:off x="1519" y="777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151" name="Rectangle 103"/>
            <p:cNvSpPr>
              <a:spLocks noChangeArrowheads="1"/>
            </p:cNvSpPr>
            <p:nvPr/>
          </p:nvSpPr>
          <p:spPr bwMode="auto">
            <a:xfrm>
              <a:off x="960" y="969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153" name="Line 105"/>
            <p:cNvSpPr>
              <a:spLocks noChangeShapeType="1"/>
            </p:cNvSpPr>
            <p:nvPr/>
          </p:nvSpPr>
          <p:spPr bwMode="auto">
            <a:xfrm>
              <a:off x="1680" y="1017"/>
              <a:ext cx="384" cy="24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155" name="Line 107"/>
            <p:cNvSpPr>
              <a:spLocks noChangeShapeType="1"/>
            </p:cNvSpPr>
            <p:nvPr/>
          </p:nvSpPr>
          <p:spPr bwMode="auto">
            <a:xfrm>
              <a:off x="2064" y="1449"/>
              <a:ext cx="0" cy="91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157" name="Line 109"/>
            <p:cNvSpPr>
              <a:spLocks noChangeShapeType="1"/>
            </p:cNvSpPr>
            <p:nvPr/>
          </p:nvSpPr>
          <p:spPr bwMode="auto">
            <a:xfrm flipV="1">
              <a:off x="1728" y="2649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158" name="Line 110"/>
            <p:cNvSpPr>
              <a:spLocks noChangeShapeType="1"/>
            </p:cNvSpPr>
            <p:nvPr/>
          </p:nvSpPr>
          <p:spPr bwMode="auto">
            <a:xfrm flipV="1">
              <a:off x="1152" y="2649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195" name="Group 147"/>
          <p:cNvGrpSpPr>
            <a:grpSpLocks/>
          </p:cNvGrpSpPr>
          <p:nvPr/>
        </p:nvGrpSpPr>
        <p:grpSpPr bwMode="auto">
          <a:xfrm>
            <a:off x="2590800" y="6142038"/>
            <a:ext cx="3190875" cy="334962"/>
            <a:chOff x="1632" y="3869"/>
            <a:chExt cx="2010" cy="211"/>
          </a:xfrm>
        </p:grpSpPr>
        <p:sp>
          <p:nvSpPr>
            <p:cNvPr id="2126" name="Rectangle 78"/>
            <p:cNvSpPr>
              <a:spLocks noChangeArrowheads="1"/>
            </p:cNvSpPr>
            <p:nvPr/>
          </p:nvSpPr>
          <p:spPr bwMode="auto">
            <a:xfrm>
              <a:off x="1632" y="3869"/>
              <a:ext cx="27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200" b="1"/>
                <a:t>R 1</a:t>
              </a:r>
              <a:endParaRPr lang="it-IT" sz="1800">
                <a:latin typeface="Times New Roman" pitchFamily="18" charset="0"/>
              </a:endParaRPr>
            </a:p>
          </p:txBody>
        </p:sp>
        <p:sp>
          <p:nvSpPr>
            <p:cNvPr id="2127" name="Rectangle 79"/>
            <p:cNvSpPr>
              <a:spLocks noChangeArrowheads="1"/>
            </p:cNvSpPr>
            <p:nvPr/>
          </p:nvSpPr>
          <p:spPr bwMode="auto">
            <a:xfrm>
              <a:off x="3368" y="3869"/>
              <a:ext cx="27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200" b="1"/>
                <a:t>R 1</a:t>
              </a:r>
              <a:endParaRPr lang="it-IT" sz="1800">
                <a:latin typeface="Times New Roman" pitchFamily="18" charset="0"/>
              </a:endParaRPr>
            </a:p>
          </p:txBody>
        </p:sp>
        <p:sp>
          <p:nvSpPr>
            <p:cNvPr id="2128" name="Rectangle 80"/>
            <p:cNvSpPr>
              <a:spLocks noChangeArrowheads="1"/>
            </p:cNvSpPr>
            <p:nvPr/>
          </p:nvSpPr>
          <p:spPr bwMode="auto">
            <a:xfrm>
              <a:off x="2504" y="3869"/>
              <a:ext cx="27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200" b="1"/>
                <a:t>R 2</a:t>
              </a:r>
              <a:endParaRPr lang="it-IT" sz="1800">
                <a:latin typeface="Times New Roman" pitchFamily="18" charset="0"/>
              </a:endParaRPr>
            </a:p>
          </p:txBody>
        </p:sp>
        <p:sp>
          <p:nvSpPr>
            <p:cNvPr id="2186" name="Line 138"/>
            <p:cNvSpPr>
              <a:spLocks noChangeShapeType="1"/>
            </p:cNvSpPr>
            <p:nvPr/>
          </p:nvSpPr>
          <p:spPr bwMode="auto">
            <a:xfrm>
              <a:off x="2020" y="4037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187" name="Line 139"/>
            <p:cNvSpPr>
              <a:spLocks noChangeShapeType="1"/>
            </p:cNvSpPr>
            <p:nvPr/>
          </p:nvSpPr>
          <p:spPr bwMode="auto">
            <a:xfrm>
              <a:off x="2932" y="403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3261411" y="187325"/>
            <a:ext cx="24846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it-IT" sz="2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 </a:t>
            </a:r>
            <a:r>
              <a:rPr lang="it-IT" sz="26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</a:t>
            </a:r>
            <a:r>
              <a:rPr lang="it-IT" sz="2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endParaRPr lang="it-IT" sz="20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197" name="Text Box 149"/>
          <p:cNvSpPr txBox="1">
            <a:spLocks noChangeArrowheads="1"/>
          </p:cNvSpPr>
          <p:nvPr/>
        </p:nvSpPr>
        <p:spPr bwMode="auto">
          <a:xfrm>
            <a:off x="4859338" y="2205038"/>
            <a:ext cx="331152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Main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escape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point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R1 </a:t>
            </a: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Re-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entry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into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Deep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venous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without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collateral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interposition</a:t>
            </a:r>
            <a:endParaRPr lang="es-E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It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is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Closed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Shunt</a:t>
            </a:r>
            <a:endParaRPr lang="es-E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Activated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by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diastole</a:t>
            </a:r>
            <a:endParaRPr lang="es-E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361873" y="333375"/>
            <a:ext cx="23916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it-IT" sz="2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it-IT" sz="26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2</a:t>
            </a:r>
            <a:endParaRPr lang="it-IT" sz="1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45126" name="Group 70"/>
          <p:cNvGrpSpPr>
            <a:grpSpLocks/>
          </p:cNvGrpSpPr>
          <p:nvPr/>
        </p:nvGrpSpPr>
        <p:grpSpPr bwMode="auto">
          <a:xfrm>
            <a:off x="1130300" y="1204913"/>
            <a:ext cx="2794000" cy="5121275"/>
            <a:chOff x="3840" y="759"/>
            <a:chExt cx="1760" cy="3226"/>
          </a:xfrm>
        </p:grpSpPr>
        <p:sp>
          <p:nvSpPr>
            <p:cNvPr id="45073" name="Arc 17"/>
            <p:cNvSpPr>
              <a:spLocks/>
            </p:cNvSpPr>
            <p:nvPr/>
          </p:nvSpPr>
          <p:spPr bwMode="auto">
            <a:xfrm>
              <a:off x="3948" y="2151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74" name="Line 18"/>
            <p:cNvSpPr>
              <a:spLocks noChangeShapeType="1"/>
            </p:cNvSpPr>
            <p:nvPr/>
          </p:nvSpPr>
          <p:spPr bwMode="auto">
            <a:xfrm>
              <a:off x="3948" y="2503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75" name="Arc 19"/>
            <p:cNvSpPr>
              <a:spLocks/>
            </p:cNvSpPr>
            <p:nvPr/>
          </p:nvSpPr>
          <p:spPr bwMode="auto">
            <a:xfrm>
              <a:off x="4412" y="1071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76" name="Arc 20"/>
            <p:cNvSpPr>
              <a:spLocks/>
            </p:cNvSpPr>
            <p:nvPr/>
          </p:nvSpPr>
          <p:spPr bwMode="auto">
            <a:xfrm>
              <a:off x="4124" y="1223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77" name="Rectangle 21"/>
            <p:cNvSpPr>
              <a:spLocks noChangeArrowheads="1"/>
            </p:cNvSpPr>
            <p:nvPr/>
          </p:nvSpPr>
          <p:spPr bwMode="auto">
            <a:xfrm>
              <a:off x="4528" y="1687"/>
              <a:ext cx="22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2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5078" name="Line 22"/>
            <p:cNvSpPr>
              <a:spLocks noChangeShapeType="1"/>
            </p:cNvSpPr>
            <p:nvPr/>
          </p:nvSpPr>
          <p:spPr bwMode="auto">
            <a:xfrm flipV="1">
              <a:off x="4416" y="759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5079" name="Rectangle 23"/>
            <p:cNvSpPr>
              <a:spLocks noChangeArrowheads="1"/>
            </p:cNvSpPr>
            <p:nvPr/>
          </p:nvSpPr>
          <p:spPr bwMode="auto">
            <a:xfrm>
              <a:off x="4000" y="951"/>
              <a:ext cx="22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1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5080" name="Line 24"/>
            <p:cNvSpPr>
              <a:spLocks noChangeShapeType="1"/>
            </p:cNvSpPr>
            <p:nvPr/>
          </p:nvSpPr>
          <p:spPr bwMode="auto">
            <a:xfrm flipV="1">
              <a:off x="4704" y="2055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5081" name="Line 25"/>
            <p:cNvSpPr>
              <a:spLocks noChangeShapeType="1"/>
            </p:cNvSpPr>
            <p:nvPr/>
          </p:nvSpPr>
          <p:spPr bwMode="auto">
            <a:xfrm flipV="1">
              <a:off x="4080" y="2631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5082" name="Line 26"/>
            <p:cNvSpPr>
              <a:spLocks noChangeShapeType="1"/>
            </p:cNvSpPr>
            <p:nvPr/>
          </p:nvSpPr>
          <p:spPr bwMode="auto">
            <a:xfrm>
              <a:off x="4876" y="1423"/>
              <a:ext cx="1" cy="2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83" name="Line 27"/>
            <p:cNvSpPr>
              <a:spLocks noChangeShapeType="1"/>
            </p:cNvSpPr>
            <p:nvPr/>
          </p:nvSpPr>
          <p:spPr bwMode="auto">
            <a:xfrm>
              <a:off x="5024" y="2103"/>
              <a:ext cx="432" cy="57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5084" name="Rectangle 28"/>
            <p:cNvSpPr>
              <a:spLocks noChangeArrowheads="1"/>
            </p:cNvSpPr>
            <p:nvPr/>
          </p:nvSpPr>
          <p:spPr bwMode="auto">
            <a:xfrm>
              <a:off x="5376" y="2343"/>
              <a:ext cx="22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3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5085" name="Freeform 29"/>
            <p:cNvSpPr>
              <a:spLocks/>
            </p:cNvSpPr>
            <p:nvPr/>
          </p:nvSpPr>
          <p:spPr bwMode="auto">
            <a:xfrm>
              <a:off x="4880" y="2247"/>
              <a:ext cx="631" cy="8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123"/>
                </a:cxn>
                <a:cxn ang="0">
                  <a:pos x="206" y="165"/>
                </a:cxn>
                <a:cxn ang="0">
                  <a:pos x="220" y="357"/>
                </a:cxn>
                <a:cxn ang="0">
                  <a:pos x="480" y="480"/>
                </a:cxn>
                <a:cxn ang="0">
                  <a:pos x="535" y="741"/>
                </a:cxn>
                <a:cxn ang="0">
                  <a:pos x="631" y="823"/>
                </a:cxn>
              </a:cxnLst>
              <a:rect l="0" t="0" r="r" b="b"/>
              <a:pathLst>
                <a:path w="631" h="823">
                  <a:moveTo>
                    <a:pt x="0" y="0"/>
                  </a:moveTo>
                  <a:cubicBezTo>
                    <a:pt x="29" y="84"/>
                    <a:pt x="94" y="107"/>
                    <a:pt x="178" y="123"/>
                  </a:cubicBezTo>
                  <a:cubicBezTo>
                    <a:pt x="187" y="137"/>
                    <a:pt x="203" y="148"/>
                    <a:pt x="206" y="165"/>
                  </a:cubicBezTo>
                  <a:cubicBezTo>
                    <a:pt x="217" y="228"/>
                    <a:pt x="199" y="296"/>
                    <a:pt x="220" y="357"/>
                  </a:cubicBezTo>
                  <a:cubicBezTo>
                    <a:pt x="260" y="470"/>
                    <a:pt x="392" y="450"/>
                    <a:pt x="480" y="480"/>
                  </a:cubicBezTo>
                  <a:cubicBezTo>
                    <a:pt x="548" y="546"/>
                    <a:pt x="509" y="657"/>
                    <a:pt x="535" y="741"/>
                  </a:cubicBezTo>
                  <a:cubicBezTo>
                    <a:pt x="546" y="776"/>
                    <a:pt x="606" y="798"/>
                    <a:pt x="631" y="82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5086" name="Oval 30"/>
            <p:cNvSpPr>
              <a:spLocks noChangeArrowheads="1"/>
            </p:cNvSpPr>
            <p:nvPr/>
          </p:nvSpPr>
          <p:spPr bwMode="auto">
            <a:xfrm>
              <a:off x="5496" y="3007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110" name="Rectangle 54"/>
            <p:cNvSpPr>
              <a:spLocks noChangeArrowheads="1"/>
            </p:cNvSpPr>
            <p:nvPr/>
          </p:nvSpPr>
          <p:spPr bwMode="auto">
            <a:xfrm>
              <a:off x="3840" y="3783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2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45111" name="Rectangle 55"/>
            <p:cNvSpPr>
              <a:spLocks noChangeArrowheads="1"/>
            </p:cNvSpPr>
            <p:nvPr/>
          </p:nvSpPr>
          <p:spPr bwMode="auto">
            <a:xfrm>
              <a:off x="4503" y="3793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3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45112" name="Rectangle 56"/>
            <p:cNvSpPr>
              <a:spLocks noChangeArrowheads="1"/>
            </p:cNvSpPr>
            <p:nvPr/>
          </p:nvSpPr>
          <p:spPr bwMode="auto">
            <a:xfrm>
              <a:off x="5184" y="3783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1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45113" name="Line 57"/>
            <p:cNvSpPr>
              <a:spLocks noChangeShapeType="1"/>
            </p:cNvSpPr>
            <p:nvPr/>
          </p:nvSpPr>
          <p:spPr bwMode="auto">
            <a:xfrm>
              <a:off x="4176" y="3879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5114" name="Line 58"/>
            <p:cNvSpPr>
              <a:spLocks noChangeShapeType="1"/>
            </p:cNvSpPr>
            <p:nvPr/>
          </p:nvSpPr>
          <p:spPr bwMode="auto">
            <a:xfrm>
              <a:off x="4896" y="3879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5127" name="Text Box 71"/>
          <p:cNvSpPr txBox="1">
            <a:spLocks noChangeArrowheads="1"/>
          </p:cNvSpPr>
          <p:nvPr/>
        </p:nvSpPr>
        <p:spPr bwMode="auto">
          <a:xfrm>
            <a:off x="4787900" y="2420938"/>
            <a:ext cx="38893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Main</a:t>
            </a:r>
            <a:r>
              <a:rPr lang="es-ES" b="1" dirty="0" smtClean="0"/>
              <a:t> escape </a:t>
            </a:r>
            <a:r>
              <a:rPr lang="es-ES" b="1" dirty="0" err="1" smtClean="0"/>
              <a:t>point</a:t>
            </a:r>
            <a:r>
              <a:rPr lang="es-ES" b="1" dirty="0" smtClean="0"/>
              <a:t> al </a:t>
            </a:r>
            <a:r>
              <a:rPr lang="es-ES" b="1" dirty="0"/>
              <a:t>R1 R2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Open </a:t>
            </a:r>
            <a:r>
              <a:rPr lang="es-ES" b="1" dirty="0" err="1" smtClean="0"/>
              <a:t>or</a:t>
            </a:r>
            <a:r>
              <a:rPr lang="es-ES" b="1" dirty="0" smtClean="0"/>
              <a:t> </a:t>
            </a:r>
            <a:r>
              <a:rPr lang="es-ES" b="1" dirty="0" err="1" smtClean="0"/>
              <a:t>closed</a:t>
            </a:r>
            <a:endParaRPr lang="es-ES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Activated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by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diastole</a:t>
            </a:r>
            <a:endParaRPr lang="es-E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3309486" y="44450"/>
            <a:ext cx="23916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it-IT" sz="2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it-IT" sz="26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</a:t>
            </a:r>
            <a:r>
              <a:rPr lang="it-IT" sz="2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endParaRPr lang="it-IT" sz="1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152400" y="1011238"/>
            <a:ext cx="2528888" cy="5730875"/>
            <a:chOff x="96" y="480"/>
            <a:chExt cx="1593" cy="3610"/>
          </a:xfrm>
        </p:grpSpPr>
        <p:grpSp>
          <p:nvGrpSpPr>
            <p:cNvPr id="91140" name="Group 4"/>
            <p:cNvGrpSpPr>
              <a:grpSpLocks/>
            </p:cNvGrpSpPr>
            <p:nvPr/>
          </p:nvGrpSpPr>
          <p:grpSpPr bwMode="auto">
            <a:xfrm>
              <a:off x="96" y="3888"/>
              <a:ext cx="1593" cy="202"/>
              <a:chOff x="96" y="3888"/>
              <a:chExt cx="1593" cy="202"/>
            </a:xfrm>
          </p:grpSpPr>
          <p:sp>
            <p:nvSpPr>
              <p:cNvPr id="91141" name="Rectangle 5"/>
              <p:cNvSpPr>
                <a:spLocks noChangeArrowheads="1"/>
              </p:cNvSpPr>
              <p:nvPr/>
            </p:nvSpPr>
            <p:spPr bwMode="auto">
              <a:xfrm>
                <a:off x="96" y="3888"/>
                <a:ext cx="24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2000" b="1"/>
                  <a:t>R 2</a:t>
                </a:r>
                <a:endParaRPr lang="it-IT" sz="2000">
                  <a:latin typeface="Times New Roman" pitchFamily="18" charset="0"/>
                </a:endParaRPr>
              </a:p>
            </p:txBody>
          </p:sp>
          <p:sp>
            <p:nvSpPr>
              <p:cNvPr id="91142" name="Rectangle 6"/>
              <p:cNvSpPr>
                <a:spLocks noChangeArrowheads="1"/>
              </p:cNvSpPr>
              <p:nvPr/>
            </p:nvSpPr>
            <p:spPr bwMode="auto">
              <a:xfrm>
                <a:off x="709" y="3898"/>
                <a:ext cx="34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2000" b="1"/>
                  <a:t>R 4L</a:t>
                </a:r>
                <a:endParaRPr lang="it-IT" sz="2000">
                  <a:latin typeface="Times New Roman" pitchFamily="18" charset="0"/>
                </a:endParaRPr>
              </a:p>
            </p:txBody>
          </p:sp>
          <p:sp>
            <p:nvSpPr>
              <p:cNvPr id="91143" name="Rectangle 7"/>
              <p:cNvSpPr>
                <a:spLocks noChangeArrowheads="1"/>
              </p:cNvSpPr>
              <p:nvPr/>
            </p:nvSpPr>
            <p:spPr bwMode="auto">
              <a:xfrm>
                <a:off x="1440" y="3888"/>
                <a:ext cx="24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2000" b="1"/>
                  <a:t>R 2</a:t>
                </a:r>
                <a:endParaRPr lang="it-IT" sz="2000">
                  <a:latin typeface="Times New Roman" pitchFamily="18" charset="0"/>
                </a:endParaRPr>
              </a:p>
            </p:txBody>
          </p:sp>
          <p:sp>
            <p:nvSpPr>
              <p:cNvPr id="91144" name="Line 8"/>
              <p:cNvSpPr>
                <a:spLocks noChangeShapeType="1"/>
              </p:cNvSpPr>
              <p:nvPr/>
            </p:nvSpPr>
            <p:spPr bwMode="auto">
              <a:xfrm>
                <a:off x="432" y="398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45" name="Line 9"/>
              <p:cNvSpPr>
                <a:spLocks noChangeShapeType="1"/>
              </p:cNvSpPr>
              <p:nvPr/>
            </p:nvSpPr>
            <p:spPr bwMode="auto">
              <a:xfrm>
                <a:off x="1152" y="398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91146" name="Group 10"/>
            <p:cNvGrpSpPr>
              <a:grpSpLocks/>
            </p:cNvGrpSpPr>
            <p:nvPr/>
          </p:nvGrpSpPr>
          <p:grpSpPr bwMode="auto">
            <a:xfrm>
              <a:off x="252" y="480"/>
              <a:ext cx="1332" cy="3264"/>
              <a:chOff x="252" y="480"/>
              <a:chExt cx="1332" cy="3264"/>
            </a:xfrm>
          </p:grpSpPr>
          <p:sp>
            <p:nvSpPr>
              <p:cNvPr id="91147" name="Arc 11"/>
              <p:cNvSpPr>
                <a:spLocks/>
              </p:cNvSpPr>
              <p:nvPr/>
            </p:nvSpPr>
            <p:spPr bwMode="auto">
              <a:xfrm>
                <a:off x="252" y="2256"/>
                <a:ext cx="440" cy="36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48" name="Line 12"/>
              <p:cNvSpPr>
                <a:spLocks noChangeShapeType="1"/>
              </p:cNvSpPr>
              <p:nvPr/>
            </p:nvSpPr>
            <p:spPr bwMode="auto">
              <a:xfrm>
                <a:off x="252" y="2608"/>
                <a:ext cx="1" cy="11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49" name="Arc 13"/>
              <p:cNvSpPr>
                <a:spLocks/>
              </p:cNvSpPr>
              <p:nvPr/>
            </p:nvSpPr>
            <p:spPr bwMode="auto">
              <a:xfrm>
                <a:off x="716" y="1176"/>
                <a:ext cx="464" cy="37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50" name="Arc 14"/>
              <p:cNvSpPr>
                <a:spLocks/>
              </p:cNvSpPr>
              <p:nvPr/>
            </p:nvSpPr>
            <p:spPr bwMode="auto">
              <a:xfrm>
                <a:off x="428" y="1328"/>
                <a:ext cx="656" cy="972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51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</a:path>
                  <a:path w="21600" h="21600" stroke="0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51" name="Rectangle 15"/>
              <p:cNvSpPr>
                <a:spLocks noChangeArrowheads="1"/>
              </p:cNvSpPr>
              <p:nvPr/>
            </p:nvSpPr>
            <p:spPr bwMode="auto">
              <a:xfrm>
                <a:off x="880" y="1792"/>
                <a:ext cx="22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800" b="1">
                    <a:solidFill>
                      <a:schemeClr val="tx2"/>
                    </a:solidFill>
                  </a:rPr>
                  <a:t>R 2</a:t>
                </a:r>
                <a:endParaRPr lang="it-IT" sz="1800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152" name="Line 16"/>
              <p:cNvSpPr>
                <a:spLocks noChangeShapeType="1"/>
              </p:cNvSpPr>
              <p:nvPr/>
            </p:nvSpPr>
            <p:spPr bwMode="auto">
              <a:xfrm flipV="1">
                <a:off x="720" y="864"/>
                <a:ext cx="0" cy="288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53" name="Rectangle 17"/>
              <p:cNvSpPr>
                <a:spLocks noChangeArrowheads="1"/>
              </p:cNvSpPr>
              <p:nvPr/>
            </p:nvSpPr>
            <p:spPr bwMode="auto">
              <a:xfrm>
                <a:off x="304" y="1056"/>
                <a:ext cx="22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800" b="1">
                    <a:solidFill>
                      <a:schemeClr val="tx2"/>
                    </a:solidFill>
                  </a:rPr>
                  <a:t>R 1</a:t>
                </a:r>
                <a:endParaRPr lang="it-IT" sz="1800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154" name="Line 18"/>
              <p:cNvSpPr>
                <a:spLocks noChangeShapeType="1"/>
              </p:cNvSpPr>
              <p:nvPr/>
            </p:nvSpPr>
            <p:spPr bwMode="auto">
              <a:xfrm flipV="1">
                <a:off x="1008" y="2160"/>
                <a:ext cx="0" cy="15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55" name="Line 19"/>
              <p:cNvSpPr>
                <a:spLocks noChangeShapeType="1"/>
              </p:cNvSpPr>
              <p:nvPr/>
            </p:nvSpPr>
            <p:spPr bwMode="auto">
              <a:xfrm flipV="1">
                <a:off x="384" y="2736"/>
                <a:ext cx="0" cy="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56" name="Freeform 20"/>
              <p:cNvSpPr>
                <a:spLocks/>
              </p:cNvSpPr>
              <p:nvPr/>
            </p:nvSpPr>
            <p:spPr bwMode="auto">
              <a:xfrm>
                <a:off x="1200" y="2016"/>
                <a:ext cx="278" cy="10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41"/>
                  </a:cxn>
                  <a:cxn ang="0">
                    <a:pos x="41" y="82"/>
                  </a:cxn>
                  <a:cxn ang="0">
                    <a:pos x="68" y="110"/>
                  </a:cxn>
                  <a:cxn ang="0">
                    <a:pos x="151" y="219"/>
                  </a:cxn>
                  <a:cxn ang="0">
                    <a:pos x="192" y="288"/>
                  </a:cxn>
                  <a:cxn ang="0">
                    <a:pos x="233" y="357"/>
                  </a:cxn>
                  <a:cxn ang="0">
                    <a:pos x="260" y="439"/>
                  </a:cxn>
                  <a:cxn ang="0">
                    <a:pos x="274" y="480"/>
                  </a:cxn>
                  <a:cxn ang="0">
                    <a:pos x="247" y="686"/>
                  </a:cxn>
                  <a:cxn ang="0">
                    <a:pos x="192" y="754"/>
                  </a:cxn>
                  <a:cxn ang="0">
                    <a:pos x="178" y="919"/>
                  </a:cxn>
                  <a:cxn ang="0">
                    <a:pos x="13" y="1083"/>
                  </a:cxn>
                </a:cxnLst>
                <a:rect l="0" t="0" r="r" b="b"/>
                <a:pathLst>
                  <a:path w="278" h="1083">
                    <a:moveTo>
                      <a:pt x="0" y="0"/>
                    </a:moveTo>
                    <a:cubicBezTo>
                      <a:pt x="9" y="14"/>
                      <a:pt x="20" y="26"/>
                      <a:pt x="27" y="41"/>
                    </a:cubicBezTo>
                    <a:cubicBezTo>
                      <a:pt x="33" y="54"/>
                      <a:pt x="34" y="70"/>
                      <a:pt x="41" y="82"/>
                    </a:cubicBezTo>
                    <a:cubicBezTo>
                      <a:pt x="48" y="93"/>
                      <a:pt x="60" y="100"/>
                      <a:pt x="68" y="110"/>
                    </a:cubicBezTo>
                    <a:cubicBezTo>
                      <a:pt x="155" y="227"/>
                      <a:pt x="90" y="160"/>
                      <a:pt x="151" y="219"/>
                    </a:cubicBezTo>
                    <a:cubicBezTo>
                      <a:pt x="187" y="336"/>
                      <a:pt x="136" y="196"/>
                      <a:pt x="192" y="288"/>
                    </a:cubicBezTo>
                    <a:cubicBezTo>
                      <a:pt x="248" y="380"/>
                      <a:pt x="159" y="283"/>
                      <a:pt x="233" y="357"/>
                    </a:cubicBezTo>
                    <a:cubicBezTo>
                      <a:pt x="242" y="384"/>
                      <a:pt x="251" y="412"/>
                      <a:pt x="260" y="439"/>
                    </a:cubicBezTo>
                    <a:cubicBezTo>
                      <a:pt x="265" y="453"/>
                      <a:pt x="274" y="480"/>
                      <a:pt x="274" y="480"/>
                    </a:cubicBezTo>
                    <a:cubicBezTo>
                      <a:pt x="268" y="549"/>
                      <a:pt x="278" y="624"/>
                      <a:pt x="247" y="686"/>
                    </a:cubicBezTo>
                    <a:cubicBezTo>
                      <a:pt x="234" y="712"/>
                      <a:pt x="208" y="730"/>
                      <a:pt x="192" y="754"/>
                    </a:cubicBezTo>
                    <a:cubicBezTo>
                      <a:pt x="187" y="809"/>
                      <a:pt x="189" y="865"/>
                      <a:pt x="178" y="919"/>
                    </a:cubicBezTo>
                    <a:cubicBezTo>
                      <a:pt x="166" y="981"/>
                      <a:pt x="59" y="1040"/>
                      <a:pt x="13" y="1083"/>
                    </a:cubicBezTo>
                  </a:path>
                </a:pathLst>
              </a:custGeom>
              <a:noFill/>
              <a:ln w="88900" cmpd="sng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57" name="Line 21"/>
              <p:cNvSpPr>
                <a:spLocks noChangeShapeType="1"/>
              </p:cNvSpPr>
              <p:nvPr/>
            </p:nvSpPr>
            <p:spPr bwMode="auto">
              <a:xfrm>
                <a:off x="1180" y="1528"/>
                <a:ext cx="1" cy="21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58" name="Line 22"/>
              <p:cNvSpPr>
                <a:spLocks noChangeShapeType="1"/>
              </p:cNvSpPr>
              <p:nvPr/>
            </p:nvSpPr>
            <p:spPr bwMode="auto">
              <a:xfrm>
                <a:off x="1344" y="2064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59" name="Line 23"/>
              <p:cNvSpPr>
                <a:spLocks noChangeShapeType="1"/>
              </p:cNvSpPr>
              <p:nvPr/>
            </p:nvSpPr>
            <p:spPr bwMode="auto">
              <a:xfrm flipH="1">
                <a:off x="1392" y="2784"/>
                <a:ext cx="192" cy="384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160" name="Rectangle 24"/>
              <p:cNvSpPr>
                <a:spLocks noChangeArrowheads="1"/>
              </p:cNvSpPr>
              <p:nvPr/>
            </p:nvSpPr>
            <p:spPr bwMode="auto">
              <a:xfrm>
                <a:off x="1248" y="3264"/>
                <a:ext cx="31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800" b="1">
                    <a:solidFill>
                      <a:schemeClr val="tx2"/>
                    </a:solidFill>
                  </a:rPr>
                  <a:t>R 4L</a:t>
                </a:r>
                <a:endParaRPr lang="it-IT" sz="1800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161" name="Text Box 25"/>
              <p:cNvSpPr txBox="1">
                <a:spLocks noChangeArrowheads="1"/>
              </p:cNvSpPr>
              <p:nvPr/>
            </p:nvSpPr>
            <p:spPr bwMode="auto">
              <a:xfrm>
                <a:off x="384" y="480"/>
                <a:ext cx="115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it-IT" sz="1800" b="1" dirty="0" smtClean="0">
                    <a:solidFill>
                      <a:schemeClr val="accent2"/>
                    </a:solidFill>
                  </a:rPr>
                  <a:t>CLOSED</a:t>
                </a:r>
                <a:endParaRPr lang="it-IT" sz="1800" b="1" dirty="0">
                  <a:solidFill>
                    <a:schemeClr val="accent2"/>
                  </a:solidFill>
                </a:endParaRPr>
              </a:p>
            </p:txBody>
          </p:sp>
        </p:grpSp>
      </p:grpSp>
      <p:grpSp>
        <p:nvGrpSpPr>
          <p:cNvPr id="91162" name="Group 26"/>
          <p:cNvGrpSpPr>
            <a:grpSpLocks/>
          </p:cNvGrpSpPr>
          <p:nvPr/>
        </p:nvGrpSpPr>
        <p:grpSpPr bwMode="auto">
          <a:xfrm>
            <a:off x="2895600" y="1085850"/>
            <a:ext cx="5994400" cy="5943600"/>
            <a:chOff x="1824" y="480"/>
            <a:chExt cx="3776" cy="3744"/>
          </a:xfrm>
        </p:grpSpPr>
        <p:sp>
          <p:nvSpPr>
            <p:cNvPr id="91163" name="Text Box 27"/>
            <p:cNvSpPr txBox="1">
              <a:spLocks noChangeArrowheads="1"/>
            </p:cNvSpPr>
            <p:nvPr/>
          </p:nvSpPr>
          <p:spPr bwMode="auto">
            <a:xfrm>
              <a:off x="3168" y="480"/>
              <a:ext cx="11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800" b="1" dirty="0" smtClean="0">
                  <a:solidFill>
                    <a:schemeClr val="accent2"/>
                  </a:solidFill>
                </a:rPr>
                <a:t>OPEN</a:t>
              </a:r>
              <a:endParaRPr lang="it-IT" sz="1800" b="1" dirty="0">
                <a:solidFill>
                  <a:schemeClr val="accent2"/>
                </a:solidFill>
              </a:endParaRPr>
            </a:p>
          </p:txBody>
        </p:sp>
        <p:grpSp>
          <p:nvGrpSpPr>
            <p:cNvPr id="91164" name="Group 28"/>
            <p:cNvGrpSpPr>
              <a:grpSpLocks/>
            </p:cNvGrpSpPr>
            <p:nvPr/>
          </p:nvGrpSpPr>
          <p:grpSpPr bwMode="auto">
            <a:xfrm>
              <a:off x="1824" y="768"/>
              <a:ext cx="3776" cy="3456"/>
              <a:chOff x="1824" y="768"/>
              <a:chExt cx="3776" cy="3456"/>
            </a:xfrm>
          </p:grpSpPr>
          <p:sp>
            <p:nvSpPr>
              <p:cNvPr id="91165" name="Line 29"/>
              <p:cNvSpPr>
                <a:spLocks noChangeShapeType="1"/>
              </p:cNvSpPr>
              <p:nvPr/>
            </p:nvSpPr>
            <p:spPr bwMode="auto">
              <a:xfrm flipV="1">
                <a:off x="1824" y="816"/>
                <a:ext cx="0" cy="3408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91166" name="Group 30"/>
              <p:cNvGrpSpPr>
                <a:grpSpLocks/>
              </p:cNvGrpSpPr>
              <p:nvPr/>
            </p:nvGrpSpPr>
            <p:grpSpPr bwMode="auto">
              <a:xfrm>
                <a:off x="2005" y="768"/>
                <a:ext cx="3595" cy="3456"/>
                <a:chOff x="2005" y="768"/>
                <a:chExt cx="3595" cy="3456"/>
              </a:xfrm>
            </p:grpSpPr>
            <p:sp>
              <p:nvSpPr>
                <p:cNvPr id="91167" name="Arc 31"/>
                <p:cNvSpPr>
                  <a:spLocks/>
                </p:cNvSpPr>
                <p:nvPr/>
              </p:nvSpPr>
              <p:spPr bwMode="auto">
                <a:xfrm>
                  <a:off x="3948" y="2256"/>
                  <a:ext cx="440" cy="360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0 w 21600"/>
                    <a:gd name="T1" fmla="*/ 21600 h 21600"/>
                    <a:gd name="T2" fmla="*/ 21600 w 21600"/>
                    <a:gd name="T3" fmla="*/ 0 h 21600"/>
                    <a:gd name="T4" fmla="*/ 2160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21600"/>
                      </a:moveTo>
                      <a:cubicBezTo>
                        <a:pt x="0" y="9670"/>
                        <a:pt x="9670" y="0"/>
                        <a:pt x="21599" y="0"/>
                      </a:cubicBezTo>
                    </a:path>
                    <a:path w="21600" h="21600" stroke="0" extrusionOk="0">
                      <a:moveTo>
                        <a:pt x="0" y="21600"/>
                      </a:moveTo>
                      <a:cubicBezTo>
                        <a:pt x="0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68" name="Line 32"/>
                <p:cNvSpPr>
                  <a:spLocks noChangeShapeType="1"/>
                </p:cNvSpPr>
                <p:nvPr/>
              </p:nvSpPr>
              <p:spPr bwMode="auto">
                <a:xfrm>
                  <a:off x="3948" y="2608"/>
                  <a:ext cx="1" cy="112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69" name="Arc 33"/>
                <p:cNvSpPr>
                  <a:spLocks/>
                </p:cNvSpPr>
                <p:nvPr/>
              </p:nvSpPr>
              <p:spPr bwMode="auto">
                <a:xfrm>
                  <a:off x="4412" y="1176"/>
                  <a:ext cx="464" cy="3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70" name="Arc 34"/>
                <p:cNvSpPr>
                  <a:spLocks/>
                </p:cNvSpPr>
                <p:nvPr/>
              </p:nvSpPr>
              <p:spPr bwMode="auto">
                <a:xfrm>
                  <a:off x="4124" y="1328"/>
                  <a:ext cx="656" cy="972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0 w 21600"/>
                    <a:gd name="T1" fmla="*/ 21510 h 21600"/>
                    <a:gd name="T2" fmla="*/ 21600 w 21600"/>
                    <a:gd name="T3" fmla="*/ 0 h 21600"/>
                    <a:gd name="T4" fmla="*/ 2160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21510"/>
                      </a:moveTo>
                      <a:cubicBezTo>
                        <a:pt x="49" y="9615"/>
                        <a:pt x="9705" y="0"/>
                        <a:pt x="21599" y="0"/>
                      </a:cubicBezTo>
                    </a:path>
                    <a:path w="21600" h="21600" stroke="0" extrusionOk="0">
                      <a:moveTo>
                        <a:pt x="0" y="21510"/>
                      </a:moveTo>
                      <a:cubicBezTo>
                        <a:pt x="49" y="9615"/>
                        <a:pt x="9705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71" name="Rectangle 35"/>
                <p:cNvSpPr>
                  <a:spLocks noChangeArrowheads="1"/>
                </p:cNvSpPr>
                <p:nvPr/>
              </p:nvSpPr>
              <p:spPr bwMode="auto">
                <a:xfrm>
                  <a:off x="4528" y="1792"/>
                  <a:ext cx="224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1800" b="1">
                      <a:solidFill>
                        <a:schemeClr val="tx2"/>
                      </a:solidFill>
                    </a:rPr>
                    <a:t>R 2</a:t>
                  </a:r>
                  <a:endParaRPr lang="it-IT" sz="1800">
                    <a:solidFill>
                      <a:schemeClr val="tx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1172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4416" y="864"/>
                  <a:ext cx="0" cy="288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73" name="Rectangle 37"/>
                <p:cNvSpPr>
                  <a:spLocks noChangeArrowheads="1"/>
                </p:cNvSpPr>
                <p:nvPr/>
              </p:nvSpPr>
              <p:spPr bwMode="auto">
                <a:xfrm>
                  <a:off x="4000" y="1056"/>
                  <a:ext cx="224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1800" b="1">
                      <a:solidFill>
                        <a:schemeClr val="tx2"/>
                      </a:solidFill>
                    </a:rPr>
                    <a:t>R 1</a:t>
                  </a:r>
                  <a:endParaRPr lang="it-IT" sz="1800">
                    <a:solidFill>
                      <a:schemeClr val="tx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1174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4704" y="2160"/>
                  <a:ext cx="0" cy="15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lg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7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4080" y="2736"/>
                  <a:ext cx="0" cy="9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76" name="Line 40"/>
                <p:cNvSpPr>
                  <a:spLocks noChangeShapeType="1"/>
                </p:cNvSpPr>
                <p:nvPr/>
              </p:nvSpPr>
              <p:spPr bwMode="auto">
                <a:xfrm>
                  <a:off x="4876" y="1528"/>
                  <a:ext cx="1" cy="21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77" name="Line 41"/>
                <p:cNvSpPr>
                  <a:spLocks noChangeShapeType="1"/>
                </p:cNvSpPr>
                <p:nvPr/>
              </p:nvSpPr>
              <p:spPr bwMode="auto">
                <a:xfrm>
                  <a:off x="5024" y="2208"/>
                  <a:ext cx="432" cy="576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78" name="Rectangle 42"/>
                <p:cNvSpPr>
                  <a:spLocks noChangeArrowheads="1"/>
                </p:cNvSpPr>
                <p:nvPr/>
              </p:nvSpPr>
              <p:spPr bwMode="auto">
                <a:xfrm>
                  <a:off x="5376" y="2448"/>
                  <a:ext cx="224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1800" b="1">
                      <a:solidFill>
                        <a:schemeClr val="tx2"/>
                      </a:solidFill>
                    </a:rPr>
                    <a:t>R 3</a:t>
                  </a:r>
                  <a:endParaRPr lang="it-IT" sz="1800">
                    <a:solidFill>
                      <a:schemeClr val="tx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1179" name="Freeform 43"/>
                <p:cNvSpPr>
                  <a:spLocks/>
                </p:cNvSpPr>
                <p:nvPr/>
              </p:nvSpPr>
              <p:spPr bwMode="auto">
                <a:xfrm>
                  <a:off x="4880" y="2352"/>
                  <a:ext cx="631" cy="82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8" y="123"/>
                    </a:cxn>
                    <a:cxn ang="0">
                      <a:pos x="206" y="165"/>
                    </a:cxn>
                    <a:cxn ang="0">
                      <a:pos x="220" y="357"/>
                    </a:cxn>
                    <a:cxn ang="0">
                      <a:pos x="480" y="480"/>
                    </a:cxn>
                    <a:cxn ang="0">
                      <a:pos x="535" y="741"/>
                    </a:cxn>
                    <a:cxn ang="0">
                      <a:pos x="631" y="823"/>
                    </a:cxn>
                  </a:cxnLst>
                  <a:rect l="0" t="0" r="r" b="b"/>
                  <a:pathLst>
                    <a:path w="631" h="823">
                      <a:moveTo>
                        <a:pt x="0" y="0"/>
                      </a:moveTo>
                      <a:cubicBezTo>
                        <a:pt x="29" y="84"/>
                        <a:pt x="94" y="107"/>
                        <a:pt x="178" y="123"/>
                      </a:cubicBezTo>
                      <a:cubicBezTo>
                        <a:pt x="187" y="137"/>
                        <a:pt x="203" y="148"/>
                        <a:pt x="206" y="165"/>
                      </a:cubicBezTo>
                      <a:cubicBezTo>
                        <a:pt x="217" y="228"/>
                        <a:pt x="199" y="296"/>
                        <a:pt x="220" y="357"/>
                      </a:cubicBezTo>
                      <a:cubicBezTo>
                        <a:pt x="260" y="470"/>
                        <a:pt x="392" y="450"/>
                        <a:pt x="480" y="480"/>
                      </a:cubicBezTo>
                      <a:cubicBezTo>
                        <a:pt x="548" y="546"/>
                        <a:pt x="509" y="657"/>
                        <a:pt x="535" y="741"/>
                      </a:cubicBezTo>
                      <a:cubicBezTo>
                        <a:pt x="546" y="776"/>
                        <a:pt x="606" y="798"/>
                        <a:pt x="631" y="823"/>
                      </a:cubicBezTo>
                    </a:path>
                  </a:pathLst>
                </a:custGeom>
                <a:noFill/>
                <a:ln w="88900" cmpd="sng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80" name="Oval 44"/>
                <p:cNvSpPr>
                  <a:spLocks noChangeArrowheads="1"/>
                </p:cNvSpPr>
                <p:nvPr/>
              </p:nvSpPr>
              <p:spPr bwMode="auto">
                <a:xfrm>
                  <a:off x="5496" y="3112"/>
                  <a:ext cx="104" cy="104"/>
                </a:xfrm>
                <a:prstGeom prst="ellipse">
                  <a:avLst/>
                </a:prstGeom>
                <a:solidFill>
                  <a:schemeClr val="accent2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81" name="Arc 45"/>
                <p:cNvSpPr>
                  <a:spLocks/>
                </p:cNvSpPr>
                <p:nvPr/>
              </p:nvSpPr>
              <p:spPr bwMode="auto">
                <a:xfrm>
                  <a:off x="2172" y="2256"/>
                  <a:ext cx="440" cy="360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0 w 21600"/>
                    <a:gd name="T1" fmla="*/ 21600 h 21600"/>
                    <a:gd name="T2" fmla="*/ 21600 w 21600"/>
                    <a:gd name="T3" fmla="*/ 0 h 21600"/>
                    <a:gd name="T4" fmla="*/ 2160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21600"/>
                      </a:moveTo>
                      <a:cubicBezTo>
                        <a:pt x="0" y="9670"/>
                        <a:pt x="9670" y="0"/>
                        <a:pt x="21599" y="0"/>
                      </a:cubicBezTo>
                    </a:path>
                    <a:path w="21600" h="21600" stroke="0" extrusionOk="0">
                      <a:moveTo>
                        <a:pt x="0" y="21600"/>
                      </a:moveTo>
                      <a:cubicBezTo>
                        <a:pt x="0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82" name="Line 46"/>
                <p:cNvSpPr>
                  <a:spLocks noChangeShapeType="1"/>
                </p:cNvSpPr>
                <p:nvPr/>
              </p:nvSpPr>
              <p:spPr bwMode="auto">
                <a:xfrm>
                  <a:off x="2172" y="2608"/>
                  <a:ext cx="1" cy="112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83" name="Arc 47"/>
                <p:cNvSpPr>
                  <a:spLocks/>
                </p:cNvSpPr>
                <p:nvPr/>
              </p:nvSpPr>
              <p:spPr bwMode="auto">
                <a:xfrm>
                  <a:off x="2636" y="1176"/>
                  <a:ext cx="464" cy="3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84" name="Arc 48"/>
                <p:cNvSpPr>
                  <a:spLocks/>
                </p:cNvSpPr>
                <p:nvPr/>
              </p:nvSpPr>
              <p:spPr bwMode="auto">
                <a:xfrm>
                  <a:off x="2348" y="1328"/>
                  <a:ext cx="656" cy="972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0 w 21600"/>
                    <a:gd name="T1" fmla="*/ 21510 h 21600"/>
                    <a:gd name="T2" fmla="*/ 21600 w 21600"/>
                    <a:gd name="T3" fmla="*/ 0 h 21600"/>
                    <a:gd name="T4" fmla="*/ 2160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21510"/>
                      </a:moveTo>
                      <a:cubicBezTo>
                        <a:pt x="49" y="9615"/>
                        <a:pt x="9705" y="0"/>
                        <a:pt x="21599" y="0"/>
                      </a:cubicBezTo>
                    </a:path>
                    <a:path w="21600" h="21600" stroke="0" extrusionOk="0">
                      <a:moveTo>
                        <a:pt x="0" y="21510"/>
                      </a:moveTo>
                      <a:cubicBezTo>
                        <a:pt x="49" y="9615"/>
                        <a:pt x="9705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85" name="Rectangle 49"/>
                <p:cNvSpPr>
                  <a:spLocks noChangeArrowheads="1"/>
                </p:cNvSpPr>
                <p:nvPr/>
              </p:nvSpPr>
              <p:spPr bwMode="auto">
                <a:xfrm>
                  <a:off x="2800" y="1792"/>
                  <a:ext cx="224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1800" b="1">
                      <a:solidFill>
                        <a:schemeClr val="tx2"/>
                      </a:solidFill>
                    </a:rPr>
                    <a:t>R 2</a:t>
                  </a:r>
                  <a:endParaRPr lang="it-IT" sz="1800">
                    <a:solidFill>
                      <a:schemeClr val="tx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1186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2640" y="864"/>
                  <a:ext cx="0" cy="288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87" name="Rectangle 51"/>
                <p:cNvSpPr>
                  <a:spLocks noChangeArrowheads="1"/>
                </p:cNvSpPr>
                <p:nvPr/>
              </p:nvSpPr>
              <p:spPr bwMode="auto">
                <a:xfrm>
                  <a:off x="2224" y="1056"/>
                  <a:ext cx="224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1800" b="1">
                      <a:solidFill>
                        <a:schemeClr val="tx2"/>
                      </a:solidFill>
                    </a:rPr>
                    <a:t>R 1</a:t>
                  </a:r>
                  <a:endParaRPr lang="it-IT" sz="1800">
                    <a:solidFill>
                      <a:schemeClr val="tx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1188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216" y="2064"/>
                  <a:ext cx="0" cy="15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lg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89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064" y="2736"/>
                  <a:ext cx="0" cy="9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90" name="Line 54"/>
                <p:cNvSpPr>
                  <a:spLocks noChangeShapeType="1"/>
                </p:cNvSpPr>
                <p:nvPr/>
              </p:nvSpPr>
              <p:spPr bwMode="auto">
                <a:xfrm>
                  <a:off x="3100" y="1528"/>
                  <a:ext cx="1" cy="21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91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2352" y="2448"/>
                  <a:ext cx="624" cy="384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92" name="Rectangle 56"/>
                <p:cNvSpPr>
                  <a:spLocks noChangeArrowheads="1"/>
                </p:cNvSpPr>
                <p:nvPr/>
              </p:nvSpPr>
              <p:spPr bwMode="auto">
                <a:xfrm>
                  <a:off x="2688" y="2928"/>
                  <a:ext cx="31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1800" b="1">
                      <a:solidFill>
                        <a:schemeClr val="tx2"/>
                      </a:solidFill>
                    </a:rPr>
                    <a:t>R 4T</a:t>
                  </a:r>
                  <a:endParaRPr lang="it-IT" sz="1800">
                    <a:solidFill>
                      <a:schemeClr val="tx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1193" name="Freeform 57"/>
                <p:cNvSpPr>
                  <a:spLocks/>
                </p:cNvSpPr>
                <p:nvPr/>
              </p:nvSpPr>
              <p:spPr bwMode="auto">
                <a:xfrm>
                  <a:off x="2181" y="2565"/>
                  <a:ext cx="905" cy="493"/>
                </a:xfrm>
                <a:custGeom>
                  <a:avLst/>
                  <a:gdLst/>
                  <a:ahLst/>
                  <a:cxnLst>
                    <a:cxn ang="0">
                      <a:pos x="905" y="0"/>
                    </a:cxn>
                    <a:cxn ang="0">
                      <a:pos x="699" y="96"/>
                    </a:cxn>
                    <a:cxn ang="0">
                      <a:pos x="617" y="150"/>
                    </a:cxn>
                    <a:cxn ang="0">
                      <a:pos x="548" y="219"/>
                    </a:cxn>
                    <a:cxn ang="0">
                      <a:pos x="411" y="233"/>
                    </a:cxn>
                    <a:cxn ang="0">
                      <a:pos x="233" y="397"/>
                    </a:cxn>
                    <a:cxn ang="0">
                      <a:pos x="54" y="452"/>
                    </a:cxn>
                    <a:cxn ang="0">
                      <a:pos x="0" y="493"/>
                    </a:cxn>
                  </a:cxnLst>
                  <a:rect l="0" t="0" r="r" b="b"/>
                  <a:pathLst>
                    <a:path w="905" h="493">
                      <a:moveTo>
                        <a:pt x="905" y="0"/>
                      </a:moveTo>
                      <a:cubicBezTo>
                        <a:pt x="850" y="80"/>
                        <a:pt x="793" y="82"/>
                        <a:pt x="699" y="96"/>
                      </a:cubicBezTo>
                      <a:cubicBezTo>
                        <a:pt x="672" y="114"/>
                        <a:pt x="644" y="132"/>
                        <a:pt x="617" y="150"/>
                      </a:cubicBezTo>
                      <a:cubicBezTo>
                        <a:pt x="564" y="185"/>
                        <a:pt x="619" y="203"/>
                        <a:pt x="548" y="219"/>
                      </a:cubicBezTo>
                      <a:cubicBezTo>
                        <a:pt x="503" y="229"/>
                        <a:pt x="457" y="228"/>
                        <a:pt x="411" y="233"/>
                      </a:cubicBezTo>
                      <a:cubicBezTo>
                        <a:pt x="324" y="261"/>
                        <a:pt x="291" y="338"/>
                        <a:pt x="233" y="397"/>
                      </a:cubicBezTo>
                      <a:cubicBezTo>
                        <a:pt x="189" y="442"/>
                        <a:pt x="111" y="442"/>
                        <a:pt x="54" y="452"/>
                      </a:cubicBezTo>
                      <a:cubicBezTo>
                        <a:pt x="8" y="483"/>
                        <a:pt x="25" y="468"/>
                        <a:pt x="0" y="493"/>
                      </a:cubicBezTo>
                    </a:path>
                  </a:pathLst>
                </a:custGeom>
                <a:noFill/>
                <a:ln w="88900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94" name="Rectangle 58"/>
                <p:cNvSpPr>
                  <a:spLocks noChangeArrowheads="1"/>
                </p:cNvSpPr>
                <p:nvPr/>
              </p:nvSpPr>
              <p:spPr bwMode="auto">
                <a:xfrm>
                  <a:off x="2005" y="3888"/>
                  <a:ext cx="24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2000" b="1"/>
                    <a:t>R 2</a:t>
                  </a:r>
                  <a:endParaRPr lang="it-IT" sz="2000">
                    <a:latin typeface="Times New Roman" pitchFamily="18" charset="0"/>
                  </a:endParaRPr>
                </a:p>
              </p:txBody>
            </p:sp>
            <p:sp>
              <p:nvSpPr>
                <p:cNvPr id="91195" name="Rectangle 59"/>
                <p:cNvSpPr>
                  <a:spLocks noChangeArrowheads="1"/>
                </p:cNvSpPr>
                <p:nvPr/>
              </p:nvSpPr>
              <p:spPr bwMode="auto">
                <a:xfrm>
                  <a:off x="2629" y="3898"/>
                  <a:ext cx="34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2000" b="1"/>
                    <a:t>R 4T</a:t>
                  </a:r>
                  <a:endParaRPr lang="it-IT" sz="2000">
                    <a:latin typeface="Times New Roman" pitchFamily="18" charset="0"/>
                  </a:endParaRPr>
                </a:p>
              </p:txBody>
            </p:sp>
            <p:sp>
              <p:nvSpPr>
                <p:cNvPr id="91196" name="Rectangle 60"/>
                <p:cNvSpPr>
                  <a:spLocks noChangeArrowheads="1"/>
                </p:cNvSpPr>
                <p:nvPr/>
              </p:nvSpPr>
              <p:spPr bwMode="auto">
                <a:xfrm>
                  <a:off x="3349" y="3888"/>
                  <a:ext cx="24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2000" b="1"/>
                    <a:t>R 2</a:t>
                  </a:r>
                  <a:endParaRPr lang="it-IT" sz="2000">
                    <a:latin typeface="Times New Roman" pitchFamily="18" charset="0"/>
                  </a:endParaRPr>
                </a:p>
              </p:txBody>
            </p:sp>
            <p:sp>
              <p:nvSpPr>
                <p:cNvPr id="91197" name="Line 61"/>
                <p:cNvSpPr>
                  <a:spLocks noChangeShapeType="1"/>
                </p:cNvSpPr>
                <p:nvPr/>
              </p:nvSpPr>
              <p:spPr bwMode="auto">
                <a:xfrm>
                  <a:off x="2341" y="398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98" name="Line 62"/>
                <p:cNvSpPr>
                  <a:spLocks noChangeShapeType="1"/>
                </p:cNvSpPr>
                <p:nvPr/>
              </p:nvSpPr>
              <p:spPr bwMode="auto">
                <a:xfrm>
                  <a:off x="3061" y="398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199" name="Rectangle 63"/>
                <p:cNvSpPr>
                  <a:spLocks noChangeArrowheads="1"/>
                </p:cNvSpPr>
                <p:nvPr/>
              </p:nvSpPr>
              <p:spPr bwMode="auto">
                <a:xfrm>
                  <a:off x="3840" y="3888"/>
                  <a:ext cx="24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2000" b="1"/>
                    <a:t>R 2</a:t>
                  </a:r>
                  <a:endParaRPr lang="it-IT" sz="2000">
                    <a:latin typeface="Times New Roman" pitchFamily="18" charset="0"/>
                  </a:endParaRPr>
                </a:p>
              </p:txBody>
            </p:sp>
            <p:sp>
              <p:nvSpPr>
                <p:cNvPr id="91200" name="Rectangle 64"/>
                <p:cNvSpPr>
                  <a:spLocks noChangeArrowheads="1"/>
                </p:cNvSpPr>
                <p:nvPr/>
              </p:nvSpPr>
              <p:spPr bwMode="auto">
                <a:xfrm>
                  <a:off x="4503" y="3898"/>
                  <a:ext cx="24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2000" b="1"/>
                    <a:t>R 3</a:t>
                  </a:r>
                  <a:endParaRPr lang="it-IT" sz="2000">
                    <a:latin typeface="Times New Roman" pitchFamily="18" charset="0"/>
                  </a:endParaRPr>
                </a:p>
              </p:txBody>
            </p:sp>
            <p:sp>
              <p:nvSpPr>
                <p:cNvPr id="91201" name="Rectangle 65"/>
                <p:cNvSpPr>
                  <a:spLocks noChangeArrowheads="1"/>
                </p:cNvSpPr>
                <p:nvPr/>
              </p:nvSpPr>
              <p:spPr bwMode="auto">
                <a:xfrm>
                  <a:off x="5184" y="3888"/>
                  <a:ext cx="24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2000" b="1"/>
                    <a:t>R 1</a:t>
                  </a:r>
                  <a:endParaRPr lang="it-IT" sz="2000">
                    <a:latin typeface="Times New Roman" pitchFamily="18" charset="0"/>
                  </a:endParaRPr>
                </a:p>
              </p:txBody>
            </p:sp>
            <p:sp>
              <p:nvSpPr>
                <p:cNvPr id="91202" name="Line 66"/>
                <p:cNvSpPr>
                  <a:spLocks noChangeShapeType="1"/>
                </p:cNvSpPr>
                <p:nvPr/>
              </p:nvSpPr>
              <p:spPr bwMode="auto">
                <a:xfrm>
                  <a:off x="4176" y="398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203" name="Line 67"/>
                <p:cNvSpPr>
                  <a:spLocks noChangeShapeType="1"/>
                </p:cNvSpPr>
                <p:nvPr/>
              </p:nvSpPr>
              <p:spPr bwMode="auto">
                <a:xfrm>
                  <a:off x="4896" y="398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204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3744" y="816"/>
                  <a:ext cx="0" cy="340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1205" name="Line 69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3456" cy="0"/>
                </a:xfrm>
                <a:prstGeom prst="line">
                  <a:avLst/>
                </a:prstGeom>
                <a:noFill/>
                <a:ln w="9525">
                  <a:solidFill>
                    <a:srgbClr val="0099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1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0" y="260648"/>
            <a:ext cx="8764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it-IT" sz="26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</a:t>
            </a:r>
            <a:r>
              <a:rPr lang="it-IT" sz="2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 A </a:t>
            </a:r>
            <a:r>
              <a:rPr lang="it-IT" sz="26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(without saphenous incompetence )</a:t>
            </a:r>
            <a:endParaRPr lang="it-IT" sz="1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3243" name="Group 171"/>
          <p:cNvGrpSpPr>
            <a:grpSpLocks/>
          </p:cNvGrpSpPr>
          <p:nvPr/>
        </p:nvGrpSpPr>
        <p:grpSpPr bwMode="auto">
          <a:xfrm>
            <a:off x="152400" y="1371600"/>
            <a:ext cx="2528888" cy="5121275"/>
            <a:chOff x="96" y="864"/>
            <a:chExt cx="1593" cy="3226"/>
          </a:xfrm>
        </p:grpSpPr>
        <p:sp>
          <p:nvSpPr>
            <p:cNvPr id="3160" name="Arc 88"/>
            <p:cNvSpPr>
              <a:spLocks/>
            </p:cNvSpPr>
            <p:nvPr/>
          </p:nvSpPr>
          <p:spPr bwMode="auto">
            <a:xfrm>
              <a:off x="252" y="2256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1" name="Line 89"/>
            <p:cNvSpPr>
              <a:spLocks noChangeShapeType="1"/>
            </p:cNvSpPr>
            <p:nvPr/>
          </p:nvSpPr>
          <p:spPr bwMode="auto">
            <a:xfrm>
              <a:off x="252" y="2608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2" name="Arc 90"/>
            <p:cNvSpPr>
              <a:spLocks/>
            </p:cNvSpPr>
            <p:nvPr/>
          </p:nvSpPr>
          <p:spPr bwMode="auto">
            <a:xfrm>
              <a:off x="716" y="1176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3" name="Arc 91"/>
            <p:cNvSpPr>
              <a:spLocks/>
            </p:cNvSpPr>
            <p:nvPr/>
          </p:nvSpPr>
          <p:spPr bwMode="auto">
            <a:xfrm>
              <a:off x="428" y="1328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4" name="Rectangle 92"/>
            <p:cNvSpPr>
              <a:spLocks noChangeArrowheads="1"/>
            </p:cNvSpPr>
            <p:nvPr/>
          </p:nvSpPr>
          <p:spPr bwMode="auto">
            <a:xfrm>
              <a:off x="880" y="1792"/>
              <a:ext cx="22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2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165" name="Line 93"/>
            <p:cNvSpPr>
              <a:spLocks noChangeShapeType="1"/>
            </p:cNvSpPr>
            <p:nvPr/>
          </p:nvSpPr>
          <p:spPr bwMode="auto">
            <a:xfrm flipV="1">
              <a:off x="720" y="864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66" name="Rectangle 94"/>
            <p:cNvSpPr>
              <a:spLocks noChangeArrowheads="1"/>
            </p:cNvSpPr>
            <p:nvPr/>
          </p:nvSpPr>
          <p:spPr bwMode="auto">
            <a:xfrm>
              <a:off x="304" y="1056"/>
              <a:ext cx="22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1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167" name="Line 95"/>
            <p:cNvSpPr>
              <a:spLocks noChangeShapeType="1"/>
            </p:cNvSpPr>
            <p:nvPr/>
          </p:nvSpPr>
          <p:spPr bwMode="auto">
            <a:xfrm flipV="1">
              <a:off x="1008" y="216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68" name="Line 96"/>
            <p:cNvSpPr>
              <a:spLocks noChangeShapeType="1"/>
            </p:cNvSpPr>
            <p:nvPr/>
          </p:nvSpPr>
          <p:spPr bwMode="auto">
            <a:xfrm flipV="1">
              <a:off x="384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69" name="Freeform 97"/>
            <p:cNvSpPr>
              <a:spLocks/>
            </p:cNvSpPr>
            <p:nvPr/>
          </p:nvSpPr>
          <p:spPr bwMode="auto">
            <a:xfrm>
              <a:off x="1200" y="2016"/>
              <a:ext cx="278" cy="108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41"/>
                </a:cxn>
                <a:cxn ang="0">
                  <a:pos x="41" y="82"/>
                </a:cxn>
                <a:cxn ang="0">
                  <a:pos x="68" y="110"/>
                </a:cxn>
                <a:cxn ang="0">
                  <a:pos x="151" y="219"/>
                </a:cxn>
                <a:cxn ang="0">
                  <a:pos x="192" y="288"/>
                </a:cxn>
                <a:cxn ang="0">
                  <a:pos x="233" y="357"/>
                </a:cxn>
                <a:cxn ang="0">
                  <a:pos x="260" y="439"/>
                </a:cxn>
                <a:cxn ang="0">
                  <a:pos x="274" y="480"/>
                </a:cxn>
                <a:cxn ang="0">
                  <a:pos x="247" y="686"/>
                </a:cxn>
                <a:cxn ang="0">
                  <a:pos x="192" y="754"/>
                </a:cxn>
                <a:cxn ang="0">
                  <a:pos x="178" y="919"/>
                </a:cxn>
                <a:cxn ang="0">
                  <a:pos x="13" y="1083"/>
                </a:cxn>
              </a:cxnLst>
              <a:rect l="0" t="0" r="r" b="b"/>
              <a:pathLst>
                <a:path w="278" h="1083">
                  <a:moveTo>
                    <a:pt x="0" y="0"/>
                  </a:moveTo>
                  <a:cubicBezTo>
                    <a:pt x="9" y="14"/>
                    <a:pt x="20" y="26"/>
                    <a:pt x="27" y="41"/>
                  </a:cubicBezTo>
                  <a:cubicBezTo>
                    <a:pt x="33" y="54"/>
                    <a:pt x="34" y="70"/>
                    <a:pt x="41" y="82"/>
                  </a:cubicBezTo>
                  <a:cubicBezTo>
                    <a:pt x="48" y="93"/>
                    <a:pt x="60" y="100"/>
                    <a:pt x="68" y="110"/>
                  </a:cubicBezTo>
                  <a:cubicBezTo>
                    <a:pt x="155" y="227"/>
                    <a:pt x="90" y="160"/>
                    <a:pt x="151" y="219"/>
                  </a:cubicBezTo>
                  <a:cubicBezTo>
                    <a:pt x="187" y="336"/>
                    <a:pt x="136" y="196"/>
                    <a:pt x="192" y="288"/>
                  </a:cubicBezTo>
                  <a:cubicBezTo>
                    <a:pt x="248" y="380"/>
                    <a:pt x="159" y="283"/>
                    <a:pt x="233" y="357"/>
                  </a:cubicBezTo>
                  <a:cubicBezTo>
                    <a:pt x="242" y="384"/>
                    <a:pt x="251" y="412"/>
                    <a:pt x="260" y="439"/>
                  </a:cubicBezTo>
                  <a:cubicBezTo>
                    <a:pt x="265" y="453"/>
                    <a:pt x="274" y="480"/>
                    <a:pt x="274" y="480"/>
                  </a:cubicBezTo>
                  <a:cubicBezTo>
                    <a:pt x="268" y="549"/>
                    <a:pt x="278" y="624"/>
                    <a:pt x="247" y="686"/>
                  </a:cubicBezTo>
                  <a:cubicBezTo>
                    <a:pt x="234" y="712"/>
                    <a:pt x="208" y="730"/>
                    <a:pt x="192" y="754"/>
                  </a:cubicBezTo>
                  <a:cubicBezTo>
                    <a:pt x="187" y="809"/>
                    <a:pt x="189" y="865"/>
                    <a:pt x="178" y="919"/>
                  </a:cubicBezTo>
                  <a:cubicBezTo>
                    <a:pt x="166" y="981"/>
                    <a:pt x="59" y="1040"/>
                    <a:pt x="13" y="108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70" name="Line 98"/>
            <p:cNvSpPr>
              <a:spLocks noChangeShapeType="1"/>
            </p:cNvSpPr>
            <p:nvPr/>
          </p:nvSpPr>
          <p:spPr bwMode="auto">
            <a:xfrm>
              <a:off x="1180" y="1528"/>
              <a:ext cx="1" cy="2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71" name="Line 99"/>
            <p:cNvSpPr>
              <a:spLocks noChangeShapeType="1"/>
            </p:cNvSpPr>
            <p:nvPr/>
          </p:nvSpPr>
          <p:spPr bwMode="auto">
            <a:xfrm>
              <a:off x="1344" y="2064"/>
              <a:ext cx="192" cy="28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72" name="Line 100"/>
            <p:cNvSpPr>
              <a:spLocks noChangeShapeType="1"/>
            </p:cNvSpPr>
            <p:nvPr/>
          </p:nvSpPr>
          <p:spPr bwMode="auto">
            <a:xfrm flipH="1">
              <a:off x="1392" y="2784"/>
              <a:ext cx="192" cy="38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73" name="Rectangle 101"/>
            <p:cNvSpPr>
              <a:spLocks noChangeArrowheads="1"/>
            </p:cNvSpPr>
            <p:nvPr/>
          </p:nvSpPr>
          <p:spPr bwMode="auto">
            <a:xfrm>
              <a:off x="1248" y="3264"/>
              <a:ext cx="3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4L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193" name="Rectangle 121"/>
            <p:cNvSpPr>
              <a:spLocks noChangeArrowheads="1"/>
            </p:cNvSpPr>
            <p:nvPr/>
          </p:nvSpPr>
          <p:spPr bwMode="auto">
            <a:xfrm>
              <a:off x="96" y="3888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2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195" name="Rectangle 123"/>
            <p:cNvSpPr>
              <a:spLocks noChangeArrowheads="1"/>
            </p:cNvSpPr>
            <p:nvPr/>
          </p:nvSpPr>
          <p:spPr bwMode="auto">
            <a:xfrm>
              <a:off x="709" y="3898"/>
              <a:ext cx="3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4L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197" name="Rectangle 125"/>
            <p:cNvSpPr>
              <a:spLocks noChangeArrowheads="1"/>
            </p:cNvSpPr>
            <p:nvPr/>
          </p:nvSpPr>
          <p:spPr bwMode="auto">
            <a:xfrm>
              <a:off x="1440" y="3888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2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223" name="Line 151"/>
            <p:cNvSpPr>
              <a:spLocks noChangeShapeType="1"/>
            </p:cNvSpPr>
            <p:nvPr/>
          </p:nvSpPr>
          <p:spPr bwMode="auto">
            <a:xfrm>
              <a:off x="432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24" name="Line 152"/>
            <p:cNvSpPr>
              <a:spLocks noChangeShapeType="1"/>
            </p:cNvSpPr>
            <p:nvPr/>
          </p:nvSpPr>
          <p:spPr bwMode="auto">
            <a:xfrm>
              <a:off x="1152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244" name="Group 172"/>
          <p:cNvGrpSpPr>
            <a:grpSpLocks/>
          </p:cNvGrpSpPr>
          <p:nvPr/>
        </p:nvGrpSpPr>
        <p:grpSpPr bwMode="auto">
          <a:xfrm>
            <a:off x="3182938" y="1371600"/>
            <a:ext cx="2528887" cy="5121275"/>
            <a:chOff x="2005" y="864"/>
            <a:chExt cx="1593" cy="3226"/>
          </a:xfrm>
        </p:grpSpPr>
        <p:sp>
          <p:nvSpPr>
            <p:cNvPr id="3206" name="Arc 134"/>
            <p:cNvSpPr>
              <a:spLocks/>
            </p:cNvSpPr>
            <p:nvPr/>
          </p:nvSpPr>
          <p:spPr bwMode="auto">
            <a:xfrm>
              <a:off x="2172" y="2256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07" name="Line 135"/>
            <p:cNvSpPr>
              <a:spLocks noChangeShapeType="1"/>
            </p:cNvSpPr>
            <p:nvPr/>
          </p:nvSpPr>
          <p:spPr bwMode="auto">
            <a:xfrm>
              <a:off x="2172" y="2608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08" name="Arc 136"/>
            <p:cNvSpPr>
              <a:spLocks/>
            </p:cNvSpPr>
            <p:nvPr/>
          </p:nvSpPr>
          <p:spPr bwMode="auto">
            <a:xfrm>
              <a:off x="2636" y="1176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09" name="Arc 137"/>
            <p:cNvSpPr>
              <a:spLocks/>
            </p:cNvSpPr>
            <p:nvPr/>
          </p:nvSpPr>
          <p:spPr bwMode="auto">
            <a:xfrm>
              <a:off x="2348" y="1328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10" name="Rectangle 138"/>
            <p:cNvSpPr>
              <a:spLocks noChangeArrowheads="1"/>
            </p:cNvSpPr>
            <p:nvPr/>
          </p:nvSpPr>
          <p:spPr bwMode="auto">
            <a:xfrm>
              <a:off x="2800" y="1792"/>
              <a:ext cx="22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2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211" name="Line 139"/>
            <p:cNvSpPr>
              <a:spLocks noChangeShapeType="1"/>
            </p:cNvSpPr>
            <p:nvPr/>
          </p:nvSpPr>
          <p:spPr bwMode="auto">
            <a:xfrm flipV="1">
              <a:off x="2640" y="864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12" name="Rectangle 140"/>
            <p:cNvSpPr>
              <a:spLocks noChangeArrowheads="1"/>
            </p:cNvSpPr>
            <p:nvPr/>
          </p:nvSpPr>
          <p:spPr bwMode="auto">
            <a:xfrm>
              <a:off x="2224" y="1056"/>
              <a:ext cx="22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1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213" name="Line 141"/>
            <p:cNvSpPr>
              <a:spLocks noChangeShapeType="1"/>
            </p:cNvSpPr>
            <p:nvPr/>
          </p:nvSpPr>
          <p:spPr bwMode="auto">
            <a:xfrm flipV="1">
              <a:off x="3216" y="2064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14" name="Line 142"/>
            <p:cNvSpPr>
              <a:spLocks noChangeShapeType="1"/>
            </p:cNvSpPr>
            <p:nvPr/>
          </p:nvSpPr>
          <p:spPr bwMode="auto">
            <a:xfrm flipV="1">
              <a:off x="2064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16" name="Line 144"/>
            <p:cNvSpPr>
              <a:spLocks noChangeShapeType="1"/>
            </p:cNvSpPr>
            <p:nvPr/>
          </p:nvSpPr>
          <p:spPr bwMode="auto">
            <a:xfrm>
              <a:off x="3100" y="1528"/>
              <a:ext cx="1" cy="2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18" name="Line 146"/>
            <p:cNvSpPr>
              <a:spLocks noChangeShapeType="1"/>
            </p:cNvSpPr>
            <p:nvPr/>
          </p:nvSpPr>
          <p:spPr bwMode="auto">
            <a:xfrm flipH="1">
              <a:off x="2352" y="2448"/>
              <a:ext cx="624" cy="38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19" name="Rectangle 147"/>
            <p:cNvSpPr>
              <a:spLocks noChangeArrowheads="1"/>
            </p:cNvSpPr>
            <p:nvPr/>
          </p:nvSpPr>
          <p:spPr bwMode="auto">
            <a:xfrm>
              <a:off x="2688" y="2928"/>
              <a:ext cx="3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4T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220" name="Freeform 148"/>
            <p:cNvSpPr>
              <a:spLocks/>
            </p:cNvSpPr>
            <p:nvPr/>
          </p:nvSpPr>
          <p:spPr bwMode="auto">
            <a:xfrm>
              <a:off x="2181" y="2565"/>
              <a:ext cx="905" cy="493"/>
            </a:xfrm>
            <a:custGeom>
              <a:avLst/>
              <a:gdLst/>
              <a:ahLst/>
              <a:cxnLst>
                <a:cxn ang="0">
                  <a:pos x="905" y="0"/>
                </a:cxn>
                <a:cxn ang="0">
                  <a:pos x="699" y="96"/>
                </a:cxn>
                <a:cxn ang="0">
                  <a:pos x="617" y="150"/>
                </a:cxn>
                <a:cxn ang="0">
                  <a:pos x="548" y="219"/>
                </a:cxn>
                <a:cxn ang="0">
                  <a:pos x="411" y="233"/>
                </a:cxn>
                <a:cxn ang="0">
                  <a:pos x="233" y="397"/>
                </a:cxn>
                <a:cxn ang="0">
                  <a:pos x="54" y="452"/>
                </a:cxn>
                <a:cxn ang="0">
                  <a:pos x="0" y="493"/>
                </a:cxn>
              </a:cxnLst>
              <a:rect l="0" t="0" r="r" b="b"/>
              <a:pathLst>
                <a:path w="905" h="493">
                  <a:moveTo>
                    <a:pt x="905" y="0"/>
                  </a:moveTo>
                  <a:cubicBezTo>
                    <a:pt x="850" y="80"/>
                    <a:pt x="793" y="82"/>
                    <a:pt x="699" y="96"/>
                  </a:cubicBezTo>
                  <a:cubicBezTo>
                    <a:pt x="672" y="114"/>
                    <a:pt x="644" y="132"/>
                    <a:pt x="617" y="150"/>
                  </a:cubicBezTo>
                  <a:cubicBezTo>
                    <a:pt x="564" y="185"/>
                    <a:pt x="619" y="203"/>
                    <a:pt x="548" y="219"/>
                  </a:cubicBezTo>
                  <a:cubicBezTo>
                    <a:pt x="503" y="229"/>
                    <a:pt x="457" y="228"/>
                    <a:pt x="411" y="233"/>
                  </a:cubicBezTo>
                  <a:cubicBezTo>
                    <a:pt x="324" y="261"/>
                    <a:pt x="291" y="338"/>
                    <a:pt x="233" y="397"/>
                  </a:cubicBezTo>
                  <a:cubicBezTo>
                    <a:pt x="189" y="442"/>
                    <a:pt x="111" y="442"/>
                    <a:pt x="54" y="452"/>
                  </a:cubicBezTo>
                  <a:cubicBezTo>
                    <a:pt x="8" y="483"/>
                    <a:pt x="25" y="468"/>
                    <a:pt x="0" y="493"/>
                  </a:cubicBezTo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25" name="Rectangle 153"/>
            <p:cNvSpPr>
              <a:spLocks noChangeArrowheads="1"/>
            </p:cNvSpPr>
            <p:nvPr/>
          </p:nvSpPr>
          <p:spPr bwMode="auto">
            <a:xfrm>
              <a:off x="2005" y="3888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2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226" name="Rectangle 154"/>
            <p:cNvSpPr>
              <a:spLocks noChangeArrowheads="1"/>
            </p:cNvSpPr>
            <p:nvPr/>
          </p:nvSpPr>
          <p:spPr bwMode="auto">
            <a:xfrm>
              <a:off x="2629" y="3898"/>
              <a:ext cx="3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4T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227" name="Rectangle 155"/>
            <p:cNvSpPr>
              <a:spLocks noChangeArrowheads="1"/>
            </p:cNvSpPr>
            <p:nvPr/>
          </p:nvSpPr>
          <p:spPr bwMode="auto">
            <a:xfrm>
              <a:off x="3349" y="3888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2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228" name="Line 156"/>
            <p:cNvSpPr>
              <a:spLocks noChangeShapeType="1"/>
            </p:cNvSpPr>
            <p:nvPr/>
          </p:nvSpPr>
          <p:spPr bwMode="auto">
            <a:xfrm>
              <a:off x="2341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29" name="Line 157"/>
            <p:cNvSpPr>
              <a:spLocks noChangeShapeType="1"/>
            </p:cNvSpPr>
            <p:nvPr/>
          </p:nvSpPr>
          <p:spPr bwMode="auto">
            <a:xfrm>
              <a:off x="3061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242" name="Group 170"/>
          <p:cNvGrpSpPr>
            <a:grpSpLocks/>
          </p:cNvGrpSpPr>
          <p:nvPr/>
        </p:nvGrpSpPr>
        <p:grpSpPr bwMode="auto">
          <a:xfrm>
            <a:off x="6096000" y="1371600"/>
            <a:ext cx="2794000" cy="5121275"/>
            <a:chOff x="3840" y="864"/>
            <a:chExt cx="1760" cy="3226"/>
          </a:xfrm>
        </p:grpSpPr>
        <p:sp>
          <p:nvSpPr>
            <p:cNvPr id="3175" name="Arc 103"/>
            <p:cNvSpPr>
              <a:spLocks/>
            </p:cNvSpPr>
            <p:nvPr/>
          </p:nvSpPr>
          <p:spPr bwMode="auto">
            <a:xfrm>
              <a:off x="3948" y="2256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76" name="Line 104"/>
            <p:cNvSpPr>
              <a:spLocks noChangeShapeType="1"/>
            </p:cNvSpPr>
            <p:nvPr/>
          </p:nvSpPr>
          <p:spPr bwMode="auto">
            <a:xfrm>
              <a:off x="3948" y="2608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77" name="Arc 105"/>
            <p:cNvSpPr>
              <a:spLocks/>
            </p:cNvSpPr>
            <p:nvPr/>
          </p:nvSpPr>
          <p:spPr bwMode="auto">
            <a:xfrm>
              <a:off x="4412" y="1176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78" name="Arc 106"/>
            <p:cNvSpPr>
              <a:spLocks/>
            </p:cNvSpPr>
            <p:nvPr/>
          </p:nvSpPr>
          <p:spPr bwMode="auto">
            <a:xfrm>
              <a:off x="4124" y="1328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79" name="Rectangle 107"/>
            <p:cNvSpPr>
              <a:spLocks noChangeArrowheads="1"/>
            </p:cNvSpPr>
            <p:nvPr/>
          </p:nvSpPr>
          <p:spPr bwMode="auto">
            <a:xfrm>
              <a:off x="4528" y="1792"/>
              <a:ext cx="22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2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180" name="Line 108"/>
            <p:cNvSpPr>
              <a:spLocks noChangeShapeType="1"/>
            </p:cNvSpPr>
            <p:nvPr/>
          </p:nvSpPr>
          <p:spPr bwMode="auto">
            <a:xfrm flipV="1">
              <a:off x="4416" y="864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81" name="Rectangle 109"/>
            <p:cNvSpPr>
              <a:spLocks noChangeArrowheads="1"/>
            </p:cNvSpPr>
            <p:nvPr/>
          </p:nvSpPr>
          <p:spPr bwMode="auto">
            <a:xfrm>
              <a:off x="4000" y="1056"/>
              <a:ext cx="22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1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182" name="Line 110"/>
            <p:cNvSpPr>
              <a:spLocks noChangeShapeType="1"/>
            </p:cNvSpPr>
            <p:nvPr/>
          </p:nvSpPr>
          <p:spPr bwMode="auto">
            <a:xfrm flipV="1">
              <a:off x="4704" y="216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83" name="Line 111"/>
            <p:cNvSpPr>
              <a:spLocks noChangeShapeType="1"/>
            </p:cNvSpPr>
            <p:nvPr/>
          </p:nvSpPr>
          <p:spPr bwMode="auto">
            <a:xfrm flipV="1">
              <a:off x="4080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85" name="Line 113"/>
            <p:cNvSpPr>
              <a:spLocks noChangeShapeType="1"/>
            </p:cNvSpPr>
            <p:nvPr/>
          </p:nvSpPr>
          <p:spPr bwMode="auto">
            <a:xfrm>
              <a:off x="4876" y="1528"/>
              <a:ext cx="1" cy="2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86" name="Line 114"/>
            <p:cNvSpPr>
              <a:spLocks noChangeShapeType="1"/>
            </p:cNvSpPr>
            <p:nvPr/>
          </p:nvSpPr>
          <p:spPr bwMode="auto">
            <a:xfrm>
              <a:off x="5024" y="2208"/>
              <a:ext cx="432" cy="57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88" name="Rectangle 116"/>
            <p:cNvSpPr>
              <a:spLocks noChangeArrowheads="1"/>
            </p:cNvSpPr>
            <p:nvPr/>
          </p:nvSpPr>
          <p:spPr bwMode="auto">
            <a:xfrm>
              <a:off x="5376" y="2448"/>
              <a:ext cx="22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3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189" name="Freeform 117"/>
            <p:cNvSpPr>
              <a:spLocks/>
            </p:cNvSpPr>
            <p:nvPr/>
          </p:nvSpPr>
          <p:spPr bwMode="auto">
            <a:xfrm>
              <a:off x="4880" y="2352"/>
              <a:ext cx="631" cy="8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123"/>
                </a:cxn>
                <a:cxn ang="0">
                  <a:pos x="206" y="165"/>
                </a:cxn>
                <a:cxn ang="0">
                  <a:pos x="220" y="357"/>
                </a:cxn>
                <a:cxn ang="0">
                  <a:pos x="480" y="480"/>
                </a:cxn>
                <a:cxn ang="0">
                  <a:pos x="535" y="741"/>
                </a:cxn>
                <a:cxn ang="0">
                  <a:pos x="631" y="823"/>
                </a:cxn>
              </a:cxnLst>
              <a:rect l="0" t="0" r="r" b="b"/>
              <a:pathLst>
                <a:path w="631" h="823">
                  <a:moveTo>
                    <a:pt x="0" y="0"/>
                  </a:moveTo>
                  <a:cubicBezTo>
                    <a:pt x="29" y="84"/>
                    <a:pt x="94" y="107"/>
                    <a:pt x="178" y="123"/>
                  </a:cubicBezTo>
                  <a:cubicBezTo>
                    <a:pt x="187" y="137"/>
                    <a:pt x="203" y="148"/>
                    <a:pt x="206" y="165"/>
                  </a:cubicBezTo>
                  <a:cubicBezTo>
                    <a:pt x="217" y="228"/>
                    <a:pt x="199" y="296"/>
                    <a:pt x="220" y="357"/>
                  </a:cubicBezTo>
                  <a:cubicBezTo>
                    <a:pt x="260" y="470"/>
                    <a:pt x="392" y="450"/>
                    <a:pt x="480" y="480"/>
                  </a:cubicBezTo>
                  <a:cubicBezTo>
                    <a:pt x="548" y="546"/>
                    <a:pt x="509" y="657"/>
                    <a:pt x="535" y="741"/>
                  </a:cubicBezTo>
                  <a:cubicBezTo>
                    <a:pt x="546" y="776"/>
                    <a:pt x="606" y="798"/>
                    <a:pt x="631" y="82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90" name="Oval 118"/>
            <p:cNvSpPr>
              <a:spLocks noChangeArrowheads="1"/>
            </p:cNvSpPr>
            <p:nvPr/>
          </p:nvSpPr>
          <p:spPr bwMode="auto">
            <a:xfrm>
              <a:off x="5496" y="3112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30" name="Rectangle 158"/>
            <p:cNvSpPr>
              <a:spLocks noChangeArrowheads="1"/>
            </p:cNvSpPr>
            <p:nvPr/>
          </p:nvSpPr>
          <p:spPr bwMode="auto">
            <a:xfrm>
              <a:off x="3840" y="3888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2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231" name="Rectangle 159"/>
            <p:cNvSpPr>
              <a:spLocks noChangeArrowheads="1"/>
            </p:cNvSpPr>
            <p:nvPr/>
          </p:nvSpPr>
          <p:spPr bwMode="auto">
            <a:xfrm>
              <a:off x="4503" y="3898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3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232" name="Rectangle 160"/>
            <p:cNvSpPr>
              <a:spLocks noChangeArrowheads="1"/>
            </p:cNvSpPr>
            <p:nvPr/>
          </p:nvSpPr>
          <p:spPr bwMode="auto">
            <a:xfrm>
              <a:off x="5184" y="3888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1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233" name="Line 161"/>
            <p:cNvSpPr>
              <a:spLocks noChangeShapeType="1"/>
            </p:cNvSpPr>
            <p:nvPr/>
          </p:nvSpPr>
          <p:spPr bwMode="auto">
            <a:xfrm>
              <a:off x="4176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34" name="Line 162"/>
            <p:cNvSpPr>
              <a:spLocks noChangeShapeType="1"/>
            </p:cNvSpPr>
            <p:nvPr/>
          </p:nvSpPr>
          <p:spPr bwMode="auto">
            <a:xfrm>
              <a:off x="4896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236" name="Line 164"/>
          <p:cNvSpPr>
            <a:spLocks noChangeShapeType="1"/>
          </p:cNvSpPr>
          <p:nvPr/>
        </p:nvSpPr>
        <p:spPr bwMode="auto">
          <a:xfrm flipV="1">
            <a:off x="2895600" y="1295400"/>
            <a:ext cx="0" cy="5410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 flipV="1">
            <a:off x="5943600" y="1295400"/>
            <a:ext cx="0" cy="5410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1150938" y="1981200"/>
            <a:ext cx="6908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ca-ES" sz="3200">
              <a:latin typeface="Times New Roman" pitchFamily="18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-68263" y="-819150"/>
            <a:ext cx="9347201" cy="3048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s-ES_tradnl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CHIVA</a:t>
            </a:r>
            <a:r>
              <a:rPr lang="es-ES_tradnl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TERMINOLOGY : </a:t>
            </a:r>
            <a:r>
              <a:rPr lang="es-ES_tradnl" sz="3200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History</a:t>
            </a:r>
            <a:endParaRPr lang="es-ES_tradnl" sz="32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107950" y="1989138"/>
            <a:ext cx="8262938" cy="3687762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FontTx/>
              <a:buChar char="•"/>
            </a:pP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1988: Franceschi: </a:t>
            </a:r>
            <a:r>
              <a:rPr lang="es-ES_tradnl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Description</a:t>
            </a:r>
            <a:r>
              <a:rPr lang="es-ES_tradn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CHIVA</a:t>
            </a:r>
          </a:p>
          <a:p>
            <a:pPr eaLnBrk="0" hangingPunct="0">
              <a:buFontTx/>
              <a:buChar char="•"/>
            </a:pPr>
            <a:endParaRPr lang="es-ES_tradnl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buFontTx/>
              <a:buChar char="•"/>
            </a:pP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1995: </a:t>
            </a:r>
            <a:r>
              <a:rPr lang="es-ES_tradnl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Chateau</a:t>
            </a:r>
            <a:r>
              <a:rPr lang="es-ES_tradn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_tradnl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Gontiers</a:t>
            </a: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-París: </a:t>
            </a:r>
            <a:r>
              <a:rPr lang="fr-FR" dirty="0" err="1" smtClean="0"/>
              <a:t>terminological</a:t>
            </a:r>
            <a:r>
              <a:rPr lang="fr-FR" dirty="0" smtClean="0"/>
              <a:t> </a:t>
            </a:r>
            <a:r>
              <a:rPr lang="fr-FR" dirty="0" err="1" smtClean="0"/>
              <a:t>dilemma</a:t>
            </a:r>
            <a:endParaRPr lang="es-ES_tradnl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buFontTx/>
              <a:buChar char="•"/>
            </a:pPr>
            <a:endParaRPr lang="es-ES_tradnl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buFontTx/>
              <a:buChar char="•"/>
            </a:pP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1996: CHIVA </a:t>
            </a:r>
            <a:r>
              <a:rPr lang="es-ES_tradn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Meeting </a:t>
            </a:r>
            <a:r>
              <a:rPr lang="es-ES_tradnl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Montanyà</a:t>
            </a:r>
            <a:r>
              <a:rPr lang="es-ES_tradn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(Barcelona)</a:t>
            </a:r>
          </a:p>
          <a:p>
            <a:pPr eaLnBrk="0" hangingPunct="0">
              <a:buFontTx/>
              <a:buChar char="•"/>
            </a:pPr>
            <a:endParaRPr lang="es-ES_tradnl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buFontTx/>
              <a:buChar char="•"/>
            </a:pP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1998: </a:t>
            </a:r>
            <a:r>
              <a:rPr lang="es-ES_tradn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CHIVA </a:t>
            </a: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Meeting</a:t>
            </a:r>
            <a:r>
              <a:rPr lang="es-ES_tradn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Rosario (Argentina)</a:t>
            </a:r>
          </a:p>
          <a:p>
            <a:pPr eaLnBrk="0" hangingPunct="0">
              <a:buFontTx/>
              <a:buChar char="•"/>
            </a:pPr>
            <a:endParaRPr lang="es-ES_tradnl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buFontTx/>
              <a:buChar char="•"/>
            </a:pPr>
            <a:r>
              <a:rPr lang="es-ES_tradnl" b="1" dirty="0">
                <a:solidFill>
                  <a:srgbClr val="FF0000"/>
                </a:solidFill>
              </a:rPr>
              <a:t>2002: </a:t>
            </a:r>
            <a:r>
              <a:rPr lang="es-ES_tradnl" b="1" dirty="0" smtClean="0">
                <a:solidFill>
                  <a:srgbClr val="FF0000"/>
                </a:solidFill>
              </a:rPr>
              <a:t>CHIVA </a:t>
            </a:r>
            <a:r>
              <a:rPr lang="es-ES_tradn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Meeting</a:t>
            </a:r>
            <a:r>
              <a:rPr lang="es-ES_tradnl" b="1" dirty="0" smtClean="0">
                <a:solidFill>
                  <a:srgbClr val="FF0000"/>
                </a:solidFill>
              </a:rPr>
              <a:t> </a:t>
            </a:r>
            <a:r>
              <a:rPr lang="es-ES_tradnl" b="1" dirty="0" err="1">
                <a:solidFill>
                  <a:srgbClr val="FF0000"/>
                </a:solidFill>
              </a:rPr>
              <a:t>Teupitz</a:t>
            </a:r>
            <a:r>
              <a:rPr lang="es-ES_tradnl" b="1" dirty="0">
                <a:solidFill>
                  <a:srgbClr val="FF0000"/>
                </a:solidFill>
              </a:rPr>
              <a:t> </a:t>
            </a:r>
            <a:r>
              <a:rPr lang="es-ES_tradnl" b="1" dirty="0" smtClean="0">
                <a:solidFill>
                  <a:srgbClr val="FF0000"/>
                </a:solidFill>
              </a:rPr>
              <a:t>(</a:t>
            </a:r>
            <a:r>
              <a:rPr lang="es-ES_tradnl" b="1" dirty="0" err="1" smtClean="0">
                <a:solidFill>
                  <a:srgbClr val="FF0000"/>
                </a:solidFill>
              </a:rPr>
              <a:t>Germany</a:t>
            </a:r>
            <a:r>
              <a:rPr lang="es-ES_tradnl" b="1" dirty="0" smtClean="0">
                <a:solidFill>
                  <a:srgbClr val="FF0000"/>
                </a:solidFill>
              </a:rPr>
              <a:t>)</a:t>
            </a:r>
            <a:endParaRPr lang="es-ES_tradnl" b="1" dirty="0">
              <a:solidFill>
                <a:srgbClr val="FF0000"/>
              </a:solidFill>
            </a:endParaRPr>
          </a:p>
          <a:p>
            <a:pPr eaLnBrk="0" hangingPunct="0">
              <a:buFontTx/>
              <a:buChar char="•"/>
            </a:pPr>
            <a:endParaRPr lang="es-ES_tradnl" b="1" dirty="0">
              <a:solidFill>
                <a:srgbClr val="FFFFFF"/>
              </a:solidFill>
            </a:endParaRPr>
          </a:p>
          <a:p>
            <a:pPr eaLnBrk="0" hangingPunct="0">
              <a:buFontTx/>
              <a:buChar char="•"/>
            </a:pP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2010: </a:t>
            </a:r>
            <a:r>
              <a:rPr lang="es-ES_tradnl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Vasculab</a:t>
            </a: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_tradn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Meeting (</a:t>
            </a:r>
            <a:r>
              <a:rPr lang="es-ES_tradnl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Naples</a:t>
            </a:r>
            <a:r>
              <a:rPr lang="es-ES_tradn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s-ES_tradnl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buFontTx/>
              <a:buChar char="•"/>
            </a:pPr>
            <a:endParaRPr lang="es-ES_tradnl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buFontTx/>
              <a:buChar char="•"/>
            </a:pPr>
            <a:r>
              <a:rPr lang="es-ES_tradnl" b="1" dirty="0">
                <a:solidFill>
                  <a:schemeClr val="tx2"/>
                </a:solidFill>
              </a:rPr>
              <a:t>2016: </a:t>
            </a:r>
            <a:r>
              <a:rPr lang="es-ES_tradnl" b="1" dirty="0" smtClean="0">
                <a:solidFill>
                  <a:schemeClr val="tx2"/>
                </a:solidFill>
              </a:rPr>
              <a:t>CHIVA </a:t>
            </a:r>
            <a:r>
              <a:rPr lang="es-ES_tradnl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Meeting</a:t>
            </a:r>
            <a:r>
              <a:rPr lang="es-ES_tradn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_tradnl" b="1" dirty="0" smtClean="0">
                <a:solidFill>
                  <a:schemeClr val="tx2"/>
                </a:solidFill>
              </a:rPr>
              <a:t>Cremona </a:t>
            </a:r>
            <a:r>
              <a:rPr lang="es-ES_tradnl" b="1" dirty="0">
                <a:solidFill>
                  <a:schemeClr val="tx2"/>
                </a:solidFill>
              </a:rPr>
              <a:t>(Italia)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9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9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28600" y="228600"/>
            <a:ext cx="8915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it-IT" sz="30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 </a:t>
            </a:r>
            <a:r>
              <a:rPr lang="it-IT" sz="30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 </a:t>
            </a:r>
            <a:r>
              <a:rPr lang="it-IT" sz="30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 B </a:t>
            </a:r>
            <a:r>
              <a:rPr lang="it-IT" sz="30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(with </a:t>
            </a:r>
            <a:r>
              <a:rPr lang="it-IT" sz="30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proximal </a:t>
            </a:r>
            <a:r>
              <a:rPr lang="it-IT" sz="30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saphenous incompetence and without saphenous re-entry)</a:t>
            </a:r>
            <a:endParaRPr lang="it-IT" sz="2000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5660" name="Line 60"/>
          <p:cNvSpPr>
            <a:spLocks noChangeShapeType="1"/>
          </p:cNvSpPr>
          <p:nvPr/>
        </p:nvSpPr>
        <p:spPr bwMode="auto">
          <a:xfrm flipV="1">
            <a:off x="2895600" y="1219200"/>
            <a:ext cx="0" cy="5486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5661" name="Line 61"/>
          <p:cNvSpPr>
            <a:spLocks noChangeShapeType="1"/>
          </p:cNvSpPr>
          <p:nvPr/>
        </p:nvSpPr>
        <p:spPr bwMode="auto">
          <a:xfrm flipV="1">
            <a:off x="5943600" y="1219200"/>
            <a:ext cx="0" cy="5486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25671" name="Group 71"/>
          <p:cNvGrpSpPr>
            <a:grpSpLocks/>
          </p:cNvGrpSpPr>
          <p:nvPr/>
        </p:nvGrpSpPr>
        <p:grpSpPr bwMode="auto">
          <a:xfrm>
            <a:off x="152400" y="1371600"/>
            <a:ext cx="2608263" cy="5181600"/>
            <a:chOff x="96" y="864"/>
            <a:chExt cx="1643" cy="3264"/>
          </a:xfrm>
        </p:grpSpPr>
        <p:sp>
          <p:nvSpPr>
            <p:cNvPr id="25603" name="Arc 3"/>
            <p:cNvSpPr>
              <a:spLocks/>
            </p:cNvSpPr>
            <p:nvPr/>
          </p:nvSpPr>
          <p:spPr bwMode="auto">
            <a:xfrm>
              <a:off x="252" y="2256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04" name="Line 4"/>
            <p:cNvSpPr>
              <a:spLocks noChangeShapeType="1"/>
            </p:cNvSpPr>
            <p:nvPr/>
          </p:nvSpPr>
          <p:spPr bwMode="auto">
            <a:xfrm>
              <a:off x="252" y="2608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05" name="Arc 5"/>
            <p:cNvSpPr>
              <a:spLocks/>
            </p:cNvSpPr>
            <p:nvPr/>
          </p:nvSpPr>
          <p:spPr bwMode="auto">
            <a:xfrm>
              <a:off x="716" y="1176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06" name="Arc 6"/>
            <p:cNvSpPr>
              <a:spLocks/>
            </p:cNvSpPr>
            <p:nvPr/>
          </p:nvSpPr>
          <p:spPr bwMode="auto">
            <a:xfrm>
              <a:off x="428" y="1328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780" y="1792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 flipV="1">
              <a:off x="720" y="864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192" y="1056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 flipV="1">
              <a:off x="1008" y="216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11" name="Line 11"/>
            <p:cNvSpPr>
              <a:spLocks noChangeShapeType="1"/>
            </p:cNvSpPr>
            <p:nvPr/>
          </p:nvSpPr>
          <p:spPr bwMode="auto">
            <a:xfrm flipV="1">
              <a:off x="384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12" name="Freeform 12"/>
            <p:cNvSpPr>
              <a:spLocks/>
            </p:cNvSpPr>
            <p:nvPr/>
          </p:nvSpPr>
          <p:spPr bwMode="auto">
            <a:xfrm>
              <a:off x="1200" y="2016"/>
              <a:ext cx="278" cy="108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41"/>
                </a:cxn>
                <a:cxn ang="0">
                  <a:pos x="41" y="82"/>
                </a:cxn>
                <a:cxn ang="0">
                  <a:pos x="68" y="110"/>
                </a:cxn>
                <a:cxn ang="0">
                  <a:pos x="151" y="219"/>
                </a:cxn>
                <a:cxn ang="0">
                  <a:pos x="192" y="288"/>
                </a:cxn>
                <a:cxn ang="0">
                  <a:pos x="233" y="357"/>
                </a:cxn>
                <a:cxn ang="0">
                  <a:pos x="260" y="439"/>
                </a:cxn>
                <a:cxn ang="0">
                  <a:pos x="274" y="480"/>
                </a:cxn>
                <a:cxn ang="0">
                  <a:pos x="247" y="686"/>
                </a:cxn>
                <a:cxn ang="0">
                  <a:pos x="192" y="754"/>
                </a:cxn>
                <a:cxn ang="0">
                  <a:pos x="178" y="919"/>
                </a:cxn>
                <a:cxn ang="0">
                  <a:pos x="13" y="1083"/>
                </a:cxn>
              </a:cxnLst>
              <a:rect l="0" t="0" r="r" b="b"/>
              <a:pathLst>
                <a:path w="278" h="1083">
                  <a:moveTo>
                    <a:pt x="0" y="0"/>
                  </a:moveTo>
                  <a:cubicBezTo>
                    <a:pt x="9" y="14"/>
                    <a:pt x="20" y="26"/>
                    <a:pt x="27" y="41"/>
                  </a:cubicBezTo>
                  <a:cubicBezTo>
                    <a:pt x="33" y="54"/>
                    <a:pt x="34" y="70"/>
                    <a:pt x="41" y="82"/>
                  </a:cubicBezTo>
                  <a:cubicBezTo>
                    <a:pt x="48" y="93"/>
                    <a:pt x="60" y="100"/>
                    <a:pt x="68" y="110"/>
                  </a:cubicBezTo>
                  <a:cubicBezTo>
                    <a:pt x="155" y="227"/>
                    <a:pt x="90" y="160"/>
                    <a:pt x="151" y="219"/>
                  </a:cubicBezTo>
                  <a:cubicBezTo>
                    <a:pt x="187" y="336"/>
                    <a:pt x="136" y="196"/>
                    <a:pt x="192" y="288"/>
                  </a:cubicBezTo>
                  <a:cubicBezTo>
                    <a:pt x="248" y="380"/>
                    <a:pt x="159" y="283"/>
                    <a:pt x="233" y="357"/>
                  </a:cubicBezTo>
                  <a:cubicBezTo>
                    <a:pt x="242" y="384"/>
                    <a:pt x="251" y="412"/>
                    <a:pt x="260" y="439"/>
                  </a:cubicBezTo>
                  <a:cubicBezTo>
                    <a:pt x="265" y="453"/>
                    <a:pt x="274" y="480"/>
                    <a:pt x="274" y="480"/>
                  </a:cubicBezTo>
                  <a:cubicBezTo>
                    <a:pt x="268" y="549"/>
                    <a:pt x="278" y="624"/>
                    <a:pt x="247" y="686"/>
                  </a:cubicBezTo>
                  <a:cubicBezTo>
                    <a:pt x="234" y="712"/>
                    <a:pt x="208" y="730"/>
                    <a:pt x="192" y="754"/>
                  </a:cubicBezTo>
                  <a:cubicBezTo>
                    <a:pt x="187" y="809"/>
                    <a:pt x="189" y="865"/>
                    <a:pt x="178" y="919"/>
                  </a:cubicBezTo>
                  <a:cubicBezTo>
                    <a:pt x="166" y="981"/>
                    <a:pt x="59" y="1040"/>
                    <a:pt x="13" y="108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13" name="Line 13"/>
            <p:cNvSpPr>
              <a:spLocks noChangeShapeType="1"/>
            </p:cNvSpPr>
            <p:nvPr/>
          </p:nvSpPr>
          <p:spPr bwMode="auto">
            <a:xfrm>
              <a:off x="1180" y="1528"/>
              <a:ext cx="1" cy="2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4" name="Line 14"/>
            <p:cNvSpPr>
              <a:spLocks noChangeShapeType="1"/>
            </p:cNvSpPr>
            <p:nvPr/>
          </p:nvSpPr>
          <p:spPr bwMode="auto">
            <a:xfrm>
              <a:off x="1344" y="2064"/>
              <a:ext cx="192" cy="28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15" name="Line 15"/>
            <p:cNvSpPr>
              <a:spLocks noChangeShapeType="1"/>
            </p:cNvSpPr>
            <p:nvPr/>
          </p:nvSpPr>
          <p:spPr bwMode="auto">
            <a:xfrm flipH="1">
              <a:off x="1392" y="2784"/>
              <a:ext cx="192" cy="38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16" name="Rectangle 16"/>
            <p:cNvSpPr>
              <a:spLocks noChangeArrowheads="1"/>
            </p:cNvSpPr>
            <p:nvPr/>
          </p:nvSpPr>
          <p:spPr bwMode="auto">
            <a:xfrm>
              <a:off x="1248" y="3264"/>
              <a:ext cx="4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4L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5632" name="Rectangle 32"/>
            <p:cNvSpPr>
              <a:spLocks noChangeArrowheads="1"/>
            </p:cNvSpPr>
            <p:nvPr/>
          </p:nvSpPr>
          <p:spPr bwMode="auto">
            <a:xfrm>
              <a:off x="96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5633" name="Rectangle 33"/>
            <p:cNvSpPr>
              <a:spLocks noChangeArrowheads="1"/>
            </p:cNvSpPr>
            <p:nvPr/>
          </p:nvSpPr>
          <p:spPr bwMode="auto">
            <a:xfrm>
              <a:off x="720" y="3898"/>
              <a:ext cx="4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4L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5634" name="Rectangle 34"/>
            <p:cNvSpPr>
              <a:spLocks noChangeArrowheads="1"/>
            </p:cNvSpPr>
            <p:nvPr/>
          </p:nvSpPr>
          <p:spPr bwMode="auto">
            <a:xfrm>
              <a:off x="1440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5648" name="Line 48"/>
            <p:cNvSpPr>
              <a:spLocks noChangeShapeType="1"/>
            </p:cNvSpPr>
            <p:nvPr/>
          </p:nvSpPr>
          <p:spPr bwMode="auto">
            <a:xfrm>
              <a:off x="432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49" name="Line 49"/>
            <p:cNvSpPr>
              <a:spLocks noChangeShapeType="1"/>
            </p:cNvSpPr>
            <p:nvPr/>
          </p:nvSpPr>
          <p:spPr bwMode="auto">
            <a:xfrm>
              <a:off x="1152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63" name="Line 63"/>
            <p:cNvSpPr>
              <a:spLocks noChangeShapeType="1"/>
            </p:cNvSpPr>
            <p:nvPr/>
          </p:nvSpPr>
          <p:spPr bwMode="auto">
            <a:xfrm flipV="1">
              <a:off x="1200" y="1536"/>
              <a:ext cx="0" cy="528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64" name="Arc 64"/>
            <p:cNvSpPr>
              <a:spLocks/>
            </p:cNvSpPr>
            <p:nvPr/>
          </p:nvSpPr>
          <p:spPr bwMode="auto">
            <a:xfrm>
              <a:off x="864" y="1200"/>
              <a:ext cx="336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5672" name="Group 72"/>
          <p:cNvGrpSpPr>
            <a:grpSpLocks/>
          </p:cNvGrpSpPr>
          <p:nvPr/>
        </p:nvGrpSpPr>
        <p:grpSpPr bwMode="auto">
          <a:xfrm>
            <a:off x="3182938" y="1371600"/>
            <a:ext cx="2608262" cy="5181600"/>
            <a:chOff x="2005" y="864"/>
            <a:chExt cx="1643" cy="3264"/>
          </a:xfrm>
        </p:grpSpPr>
        <p:sp>
          <p:nvSpPr>
            <p:cNvPr id="25635" name="Arc 35"/>
            <p:cNvSpPr>
              <a:spLocks/>
            </p:cNvSpPr>
            <p:nvPr/>
          </p:nvSpPr>
          <p:spPr bwMode="auto">
            <a:xfrm>
              <a:off x="2172" y="2256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6" name="Line 36"/>
            <p:cNvSpPr>
              <a:spLocks noChangeShapeType="1"/>
            </p:cNvSpPr>
            <p:nvPr/>
          </p:nvSpPr>
          <p:spPr bwMode="auto">
            <a:xfrm>
              <a:off x="2172" y="2608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7" name="Arc 37"/>
            <p:cNvSpPr>
              <a:spLocks/>
            </p:cNvSpPr>
            <p:nvPr/>
          </p:nvSpPr>
          <p:spPr bwMode="auto">
            <a:xfrm>
              <a:off x="2636" y="1176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8" name="Arc 38"/>
            <p:cNvSpPr>
              <a:spLocks/>
            </p:cNvSpPr>
            <p:nvPr/>
          </p:nvSpPr>
          <p:spPr bwMode="auto">
            <a:xfrm>
              <a:off x="2348" y="1328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9" name="Rectangle 39"/>
            <p:cNvSpPr>
              <a:spLocks noChangeArrowheads="1"/>
            </p:cNvSpPr>
            <p:nvPr/>
          </p:nvSpPr>
          <p:spPr bwMode="auto">
            <a:xfrm>
              <a:off x="2700" y="1792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5640" name="Line 40"/>
            <p:cNvSpPr>
              <a:spLocks noChangeShapeType="1"/>
            </p:cNvSpPr>
            <p:nvPr/>
          </p:nvSpPr>
          <p:spPr bwMode="auto">
            <a:xfrm flipV="1">
              <a:off x="2640" y="864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41" name="Rectangle 41"/>
            <p:cNvSpPr>
              <a:spLocks noChangeArrowheads="1"/>
            </p:cNvSpPr>
            <p:nvPr/>
          </p:nvSpPr>
          <p:spPr bwMode="auto">
            <a:xfrm>
              <a:off x="2112" y="1056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5642" name="Line 42"/>
            <p:cNvSpPr>
              <a:spLocks noChangeShapeType="1"/>
            </p:cNvSpPr>
            <p:nvPr/>
          </p:nvSpPr>
          <p:spPr bwMode="auto">
            <a:xfrm flipV="1">
              <a:off x="3216" y="2064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43" name="Line 43"/>
            <p:cNvSpPr>
              <a:spLocks noChangeShapeType="1"/>
            </p:cNvSpPr>
            <p:nvPr/>
          </p:nvSpPr>
          <p:spPr bwMode="auto">
            <a:xfrm flipV="1">
              <a:off x="2064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44" name="Line 44"/>
            <p:cNvSpPr>
              <a:spLocks noChangeShapeType="1"/>
            </p:cNvSpPr>
            <p:nvPr/>
          </p:nvSpPr>
          <p:spPr bwMode="auto">
            <a:xfrm>
              <a:off x="3100" y="1528"/>
              <a:ext cx="1" cy="2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5" name="Line 45"/>
            <p:cNvSpPr>
              <a:spLocks noChangeShapeType="1"/>
            </p:cNvSpPr>
            <p:nvPr/>
          </p:nvSpPr>
          <p:spPr bwMode="auto">
            <a:xfrm flipH="1">
              <a:off x="2352" y="2448"/>
              <a:ext cx="624" cy="38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46" name="Rectangle 46"/>
            <p:cNvSpPr>
              <a:spLocks noChangeArrowheads="1"/>
            </p:cNvSpPr>
            <p:nvPr/>
          </p:nvSpPr>
          <p:spPr bwMode="auto">
            <a:xfrm>
              <a:off x="2688" y="2928"/>
              <a:ext cx="4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4T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5647" name="Freeform 47"/>
            <p:cNvSpPr>
              <a:spLocks/>
            </p:cNvSpPr>
            <p:nvPr/>
          </p:nvSpPr>
          <p:spPr bwMode="auto">
            <a:xfrm>
              <a:off x="2181" y="2565"/>
              <a:ext cx="905" cy="493"/>
            </a:xfrm>
            <a:custGeom>
              <a:avLst/>
              <a:gdLst/>
              <a:ahLst/>
              <a:cxnLst>
                <a:cxn ang="0">
                  <a:pos x="905" y="0"/>
                </a:cxn>
                <a:cxn ang="0">
                  <a:pos x="699" y="96"/>
                </a:cxn>
                <a:cxn ang="0">
                  <a:pos x="617" y="150"/>
                </a:cxn>
                <a:cxn ang="0">
                  <a:pos x="548" y="219"/>
                </a:cxn>
                <a:cxn ang="0">
                  <a:pos x="411" y="233"/>
                </a:cxn>
                <a:cxn ang="0">
                  <a:pos x="233" y="397"/>
                </a:cxn>
                <a:cxn ang="0">
                  <a:pos x="54" y="452"/>
                </a:cxn>
                <a:cxn ang="0">
                  <a:pos x="0" y="493"/>
                </a:cxn>
              </a:cxnLst>
              <a:rect l="0" t="0" r="r" b="b"/>
              <a:pathLst>
                <a:path w="905" h="493">
                  <a:moveTo>
                    <a:pt x="905" y="0"/>
                  </a:moveTo>
                  <a:cubicBezTo>
                    <a:pt x="850" y="80"/>
                    <a:pt x="793" y="82"/>
                    <a:pt x="699" y="96"/>
                  </a:cubicBezTo>
                  <a:cubicBezTo>
                    <a:pt x="672" y="114"/>
                    <a:pt x="644" y="132"/>
                    <a:pt x="617" y="150"/>
                  </a:cubicBezTo>
                  <a:cubicBezTo>
                    <a:pt x="564" y="185"/>
                    <a:pt x="619" y="203"/>
                    <a:pt x="548" y="219"/>
                  </a:cubicBezTo>
                  <a:cubicBezTo>
                    <a:pt x="503" y="229"/>
                    <a:pt x="457" y="228"/>
                    <a:pt x="411" y="233"/>
                  </a:cubicBezTo>
                  <a:cubicBezTo>
                    <a:pt x="324" y="261"/>
                    <a:pt x="291" y="338"/>
                    <a:pt x="233" y="397"/>
                  </a:cubicBezTo>
                  <a:cubicBezTo>
                    <a:pt x="189" y="442"/>
                    <a:pt x="111" y="442"/>
                    <a:pt x="54" y="452"/>
                  </a:cubicBezTo>
                  <a:cubicBezTo>
                    <a:pt x="8" y="483"/>
                    <a:pt x="25" y="468"/>
                    <a:pt x="0" y="493"/>
                  </a:cubicBezTo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50" name="Rectangle 50"/>
            <p:cNvSpPr>
              <a:spLocks noChangeArrowheads="1"/>
            </p:cNvSpPr>
            <p:nvPr/>
          </p:nvSpPr>
          <p:spPr bwMode="auto">
            <a:xfrm>
              <a:off x="2005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5651" name="Rectangle 51"/>
            <p:cNvSpPr>
              <a:spLocks noChangeArrowheads="1"/>
            </p:cNvSpPr>
            <p:nvPr/>
          </p:nvSpPr>
          <p:spPr bwMode="auto">
            <a:xfrm>
              <a:off x="2629" y="3898"/>
              <a:ext cx="4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4T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5652" name="Rectangle 52"/>
            <p:cNvSpPr>
              <a:spLocks noChangeArrowheads="1"/>
            </p:cNvSpPr>
            <p:nvPr/>
          </p:nvSpPr>
          <p:spPr bwMode="auto">
            <a:xfrm>
              <a:off x="3349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5653" name="Line 53"/>
            <p:cNvSpPr>
              <a:spLocks noChangeShapeType="1"/>
            </p:cNvSpPr>
            <p:nvPr/>
          </p:nvSpPr>
          <p:spPr bwMode="auto">
            <a:xfrm>
              <a:off x="2341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54" name="Line 54"/>
            <p:cNvSpPr>
              <a:spLocks noChangeShapeType="1"/>
            </p:cNvSpPr>
            <p:nvPr/>
          </p:nvSpPr>
          <p:spPr bwMode="auto">
            <a:xfrm>
              <a:off x="3061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65" name="Arc 65"/>
            <p:cNvSpPr>
              <a:spLocks/>
            </p:cNvSpPr>
            <p:nvPr/>
          </p:nvSpPr>
          <p:spPr bwMode="auto">
            <a:xfrm>
              <a:off x="2784" y="1200"/>
              <a:ext cx="336" cy="38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6" name="Line 66"/>
            <p:cNvSpPr>
              <a:spLocks noChangeShapeType="1"/>
            </p:cNvSpPr>
            <p:nvPr/>
          </p:nvSpPr>
          <p:spPr bwMode="auto">
            <a:xfrm flipV="1">
              <a:off x="3120" y="1584"/>
              <a:ext cx="0" cy="1008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5670" name="Group 70"/>
          <p:cNvGrpSpPr>
            <a:grpSpLocks/>
          </p:cNvGrpSpPr>
          <p:nvPr/>
        </p:nvGrpSpPr>
        <p:grpSpPr bwMode="auto">
          <a:xfrm>
            <a:off x="6172200" y="1371600"/>
            <a:ext cx="2963863" cy="5181600"/>
            <a:chOff x="3888" y="864"/>
            <a:chExt cx="1867" cy="3264"/>
          </a:xfrm>
        </p:grpSpPr>
        <p:sp>
          <p:nvSpPr>
            <p:cNvPr id="25618" name="Arc 18"/>
            <p:cNvSpPr>
              <a:spLocks/>
            </p:cNvSpPr>
            <p:nvPr/>
          </p:nvSpPr>
          <p:spPr bwMode="auto">
            <a:xfrm>
              <a:off x="3948" y="2256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9" name="Line 19"/>
            <p:cNvSpPr>
              <a:spLocks noChangeShapeType="1"/>
            </p:cNvSpPr>
            <p:nvPr/>
          </p:nvSpPr>
          <p:spPr bwMode="auto">
            <a:xfrm>
              <a:off x="3948" y="2608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0" name="Arc 20"/>
            <p:cNvSpPr>
              <a:spLocks/>
            </p:cNvSpPr>
            <p:nvPr/>
          </p:nvSpPr>
          <p:spPr bwMode="auto">
            <a:xfrm>
              <a:off x="4412" y="1176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1" name="Arc 21"/>
            <p:cNvSpPr>
              <a:spLocks/>
            </p:cNvSpPr>
            <p:nvPr/>
          </p:nvSpPr>
          <p:spPr bwMode="auto">
            <a:xfrm>
              <a:off x="4124" y="1328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2" name="Rectangle 22"/>
            <p:cNvSpPr>
              <a:spLocks noChangeArrowheads="1"/>
            </p:cNvSpPr>
            <p:nvPr/>
          </p:nvSpPr>
          <p:spPr bwMode="auto">
            <a:xfrm>
              <a:off x="4476" y="1792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5623" name="Line 23"/>
            <p:cNvSpPr>
              <a:spLocks noChangeShapeType="1"/>
            </p:cNvSpPr>
            <p:nvPr/>
          </p:nvSpPr>
          <p:spPr bwMode="auto">
            <a:xfrm flipV="1">
              <a:off x="4416" y="864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24" name="Rectangle 24"/>
            <p:cNvSpPr>
              <a:spLocks noChangeArrowheads="1"/>
            </p:cNvSpPr>
            <p:nvPr/>
          </p:nvSpPr>
          <p:spPr bwMode="auto">
            <a:xfrm>
              <a:off x="3888" y="1056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5625" name="Line 25"/>
            <p:cNvSpPr>
              <a:spLocks noChangeShapeType="1"/>
            </p:cNvSpPr>
            <p:nvPr/>
          </p:nvSpPr>
          <p:spPr bwMode="auto">
            <a:xfrm flipV="1">
              <a:off x="4704" y="216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26" name="Line 26"/>
            <p:cNvSpPr>
              <a:spLocks noChangeShapeType="1"/>
            </p:cNvSpPr>
            <p:nvPr/>
          </p:nvSpPr>
          <p:spPr bwMode="auto">
            <a:xfrm flipV="1">
              <a:off x="4080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27" name="Line 27"/>
            <p:cNvSpPr>
              <a:spLocks noChangeShapeType="1"/>
            </p:cNvSpPr>
            <p:nvPr/>
          </p:nvSpPr>
          <p:spPr bwMode="auto">
            <a:xfrm>
              <a:off x="4876" y="1528"/>
              <a:ext cx="1" cy="2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8" name="Line 28"/>
            <p:cNvSpPr>
              <a:spLocks noChangeShapeType="1"/>
            </p:cNvSpPr>
            <p:nvPr/>
          </p:nvSpPr>
          <p:spPr bwMode="auto">
            <a:xfrm>
              <a:off x="5024" y="2208"/>
              <a:ext cx="432" cy="57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29" name="Rectangle 29"/>
            <p:cNvSpPr>
              <a:spLocks noChangeArrowheads="1"/>
            </p:cNvSpPr>
            <p:nvPr/>
          </p:nvSpPr>
          <p:spPr bwMode="auto">
            <a:xfrm>
              <a:off x="5456" y="244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5630" name="Freeform 30"/>
            <p:cNvSpPr>
              <a:spLocks/>
            </p:cNvSpPr>
            <p:nvPr/>
          </p:nvSpPr>
          <p:spPr bwMode="auto">
            <a:xfrm>
              <a:off x="4896" y="2352"/>
              <a:ext cx="615" cy="9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123"/>
                </a:cxn>
                <a:cxn ang="0">
                  <a:pos x="206" y="165"/>
                </a:cxn>
                <a:cxn ang="0">
                  <a:pos x="220" y="357"/>
                </a:cxn>
                <a:cxn ang="0">
                  <a:pos x="480" y="480"/>
                </a:cxn>
                <a:cxn ang="0">
                  <a:pos x="535" y="741"/>
                </a:cxn>
                <a:cxn ang="0">
                  <a:pos x="631" y="823"/>
                </a:cxn>
              </a:cxnLst>
              <a:rect l="0" t="0" r="r" b="b"/>
              <a:pathLst>
                <a:path w="631" h="823">
                  <a:moveTo>
                    <a:pt x="0" y="0"/>
                  </a:moveTo>
                  <a:cubicBezTo>
                    <a:pt x="29" y="84"/>
                    <a:pt x="94" y="107"/>
                    <a:pt x="178" y="123"/>
                  </a:cubicBezTo>
                  <a:cubicBezTo>
                    <a:pt x="187" y="137"/>
                    <a:pt x="203" y="148"/>
                    <a:pt x="206" y="165"/>
                  </a:cubicBezTo>
                  <a:cubicBezTo>
                    <a:pt x="217" y="228"/>
                    <a:pt x="199" y="296"/>
                    <a:pt x="220" y="357"/>
                  </a:cubicBezTo>
                  <a:cubicBezTo>
                    <a:pt x="260" y="470"/>
                    <a:pt x="392" y="450"/>
                    <a:pt x="480" y="480"/>
                  </a:cubicBezTo>
                  <a:cubicBezTo>
                    <a:pt x="548" y="546"/>
                    <a:pt x="509" y="657"/>
                    <a:pt x="535" y="741"/>
                  </a:cubicBezTo>
                  <a:cubicBezTo>
                    <a:pt x="546" y="776"/>
                    <a:pt x="606" y="798"/>
                    <a:pt x="631" y="82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31" name="Oval 31"/>
            <p:cNvSpPr>
              <a:spLocks noChangeArrowheads="1"/>
            </p:cNvSpPr>
            <p:nvPr/>
          </p:nvSpPr>
          <p:spPr bwMode="auto">
            <a:xfrm>
              <a:off x="5496" y="3208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5" name="Rectangle 55"/>
            <p:cNvSpPr>
              <a:spLocks noChangeArrowheads="1"/>
            </p:cNvSpPr>
            <p:nvPr/>
          </p:nvSpPr>
          <p:spPr bwMode="auto">
            <a:xfrm>
              <a:off x="3925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5656" name="Rectangle 56"/>
            <p:cNvSpPr>
              <a:spLocks noChangeArrowheads="1"/>
            </p:cNvSpPr>
            <p:nvPr/>
          </p:nvSpPr>
          <p:spPr bwMode="auto">
            <a:xfrm>
              <a:off x="4549" y="389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3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5657" name="Rectangle 57"/>
            <p:cNvSpPr>
              <a:spLocks noChangeArrowheads="1"/>
            </p:cNvSpPr>
            <p:nvPr/>
          </p:nvSpPr>
          <p:spPr bwMode="auto">
            <a:xfrm>
              <a:off x="5184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5658" name="Line 58"/>
            <p:cNvSpPr>
              <a:spLocks noChangeShapeType="1"/>
            </p:cNvSpPr>
            <p:nvPr/>
          </p:nvSpPr>
          <p:spPr bwMode="auto">
            <a:xfrm>
              <a:off x="4272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59" name="Line 59"/>
            <p:cNvSpPr>
              <a:spLocks noChangeShapeType="1"/>
            </p:cNvSpPr>
            <p:nvPr/>
          </p:nvSpPr>
          <p:spPr bwMode="auto">
            <a:xfrm>
              <a:off x="4896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67" name="Arc 67"/>
            <p:cNvSpPr>
              <a:spLocks/>
            </p:cNvSpPr>
            <p:nvPr/>
          </p:nvSpPr>
          <p:spPr bwMode="auto">
            <a:xfrm>
              <a:off x="4485" y="1200"/>
              <a:ext cx="385" cy="337"/>
            </a:xfrm>
            <a:custGeom>
              <a:avLst/>
              <a:gdLst>
                <a:gd name="G0" fmla="+- 885 0 0"/>
                <a:gd name="G1" fmla="+- 21600 0 0"/>
                <a:gd name="G2" fmla="+- 21600 0 0"/>
                <a:gd name="T0" fmla="*/ 0 w 22485"/>
                <a:gd name="T1" fmla="*/ 18 h 21600"/>
                <a:gd name="T2" fmla="*/ 22485 w 22485"/>
                <a:gd name="T3" fmla="*/ 21600 h 21600"/>
                <a:gd name="T4" fmla="*/ 885 w 224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485" h="21600" fill="none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</a:path>
                <a:path w="22485" h="21600" stroke="0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  <a:lnTo>
                    <a:pt x="885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8" name="Line 68"/>
            <p:cNvSpPr>
              <a:spLocks noChangeShapeType="1"/>
            </p:cNvSpPr>
            <p:nvPr/>
          </p:nvSpPr>
          <p:spPr bwMode="auto">
            <a:xfrm flipV="1">
              <a:off x="4878" y="1536"/>
              <a:ext cx="0" cy="864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60" name="Group 28"/>
          <p:cNvGrpSpPr>
            <a:grpSpLocks/>
          </p:cNvGrpSpPr>
          <p:nvPr/>
        </p:nvGrpSpPr>
        <p:grpSpPr bwMode="auto">
          <a:xfrm>
            <a:off x="3348038" y="1484313"/>
            <a:ext cx="2963862" cy="5165725"/>
            <a:chOff x="2109" y="935"/>
            <a:chExt cx="1867" cy="3254"/>
          </a:xfrm>
        </p:grpSpPr>
        <p:sp>
          <p:nvSpPr>
            <p:cNvPr id="44048" name="Rectangle 16"/>
            <p:cNvSpPr>
              <a:spLocks noChangeArrowheads="1"/>
            </p:cNvSpPr>
            <p:nvPr/>
          </p:nvSpPr>
          <p:spPr bwMode="auto">
            <a:xfrm>
              <a:off x="2146" y="3959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44049" name="Rectangle 17"/>
            <p:cNvSpPr>
              <a:spLocks noChangeArrowheads="1"/>
            </p:cNvSpPr>
            <p:nvPr/>
          </p:nvSpPr>
          <p:spPr bwMode="auto">
            <a:xfrm>
              <a:off x="2770" y="3959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3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44050" name="Rectangle 18"/>
            <p:cNvSpPr>
              <a:spLocks noChangeArrowheads="1"/>
            </p:cNvSpPr>
            <p:nvPr/>
          </p:nvSpPr>
          <p:spPr bwMode="auto">
            <a:xfrm>
              <a:off x="3405" y="3959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1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44051" name="Line 19"/>
            <p:cNvSpPr>
              <a:spLocks noChangeShapeType="1"/>
            </p:cNvSpPr>
            <p:nvPr/>
          </p:nvSpPr>
          <p:spPr bwMode="auto">
            <a:xfrm>
              <a:off x="2493" y="4055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4052" name="Line 20"/>
            <p:cNvSpPr>
              <a:spLocks noChangeShapeType="1"/>
            </p:cNvSpPr>
            <p:nvPr/>
          </p:nvSpPr>
          <p:spPr bwMode="auto">
            <a:xfrm>
              <a:off x="3117" y="4055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grpSp>
          <p:nvGrpSpPr>
            <p:cNvPr id="44059" name="Group 27"/>
            <p:cNvGrpSpPr>
              <a:grpSpLocks/>
            </p:cNvGrpSpPr>
            <p:nvPr/>
          </p:nvGrpSpPr>
          <p:grpSpPr bwMode="auto">
            <a:xfrm>
              <a:off x="2109" y="935"/>
              <a:ext cx="1867" cy="2903"/>
              <a:chOff x="2109" y="935"/>
              <a:chExt cx="1867" cy="2903"/>
            </a:xfrm>
          </p:grpSpPr>
          <p:sp>
            <p:nvSpPr>
              <p:cNvPr id="44034" name="Arc 2"/>
              <p:cNvSpPr>
                <a:spLocks/>
              </p:cNvSpPr>
              <p:nvPr/>
            </p:nvSpPr>
            <p:spPr bwMode="auto">
              <a:xfrm>
                <a:off x="2169" y="2327"/>
                <a:ext cx="440" cy="36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35" name="Line 3"/>
              <p:cNvSpPr>
                <a:spLocks noChangeShapeType="1"/>
              </p:cNvSpPr>
              <p:nvPr/>
            </p:nvSpPr>
            <p:spPr bwMode="auto">
              <a:xfrm>
                <a:off x="2169" y="2679"/>
                <a:ext cx="1" cy="11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36" name="Arc 4"/>
              <p:cNvSpPr>
                <a:spLocks/>
              </p:cNvSpPr>
              <p:nvPr/>
            </p:nvSpPr>
            <p:spPr bwMode="auto">
              <a:xfrm>
                <a:off x="2633" y="1247"/>
                <a:ext cx="464" cy="37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37" name="Arc 5"/>
              <p:cNvSpPr>
                <a:spLocks/>
              </p:cNvSpPr>
              <p:nvPr/>
            </p:nvSpPr>
            <p:spPr bwMode="auto">
              <a:xfrm>
                <a:off x="2345" y="1399"/>
                <a:ext cx="656" cy="972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51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</a:path>
                  <a:path w="21600" h="21600" stroke="0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38" name="Rectangle 6"/>
              <p:cNvSpPr>
                <a:spLocks noChangeArrowheads="1"/>
              </p:cNvSpPr>
              <p:nvPr/>
            </p:nvSpPr>
            <p:spPr bwMode="auto">
              <a:xfrm>
                <a:off x="2697" y="1863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2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039" name="Line 7"/>
              <p:cNvSpPr>
                <a:spLocks noChangeShapeType="1"/>
              </p:cNvSpPr>
              <p:nvPr/>
            </p:nvSpPr>
            <p:spPr bwMode="auto">
              <a:xfrm flipV="1">
                <a:off x="2637" y="935"/>
                <a:ext cx="0" cy="288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40" name="Rectangle 8"/>
              <p:cNvSpPr>
                <a:spLocks noChangeArrowheads="1"/>
              </p:cNvSpPr>
              <p:nvPr/>
            </p:nvSpPr>
            <p:spPr bwMode="auto">
              <a:xfrm>
                <a:off x="2109" y="1127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1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041" name="Line 9"/>
              <p:cNvSpPr>
                <a:spLocks noChangeShapeType="1"/>
              </p:cNvSpPr>
              <p:nvPr/>
            </p:nvSpPr>
            <p:spPr bwMode="auto">
              <a:xfrm flipV="1">
                <a:off x="2971" y="3002"/>
                <a:ext cx="0" cy="8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42" name="Line 10"/>
              <p:cNvSpPr>
                <a:spLocks noChangeShapeType="1"/>
              </p:cNvSpPr>
              <p:nvPr/>
            </p:nvSpPr>
            <p:spPr bwMode="auto">
              <a:xfrm flipV="1">
                <a:off x="2301" y="2807"/>
                <a:ext cx="0" cy="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43" name="Line 11"/>
              <p:cNvSpPr>
                <a:spLocks noChangeShapeType="1"/>
              </p:cNvSpPr>
              <p:nvPr/>
            </p:nvSpPr>
            <p:spPr bwMode="auto">
              <a:xfrm>
                <a:off x="3097" y="1599"/>
                <a:ext cx="1" cy="21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44" name="Line 12"/>
              <p:cNvSpPr>
                <a:spLocks noChangeShapeType="1"/>
              </p:cNvSpPr>
              <p:nvPr/>
            </p:nvSpPr>
            <p:spPr bwMode="auto">
              <a:xfrm>
                <a:off x="3245" y="2279"/>
                <a:ext cx="432" cy="5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45" name="Rectangle 13"/>
              <p:cNvSpPr>
                <a:spLocks noChangeArrowheads="1"/>
              </p:cNvSpPr>
              <p:nvPr/>
            </p:nvSpPr>
            <p:spPr bwMode="auto">
              <a:xfrm>
                <a:off x="3677" y="2519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3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046" name="Freeform 14"/>
              <p:cNvSpPr>
                <a:spLocks/>
              </p:cNvSpPr>
              <p:nvPr/>
            </p:nvSpPr>
            <p:spPr bwMode="auto">
              <a:xfrm>
                <a:off x="3117" y="2423"/>
                <a:ext cx="615" cy="91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8" y="123"/>
                  </a:cxn>
                  <a:cxn ang="0">
                    <a:pos x="206" y="165"/>
                  </a:cxn>
                  <a:cxn ang="0">
                    <a:pos x="220" y="357"/>
                  </a:cxn>
                  <a:cxn ang="0">
                    <a:pos x="480" y="480"/>
                  </a:cxn>
                  <a:cxn ang="0">
                    <a:pos x="535" y="741"/>
                  </a:cxn>
                  <a:cxn ang="0">
                    <a:pos x="631" y="823"/>
                  </a:cxn>
                </a:cxnLst>
                <a:rect l="0" t="0" r="r" b="b"/>
                <a:pathLst>
                  <a:path w="631" h="823">
                    <a:moveTo>
                      <a:pt x="0" y="0"/>
                    </a:moveTo>
                    <a:cubicBezTo>
                      <a:pt x="29" y="84"/>
                      <a:pt x="94" y="107"/>
                      <a:pt x="178" y="123"/>
                    </a:cubicBezTo>
                    <a:cubicBezTo>
                      <a:pt x="187" y="137"/>
                      <a:pt x="203" y="148"/>
                      <a:pt x="206" y="165"/>
                    </a:cubicBezTo>
                    <a:cubicBezTo>
                      <a:pt x="217" y="228"/>
                      <a:pt x="199" y="296"/>
                      <a:pt x="220" y="357"/>
                    </a:cubicBezTo>
                    <a:cubicBezTo>
                      <a:pt x="260" y="470"/>
                      <a:pt x="392" y="450"/>
                      <a:pt x="480" y="480"/>
                    </a:cubicBezTo>
                    <a:cubicBezTo>
                      <a:pt x="548" y="546"/>
                      <a:pt x="509" y="657"/>
                      <a:pt x="535" y="741"/>
                    </a:cubicBezTo>
                    <a:cubicBezTo>
                      <a:pt x="546" y="776"/>
                      <a:pt x="606" y="798"/>
                      <a:pt x="631" y="823"/>
                    </a:cubicBezTo>
                  </a:path>
                </a:pathLst>
              </a:custGeom>
              <a:noFill/>
              <a:ln w="57150" cmpd="sng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47" name="Oval 15"/>
              <p:cNvSpPr>
                <a:spLocks noChangeArrowheads="1"/>
              </p:cNvSpPr>
              <p:nvPr/>
            </p:nvSpPr>
            <p:spPr bwMode="auto">
              <a:xfrm>
                <a:off x="3717" y="3279"/>
                <a:ext cx="104" cy="104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53" name="Arc 21"/>
              <p:cNvSpPr>
                <a:spLocks/>
              </p:cNvSpPr>
              <p:nvPr/>
            </p:nvSpPr>
            <p:spPr bwMode="auto">
              <a:xfrm>
                <a:off x="2706" y="1271"/>
                <a:ext cx="385" cy="337"/>
              </a:xfrm>
              <a:custGeom>
                <a:avLst/>
                <a:gdLst>
                  <a:gd name="G0" fmla="+- 885 0 0"/>
                  <a:gd name="G1" fmla="+- 21600 0 0"/>
                  <a:gd name="G2" fmla="+- 21600 0 0"/>
                  <a:gd name="T0" fmla="*/ 0 w 22485"/>
                  <a:gd name="T1" fmla="*/ 18 h 21600"/>
                  <a:gd name="T2" fmla="*/ 22485 w 22485"/>
                  <a:gd name="T3" fmla="*/ 21600 h 21600"/>
                  <a:gd name="T4" fmla="*/ 885 w 2248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485" h="21600" fill="none" extrusionOk="0">
                    <a:moveTo>
                      <a:pt x="0" y="18"/>
                    </a:moveTo>
                    <a:cubicBezTo>
                      <a:pt x="294" y="6"/>
                      <a:pt x="589" y="-1"/>
                      <a:pt x="885" y="0"/>
                    </a:cubicBezTo>
                    <a:cubicBezTo>
                      <a:pt x="12814" y="0"/>
                      <a:pt x="22485" y="9670"/>
                      <a:pt x="22485" y="21600"/>
                    </a:cubicBezTo>
                  </a:path>
                  <a:path w="22485" h="21600" stroke="0" extrusionOk="0">
                    <a:moveTo>
                      <a:pt x="0" y="18"/>
                    </a:moveTo>
                    <a:cubicBezTo>
                      <a:pt x="294" y="6"/>
                      <a:pt x="589" y="-1"/>
                      <a:pt x="885" y="0"/>
                    </a:cubicBezTo>
                    <a:cubicBezTo>
                      <a:pt x="12814" y="0"/>
                      <a:pt x="22485" y="9670"/>
                      <a:pt x="22485" y="21600"/>
                    </a:cubicBezTo>
                    <a:lnTo>
                      <a:pt x="885" y="21600"/>
                    </a:lnTo>
                    <a:close/>
                  </a:path>
                </a:pathLst>
              </a:cu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54" name="Line 22"/>
              <p:cNvSpPr>
                <a:spLocks noChangeShapeType="1"/>
              </p:cNvSpPr>
              <p:nvPr/>
            </p:nvSpPr>
            <p:spPr bwMode="auto">
              <a:xfrm flipV="1">
                <a:off x="3099" y="1607"/>
                <a:ext cx="0" cy="1248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055" name="Oval 23"/>
              <p:cNvSpPr>
                <a:spLocks noChangeArrowheads="1"/>
              </p:cNvSpPr>
              <p:nvPr/>
            </p:nvSpPr>
            <p:spPr bwMode="auto">
              <a:xfrm>
                <a:off x="3048" y="2807"/>
                <a:ext cx="104" cy="104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228600" y="228600"/>
            <a:ext cx="8915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it-IT" sz="3000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 </a:t>
            </a:r>
            <a:r>
              <a:rPr lang="it-IT" sz="30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</a:t>
            </a:r>
            <a:r>
              <a:rPr lang="it-IT" sz="3000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 C </a:t>
            </a:r>
            <a:r>
              <a:rPr lang="it-IT" sz="30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it-IT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with proximal saphenous incompetence and  saphenous re-entry</a:t>
            </a:r>
            <a:r>
              <a:rPr lang="it-IT" sz="26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it-IT" sz="2000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895600" y="381000"/>
            <a:ext cx="3082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 </a:t>
            </a:r>
            <a:r>
              <a:rPr lang="it-IT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</a:t>
            </a:r>
            <a:r>
              <a:rPr lang="it-IT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1+2</a:t>
            </a:r>
            <a:endParaRPr lang="it-IT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33821" name="Group 29"/>
          <p:cNvGrpSpPr>
            <a:grpSpLocks/>
          </p:cNvGrpSpPr>
          <p:nvPr/>
        </p:nvGrpSpPr>
        <p:grpSpPr bwMode="auto">
          <a:xfrm>
            <a:off x="1042988" y="1484313"/>
            <a:ext cx="3065462" cy="4572000"/>
            <a:chOff x="657" y="935"/>
            <a:chExt cx="1931" cy="2880"/>
          </a:xfrm>
        </p:grpSpPr>
        <p:sp>
          <p:nvSpPr>
            <p:cNvPr id="33795" name="Arc 3"/>
            <p:cNvSpPr>
              <a:spLocks/>
            </p:cNvSpPr>
            <p:nvPr/>
          </p:nvSpPr>
          <p:spPr bwMode="auto">
            <a:xfrm>
              <a:off x="716" y="2341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796" name="Line 4"/>
            <p:cNvSpPr>
              <a:spLocks noChangeShapeType="1"/>
            </p:cNvSpPr>
            <p:nvPr/>
          </p:nvSpPr>
          <p:spPr bwMode="auto">
            <a:xfrm>
              <a:off x="703" y="2663"/>
              <a:ext cx="0" cy="11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798" name="Line 6"/>
            <p:cNvSpPr>
              <a:spLocks noChangeShapeType="1"/>
            </p:cNvSpPr>
            <p:nvPr/>
          </p:nvSpPr>
          <p:spPr bwMode="auto">
            <a:xfrm>
              <a:off x="1617" y="1607"/>
              <a:ext cx="1" cy="2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799" name="Arc 7"/>
            <p:cNvSpPr>
              <a:spLocks/>
            </p:cNvSpPr>
            <p:nvPr/>
          </p:nvSpPr>
          <p:spPr bwMode="auto">
            <a:xfrm>
              <a:off x="877" y="1407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800" name="Arc 8"/>
            <p:cNvSpPr>
              <a:spLocks/>
            </p:cNvSpPr>
            <p:nvPr/>
          </p:nvSpPr>
          <p:spPr bwMode="auto">
            <a:xfrm>
              <a:off x="1181" y="1280"/>
              <a:ext cx="429" cy="384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458"/>
                <a:gd name="T1" fmla="*/ 0 h 21600"/>
                <a:gd name="T2" fmla="*/ 21458 w 21458"/>
                <a:gd name="T3" fmla="*/ 18316 h 21600"/>
                <a:gd name="T4" fmla="*/ 109 w 2145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8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0770" y="0"/>
                    <a:pt x="19836" y="7778"/>
                    <a:pt x="21457" y="18316"/>
                  </a:cubicBezTo>
                </a:path>
                <a:path w="21458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0770" y="0"/>
                    <a:pt x="19836" y="7778"/>
                    <a:pt x="21457" y="18316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803" name="Oval 11"/>
            <p:cNvSpPr>
              <a:spLocks noChangeArrowheads="1"/>
            </p:cNvSpPr>
            <p:nvPr/>
          </p:nvSpPr>
          <p:spPr bwMode="auto">
            <a:xfrm>
              <a:off x="1569" y="3227"/>
              <a:ext cx="112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>
              <a:off x="1617" y="2615"/>
              <a:ext cx="0" cy="576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3805" name="Line 13"/>
            <p:cNvSpPr>
              <a:spLocks noChangeShapeType="1"/>
            </p:cNvSpPr>
            <p:nvPr/>
          </p:nvSpPr>
          <p:spPr bwMode="auto">
            <a:xfrm flipV="1">
              <a:off x="1156" y="935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3806" name="Line 14"/>
            <p:cNvSpPr>
              <a:spLocks noChangeShapeType="1"/>
            </p:cNvSpPr>
            <p:nvPr/>
          </p:nvSpPr>
          <p:spPr bwMode="auto">
            <a:xfrm>
              <a:off x="1329" y="1127"/>
              <a:ext cx="384" cy="24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>
              <a:off x="1761" y="1559"/>
              <a:ext cx="0" cy="91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>
              <a:off x="1713" y="2798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3809" name="Line 17"/>
            <p:cNvSpPr>
              <a:spLocks noChangeShapeType="1"/>
            </p:cNvSpPr>
            <p:nvPr/>
          </p:nvSpPr>
          <p:spPr bwMode="auto">
            <a:xfrm flipV="1">
              <a:off x="849" y="2807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3810" name="Line 18"/>
            <p:cNvSpPr>
              <a:spLocks noChangeShapeType="1"/>
            </p:cNvSpPr>
            <p:nvPr/>
          </p:nvSpPr>
          <p:spPr bwMode="auto">
            <a:xfrm flipV="1">
              <a:off x="1713" y="3383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1245" y="1895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3812" name="Rectangle 20"/>
            <p:cNvSpPr>
              <a:spLocks noChangeArrowheads="1"/>
            </p:cNvSpPr>
            <p:nvPr/>
          </p:nvSpPr>
          <p:spPr bwMode="auto">
            <a:xfrm>
              <a:off x="657" y="1223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3813" name="Rectangle 21"/>
            <p:cNvSpPr>
              <a:spLocks noChangeArrowheads="1"/>
            </p:cNvSpPr>
            <p:nvPr/>
          </p:nvSpPr>
          <p:spPr bwMode="auto">
            <a:xfrm>
              <a:off x="2289" y="2807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3815" name="Freeform 23"/>
            <p:cNvSpPr>
              <a:spLocks/>
            </p:cNvSpPr>
            <p:nvPr/>
          </p:nvSpPr>
          <p:spPr bwMode="auto">
            <a:xfrm>
              <a:off x="1615" y="2581"/>
              <a:ext cx="922" cy="10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" y="64"/>
                </a:cxn>
                <a:cxn ang="0">
                  <a:pos x="201" y="9"/>
                </a:cxn>
                <a:cxn ang="0">
                  <a:pos x="311" y="18"/>
                </a:cxn>
                <a:cxn ang="0">
                  <a:pos x="320" y="45"/>
                </a:cxn>
                <a:cxn ang="0">
                  <a:pos x="311" y="109"/>
                </a:cxn>
                <a:cxn ang="0">
                  <a:pos x="274" y="164"/>
                </a:cxn>
                <a:cxn ang="0">
                  <a:pos x="356" y="256"/>
                </a:cxn>
                <a:cxn ang="0">
                  <a:pos x="429" y="146"/>
                </a:cxn>
                <a:cxn ang="0">
                  <a:pos x="557" y="210"/>
                </a:cxn>
                <a:cxn ang="0">
                  <a:pos x="521" y="384"/>
                </a:cxn>
                <a:cxn ang="0">
                  <a:pos x="484" y="411"/>
                </a:cxn>
                <a:cxn ang="0">
                  <a:pos x="457" y="420"/>
                </a:cxn>
                <a:cxn ang="0">
                  <a:pos x="420" y="457"/>
                </a:cxn>
                <a:cxn ang="0">
                  <a:pos x="439" y="631"/>
                </a:cxn>
                <a:cxn ang="0">
                  <a:pos x="887" y="649"/>
                </a:cxn>
                <a:cxn ang="0">
                  <a:pos x="905" y="786"/>
                </a:cxn>
                <a:cxn ang="0">
                  <a:pos x="877" y="868"/>
                </a:cxn>
                <a:cxn ang="0">
                  <a:pos x="868" y="896"/>
                </a:cxn>
                <a:cxn ang="0">
                  <a:pos x="905" y="1024"/>
                </a:cxn>
              </a:cxnLst>
              <a:rect l="0" t="0" r="r" b="b"/>
              <a:pathLst>
                <a:path w="922" h="1024">
                  <a:moveTo>
                    <a:pt x="0" y="0"/>
                  </a:moveTo>
                  <a:cubicBezTo>
                    <a:pt x="22" y="33"/>
                    <a:pt x="44" y="51"/>
                    <a:pt x="82" y="64"/>
                  </a:cubicBezTo>
                  <a:cubicBezTo>
                    <a:pt x="132" y="54"/>
                    <a:pt x="156" y="31"/>
                    <a:pt x="201" y="9"/>
                  </a:cubicBezTo>
                  <a:cubicBezTo>
                    <a:pt x="238" y="12"/>
                    <a:pt x="276" y="7"/>
                    <a:pt x="311" y="18"/>
                  </a:cubicBezTo>
                  <a:cubicBezTo>
                    <a:pt x="320" y="21"/>
                    <a:pt x="320" y="36"/>
                    <a:pt x="320" y="45"/>
                  </a:cubicBezTo>
                  <a:cubicBezTo>
                    <a:pt x="320" y="67"/>
                    <a:pt x="319" y="89"/>
                    <a:pt x="311" y="109"/>
                  </a:cubicBezTo>
                  <a:cubicBezTo>
                    <a:pt x="303" y="130"/>
                    <a:pt x="274" y="164"/>
                    <a:pt x="274" y="164"/>
                  </a:cubicBezTo>
                  <a:cubicBezTo>
                    <a:pt x="284" y="254"/>
                    <a:pt x="267" y="274"/>
                    <a:pt x="356" y="256"/>
                  </a:cubicBezTo>
                  <a:cubicBezTo>
                    <a:pt x="391" y="221"/>
                    <a:pt x="402" y="186"/>
                    <a:pt x="429" y="146"/>
                  </a:cubicBezTo>
                  <a:cubicBezTo>
                    <a:pt x="496" y="157"/>
                    <a:pt x="499" y="170"/>
                    <a:pt x="557" y="210"/>
                  </a:cubicBezTo>
                  <a:cubicBezTo>
                    <a:pt x="600" y="271"/>
                    <a:pt x="601" y="357"/>
                    <a:pt x="521" y="384"/>
                  </a:cubicBezTo>
                  <a:cubicBezTo>
                    <a:pt x="509" y="393"/>
                    <a:pt x="497" y="404"/>
                    <a:pt x="484" y="411"/>
                  </a:cubicBezTo>
                  <a:cubicBezTo>
                    <a:pt x="476" y="416"/>
                    <a:pt x="465" y="415"/>
                    <a:pt x="457" y="420"/>
                  </a:cubicBezTo>
                  <a:cubicBezTo>
                    <a:pt x="442" y="429"/>
                    <a:pt x="433" y="445"/>
                    <a:pt x="420" y="457"/>
                  </a:cubicBezTo>
                  <a:cubicBezTo>
                    <a:pt x="402" y="512"/>
                    <a:pt x="369" y="606"/>
                    <a:pt x="439" y="631"/>
                  </a:cubicBezTo>
                  <a:cubicBezTo>
                    <a:pt x="587" y="621"/>
                    <a:pt x="743" y="603"/>
                    <a:pt x="887" y="649"/>
                  </a:cubicBezTo>
                  <a:cubicBezTo>
                    <a:pt x="906" y="707"/>
                    <a:pt x="922" y="715"/>
                    <a:pt x="905" y="786"/>
                  </a:cubicBezTo>
                  <a:cubicBezTo>
                    <a:pt x="898" y="814"/>
                    <a:pt x="886" y="841"/>
                    <a:pt x="877" y="868"/>
                  </a:cubicBezTo>
                  <a:cubicBezTo>
                    <a:pt x="874" y="877"/>
                    <a:pt x="868" y="896"/>
                    <a:pt x="868" y="896"/>
                  </a:cubicBezTo>
                  <a:cubicBezTo>
                    <a:pt x="875" y="957"/>
                    <a:pt x="881" y="974"/>
                    <a:pt x="905" y="1024"/>
                  </a:cubicBezTo>
                </a:path>
              </a:pathLst>
            </a:custGeom>
            <a:noFill/>
            <a:ln w="5715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3802" name="Oval 10"/>
            <p:cNvSpPr>
              <a:spLocks noChangeArrowheads="1"/>
            </p:cNvSpPr>
            <p:nvPr/>
          </p:nvSpPr>
          <p:spPr bwMode="auto">
            <a:xfrm>
              <a:off x="2481" y="3554"/>
              <a:ext cx="96" cy="9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814" name="Line 22"/>
            <p:cNvSpPr>
              <a:spLocks noChangeShapeType="1"/>
            </p:cNvSpPr>
            <p:nvPr/>
          </p:nvSpPr>
          <p:spPr bwMode="auto">
            <a:xfrm>
              <a:off x="1610" y="1607"/>
              <a:ext cx="0" cy="1008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816" name="Line 24"/>
            <p:cNvSpPr>
              <a:spLocks noChangeShapeType="1"/>
            </p:cNvSpPr>
            <p:nvPr/>
          </p:nvSpPr>
          <p:spPr bwMode="auto">
            <a:xfrm>
              <a:off x="1905" y="2519"/>
              <a:ext cx="384" cy="24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4356100" y="2924175"/>
            <a:ext cx="41052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a </a:t>
            </a:r>
            <a:r>
              <a:rPr lang="es-ES" b="1" dirty="0" err="1" smtClean="0"/>
              <a:t>combination</a:t>
            </a:r>
            <a:r>
              <a:rPr lang="es-ES" b="1" dirty="0" smtClean="0"/>
              <a:t> of </a:t>
            </a:r>
            <a:r>
              <a:rPr lang="es-ES" b="1" dirty="0" err="1" smtClean="0"/>
              <a:t>shunt</a:t>
            </a:r>
            <a:r>
              <a:rPr lang="es-ES" b="1" dirty="0" smtClean="0"/>
              <a:t>  </a:t>
            </a:r>
            <a:r>
              <a:rPr lang="es-ES" b="1" dirty="0" err="1" smtClean="0"/>
              <a:t>type</a:t>
            </a:r>
            <a:r>
              <a:rPr lang="es-ES" b="1" dirty="0" smtClean="0"/>
              <a:t> 1 and </a:t>
            </a:r>
            <a:r>
              <a:rPr lang="es-ES" b="1" dirty="0" err="1" smtClean="0"/>
              <a:t>shunt</a:t>
            </a:r>
            <a:r>
              <a:rPr lang="es-ES" b="1" dirty="0" smtClean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2.</a:t>
            </a:r>
            <a:endParaRPr lang="es-ES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Closed</a:t>
            </a:r>
            <a:r>
              <a:rPr lang="es-ES" b="1" dirty="0" smtClean="0"/>
              <a:t> </a:t>
            </a:r>
            <a:r>
              <a:rPr lang="es-ES" b="1" dirty="0" err="1" smtClean="0"/>
              <a:t>shunt</a:t>
            </a:r>
            <a:r>
              <a:rPr lang="es-ES" b="1" dirty="0" smtClean="0"/>
              <a:t>.</a:t>
            </a:r>
            <a:endParaRPr lang="es-ES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Activated</a:t>
            </a:r>
            <a:r>
              <a:rPr lang="es-ES" b="1" dirty="0" smtClean="0"/>
              <a:t> </a:t>
            </a:r>
            <a:r>
              <a:rPr lang="es-ES" b="1" dirty="0" err="1" smtClean="0"/>
              <a:t>by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diastole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3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3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3352800" y="304800"/>
            <a:ext cx="257282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it-IT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3</a:t>
            </a:r>
            <a:endParaRPr lang="it-IT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90145" name="Group 33"/>
          <p:cNvGrpSpPr>
            <a:grpSpLocks/>
          </p:cNvGrpSpPr>
          <p:nvPr/>
        </p:nvGrpSpPr>
        <p:grpSpPr bwMode="auto">
          <a:xfrm>
            <a:off x="592138" y="838200"/>
            <a:ext cx="3463925" cy="5715000"/>
            <a:chOff x="373" y="528"/>
            <a:chExt cx="2182" cy="3600"/>
          </a:xfrm>
        </p:grpSpPr>
        <p:sp>
          <p:nvSpPr>
            <p:cNvPr id="90146" name="Arc 34"/>
            <p:cNvSpPr>
              <a:spLocks/>
            </p:cNvSpPr>
            <p:nvPr/>
          </p:nvSpPr>
          <p:spPr bwMode="auto">
            <a:xfrm>
              <a:off x="884" y="2106"/>
              <a:ext cx="499" cy="40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47" name="Arc 35"/>
            <p:cNvSpPr>
              <a:spLocks/>
            </p:cNvSpPr>
            <p:nvPr/>
          </p:nvSpPr>
          <p:spPr bwMode="auto">
            <a:xfrm>
              <a:off x="1410" y="882"/>
              <a:ext cx="526" cy="4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48" name="Line 36"/>
            <p:cNvSpPr>
              <a:spLocks noChangeShapeType="1"/>
            </p:cNvSpPr>
            <p:nvPr/>
          </p:nvSpPr>
          <p:spPr bwMode="auto">
            <a:xfrm>
              <a:off x="1936" y="1281"/>
              <a:ext cx="1" cy="24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49" name="Arc 37"/>
            <p:cNvSpPr>
              <a:spLocks/>
            </p:cNvSpPr>
            <p:nvPr/>
          </p:nvSpPr>
          <p:spPr bwMode="auto">
            <a:xfrm>
              <a:off x="1083" y="1054"/>
              <a:ext cx="744" cy="11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50" name="Arc 38"/>
            <p:cNvSpPr>
              <a:spLocks/>
            </p:cNvSpPr>
            <p:nvPr/>
          </p:nvSpPr>
          <p:spPr bwMode="auto">
            <a:xfrm>
              <a:off x="1428" y="883"/>
              <a:ext cx="492" cy="4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51" name="Line 39"/>
            <p:cNvSpPr>
              <a:spLocks noChangeShapeType="1"/>
            </p:cNvSpPr>
            <p:nvPr/>
          </p:nvSpPr>
          <p:spPr bwMode="auto">
            <a:xfrm>
              <a:off x="1920" y="1296"/>
              <a:ext cx="0" cy="1245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52" name="Rectangle 40"/>
            <p:cNvSpPr>
              <a:spLocks noChangeArrowheads="1"/>
            </p:cNvSpPr>
            <p:nvPr/>
          </p:nvSpPr>
          <p:spPr bwMode="auto">
            <a:xfrm>
              <a:off x="1482" y="1580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0153" name="Line 41"/>
            <p:cNvSpPr>
              <a:spLocks noChangeShapeType="1"/>
            </p:cNvSpPr>
            <p:nvPr/>
          </p:nvSpPr>
          <p:spPr bwMode="auto">
            <a:xfrm flipV="1">
              <a:off x="1414" y="528"/>
              <a:ext cx="0" cy="32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0154" name="Rectangle 42"/>
            <p:cNvSpPr>
              <a:spLocks noChangeArrowheads="1"/>
            </p:cNvSpPr>
            <p:nvPr/>
          </p:nvSpPr>
          <p:spPr bwMode="auto">
            <a:xfrm>
              <a:off x="816" y="746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0155" name="Line 43"/>
            <p:cNvSpPr>
              <a:spLocks noChangeShapeType="1"/>
            </p:cNvSpPr>
            <p:nvPr/>
          </p:nvSpPr>
          <p:spPr bwMode="auto">
            <a:xfrm>
              <a:off x="1632" y="800"/>
              <a:ext cx="435" cy="27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0156" name="Line 44"/>
            <p:cNvSpPr>
              <a:spLocks noChangeShapeType="1"/>
            </p:cNvSpPr>
            <p:nvPr/>
          </p:nvSpPr>
          <p:spPr bwMode="auto">
            <a:xfrm>
              <a:off x="2067" y="1290"/>
              <a:ext cx="0" cy="1033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0157" name="Line 45"/>
            <p:cNvSpPr>
              <a:spLocks noChangeShapeType="1"/>
            </p:cNvSpPr>
            <p:nvPr/>
          </p:nvSpPr>
          <p:spPr bwMode="auto">
            <a:xfrm flipV="1">
              <a:off x="1849" y="2758"/>
              <a:ext cx="0" cy="9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0158" name="Line 46"/>
            <p:cNvSpPr>
              <a:spLocks noChangeShapeType="1"/>
            </p:cNvSpPr>
            <p:nvPr/>
          </p:nvSpPr>
          <p:spPr bwMode="auto">
            <a:xfrm flipV="1">
              <a:off x="1034" y="2650"/>
              <a:ext cx="0" cy="10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0159" name="Freeform 47"/>
            <p:cNvSpPr>
              <a:spLocks/>
            </p:cNvSpPr>
            <p:nvPr/>
          </p:nvSpPr>
          <p:spPr bwMode="auto">
            <a:xfrm>
              <a:off x="1200" y="2522"/>
              <a:ext cx="750" cy="646"/>
            </a:xfrm>
            <a:custGeom>
              <a:avLst/>
              <a:gdLst/>
              <a:ahLst/>
              <a:cxnLst>
                <a:cxn ang="0">
                  <a:pos x="466" y="17"/>
                </a:cxn>
                <a:cxn ang="0">
                  <a:pos x="315" y="58"/>
                </a:cxn>
                <a:cxn ang="0">
                  <a:pos x="178" y="182"/>
                </a:cxn>
                <a:cxn ang="0">
                  <a:pos x="137" y="264"/>
                </a:cxn>
                <a:cxn ang="0">
                  <a:pos x="123" y="319"/>
                </a:cxn>
                <a:cxn ang="0">
                  <a:pos x="0" y="401"/>
                </a:cxn>
              </a:cxnLst>
              <a:rect l="0" t="0" r="r" b="b"/>
              <a:pathLst>
                <a:path w="466" h="401">
                  <a:moveTo>
                    <a:pt x="466" y="17"/>
                  </a:moveTo>
                  <a:cubicBezTo>
                    <a:pt x="384" y="0"/>
                    <a:pt x="373" y="0"/>
                    <a:pt x="315" y="58"/>
                  </a:cubicBezTo>
                  <a:cubicBezTo>
                    <a:pt x="290" y="136"/>
                    <a:pt x="256" y="162"/>
                    <a:pt x="178" y="182"/>
                  </a:cubicBezTo>
                  <a:cubicBezTo>
                    <a:pt x="149" y="226"/>
                    <a:pt x="151" y="215"/>
                    <a:pt x="137" y="264"/>
                  </a:cubicBezTo>
                  <a:cubicBezTo>
                    <a:pt x="132" y="282"/>
                    <a:pt x="132" y="303"/>
                    <a:pt x="123" y="319"/>
                  </a:cubicBezTo>
                  <a:cubicBezTo>
                    <a:pt x="89" y="378"/>
                    <a:pt x="45" y="356"/>
                    <a:pt x="0" y="401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0160" name="Rectangle 48"/>
            <p:cNvSpPr>
              <a:spLocks noChangeArrowheads="1"/>
            </p:cNvSpPr>
            <p:nvPr/>
          </p:nvSpPr>
          <p:spPr bwMode="auto">
            <a:xfrm>
              <a:off x="1523" y="221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0161" name="Oval 49"/>
            <p:cNvSpPr>
              <a:spLocks noChangeArrowheads="1"/>
            </p:cNvSpPr>
            <p:nvPr/>
          </p:nvSpPr>
          <p:spPr bwMode="auto">
            <a:xfrm>
              <a:off x="1152" y="3099"/>
              <a:ext cx="118" cy="117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62" name="Rectangle 50"/>
            <p:cNvSpPr>
              <a:spLocks noChangeArrowheads="1"/>
            </p:cNvSpPr>
            <p:nvPr/>
          </p:nvSpPr>
          <p:spPr bwMode="auto">
            <a:xfrm>
              <a:off x="373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1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90163" name="Rectangle 51"/>
            <p:cNvSpPr>
              <a:spLocks noChangeArrowheads="1"/>
            </p:cNvSpPr>
            <p:nvPr/>
          </p:nvSpPr>
          <p:spPr bwMode="auto">
            <a:xfrm>
              <a:off x="997" y="389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90164" name="Rectangle 52"/>
            <p:cNvSpPr>
              <a:spLocks noChangeArrowheads="1"/>
            </p:cNvSpPr>
            <p:nvPr/>
          </p:nvSpPr>
          <p:spPr bwMode="auto">
            <a:xfrm>
              <a:off x="1632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3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90165" name="Line 53"/>
            <p:cNvSpPr>
              <a:spLocks noChangeShapeType="1"/>
            </p:cNvSpPr>
            <p:nvPr/>
          </p:nvSpPr>
          <p:spPr bwMode="auto">
            <a:xfrm>
              <a:off x="709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0166" name="Line 54"/>
            <p:cNvSpPr>
              <a:spLocks noChangeShapeType="1"/>
            </p:cNvSpPr>
            <p:nvPr/>
          </p:nvSpPr>
          <p:spPr bwMode="auto">
            <a:xfrm>
              <a:off x="1344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0167" name="Line 55"/>
            <p:cNvSpPr>
              <a:spLocks noChangeShapeType="1"/>
            </p:cNvSpPr>
            <p:nvPr/>
          </p:nvSpPr>
          <p:spPr bwMode="auto">
            <a:xfrm>
              <a:off x="1968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0168" name="Rectangle 56"/>
            <p:cNvSpPr>
              <a:spLocks noChangeArrowheads="1"/>
            </p:cNvSpPr>
            <p:nvPr/>
          </p:nvSpPr>
          <p:spPr bwMode="auto">
            <a:xfrm>
              <a:off x="2256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1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90169" name="Line 57"/>
            <p:cNvSpPr>
              <a:spLocks noChangeShapeType="1"/>
            </p:cNvSpPr>
            <p:nvPr/>
          </p:nvSpPr>
          <p:spPr bwMode="auto">
            <a:xfrm>
              <a:off x="864" y="2544"/>
              <a:ext cx="0" cy="1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0171" name="Text Box 59"/>
          <p:cNvSpPr txBox="1">
            <a:spLocks noChangeArrowheads="1"/>
          </p:cNvSpPr>
          <p:nvPr/>
        </p:nvSpPr>
        <p:spPr bwMode="auto">
          <a:xfrm>
            <a:off x="4716463" y="1341438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b="1"/>
          </a:p>
        </p:txBody>
      </p:sp>
      <p:sp>
        <p:nvSpPr>
          <p:cNvPr id="90172" name="Text Box 60"/>
          <p:cNvSpPr txBox="1">
            <a:spLocks noChangeArrowheads="1"/>
          </p:cNvSpPr>
          <p:nvPr/>
        </p:nvSpPr>
        <p:spPr bwMode="auto">
          <a:xfrm>
            <a:off x="4427538" y="2033588"/>
            <a:ext cx="446494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Main</a:t>
            </a:r>
            <a:r>
              <a:rPr lang="es-ES" b="1" dirty="0" smtClean="0"/>
              <a:t> escape </a:t>
            </a:r>
            <a:r>
              <a:rPr lang="es-ES" b="1" dirty="0" err="1" smtClean="0"/>
              <a:t>point</a:t>
            </a:r>
            <a:r>
              <a:rPr lang="es-ES" b="1" dirty="0" smtClean="0"/>
              <a:t> R1 </a:t>
            </a:r>
            <a:r>
              <a:rPr lang="es-ES" b="1" dirty="0"/>
              <a:t>R2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Re-</a:t>
            </a:r>
            <a:r>
              <a:rPr lang="es-ES" b="1" dirty="0" err="1" smtClean="0"/>
              <a:t>entry</a:t>
            </a:r>
            <a:r>
              <a:rPr lang="es-ES" b="1" dirty="0" smtClean="0"/>
              <a:t> </a:t>
            </a:r>
            <a:r>
              <a:rPr lang="es-ES" b="1" dirty="0" err="1" smtClean="0"/>
              <a:t>into</a:t>
            </a:r>
            <a:r>
              <a:rPr lang="es-ES" b="1" dirty="0" smtClean="0"/>
              <a:t> </a:t>
            </a:r>
            <a:r>
              <a:rPr lang="es-ES" b="1" dirty="0" err="1" smtClean="0"/>
              <a:t>deep</a:t>
            </a:r>
            <a:r>
              <a:rPr lang="es-ES" b="1" dirty="0" smtClean="0"/>
              <a:t> </a:t>
            </a:r>
            <a:r>
              <a:rPr lang="es-ES" b="1" dirty="0" err="1" smtClean="0"/>
              <a:t>venous</a:t>
            </a:r>
            <a:r>
              <a:rPr lang="es-ES" b="1" dirty="0" smtClean="0"/>
              <a:t> </a:t>
            </a:r>
            <a:r>
              <a:rPr lang="es-ES" b="1" dirty="0" err="1" smtClean="0"/>
              <a:t>system</a:t>
            </a:r>
            <a:r>
              <a:rPr lang="es-ES" b="1" dirty="0" smtClean="0"/>
              <a:t> </a:t>
            </a:r>
            <a:r>
              <a:rPr lang="es-ES" b="1" dirty="0" err="1" smtClean="0"/>
              <a:t>through</a:t>
            </a:r>
            <a:r>
              <a:rPr lang="es-ES" b="1" dirty="0" smtClean="0"/>
              <a:t> </a:t>
            </a:r>
            <a:r>
              <a:rPr lang="es-ES" b="1" dirty="0" err="1" smtClean="0"/>
              <a:t>an</a:t>
            </a:r>
            <a:r>
              <a:rPr lang="es-ES" b="1" dirty="0" smtClean="0"/>
              <a:t> </a:t>
            </a:r>
            <a:r>
              <a:rPr lang="es-ES" b="1" dirty="0" err="1" smtClean="0"/>
              <a:t>interposed</a:t>
            </a:r>
            <a:r>
              <a:rPr lang="es-ES" b="1" dirty="0" smtClean="0"/>
              <a:t> </a:t>
            </a:r>
            <a:r>
              <a:rPr lang="es-ES" b="1" dirty="0" err="1" smtClean="0"/>
              <a:t>tributary</a:t>
            </a:r>
            <a:r>
              <a:rPr lang="es-ES" b="1" dirty="0" smtClean="0"/>
              <a:t>. </a:t>
            </a:r>
            <a:endParaRPr lang="es-ES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a </a:t>
            </a:r>
            <a:r>
              <a:rPr lang="es-ES" b="1" dirty="0" err="1" smtClean="0"/>
              <a:t>closed</a:t>
            </a:r>
            <a:r>
              <a:rPr lang="es-ES" b="1" dirty="0" smtClean="0"/>
              <a:t> </a:t>
            </a:r>
            <a:r>
              <a:rPr lang="es-ES" b="1" dirty="0" err="1" smtClean="0"/>
              <a:t>shunt</a:t>
            </a:r>
            <a:endParaRPr lang="es-ES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</a:t>
            </a:r>
            <a:r>
              <a:rPr lang="es-ES" b="1" dirty="0" err="1" smtClean="0"/>
              <a:t>activated</a:t>
            </a:r>
            <a:r>
              <a:rPr lang="es-ES" b="1" dirty="0" smtClean="0"/>
              <a:t> </a:t>
            </a:r>
            <a:r>
              <a:rPr lang="es-ES" b="1" dirty="0" err="1" smtClean="0"/>
              <a:t>by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diastole</a:t>
            </a:r>
            <a:endParaRPr lang="es-ES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most</a:t>
            </a:r>
            <a:r>
              <a:rPr lang="es-ES" b="1" dirty="0" smtClean="0"/>
              <a:t> </a:t>
            </a:r>
            <a:r>
              <a:rPr lang="es-ES" b="1" dirty="0" err="1" smtClean="0"/>
              <a:t>frequent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0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0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0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0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0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0" name="Rectangle 124"/>
          <p:cNvSpPr>
            <a:spLocks noChangeArrowheads="1"/>
          </p:cNvSpPr>
          <p:nvPr/>
        </p:nvSpPr>
        <p:spPr bwMode="auto">
          <a:xfrm>
            <a:off x="3352800" y="304800"/>
            <a:ext cx="267220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it-IT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 </a:t>
            </a:r>
            <a:r>
              <a:rPr lang="it-IT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endParaRPr lang="it-IT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4285" name="Group 189"/>
          <p:cNvGrpSpPr>
            <a:grpSpLocks/>
          </p:cNvGrpSpPr>
          <p:nvPr/>
        </p:nvGrpSpPr>
        <p:grpSpPr bwMode="auto">
          <a:xfrm>
            <a:off x="5087938" y="838200"/>
            <a:ext cx="3979862" cy="5715000"/>
            <a:chOff x="3205" y="528"/>
            <a:chExt cx="2507" cy="3600"/>
          </a:xfrm>
        </p:grpSpPr>
        <p:sp>
          <p:nvSpPr>
            <p:cNvPr id="4240" name="Arc 144"/>
            <p:cNvSpPr>
              <a:spLocks/>
            </p:cNvSpPr>
            <p:nvPr/>
          </p:nvSpPr>
          <p:spPr bwMode="auto">
            <a:xfrm>
              <a:off x="3614" y="2106"/>
              <a:ext cx="499" cy="40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41" name="Line 145"/>
            <p:cNvSpPr>
              <a:spLocks noChangeShapeType="1"/>
            </p:cNvSpPr>
            <p:nvPr/>
          </p:nvSpPr>
          <p:spPr bwMode="auto">
            <a:xfrm>
              <a:off x="3614" y="2505"/>
              <a:ext cx="1" cy="126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42" name="Arc 146"/>
            <p:cNvSpPr>
              <a:spLocks/>
            </p:cNvSpPr>
            <p:nvPr/>
          </p:nvSpPr>
          <p:spPr bwMode="auto">
            <a:xfrm>
              <a:off x="4140" y="882"/>
              <a:ext cx="526" cy="4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43" name="Line 147"/>
            <p:cNvSpPr>
              <a:spLocks noChangeShapeType="1"/>
            </p:cNvSpPr>
            <p:nvPr/>
          </p:nvSpPr>
          <p:spPr bwMode="auto">
            <a:xfrm>
              <a:off x="4666" y="1281"/>
              <a:ext cx="1" cy="24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44" name="Arc 148"/>
            <p:cNvSpPr>
              <a:spLocks/>
            </p:cNvSpPr>
            <p:nvPr/>
          </p:nvSpPr>
          <p:spPr bwMode="auto">
            <a:xfrm>
              <a:off x="3813" y="1054"/>
              <a:ext cx="744" cy="11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45" name="Arc 149"/>
            <p:cNvSpPr>
              <a:spLocks/>
            </p:cNvSpPr>
            <p:nvPr/>
          </p:nvSpPr>
          <p:spPr bwMode="auto">
            <a:xfrm>
              <a:off x="4158" y="882"/>
              <a:ext cx="517" cy="4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46" name="Line 150"/>
            <p:cNvSpPr>
              <a:spLocks noChangeShapeType="1"/>
            </p:cNvSpPr>
            <p:nvPr/>
          </p:nvSpPr>
          <p:spPr bwMode="auto">
            <a:xfrm>
              <a:off x="4672" y="1296"/>
              <a:ext cx="0" cy="528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47" name="Rectangle 151"/>
            <p:cNvSpPr>
              <a:spLocks noChangeArrowheads="1"/>
            </p:cNvSpPr>
            <p:nvPr/>
          </p:nvSpPr>
          <p:spPr bwMode="auto">
            <a:xfrm>
              <a:off x="4212" y="1580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248" name="Line 152"/>
            <p:cNvSpPr>
              <a:spLocks noChangeShapeType="1"/>
            </p:cNvSpPr>
            <p:nvPr/>
          </p:nvSpPr>
          <p:spPr bwMode="auto">
            <a:xfrm flipV="1">
              <a:off x="4144" y="528"/>
              <a:ext cx="0" cy="32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49" name="Rectangle 153"/>
            <p:cNvSpPr>
              <a:spLocks noChangeArrowheads="1"/>
            </p:cNvSpPr>
            <p:nvPr/>
          </p:nvSpPr>
          <p:spPr bwMode="auto">
            <a:xfrm>
              <a:off x="3546" y="746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250" name="Line 154"/>
            <p:cNvSpPr>
              <a:spLocks noChangeShapeType="1"/>
            </p:cNvSpPr>
            <p:nvPr/>
          </p:nvSpPr>
          <p:spPr bwMode="auto">
            <a:xfrm>
              <a:off x="4362" y="800"/>
              <a:ext cx="435" cy="27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51" name="Line 155"/>
            <p:cNvSpPr>
              <a:spLocks noChangeShapeType="1"/>
            </p:cNvSpPr>
            <p:nvPr/>
          </p:nvSpPr>
          <p:spPr bwMode="auto">
            <a:xfrm>
              <a:off x="4768" y="1152"/>
              <a:ext cx="0" cy="52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52" name="Line 156"/>
            <p:cNvSpPr>
              <a:spLocks noChangeShapeType="1"/>
            </p:cNvSpPr>
            <p:nvPr/>
          </p:nvSpPr>
          <p:spPr bwMode="auto">
            <a:xfrm flipV="1">
              <a:off x="4579" y="3360"/>
              <a:ext cx="0" cy="3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53" name="Line 157"/>
            <p:cNvSpPr>
              <a:spLocks noChangeShapeType="1"/>
            </p:cNvSpPr>
            <p:nvPr/>
          </p:nvSpPr>
          <p:spPr bwMode="auto">
            <a:xfrm flipV="1">
              <a:off x="3764" y="2650"/>
              <a:ext cx="0" cy="10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55" name="Rectangle 159"/>
            <p:cNvSpPr>
              <a:spLocks noChangeArrowheads="1"/>
            </p:cNvSpPr>
            <p:nvPr/>
          </p:nvSpPr>
          <p:spPr bwMode="auto">
            <a:xfrm>
              <a:off x="5296" y="1920"/>
              <a:ext cx="4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4L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auto">
            <a:xfrm>
              <a:off x="4624" y="3168"/>
              <a:ext cx="118" cy="117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57" name="Freeform 161"/>
            <p:cNvSpPr>
              <a:spLocks/>
            </p:cNvSpPr>
            <p:nvPr/>
          </p:nvSpPr>
          <p:spPr bwMode="auto">
            <a:xfrm>
              <a:off x="4645" y="1776"/>
              <a:ext cx="331" cy="823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68" y="41"/>
                </a:cxn>
                <a:cxn ang="0">
                  <a:pos x="274" y="82"/>
                </a:cxn>
                <a:cxn ang="0">
                  <a:pos x="301" y="137"/>
                </a:cxn>
                <a:cxn ang="0">
                  <a:pos x="329" y="178"/>
                </a:cxn>
                <a:cxn ang="0">
                  <a:pos x="315" y="219"/>
                </a:cxn>
                <a:cxn ang="0">
                  <a:pos x="329" y="261"/>
                </a:cxn>
                <a:cxn ang="0">
                  <a:pos x="315" y="411"/>
                </a:cxn>
                <a:cxn ang="0">
                  <a:pos x="219" y="494"/>
                </a:cxn>
                <a:cxn ang="0">
                  <a:pos x="123" y="590"/>
                </a:cxn>
                <a:cxn ang="0">
                  <a:pos x="109" y="754"/>
                </a:cxn>
                <a:cxn ang="0">
                  <a:pos x="41" y="809"/>
                </a:cxn>
                <a:cxn ang="0">
                  <a:pos x="0" y="823"/>
                </a:cxn>
              </a:cxnLst>
              <a:rect l="0" t="0" r="r" b="b"/>
              <a:pathLst>
                <a:path w="331" h="823">
                  <a:moveTo>
                    <a:pt x="27" y="0"/>
                  </a:moveTo>
                  <a:cubicBezTo>
                    <a:pt x="41" y="14"/>
                    <a:pt x="50" y="33"/>
                    <a:pt x="68" y="41"/>
                  </a:cubicBezTo>
                  <a:cubicBezTo>
                    <a:pt x="98" y="54"/>
                    <a:pt x="240" y="77"/>
                    <a:pt x="274" y="82"/>
                  </a:cubicBezTo>
                  <a:cubicBezTo>
                    <a:pt x="283" y="100"/>
                    <a:pt x="291" y="119"/>
                    <a:pt x="301" y="137"/>
                  </a:cubicBezTo>
                  <a:cubicBezTo>
                    <a:pt x="309" y="151"/>
                    <a:pt x="326" y="162"/>
                    <a:pt x="329" y="178"/>
                  </a:cubicBezTo>
                  <a:cubicBezTo>
                    <a:pt x="331" y="192"/>
                    <a:pt x="320" y="205"/>
                    <a:pt x="315" y="219"/>
                  </a:cubicBezTo>
                  <a:cubicBezTo>
                    <a:pt x="320" y="233"/>
                    <a:pt x="329" y="246"/>
                    <a:pt x="329" y="261"/>
                  </a:cubicBezTo>
                  <a:cubicBezTo>
                    <a:pt x="329" y="311"/>
                    <a:pt x="325" y="362"/>
                    <a:pt x="315" y="411"/>
                  </a:cubicBezTo>
                  <a:cubicBezTo>
                    <a:pt x="304" y="462"/>
                    <a:pt x="257" y="475"/>
                    <a:pt x="219" y="494"/>
                  </a:cubicBezTo>
                  <a:cubicBezTo>
                    <a:pt x="174" y="517"/>
                    <a:pt x="150" y="549"/>
                    <a:pt x="123" y="590"/>
                  </a:cubicBezTo>
                  <a:cubicBezTo>
                    <a:pt x="118" y="645"/>
                    <a:pt x="120" y="700"/>
                    <a:pt x="109" y="754"/>
                  </a:cubicBezTo>
                  <a:cubicBezTo>
                    <a:pt x="106" y="770"/>
                    <a:pt x="49" y="805"/>
                    <a:pt x="41" y="809"/>
                  </a:cubicBezTo>
                  <a:cubicBezTo>
                    <a:pt x="28" y="815"/>
                    <a:pt x="0" y="823"/>
                    <a:pt x="0" y="823"/>
                  </a:cubicBezTo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58" name="Line 162"/>
            <p:cNvSpPr>
              <a:spLocks noChangeShapeType="1"/>
            </p:cNvSpPr>
            <p:nvPr/>
          </p:nvSpPr>
          <p:spPr bwMode="auto">
            <a:xfrm>
              <a:off x="4672" y="2592"/>
              <a:ext cx="0" cy="576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59" name="Line 163"/>
            <p:cNvSpPr>
              <a:spLocks noChangeShapeType="1"/>
            </p:cNvSpPr>
            <p:nvPr/>
          </p:nvSpPr>
          <p:spPr bwMode="auto">
            <a:xfrm>
              <a:off x="4816" y="2688"/>
              <a:ext cx="0" cy="52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62" name="Freeform 166"/>
            <p:cNvSpPr>
              <a:spLocks/>
            </p:cNvSpPr>
            <p:nvPr/>
          </p:nvSpPr>
          <p:spPr bwMode="auto">
            <a:xfrm>
              <a:off x="4864" y="1728"/>
              <a:ext cx="336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336"/>
                </a:cxn>
                <a:cxn ang="0">
                  <a:pos x="0" y="720"/>
                </a:cxn>
              </a:cxnLst>
              <a:rect l="0" t="0" r="r" b="b"/>
              <a:pathLst>
                <a:path w="336" h="720">
                  <a:moveTo>
                    <a:pt x="0" y="0"/>
                  </a:moveTo>
                  <a:cubicBezTo>
                    <a:pt x="168" y="108"/>
                    <a:pt x="336" y="216"/>
                    <a:pt x="336" y="336"/>
                  </a:cubicBezTo>
                  <a:cubicBezTo>
                    <a:pt x="336" y="456"/>
                    <a:pt x="168" y="588"/>
                    <a:pt x="0" y="72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63" name="Line 167"/>
            <p:cNvSpPr>
              <a:spLocks noChangeShapeType="1"/>
            </p:cNvSpPr>
            <p:nvPr/>
          </p:nvSpPr>
          <p:spPr bwMode="auto">
            <a:xfrm flipV="1">
              <a:off x="4576" y="1920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73" name="Rectangle 177"/>
            <p:cNvSpPr>
              <a:spLocks noChangeArrowheads="1"/>
            </p:cNvSpPr>
            <p:nvPr/>
          </p:nvSpPr>
          <p:spPr bwMode="auto">
            <a:xfrm>
              <a:off x="3205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1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4274" name="Rectangle 178"/>
            <p:cNvSpPr>
              <a:spLocks noChangeArrowheads="1"/>
            </p:cNvSpPr>
            <p:nvPr/>
          </p:nvSpPr>
          <p:spPr bwMode="auto">
            <a:xfrm>
              <a:off x="3829" y="389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4275" name="Rectangle 179"/>
            <p:cNvSpPr>
              <a:spLocks noChangeArrowheads="1"/>
            </p:cNvSpPr>
            <p:nvPr/>
          </p:nvSpPr>
          <p:spPr bwMode="auto">
            <a:xfrm>
              <a:off x="4464" y="3888"/>
              <a:ext cx="4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4L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4276" name="Line 180"/>
            <p:cNvSpPr>
              <a:spLocks noChangeShapeType="1"/>
            </p:cNvSpPr>
            <p:nvPr/>
          </p:nvSpPr>
          <p:spPr bwMode="auto">
            <a:xfrm>
              <a:off x="3541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77" name="Line 181"/>
            <p:cNvSpPr>
              <a:spLocks noChangeShapeType="1"/>
            </p:cNvSpPr>
            <p:nvPr/>
          </p:nvSpPr>
          <p:spPr bwMode="auto">
            <a:xfrm>
              <a:off x="4176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78" name="Line 182"/>
            <p:cNvSpPr>
              <a:spLocks noChangeShapeType="1"/>
            </p:cNvSpPr>
            <p:nvPr/>
          </p:nvSpPr>
          <p:spPr bwMode="auto">
            <a:xfrm>
              <a:off x="4896" y="398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279" name="Rectangle 183"/>
            <p:cNvSpPr>
              <a:spLocks noChangeArrowheads="1"/>
            </p:cNvSpPr>
            <p:nvPr/>
          </p:nvSpPr>
          <p:spPr bwMode="auto">
            <a:xfrm>
              <a:off x="5136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1</a:t>
              </a:r>
              <a:endParaRPr lang="it-IT">
                <a:latin typeface="Times New Roman" pitchFamily="18" charset="0"/>
              </a:endParaRPr>
            </a:p>
          </p:txBody>
        </p:sp>
      </p:grpSp>
      <p:grpSp>
        <p:nvGrpSpPr>
          <p:cNvPr id="4286" name="Group 190"/>
          <p:cNvGrpSpPr>
            <a:grpSpLocks/>
          </p:cNvGrpSpPr>
          <p:nvPr/>
        </p:nvGrpSpPr>
        <p:grpSpPr bwMode="auto">
          <a:xfrm>
            <a:off x="592138" y="838200"/>
            <a:ext cx="3979862" cy="5715000"/>
            <a:chOff x="373" y="528"/>
            <a:chExt cx="2507" cy="3600"/>
          </a:xfrm>
        </p:grpSpPr>
        <p:grpSp>
          <p:nvGrpSpPr>
            <p:cNvPr id="4284" name="Group 188"/>
            <p:cNvGrpSpPr>
              <a:grpSpLocks/>
            </p:cNvGrpSpPr>
            <p:nvPr/>
          </p:nvGrpSpPr>
          <p:grpSpPr bwMode="auto">
            <a:xfrm>
              <a:off x="373" y="528"/>
              <a:ext cx="2182" cy="3600"/>
              <a:chOff x="373" y="528"/>
              <a:chExt cx="2182" cy="3600"/>
            </a:xfrm>
          </p:grpSpPr>
          <p:sp>
            <p:nvSpPr>
              <p:cNvPr id="4203" name="Arc 107"/>
              <p:cNvSpPr>
                <a:spLocks/>
              </p:cNvSpPr>
              <p:nvPr/>
            </p:nvSpPr>
            <p:spPr bwMode="auto">
              <a:xfrm>
                <a:off x="884" y="2106"/>
                <a:ext cx="499" cy="40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05" name="Arc 109"/>
              <p:cNvSpPr>
                <a:spLocks/>
              </p:cNvSpPr>
              <p:nvPr/>
            </p:nvSpPr>
            <p:spPr bwMode="auto">
              <a:xfrm>
                <a:off x="1410" y="882"/>
                <a:ext cx="526" cy="42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06" name="Line 110"/>
              <p:cNvSpPr>
                <a:spLocks noChangeShapeType="1"/>
              </p:cNvSpPr>
              <p:nvPr/>
            </p:nvSpPr>
            <p:spPr bwMode="auto">
              <a:xfrm>
                <a:off x="1936" y="1281"/>
                <a:ext cx="1" cy="245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07" name="Arc 111"/>
              <p:cNvSpPr>
                <a:spLocks/>
              </p:cNvSpPr>
              <p:nvPr/>
            </p:nvSpPr>
            <p:spPr bwMode="auto">
              <a:xfrm>
                <a:off x="1083" y="1054"/>
                <a:ext cx="744" cy="110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51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</a:path>
                  <a:path w="21600" h="21600" stroke="0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08" name="Arc 112"/>
              <p:cNvSpPr>
                <a:spLocks/>
              </p:cNvSpPr>
              <p:nvPr/>
            </p:nvSpPr>
            <p:spPr bwMode="auto">
              <a:xfrm>
                <a:off x="1428" y="883"/>
                <a:ext cx="492" cy="44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889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09" name="Line 113"/>
              <p:cNvSpPr>
                <a:spLocks noChangeShapeType="1"/>
              </p:cNvSpPr>
              <p:nvPr/>
            </p:nvSpPr>
            <p:spPr bwMode="auto">
              <a:xfrm>
                <a:off x="1920" y="1296"/>
                <a:ext cx="0" cy="1245"/>
              </a:xfrm>
              <a:prstGeom prst="line">
                <a:avLst/>
              </a:prstGeom>
              <a:noFill/>
              <a:ln w="889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10" name="Rectangle 114"/>
              <p:cNvSpPr>
                <a:spLocks noChangeArrowheads="1"/>
              </p:cNvSpPr>
              <p:nvPr/>
            </p:nvSpPr>
            <p:spPr bwMode="auto">
              <a:xfrm>
                <a:off x="1482" y="1580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2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11" name="Line 115"/>
              <p:cNvSpPr>
                <a:spLocks noChangeShapeType="1"/>
              </p:cNvSpPr>
              <p:nvPr/>
            </p:nvSpPr>
            <p:spPr bwMode="auto">
              <a:xfrm flipV="1">
                <a:off x="1414" y="528"/>
                <a:ext cx="0" cy="326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12" name="Rectangle 116"/>
              <p:cNvSpPr>
                <a:spLocks noChangeArrowheads="1"/>
              </p:cNvSpPr>
              <p:nvPr/>
            </p:nvSpPr>
            <p:spPr bwMode="auto">
              <a:xfrm>
                <a:off x="816" y="746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1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13" name="Line 117"/>
              <p:cNvSpPr>
                <a:spLocks noChangeShapeType="1"/>
              </p:cNvSpPr>
              <p:nvPr/>
            </p:nvSpPr>
            <p:spPr bwMode="auto">
              <a:xfrm>
                <a:off x="1632" y="800"/>
                <a:ext cx="435" cy="272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14" name="Line 118"/>
              <p:cNvSpPr>
                <a:spLocks noChangeShapeType="1"/>
              </p:cNvSpPr>
              <p:nvPr/>
            </p:nvSpPr>
            <p:spPr bwMode="auto">
              <a:xfrm>
                <a:off x="2067" y="1290"/>
                <a:ext cx="0" cy="1033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15" name="Line 119"/>
              <p:cNvSpPr>
                <a:spLocks noChangeShapeType="1"/>
              </p:cNvSpPr>
              <p:nvPr/>
            </p:nvSpPr>
            <p:spPr bwMode="auto">
              <a:xfrm flipV="1">
                <a:off x="1849" y="2758"/>
                <a:ext cx="0" cy="9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lg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16" name="Line 120"/>
              <p:cNvSpPr>
                <a:spLocks noChangeShapeType="1"/>
              </p:cNvSpPr>
              <p:nvPr/>
            </p:nvSpPr>
            <p:spPr bwMode="auto">
              <a:xfrm flipV="1">
                <a:off x="1034" y="2650"/>
                <a:ext cx="0" cy="10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18" name="Freeform 122"/>
              <p:cNvSpPr>
                <a:spLocks/>
              </p:cNvSpPr>
              <p:nvPr/>
            </p:nvSpPr>
            <p:spPr bwMode="auto">
              <a:xfrm>
                <a:off x="1200" y="2522"/>
                <a:ext cx="750" cy="646"/>
              </a:xfrm>
              <a:custGeom>
                <a:avLst/>
                <a:gdLst/>
                <a:ahLst/>
                <a:cxnLst>
                  <a:cxn ang="0">
                    <a:pos x="466" y="17"/>
                  </a:cxn>
                  <a:cxn ang="0">
                    <a:pos x="315" y="58"/>
                  </a:cxn>
                  <a:cxn ang="0">
                    <a:pos x="178" y="182"/>
                  </a:cxn>
                  <a:cxn ang="0">
                    <a:pos x="137" y="264"/>
                  </a:cxn>
                  <a:cxn ang="0">
                    <a:pos x="123" y="319"/>
                  </a:cxn>
                  <a:cxn ang="0">
                    <a:pos x="0" y="401"/>
                  </a:cxn>
                </a:cxnLst>
                <a:rect l="0" t="0" r="r" b="b"/>
                <a:pathLst>
                  <a:path w="466" h="401">
                    <a:moveTo>
                      <a:pt x="466" y="17"/>
                    </a:moveTo>
                    <a:cubicBezTo>
                      <a:pt x="384" y="0"/>
                      <a:pt x="373" y="0"/>
                      <a:pt x="315" y="58"/>
                    </a:cubicBezTo>
                    <a:cubicBezTo>
                      <a:pt x="290" y="136"/>
                      <a:pt x="256" y="162"/>
                      <a:pt x="178" y="182"/>
                    </a:cubicBezTo>
                    <a:cubicBezTo>
                      <a:pt x="149" y="226"/>
                      <a:pt x="151" y="215"/>
                      <a:pt x="137" y="264"/>
                    </a:cubicBezTo>
                    <a:cubicBezTo>
                      <a:pt x="132" y="282"/>
                      <a:pt x="132" y="303"/>
                      <a:pt x="123" y="319"/>
                    </a:cubicBezTo>
                    <a:cubicBezTo>
                      <a:pt x="89" y="378"/>
                      <a:pt x="45" y="356"/>
                      <a:pt x="0" y="401"/>
                    </a:cubicBezTo>
                  </a:path>
                </a:pathLst>
              </a:custGeom>
              <a:noFill/>
              <a:ln w="88900" cmpd="sng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19" name="Rectangle 123"/>
              <p:cNvSpPr>
                <a:spLocks noChangeArrowheads="1"/>
              </p:cNvSpPr>
              <p:nvPr/>
            </p:nvSpPr>
            <p:spPr bwMode="auto">
              <a:xfrm>
                <a:off x="1523" y="2214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3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17" name="Oval 121"/>
              <p:cNvSpPr>
                <a:spLocks noChangeArrowheads="1"/>
              </p:cNvSpPr>
              <p:nvPr/>
            </p:nvSpPr>
            <p:spPr bwMode="auto">
              <a:xfrm>
                <a:off x="1152" y="3099"/>
                <a:ext cx="118" cy="117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66" name="Rectangle 170"/>
              <p:cNvSpPr>
                <a:spLocks noChangeArrowheads="1"/>
              </p:cNvSpPr>
              <p:nvPr/>
            </p:nvSpPr>
            <p:spPr bwMode="auto">
              <a:xfrm>
                <a:off x="373" y="3888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/>
                  <a:t>R 1</a:t>
                </a:r>
                <a:endParaRPr lang="it-IT">
                  <a:latin typeface="Times New Roman" pitchFamily="18" charset="0"/>
                </a:endParaRPr>
              </a:p>
            </p:txBody>
          </p:sp>
          <p:sp>
            <p:nvSpPr>
              <p:cNvPr id="4267" name="Rectangle 171"/>
              <p:cNvSpPr>
                <a:spLocks noChangeArrowheads="1"/>
              </p:cNvSpPr>
              <p:nvPr/>
            </p:nvSpPr>
            <p:spPr bwMode="auto">
              <a:xfrm>
                <a:off x="997" y="3898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/>
                  <a:t>R 2</a:t>
                </a:r>
                <a:endParaRPr lang="it-IT">
                  <a:latin typeface="Times New Roman" pitchFamily="18" charset="0"/>
                </a:endParaRPr>
              </a:p>
            </p:txBody>
          </p:sp>
          <p:sp>
            <p:nvSpPr>
              <p:cNvPr id="4268" name="Rectangle 172"/>
              <p:cNvSpPr>
                <a:spLocks noChangeArrowheads="1"/>
              </p:cNvSpPr>
              <p:nvPr/>
            </p:nvSpPr>
            <p:spPr bwMode="auto">
              <a:xfrm>
                <a:off x="1632" y="3888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/>
                  <a:t>R 3</a:t>
                </a:r>
                <a:endParaRPr lang="it-IT">
                  <a:latin typeface="Times New Roman" pitchFamily="18" charset="0"/>
                </a:endParaRPr>
              </a:p>
            </p:txBody>
          </p:sp>
          <p:sp>
            <p:nvSpPr>
              <p:cNvPr id="4269" name="Line 173"/>
              <p:cNvSpPr>
                <a:spLocks noChangeShapeType="1"/>
              </p:cNvSpPr>
              <p:nvPr/>
            </p:nvSpPr>
            <p:spPr bwMode="auto">
              <a:xfrm>
                <a:off x="709" y="398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70" name="Line 174"/>
              <p:cNvSpPr>
                <a:spLocks noChangeShapeType="1"/>
              </p:cNvSpPr>
              <p:nvPr/>
            </p:nvSpPr>
            <p:spPr bwMode="auto">
              <a:xfrm>
                <a:off x="1344" y="398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71" name="Line 175"/>
              <p:cNvSpPr>
                <a:spLocks noChangeShapeType="1"/>
              </p:cNvSpPr>
              <p:nvPr/>
            </p:nvSpPr>
            <p:spPr bwMode="auto">
              <a:xfrm>
                <a:off x="1968" y="398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72" name="Rectangle 176"/>
              <p:cNvSpPr>
                <a:spLocks noChangeArrowheads="1"/>
              </p:cNvSpPr>
              <p:nvPr/>
            </p:nvSpPr>
            <p:spPr bwMode="auto">
              <a:xfrm>
                <a:off x="2256" y="3888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/>
                  <a:t>R 1</a:t>
                </a:r>
                <a:endParaRPr lang="it-IT">
                  <a:latin typeface="Times New Roman" pitchFamily="18" charset="0"/>
                </a:endParaRPr>
              </a:p>
            </p:txBody>
          </p:sp>
          <p:sp>
            <p:nvSpPr>
              <p:cNvPr id="4281" name="Line 185"/>
              <p:cNvSpPr>
                <a:spLocks noChangeShapeType="1"/>
              </p:cNvSpPr>
              <p:nvPr/>
            </p:nvSpPr>
            <p:spPr bwMode="auto">
              <a:xfrm>
                <a:off x="864" y="2544"/>
                <a:ext cx="0" cy="12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282" name="Line 186"/>
            <p:cNvSpPr>
              <a:spLocks noChangeShapeType="1"/>
            </p:cNvSpPr>
            <p:nvPr/>
          </p:nvSpPr>
          <p:spPr bwMode="auto">
            <a:xfrm flipV="1">
              <a:off x="2880" y="864"/>
              <a:ext cx="0" cy="326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352800" y="304800"/>
            <a:ext cx="267220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it-IT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 </a:t>
            </a:r>
            <a:r>
              <a:rPr lang="it-IT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endParaRPr lang="it-IT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26693" name="Group 69"/>
          <p:cNvGrpSpPr>
            <a:grpSpLocks/>
          </p:cNvGrpSpPr>
          <p:nvPr/>
        </p:nvGrpSpPr>
        <p:grpSpPr bwMode="auto">
          <a:xfrm>
            <a:off x="4495800" y="838200"/>
            <a:ext cx="4589463" cy="5715000"/>
            <a:chOff x="2832" y="528"/>
            <a:chExt cx="2891" cy="3600"/>
          </a:xfrm>
        </p:grpSpPr>
        <p:sp>
          <p:nvSpPr>
            <p:cNvPr id="26644" name="Arc 20"/>
            <p:cNvSpPr>
              <a:spLocks/>
            </p:cNvSpPr>
            <p:nvPr/>
          </p:nvSpPr>
          <p:spPr bwMode="auto">
            <a:xfrm>
              <a:off x="3614" y="2106"/>
              <a:ext cx="499" cy="40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45" name="Line 21"/>
            <p:cNvSpPr>
              <a:spLocks noChangeShapeType="1"/>
            </p:cNvSpPr>
            <p:nvPr/>
          </p:nvSpPr>
          <p:spPr bwMode="auto">
            <a:xfrm>
              <a:off x="3614" y="2505"/>
              <a:ext cx="1" cy="126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46" name="Arc 22"/>
            <p:cNvSpPr>
              <a:spLocks/>
            </p:cNvSpPr>
            <p:nvPr/>
          </p:nvSpPr>
          <p:spPr bwMode="auto">
            <a:xfrm>
              <a:off x="4140" y="882"/>
              <a:ext cx="526" cy="4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47" name="Line 23"/>
            <p:cNvSpPr>
              <a:spLocks noChangeShapeType="1"/>
            </p:cNvSpPr>
            <p:nvPr/>
          </p:nvSpPr>
          <p:spPr bwMode="auto">
            <a:xfrm>
              <a:off x="4666" y="1281"/>
              <a:ext cx="1" cy="24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48" name="Arc 24"/>
            <p:cNvSpPr>
              <a:spLocks/>
            </p:cNvSpPr>
            <p:nvPr/>
          </p:nvSpPr>
          <p:spPr bwMode="auto">
            <a:xfrm>
              <a:off x="3813" y="1054"/>
              <a:ext cx="744" cy="11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49" name="Arc 25"/>
            <p:cNvSpPr>
              <a:spLocks/>
            </p:cNvSpPr>
            <p:nvPr/>
          </p:nvSpPr>
          <p:spPr bwMode="auto">
            <a:xfrm>
              <a:off x="4158" y="882"/>
              <a:ext cx="517" cy="4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50" name="Line 26"/>
            <p:cNvSpPr>
              <a:spLocks noChangeShapeType="1"/>
            </p:cNvSpPr>
            <p:nvPr/>
          </p:nvSpPr>
          <p:spPr bwMode="auto">
            <a:xfrm>
              <a:off x="4672" y="1296"/>
              <a:ext cx="0" cy="528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4212" y="1580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6652" name="Line 28"/>
            <p:cNvSpPr>
              <a:spLocks noChangeShapeType="1"/>
            </p:cNvSpPr>
            <p:nvPr/>
          </p:nvSpPr>
          <p:spPr bwMode="auto">
            <a:xfrm flipV="1">
              <a:off x="4144" y="528"/>
              <a:ext cx="0" cy="32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53" name="Rectangle 29"/>
            <p:cNvSpPr>
              <a:spLocks noChangeArrowheads="1"/>
            </p:cNvSpPr>
            <p:nvPr/>
          </p:nvSpPr>
          <p:spPr bwMode="auto">
            <a:xfrm>
              <a:off x="3546" y="746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6654" name="Line 30"/>
            <p:cNvSpPr>
              <a:spLocks noChangeShapeType="1"/>
            </p:cNvSpPr>
            <p:nvPr/>
          </p:nvSpPr>
          <p:spPr bwMode="auto">
            <a:xfrm>
              <a:off x="4362" y="800"/>
              <a:ext cx="435" cy="27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55" name="Line 31"/>
            <p:cNvSpPr>
              <a:spLocks noChangeShapeType="1"/>
            </p:cNvSpPr>
            <p:nvPr/>
          </p:nvSpPr>
          <p:spPr bwMode="auto">
            <a:xfrm>
              <a:off x="4768" y="1152"/>
              <a:ext cx="0" cy="52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56" name="Line 32"/>
            <p:cNvSpPr>
              <a:spLocks noChangeShapeType="1"/>
            </p:cNvSpPr>
            <p:nvPr/>
          </p:nvSpPr>
          <p:spPr bwMode="auto">
            <a:xfrm flipV="1">
              <a:off x="4579" y="3360"/>
              <a:ext cx="0" cy="3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57" name="Line 33"/>
            <p:cNvSpPr>
              <a:spLocks noChangeShapeType="1"/>
            </p:cNvSpPr>
            <p:nvPr/>
          </p:nvSpPr>
          <p:spPr bwMode="auto">
            <a:xfrm flipV="1">
              <a:off x="3764" y="2650"/>
              <a:ext cx="0" cy="10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58" name="Rectangle 34"/>
            <p:cNvSpPr>
              <a:spLocks noChangeArrowheads="1"/>
            </p:cNvSpPr>
            <p:nvPr/>
          </p:nvSpPr>
          <p:spPr bwMode="auto">
            <a:xfrm>
              <a:off x="5296" y="1920"/>
              <a:ext cx="4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4L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4645" y="1776"/>
              <a:ext cx="331" cy="823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68" y="41"/>
                </a:cxn>
                <a:cxn ang="0">
                  <a:pos x="274" y="82"/>
                </a:cxn>
                <a:cxn ang="0">
                  <a:pos x="301" y="137"/>
                </a:cxn>
                <a:cxn ang="0">
                  <a:pos x="329" y="178"/>
                </a:cxn>
                <a:cxn ang="0">
                  <a:pos x="315" y="219"/>
                </a:cxn>
                <a:cxn ang="0">
                  <a:pos x="329" y="261"/>
                </a:cxn>
                <a:cxn ang="0">
                  <a:pos x="315" y="411"/>
                </a:cxn>
                <a:cxn ang="0">
                  <a:pos x="219" y="494"/>
                </a:cxn>
                <a:cxn ang="0">
                  <a:pos x="123" y="590"/>
                </a:cxn>
                <a:cxn ang="0">
                  <a:pos x="109" y="754"/>
                </a:cxn>
                <a:cxn ang="0">
                  <a:pos x="41" y="809"/>
                </a:cxn>
                <a:cxn ang="0">
                  <a:pos x="0" y="823"/>
                </a:cxn>
              </a:cxnLst>
              <a:rect l="0" t="0" r="r" b="b"/>
              <a:pathLst>
                <a:path w="331" h="823">
                  <a:moveTo>
                    <a:pt x="27" y="0"/>
                  </a:moveTo>
                  <a:cubicBezTo>
                    <a:pt x="41" y="14"/>
                    <a:pt x="50" y="33"/>
                    <a:pt x="68" y="41"/>
                  </a:cubicBezTo>
                  <a:cubicBezTo>
                    <a:pt x="98" y="54"/>
                    <a:pt x="240" y="77"/>
                    <a:pt x="274" y="82"/>
                  </a:cubicBezTo>
                  <a:cubicBezTo>
                    <a:pt x="283" y="100"/>
                    <a:pt x="291" y="119"/>
                    <a:pt x="301" y="137"/>
                  </a:cubicBezTo>
                  <a:cubicBezTo>
                    <a:pt x="309" y="151"/>
                    <a:pt x="326" y="162"/>
                    <a:pt x="329" y="178"/>
                  </a:cubicBezTo>
                  <a:cubicBezTo>
                    <a:pt x="331" y="192"/>
                    <a:pt x="320" y="205"/>
                    <a:pt x="315" y="219"/>
                  </a:cubicBezTo>
                  <a:cubicBezTo>
                    <a:pt x="320" y="233"/>
                    <a:pt x="329" y="246"/>
                    <a:pt x="329" y="261"/>
                  </a:cubicBezTo>
                  <a:cubicBezTo>
                    <a:pt x="329" y="311"/>
                    <a:pt x="325" y="362"/>
                    <a:pt x="315" y="411"/>
                  </a:cubicBezTo>
                  <a:cubicBezTo>
                    <a:pt x="304" y="462"/>
                    <a:pt x="257" y="475"/>
                    <a:pt x="219" y="494"/>
                  </a:cubicBezTo>
                  <a:cubicBezTo>
                    <a:pt x="174" y="517"/>
                    <a:pt x="150" y="549"/>
                    <a:pt x="123" y="590"/>
                  </a:cubicBezTo>
                  <a:cubicBezTo>
                    <a:pt x="118" y="645"/>
                    <a:pt x="120" y="700"/>
                    <a:pt x="109" y="754"/>
                  </a:cubicBezTo>
                  <a:cubicBezTo>
                    <a:pt x="106" y="770"/>
                    <a:pt x="49" y="805"/>
                    <a:pt x="41" y="809"/>
                  </a:cubicBezTo>
                  <a:cubicBezTo>
                    <a:pt x="28" y="815"/>
                    <a:pt x="0" y="823"/>
                    <a:pt x="0" y="823"/>
                  </a:cubicBezTo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61" name="Line 37"/>
            <p:cNvSpPr>
              <a:spLocks noChangeShapeType="1"/>
            </p:cNvSpPr>
            <p:nvPr/>
          </p:nvSpPr>
          <p:spPr bwMode="auto">
            <a:xfrm>
              <a:off x="4672" y="2592"/>
              <a:ext cx="0" cy="576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62" name="Line 38"/>
            <p:cNvSpPr>
              <a:spLocks noChangeShapeType="1"/>
            </p:cNvSpPr>
            <p:nvPr/>
          </p:nvSpPr>
          <p:spPr bwMode="auto">
            <a:xfrm>
              <a:off x="4816" y="2688"/>
              <a:ext cx="0" cy="52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63" name="Freeform 39"/>
            <p:cNvSpPr>
              <a:spLocks/>
            </p:cNvSpPr>
            <p:nvPr/>
          </p:nvSpPr>
          <p:spPr bwMode="auto">
            <a:xfrm>
              <a:off x="4864" y="1728"/>
              <a:ext cx="336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336"/>
                </a:cxn>
                <a:cxn ang="0">
                  <a:pos x="0" y="720"/>
                </a:cxn>
              </a:cxnLst>
              <a:rect l="0" t="0" r="r" b="b"/>
              <a:pathLst>
                <a:path w="336" h="720">
                  <a:moveTo>
                    <a:pt x="0" y="0"/>
                  </a:moveTo>
                  <a:cubicBezTo>
                    <a:pt x="168" y="108"/>
                    <a:pt x="336" y="216"/>
                    <a:pt x="336" y="336"/>
                  </a:cubicBezTo>
                  <a:cubicBezTo>
                    <a:pt x="336" y="456"/>
                    <a:pt x="168" y="588"/>
                    <a:pt x="0" y="720"/>
                  </a:cubicBezTo>
                </a:path>
              </a:pathLst>
            </a:custGeom>
            <a:noFill/>
            <a:ln w="28575" cmpd="sng">
              <a:solidFill>
                <a:schemeClr val="tx2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64" name="Line 40"/>
            <p:cNvSpPr>
              <a:spLocks noChangeShapeType="1"/>
            </p:cNvSpPr>
            <p:nvPr/>
          </p:nvSpPr>
          <p:spPr bwMode="auto">
            <a:xfrm flipV="1">
              <a:off x="4576" y="1920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72" name="Rectangle 48"/>
            <p:cNvSpPr>
              <a:spLocks noChangeArrowheads="1"/>
            </p:cNvSpPr>
            <p:nvPr/>
          </p:nvSpPr>
          <p:spPr bwMode="auto">
            <a:xfrm>
              <a:off x="2832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1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6673" name="Rectangle 49"/>
            <p:cNvSpPr>
              <a:spLocks noChangeArrowheads="1"/>
            </p:cNvSpPr>
            <p:nvPr/>
          </p:nvSpPr>
          <p:spPr bwMode="auto">
            <a:xfrm>
              <a:off x="3301" y="389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6674" name="Rectangle 50"/>
            <p:cNvSpPr>
              <a:spLocks noChangeArrowheads="1"/>
            </p:cNvSpPr>
            <p:nvPr/>
          </p:nvSpPr>
          <p:spPr bwMode="auto">
            <a:xfrm>
              <a:off x="3792" y="3888"/>
              <a:ext cx="4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4L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6675" name="Line 51"/>
            <p:cNvSpPr>
              <a:spLocks noChangeShapeType="1"/>
            </p:cNvSpPr>
            <p:nvPr/>
          </p:nvSpPr>
          <p:spPr bwMode="auto">
            <a:xfrm>
              <a:off x="3131" y="3984"/>
              <a:ext cx="1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76" name="Line 52"/>
            <p:cNvSpPr>
              <a:spLocks noChangeShapeType="1"/>
            </p:cNvSpPr>
            <p:nvPr/>
          </p:nvSpPr>
          <p:spPr bwMode="auto">
            <a:xfrm>
              <a:off x="3648" y="3984"/>
              <a:ext cx="1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78" name="Rectangle 54"/>
            <p:cNvSpPr>
              <a:spLocks noChangeArrowheads="1"/>
            </p:cNvSpPr>
            <p:nvPr/>
          </p:nvSpPr>
          <p:spPr bwMode="auto">
            <a:xfrm>
              <a:off x="4416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6680" name="Freeform 56"/>
            <p:cNvSpPr>
              <a:spLocks/>
            </p:cNvSpPr>
            <p:nvPr/>
          </p:nvSpPr>
          <p:spPr bwMode="auto">
            <a:xfrm>
              <a:off x="4272" y="3120"/>
              <a:ext cx="366" cy="288"/>
            </a:xfrm>
            <a:custGeom>
              <a:avLst/>
              <a:gdLst/>
              <a:ahLst/>
              <a:cxnLst>
                <a:cxn ang="0">
                  <a:pos x="466" y="17"/>
                </a:cxn>
                <a:cxn ang="0">
                  <a:pos x="315" y="58"/>
                </a:cxn>
                <a:cxn ang="0">
                  <a:pos x="178" y="182"/>
                </a:cxn>
                <a:cxn ang="0">
                  <a:pos x="137" y="264"/>
                </a:cxn>
                <a:cxn ang="0">
                  <a:pos x="123" y="319"/>
                </a:cxn>
                <a:cxn ang="0">
                  <a:pos x="0" y="401"/>
                </a:cxn>
              </a:cxnLst>
              <a:rect l="0" t="0" r="r" b="b"/>
              <a:pathLst>
                <a:path w="466" h="401">
                  <a:moveTo>
                    <a:pt x="466" y="17"/>
                  </a:moveTo>
                  <a:cubicBezTo>
                    <a:pt x="384" y="0"/>
                    <a:pt x="373" y="0"/>
                    <a:pt x="315" y="58"/>
                  </a:cubicBezTo>
                  <a:cubicBezTo>
                    <a:pt x="290" y="136"/>
                    <a:pt x="256" y="162"/>
                    <a:pt x="178" y="182"/>
                  </a:cubicBezTo>
                  <a:cubicBezTo>
                    <a:pt x="149" y="226"/>
                    <a:pt x="151" y="215"/>
                    <a:pt x="137" y="264"/>
                  </a:cubicBezTo>
                  <a:cubicBezTo>
                    <a:pt x="132" y="282"/>
                    <a:pt x="132" y="303"/>
                    <a:pt x="123" y="319"/>
                  </a:cubicBezTo>
                  <a:cubicBezTo>
                    <a:pt x="89" y="378"/>
                    <a:pt x="45" y="356"/>
                    <a:pt x="0" y="401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59" name="Oval 35"/>
            <p:cNvSpPr>
              <a:spLocks noChangeArrowheads="1"/>
            </p:cNvSpPr>
            <p:nvPr/>
          </p:nvSpPr>
          <p:spPr bwMode="auto">
            <a:xfrm>
              <a:off x="4202" y="3360"/>
              <a:ext cx="118" cy="117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81" name="Line 57"/>
            <p:cNvSpPr>
              <a:spLocks noChangeShapeType="1"/>
            </p:cNvSpPr>
            <p:nvPr/>
          </p:nvSpPr>
          <p:spPr bwMode="auto">
            <a:xfrm flipH="1">
              <a:off x="4272" y="2976"/>
              <a:ext cx="240" cy="24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84" name="Rectangle 60"/>
            <p:cNvSpPr>
              <a:spLocks noChangeArrowheads="1"/>
            </p:cNvSpPr>
            <p:nvPr/>
          </p:nvSpPr>
          <p:spPr bwMode="auto">
            <a:xfrm>
              <a:off x="3264" y="2880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1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6685" name="Rectangle 61"/>
            <p:cNvSpPr>
              <a:spLocks noChangeArrowheads="1"/>
            </p:cNvSpPr>
            <p:nvPr/>
          </p:nvSpPr>
          <p:spPr bwMode="auto">
            <a:xfrm>
              <a:off x="4944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3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6686" name="Line 62"/>
            <p:cNvSpPr>
              <a:spLocks noChangeShapeType="1"/>
            </p:cNvSpPr>
            <p:nvPr/>
          </p:nvSpPr>
          <p:spPr bwMode="auto">
            <a:xfrm>
              <a:off x="4176" y="398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87" name="Line 63"/>
            <p:cNvSpPr>
              <a:spLocks noChangeShapeType="1"/>
            </p:cNvSpPr>
            <p:nvPr/>
          </p:nvSpPr>
          <p:spPr bwMode="auto">
            <a:xfrm>
              <a:off x="4752" y="398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6688" name="Rectangle 64"/>
            <p:cNvSpPr>
              <a:spLocks noChangeArrowheads="1"/>
            </p:cNvSpPr>
            <p:nvPr/>
          </p:nvSpPr>
          <p:spPr bwMode="auto">
            <a:xfrm>
              <a:off x="5424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1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26689" name="Line 65"/>
            <p:cNvSpPr>
              <a:spLocks noChangeShapeType="1"/>
            </p:cNvSpPr>
            <p:nvPr/>
          </p:nvSpPr>
          <p:spPr bwMode="auto">
            <a:xfrm>
              <a:off x="5232" y="398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6694" name="Group 70"/>
          <p:cNvGrpSpPr>
            <a:grpSpLocks/>
          </p:cNvGrpSpPr>
          <p:nvPr/>
        </p:nvGrpSpPr>
        <p:grpSpPr bwMode="auto">
          <a:xfrm>
            <a:off x="76200" y="838200"/>
            <a:ext cx="4267200" cy="5867400"/>
            <a:chOff x="48" y="528"/>
            <a:chExt cx="2688" cy="3696"/>
          </a:xfrm>
        </p:grpSpPr>
        <p:sp>
          <p:nvSpPr>
            <p:cNvPr id="26665" name="Rectangle 41"/>
            <p:cNvSpPr>
              <a:spLocks noChangeArrowheads="1"/>
            </p:cNvSpPr>
            <p:nvPr/>
          </p:nvSpPr>
          <p:spPr bwMode="auto">
            <a:xfrm>
              <a:off x="48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1</a:t>
              </a:r>
              <a:endParaRPr lang="it-IT">
                <a:latin typeface="Times New Roman" pitchFamily="18" charset="0"/>
              </a:endParaRPr>
            </a:p>
          </p:txBody>
        </p:sp>
        <p:grpSp>
          <p:nvGrpSpPr>
            <p:cNvPr id="26692" name="Group 68"/>
            <p:cNvGrpSpPr>
              <a:grpSpLocks/>
            </p:cNvGrpSpPr>
            <p:nvPr/>
          </p:nvGrpSpPr>
          <p:grpSpPr bwMode="auto">
            <a:xfrm>
              <a:off x="347" y="528"/>
              <a:ext cx="2389" cy="3696"/>
              <a:chOff x="347" y="528"/>
              <a:chExt cx="2389" cy="3696"/>
            </a:xfrm>
          </p:grpSpPr>
          <p:sp>
            <p:nvSpPr>
              <p:cNvPr id="26627" name="Arc 3"/>
              <p:cNvSpPr>
                <a:spLocks/>
              </p:cNvSpPr>
              <p:nvPr/>
            </p:nvSpPr>
            <p:spPr bwMode="auto">
              <a:xfrm>
                <a:off x="864" y="2106"/>
                <a:ext cx="519" cy="40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29" name="Arc 5"/>
              <p:cNvSpPr>
                <a:spLocks/>
              </p:cNvSpPr>
              <p:nvPr/>
            </p:nvSpPr>
            <p:spPr bwMode="auto">
              <a:xfrm>
                <a:off x="1410" y="882"/>
                <a:ext cx="526" cy="42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30" name="Line 6"/>
              <p:cNvSpPr>
                <a:spLocks noChangeShapeType="1"/>
              </p:cNvSpPr>
              <p:nvPr/>
            </p:nvSpPr>
            <p:spPr bwMode="auto">
              <a:xfrm>
                <a:off x="1936" y="1281"/>
                <a:ext cx="1" cy="245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31" name="Arc 7"/>
              <p:cNvSpPr>
                <a:spLocks/>
              </p:cNvSpPr>
              <p:nvPr/>
            </p:nvSpPr>
            <p:spPr bwMode="auto">
              <a:xfrm>
                <a:off x="1083" y="1054"/>
                <a:ext cx="744" cy="110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51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</a:path>
                  <a:path w="21600" h="21600" stroke="0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32" name="Arc 8"/>
              <p:cNvSpPr>
                <a:spLocks/>
              </p:cNvSpPr>
              <p:nvPr/>
            </p:nvSpPr>
            <p:spPr bwMode="auto">
              <a:xfrm>
                <a:off x="1428" y="883"/>
                <a:ext cx="492" cy="44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889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33" name="Line 9"/>
              <p:cNvSpPr>
                <a:spLocks noChangeShapeType="1"/>
              </p:cNvSpPr>
              <p:nvPr/>
            </p:nvSpPr>
            <p:spPr bwMode="auto">
              <a:xfrm>
                <a:off x="1920" y="1296"/>
                <a:ext cx="0" cy="1245"/>
              </a:xfrm>
              <a:prstGeom prst="line">
                <a:avLst/>
              </a:prstGeom>
              <a:noFill/>
              <a:ln w="889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34" name="Rectangle 10"/>
              <p:cNvSpPr>
                <a:spLocks noChangeArrowheads="1"/>
              </p:cNvSpPr>
              <p:nvPr/>
            </p:nvSpPr>
            <p:spPr bwMode="auto">
              <a:xfrm>
                <a:off x="1482" y="1580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2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35" name="Line 11"/>
              <p:cNvSpPr>
                <a:spLocks noChangeShapeType="1"/>
              </p:cNvSpPr>
              <p:nvPr/>
            </p:nvSpPr>
            <p:spPr bwMode="auto">
              <a:xfrm flipV="1">
                <a:off x="1414" y="528"/>
                <a:ext cx="0" cy="326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36" name="Rectangle 12"/>
              <p:cNvSpPr>
                <a:spLocks noChangeArrowheads="1"/>
              </p:cNvSpPr>
              <p:nvPr/>
            </p:nvSpPr>
            <p:spPr bwMode="auto">
              <a:xfrm>
                <a:off x="816" y="746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1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37" name="Line 13"/>
              <p:cNvSpPr>
                <a:spLocks noChangeShapeType="1"/>
              </p:cNvSpPr>
              <p:nvPr/>
            </p:nvSpPr>
            <p:spPr bwMode="auto">
              <a:xfrm>
                <a:off x="1632" y="800"/>
                <a:ext cx="435" cy="272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38" name="Line 14"/>
              <p:cNvSpPr>
                <a:spLocks noChangeShapeType="1"/>
              </p:cNvSpPr>
              <p:nvPr/>
            </p:nvSpPr>
            <p:spPr bwMode="auto">
              <a:xfrm>
                <a:off x="2067" y="1290"/>
                <a:ext cx="0" cy="1033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39" name="Line 15"/>
              <p:cNvSpPr>
                <a:spLocks noChangeShapeType="1"/>
              </p:cNvSpPr>
              <p:nvPr/>
            </p:nvSpPr>
            <p:spPr bwMode="auto">
              <a:xfrm flipV="1">
                <a:off x="1849" y="2758"/>
                <a:ext cx="0" cy="9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lg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40" name="Line 16"/>
              <p:cNvSpPr>
                <a:spLocks noChangeShapeType="1"/>
              </p:cNvSpPr>
              <p:nvPr/>
            </p:nvSpPr>
            <p:spPr bwMode="auto">
              <a:xfrm flipV="1">
                <a:off x="1034" y="3120"/>
                <a:ext cx="0" cy="5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41" name="Freeform 17"/>
              <p:cNvSpPr>
                <a:spLocks/>
              </p:cNvSpPr>
              <p:nvPr/>
            </p:nvSpPr>
            <p:spPr bwMode="auto">
              <a:xfrm>
                <a:off x="816" y="2522"/>
                <a:ext cx="1134" cy="502"/>
              </a:xfrm>
              <a:custGeom>
                <a:avLst/>
                <a:gdLst/>
                <a:ahLst/>
                <a:cxnLst>
                  <a:cxn ang="0">
                    <a:pos x="466" y="17"/>
                  </a:cxn>
                  <a:cxn ang="0">
                    <a:pos x="315" y="58"/>
                  </a:cxn>
                  <a:cxn ang="0">
                    <a:pos x="178" y="182"/>
                  </a:cxn>
                  <a:cxn ang="0">
                    <a:pos x="137" y="264"/>
                  </a:cxn>
                  <a:cxn ang="0">
                    <a:pos x="123" y="319"/>
                  </a:cxn>
                  <a:cxn ang="0">
                    <a:pos x="0" y="401"/>
                  </a:cxn>
                </a:cxnLst>
                <a:rect l="0" t="0" r="r" b="b"/>
                <a:pathLst>
                  <a:path w="466" h="401">
                    <a:moveTo>
                      <a:pt x="466" y="17"/>
                    </a:moveTo>
                    <a:cubicBezTo>
                      <a:pt x="384" y="0"/>
                      <a:pt x="373" y="0"/>
                      <a:pt x="315" y="58"/>
                    </a:cubicBezTo>
                    <a:cubicBezTo>
                      <a:pt x="290" y="136"/>
                      <a:pt x="256" y="162"/>
                      <a:pt x="178" y="182"/>
                    </a:cubicBezTo>
                    <a:cubicBezTo>
                      <a:pt x="149" y="226"/>
                      <a:pt x="151" y="215"/>
                      <a:pt x="137" y="264"/>
                    </a:cubicBezTo>
                    <a:cubicBezTo>
                      <a:pt x="132" y="282"/>
                      <a:pt x="132" y="303"/>
                      <a:pt x="123" y="319"/>
                    </a:cubicBezTo>
                    <a:cubicBezTo>
                      <a:pt x="89" y="378"/>
                      <a:pt x="45" y="356"/>
                      <a:pt x="0" y="401"/>
                    </a:cubicBezTo>
                  </a:path>
                </a:pathLst>
              </a:custGeom>
              <a:noFill/>
              <a:ln w="88900" cmpd="sng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42" name="Rectangle 18"/>
              <p:cNvSpPr>
                <a:spLocks noChangeArrowheads="1"/>
              </p:cNvSpPr>
              <p:nvPr/>
            </p:nvSpPr>
            <p:spPr bwMode="auto">
              <a:xfrm>
                <a:off x="960" y="2448"/>
                <a:ext cx="41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4T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43" name="Oval 19"/>
              <p:cNvSpPr>
                <a:spLocks noChangeArrowheads="1"/>
              </p:cNvSpPr>
              <p:nvPr/>
            </p:nvSpPr>
            <p:spPr bwMode="auto">
              <a:xfrm>
                <a:off x="768" y="2928"/>
                <a:ext cx="118" cy="117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66" name="Rectangle 42"/>
              <p:cNvSpPr>
                <a:spLocks noChangeArrowheads="1"/>
              </p:cNvSpPr>
              <p:nvPr/>
            </p:nvSpPr>
            <p:spPr bwMode="auto">
              <a:xfrm>
                <a:off x="539" y="3898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/>
                  <a:t>R 2</a:t>
                </a:r>
                <a:endParaRPr lang="it-IT">
                  <a:latin typeface="Times New Roman" pitchFamily="18" charset="0"/>
                </a:endParaRPr>
              </a:p>
            </p:txBody>
          </p:sp>
          <p:sp>
            <p:nvSpPr>
              <p:cNvPr id="26667" name="Rectangle 43"/>
              <p:cNvSpPr>
                <a:spLocks noChangeArrowheads="1"/>
              </p:cNvSpPr>
              <p:nvPr/>
            </p:nvSpPr>
            <p:spPr bwMode="auto">
              <a:xfrm>
                <a:off x="1067" y="3888"/>
                <a:ext cx="41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/>
                  <a:t>R 4T</a:t>
                </a:r>
                <a:endParaRPr lang="it-IT">
                  <a:latin typeface="Times New Roman" pitchFamily="18" charset="0"/>
                </a:endParaRPr>
              </a:p>
            </p:txBody>
          </p:sp>
          <p:sp>
            <p:nvSpPr>
              <p:cNvPr id="26668" name="Line 44"/>
              <p:cNvSpPr>
                <a:spLocks noChangeShapeType="1"/>
              </p:cNvSpPr>
              <p:nvPr/>
            </p:nvSpPr>
            <p:spPr bwMode="auto">
              <a:xfrm>
                <a:off x="347" y="3984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69" name="Line 45"/>
              <p:cNvSpPr>
                <a:spLocks noChangeShapeType="1"/>
              </p:cNvSpPr>
              <p:nvPr/>
            </p:nvSpPr>
            <p:spPr bwMode="auto">
              <a:xfrm>
                <a:off x="875" y="3984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70" name="Line 46"/>
              <p:cNvSpPr>
                <a:spLocks noChangeShapeType="1"/>
              </p:cNvSpPr>
              <p:nvPr/>
            </p:nvSpPr>
            <p:spPr bwMode="auto">
              <a:xfrm>
                <a:off x="1547" y="3984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71" name="Rectangle 47"/>
              <p:cNvSpPr>
                <a:spLocks noChangeArrowheads="1"/>
              </p:cNvSpPr>
              <p:nvPr/>
            </p:nvSpPr>
            <p:spPr bwMode="auto">
              <a:xfrm>
                <a:off x="1739" y="3888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/>
                  <a:t>R 2</a:t>
                </a:r>
                <a:endParaRPr lang="it-IT">
                  <a:latin typeface="Times New Roman" pitchFamily="18" charset="0"/>
                </a:endParaRPr>
              </a:p>
            </p:txBody>
          </p:sp>
          <p:sp>
            <p:nvSpPr>
              <p:cNvPr id="26679" name="Line 55"/>
              <p:cNvSpPr>
                <a:spLocks noChangeShapeType="1"/>
              </p:cNvSpPr>
              <p:nvPr/>
            </p:nvSpPr>
            <p:spPr bwMode="auto">
              <a:xfrm>
                <a:off x="864" y="2496"/>
                <a:ext cx="1" cy="126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82" name="Rectangle 58"/>
              <p:cNvSpPr>
                <a:spLocks noChangeArrowheads="1"/>
              </p:cNvSpPr>
              <p:nvPr/>
            </p:nvSpPr>
            <p:spPr bwMode="auto">
              <a:xfrm>
                <a:off x="2315" y="3898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/>
                  <a:t>R 1</a:t>
                </a:r>
                <a:endParaRPr lang="it-IT">
                  <a:latin typeface="Times New Roman" pitchFamily="18" charset="0"/>
                </a:endParaRPr>
              </a:p>
            </p:txBody>
          </p:sp>
          <p:sp>
            <p:nvSpPr>
              <p:cNvPr id="26683" name="Line 59"/>
              <p:cNvSpPr>
                <a:spLocks noChangeShapeType="1"/>
              </p:cNvSpPr>
              <p:nvPr/>
            </p:nvSpPr>
            <p:spPr bwMode="auto">
              <a:xfrm>
                <a:off x="2123" y="3984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690" name="Line 66"/>
              <p:cNvSpPr>
                <a:spLocks noChangeShapeType="1"/>
              </p:cNvSpPr>
              <p:nvPr/>
            </p:nvSpPr>
            <p:spPr bwMode="auto">
              <a:xfrm flipV="1">
                <a:off x="2736" y="672"/>
                <a:ext cx="0" cy="3552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1" name="Group 1035"/>
          <p:cNvGrpSpPr>
            <a:grpSpLocks/>
          </p:cNvGrpSpPr>
          <p:nvPr/>
        </p:nvGrpSpPr>
        <p:grpSpPr bwMode="auto">
          <a:xfrm>
            <a:off x="3200401" y="228600"/>
            <a:ext cx="2903538" cy="762000"/>
            <a:chOff x="3360" y="348"/>
            <a:chExt cx="1829" cy="480"/>
          </a:xfrm>
        </p:grpSpPr>
        <p:sp>
          <p:nvSpPr>
            <p:cNvPr id="40972" name="Rectangle 1036"/>
            <p:cNvSpPr>
              <a:spLocks noChangeArrowheads="1"/>
            </p:cNvSpPr>
            <p:nvPr/>
          </p:nvSpPr>
          <p:spPr bwMode="auto">
            <a:xfrm>
              <a:off x="3452" y="440"/>
              <a:ext cx="17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3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SHUNT </a:t>
              </a:r>
              <a:r>
                <a:rPr lang="it-IT" sz="3000" b="1" dirty="0" smtClean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TYPE </a:t>
              </a:r>
              <a:r>
                <a:rPr lang="it-IT" sz="3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4</a:t>
              </a:r>
              <a:endParaRPr lang="it-IT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40973" name="AutoShape 1037"/>
            <p:cNvSpPr>
              <a:spLocks noChangeArrowheads="1"/>
            </p:cNvSpPr>
            <p:nvPr/>
          </p:nvSpPr>
          <p:spPr bwMode="auto">
            <a:xfrm>
              <a:off x="3360" y="348"/>
              <a:ext cx="1504" cy="480"/>
            </a:xfrm>
            <a:prstGeom prst="roundRect">
              <a:avLst>
                <a:gd name="adj" fmla="val 24588"/>
              </a:avLst>
            </a:prstGeom>
            <a:noFill/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0978" name="Rectangle 1042"/>
          <p:cNvSpPr>
            <a:spLocks noChangeArrowheads="1"/>
          </p:cNvSpPr>
          <p:nvPr/>
        </p:nvSpPr>
        <p:spPr bwMode="auto">
          <a:xfrm>
            <a:off x="2381250" y="6223000"/>
            <a:ext cx="9271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1026" name="Group 1090"/>
          <p:cNvGrpSpPr>
            <a:grpSpLocks/>
          </p:cNvGrpSpPr>
          <p:nvPr/>
        </p:nvGrpSpPr>
        <p:grpSpPr bwMode="auto">
          <a:xfrm>
            <a:off x="1692275" y="6210300"/>
            <a:ext cx="3336925" cy="458788"/>
            <a:chOff x="1868" y="3912"/>
            <a:chExt cx="2116" cy="360"/>
          </a:xfrm>
        </p:grpSpPr>
        <p:sp>
          <p:nvSpPr>
            <p:cNvPr id="40979" name="Rectangle 1043"/>
            <p:cNvSpPr>
              <a:spLocks noChangeArrowheads="1"/>
            </p:cNvSpPr>
            <p:nvPr/>
          </p:nvSpPr>
          <p:spPr bwMode="auto">
            <a:xfrm>
              <a:off x="1868" y="3952"/>
              <a:ext cx="251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1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40980" name="Rectangle 1044"/>
            <p:cNvSpPr>
              <a:spLocks noChangeArrowheads="1"/>
            </p:cNvSpPr>
            <p:nvPr/>
          </p:nvSpPr>
          <p:spPr bwMode="auto">
            <a:xfrm>
              <a:off x="2164" y="3952"/>
              <a:ext cx="44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40981" name="Rectangle 1045"/>
            <p:cNvSpPr>
              <a:spLocks noChangeArrowheads="1"/>
            </p:cNvSpPr>
            <p:nvPr/>
          </p:nvSpPr>
          <p:spPr bwMode="auto">
            <a:xfrm>
              <a:off x="2892" y="3912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82" name="Rectangle 1046"/>
            <p:cNvSpPr>
              <a:spLocks noChangeArrowheads="1"/>
            </p:cNvSpPr>
            <p:nvPr/>
          </p:nvSpPr>
          <p:spPr bwMode="auto">
            <a:xfrm>
              <a:off x="3036" y="3944"/>
              <a:ext cx="25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2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40983" name="Rectangle 1047"/>
            <p:cNvSpPr>
              <a:spLocks noChangeArrowheads="1"/>
            </p:cNvSpPr>
            <p:nvPr/>
          </p:nvSpPr>
          <p:spPr bwMode="auto">
            <a:xfrm>
              <a:off x="2308" y="3912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84" name="Rectangle 1048"/>
            <p:cNvSpPr>
              <a:spLocks noChangeArrowheads="1"/>
            </p:cNvSpPr>
            <p:nvPr/>
          </p:nvSpPr>
          <p:spPr bwMode="auto">
            <a:xfrm>
              <a:off x="2452" y="3944"/>
              <a:ext cx="25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3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40985" name="Rectangle 1049"/>
            <p:cNvSpPr>
              <a:spLocks noChangeArrowheads="1"/>
            </p:cNvSpPr>
            <p:nvPr/>
          </p:nvSpPr>
          <p:spPr bwMode="auto">
            <a:xfrm>
              <a:off x="2748" y="3944"/>
              <a:ext cx="4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40986" name="Rectangle 1050"/>
            <p:cNvSpPr>
              <a:spLocks noChangeArrowheads="1"/>
            </p:cNvSpPr>
            <p:nvPr/>
          </p:nvSpPr>
          <p:spPr bwMode="auto">
            <a:xfrm>
              <a:off x="3276" y="3920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88" name="Rectangle 1052"/>
            <p:cNvSpPr>
              <a:spLocks noChangeArrowheads="1"/>
            </p:cNvSpPr>
            <p:nvPr/>
          </p:nvSpPr>
          <p:spPr bwMode="auto">
            <a:xfrm>
              <a:off x="3940" y="3952"/>
              <a:ext cx="44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40989" name="Rectangle 1053"/>
            <p:cNvSpPr>
              <a:spLocks noChangeArrowheads="1"/>
            </p:cNvSpPr>
            <p:nvPr/>
          </p:nvSpPr>
          <p:spPr bwMode="auto">
            <a:xfrm>
              <a:off x="3572" y="3961"/>
              <a:ext cx="251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1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40990" name="Rectangle 1054"/>
            <p:cNvSpPr>
              <a:spLocks noChangeArrowheads="1"/>
            </p:cNvSpPr>
            <p:nvPr/>
          </p:nvSpPr>
          <p:spPr bwMode="auto">
            <a:xfrm>
              <a:off x="3868" y="3961"/>
              <a:ext cx="4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40991" name="Line 1055"/>
            <p:cNvSpPr>
              <a:spLocks noChangeShapeType="1"/>
            </p:cNvSpPr>
            <p:nvPr/>
          </p:nvSpPr>
          <p:spPr bwMode="auto">
            <a:xfrm>
              <a:off x="2248" y="405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0992" name="Line 1056"/>
            <p:cNvSpPr>
              <a:spLocks noChangeShapeType="1"/>
            </p:cNvSpPr>
            <p:nvPr/>
          </p:nvSpPr>
          <p:spPr bwMode="auto">
            <a:xfrm>
              <a:off x="2824" y="405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0994" name="Line 1058"/>
            <p:cNvSpPr>
              <a:spLocks noChangeShapeType="1"/>
            </p:cNvSpPr>
            <p:nvPr/>
          </p:nvSpPr>
          <p:spPr bwMode="auto">
            <a:xfrm>
              <a:off x="3344" y="405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027" name="Group 1091"/>
          <p:cNvGrpSpPr>
            <a:grpSpLocks/>
          </p:cNvGrpSpPr>
          <p:nvPr/>
        </p:nvGrpSpPr>
        <p:grpSpPr bwMode="auto">
          <a:xfrm>
            <a:off x="152400" y="1066800"/>
            <a:ext cx="4456113" cy="4838700"/>
            <a:chOff x="96" y="672"/>
            <a:chExt cx="2807" cy="3048"/>
          </a:xfrm>
        </p:grpSpPr>
        <p:sp>
          <p:nvSpPr>
            <p:cNvPr id="40962" name="Arc 1026"/>
            <p:cNvSpPr>
              <a:spLocks/>
            </p:cNvSpPr>
            <p:nvPr/>
          </p:nvSpPr>
          <p:spPr bwMode="auto">
            <a:xfrm>
              <a:off x="1548" y="2160"/>
              <a:ext cx="464" cy="38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467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</a:path>
                <a:path w="21600" h="21600" stroke="0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63" name="Line 1027"/>
            <p:cNvSpPr>
              <a:spLocks noChangeShapeType="1"/>
            </p:cNvSpPr>
            <p:nvPr/>
          </p:nvSpPr>
          <p:spPr bwMode="auto">
            <a:xfrm>
              <a:off x="1548" y="2536"/>
              <a:ext cx="1" cy="1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64" name="Arc 1028"/>
            <p:cNvSpPr>
              <a:spLocks/>
            </p:cNvSpPr>
            <p:nvPr/>
          </p:nvSpPr>
          <p:spPr bwMode="auto">
            <a:xfrm>
              <a:off x="2038" y="1016"/>
              <a:ext cx="494" cy="396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709"/>
                <a:gd name="T1" fmla="*/ 0 h 21600"/>
                <a:gd name="T2" fmla="*/ 21709 w 21709"/>
                <a:gd name="T3" fmla="*/ 21464 h 21600"/>
                <a:gd name="T4" fmla="*/ 109 w 2170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09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</a:path>
                <a:path w="21709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65" name="Line 1029"/>
            <p:cNvSpPr>
              <a:spLocks noChangeShapeType="1"/>
            </p:cNvSpPr>
            <p:nvPr/>
          </p:nvSpPr>
          <p:spPr bwMode="auto">
            <a:xfrm>
              <a:off x="2532" y="1384"/>
              <a:ext cx="1" cy="23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66" name="Arc 1030"/>
            <p:cNvSpPr>
              <a:spLocks/>
            </p:cNvSpPr>
            <p:nvPr/>
          </p:nvSpPr>
          <p:spPr bwMode="auto">
            <a:xfrm>
              <a:off x="1732" y="1176"/>
              <a:ext cx="696" cy="1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67" name="Line 1031"/>
            <p:cNvSpPr>
              <a:spLocks noChangeShapeType="1"/>
            </p:cNvSpPr>
            <p:nvPr/>
          </p:nvSpPr>
          <p:spPr bwMode="auto">
            <a:xfrm>
              <a:off x="2540" y="1416"/>
              <a:ext cx="1" cy="136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69" name="Rectangle 1033"/>
            <p:cNvSpPr>
              <a:spLocks noChangeArrowheads="1"/>
            </p:cNvSpPr>
            <p:nvPr/>
          </p:nvSpPr>
          <p:spPr bwMode="auto">
            <a:xfrm>
              <a:off x="2068" y="170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0970" name="Rectangle 1034"/>
            <p:cNvSpPr>
              <a:spLocks noChangeArrowheads="1"/>
            </p:cNvSpPr>
            <p:nvPr/>
          </p:nvSpPr>
          <p:spPr bwMode="auto">
            <a:xfrm>
              <a:off x="2604" y="212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0974" name="Rectangle 1038"/>
            <p:cNvSpPr>
              <a:spLocks noChangeArrowheads="1"/>
            </p:cNvSpPr>
            <p:nvPr/>
          </p:nvSpPr>
          <p:spPr bwMode="auto">
            <a:xfrm>
              <a:off x="1200" y="87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0976" name="Oval 1040"/>
            <p:cNvSpPr>
              <a:spLocks noChangeArrowheads="1"/>
            </p:cNvSpPr>
            <p:nvPr/>
          </p:nvSpPr>
          <p:spPr bwMode="auto">
            <a:xfrm>
              <a:off x="2480" y="2784"/>
              <a:ext cx="112" cy="11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95" name="Line 1059"/>
            <p:cNvSpPr>
              <a:spLocks noChangeShapeType="1"/>
            </p:cNvSpPr>
            <p:nvPr/>
          </p:nvSpPr>
          <p:spPr bwMode="auto">
            <a:xfrm flipV="1">
              <a:off x="2016" y="672"/>
              <a:ext cx="0" cy="30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0996" name="Line 1060"/>
            <p:cNvSpPr>
              <a:spLocks noChangeShapeType="1"/>
            </p:cNvSpPr>
            <p:nvPr/>
          </p:nvSpPr>
          <p:spPr bwMode="auto">
            <a:xfrm flipV="1">
              <a:off x="1632" y="264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0997" name="Line 1061"/>
            <p:cNvSpPr>
              <a:spLocks noChangeShapeType="1"/>
            </p:cNvSpPr>
            <p:nvPr/>
          </p:nvSpPr>
          <p:spPr bwMode="auto">
            <a:xfrm>
              <a:off x="1392" y="1104"/>
              <a:ext cx="96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0998" name="Line 1062"/>
            <p:cNvSpPr>
              <a:spLocks noChangeShapeType="1"/>
            </p:cNvSpPr>
            <p:nvPr/>
          </p:nvSpPr>
          <p:spPr bwMode="auto">
            <a:xfrm>
              <a:off x="2400" y="1728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00" name="Freeform 1064"/>
            <p:cNvSpPr>
              <a:spLocks/>
            </p:cNvSpPr>
            <p:nvPr/>
          </p:nvSpPr>
          <p:spPr bwMode="auto">
            <a:xfrm>
              <a:off x="1488" y="816"/>
              <a:ext cx="1072" cy="616"/>
            </a:xfrm>
            <a:custGeom>
              <a:avLst/>
              <a:gdLst/>
              <a:ahLst/>
              <a:cxnLst>
                <a:cxn ang="0">
                  <a:pos x="1072" y="608"/>
                </a:cxn>
                <a:cxn ang="0">
                  <a:pos x="1056" y="600"/>
                </a:cxn>
                <a:cxn ang="0">
                  <a:pos x="1016" y="560"/>
                </a:cxn>
                <a:cxn ang="0">
                  <a:pos x="1000" y="560"/>
                </a:cxn>
                <a:cxn ang="0">
                  <a:pos x="976" y="560"/>
                </a:cxn>
                <a:cxn ang="0">
                  <a:pos x="952" y="560"/>
                </a:cxn>
                <a:cxn ang="0">
                  <a:pos x="880" y="560"/>
                </a:cxn>
                <a:cxn ang="0">
                  <a:pos x="872" y="552"/>
                </a:cxn>
                <a:cxn ang="0">
                  <a:pos x="848" y="552"/>
                </a:cxn>
                <a:cxn ang="0">
                  <a:pos x="832" y="544"/>
                </a:cxn>
                <a:cxn ang="0">
                  <a:pos x="808" y="528"/>
                </a:cxn>
                <a:cxn ang="0">
                  <a:pos x="808" y="512"/>
                </a:cxn>
                <a:cxn ang="0">
                  <a:pos x="792" y="496"/>
                </a:cxn>
                <a:cxn ang="0">
                  <a:pos x="792" y="472"/>
                </a:cxn>
                <a:cxn ang="0">
                  <a:pos x="784" y="456"/>
                </a:cxn>
                <a:cxn ang="0">
                  <a:pos x="776" y="440"/>
                </a:cxn>
                <a:cxn ang="0">
                  <a:pos x="760" y="424"/>
                </a:cxn>
                <a:cxn ang="0">
                  <a:pos x="736" y="416"/>
                </a:cxn>
                <a:cxn ang="0">
                  <a:pos x="720" y="400"/>
                </a:cxn>
                <a:cxn ang="0">
                  <a:pos x="704" y="400"/>
                </a:cxn>
                <a:cxn ang="0">
                  <a:pos x="680" y="400"/>
                </a:cxn>
                <a:cxn ang="0">
                  <a:pos x="656" y="400"/>
                </a:cxn>
                <a:cxn ang="0">
                  <a:pos x="648" y="416"/>
                </a:cxn>
                <a:cxn ang="0">
                  <a:pos x="624" y="416"/>
                </a:cxn>
                <a:cxn ang="0">
                  <a:pos x="592" y="416"/>
                </a:cxn>
                <a:cxn ang="0">
                  <a:pos x="584" y="400"/>
                </a:cxn>
                <a:cxn ang="0">
                  <a:pos x="560" y="392"/>
                </a:cxn>
                <a:cxn ang="0">
                  <a:pos x="552" y="384"/>
                </a:cxn>
                <a:cxn ang="0">
                  <a:pos x="520" y="360"/>
                </a:cxn>
                <a:cxn ang="0">
                  <a:pos x="496" y="352"/>
                </a:cxn>
                <a:cxn ang="0">
                  <a:pos x="488" y="320"/>
                </a:cxn>
                <a:cxn ang="0">
                  <a:pos x="456" y="312"/>
                </a:cxn>
                <a:cxn ang="0">
                  <a:pos x="448" y="296"/>
                </a:cxn>
                <a:cxn ang="0">
                  <a:pos x="440" y="288"/>
                </a:cxn>
                <a:cxn ang="0">
                  <a:pos x="416" y="288"/>
                </a:cxn>
                <a:cxn ang="0">
                  <a:pos x="392" y="288"/>
                </a:cxn>
                <a:cxn ang="0">
                  <a:pos x="368" y="288"/>
                </a:cxn>
                <a:cxn ang="0">
                  <a:pos x="352" y="288"/>
                </a:cxn>
                <a:cxn ang="0">
                  <a:pos x="328" y="288"/>
                </a:cxn>
                <a:cxn ang="0">
                  <a:pos x="296" y="272"/>
                </a:cxn>
                <a:cxn ang="0">
                  <a:pos x="280" y="272"/>
                </a:cxn>
                <a:cxn ang="0">
                  <a:pos x="264" y="264"/>
                </a:cxn>
                <a:cxn ang="0">
                  <a:pos x="240" y="256"/>
                </a:cxn>
                <a:cxn ang="0">
                  <a:pos x="200" y="224"/>
                </a:cxn>
                <a:cxn ang="0">
                  <a:pos x="192" y="192"/>
                </a:cxn>
                <a:cxn ang="0">
                  <a:pos x="160" y="184"/>
                </a:cxn>
                <a:cxn ang="0">
                  <a:pos x="160" y="160"/>
                </a:cxn>
                <a:cxn ang="0">
                  <a:pos x="152" y="136"/>
                </a:cxn>
                <a:cxn ang="0">
                  <a:pos x="152" y="112"/>
                </a:cxn>
                <a:cxn ang="0">
                  <a:pos x="144" y="104"/>
                </a:cxn>
                <a:cxn ang="0">
                  <a:pos x="144" y="80"/>
                </a:cxn>
                <a:cxn ang="0">
                  <a:pos x="128" y="72"/>
                </a:cxn>
                <a:cxn ang="0">
                  <a:pos x="104" y="40"/>
                </a:cxn>
                <a:cxn ang="0">
                  <a:pos x="88" y="32"/>
                </a:cxn>
                <a:cxn ang="0">
                  <a:pos x="72" y="16"/>
                </a:cxn>
                <a:cxn ang="0">
                  <a:pos x="64" y="8"/>
                </a:cxn>
                <a:cxn ang="0">
                  <a:pos x="40" y="8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1072" h="616">
                  <a:moveTo>
                    <a:pt x="1072" y="616"/>
                  </a:moveTo>
                  <a:lnTo>
                    <a:pt x="1072" y="608"/>
                  </a:lnTo>
                  <a:lnTo>
                    <a:pt x="1072" y="600"/>
                  </a:lnTo>
                  <a:lnTo>
                    <a:pt x="1056" y="600"/>
                  </a:lnTo>
                  <a:lnTo>
                    <a:pt x="1032" y="560"/>
                  </a:lnTo>
                  <a:lnTo>
                    <a:pt x="1016" y="560"/>
                  </a:lnTo>
                  <a:lnTo>
                    <a:pt x="1008" y="560"/>
                  </a:lnTo>
                  <a:lnTo>
                    <a:pt x="1000" y="560"/>
                  </a:lnTo>
                  <a:lnTo>
                    <a:pt x="984" y="560"/>
                  </a:lnTo>
                  <a:lnTo>
                    <a:pt x="976" y="560"/>
                  </a:lnTo>
                  <a:lnTo>
                    <a:pt x="968" y="560"/>
                  </a:lnTo>
                  <a:lnTo>
                    <a:pt x="952" y="560"/>
                  </a:lnTo>
                  <a:lnTo>
                    <a:pt x="912" y="560"/>
                  </a:lnTo>
                  <a:lnTo>
                    <a:pt x="880" y="560"/>
                  </a:lnTo>
                  <a:lnTo>
                    <a:pt x="880" y="552"/>
                  </a:lnTo>
                  <a:lnTo>
                    <a:pt x="872" y="552"/>
                  </a:lnTo>
                  <a:lnTo>
                    <a:pt x="864" y="552"/>
                  </a:lnTo>
                  <a:lnTo>
                    <a:pt x="848" y="552"/>
                  </a:lnTo>
                  <a:lnTo>
                    <a:pt x="840" y="552"/>
                  </a:lnTo>
                  <a:lnTo>
                    <a:pt x="832" y="544"/>
                  </a:lnTo>
                  <a:lnTo>
                    <a:pt x="816" y="528"/>
                  </a:lnTo>
                  <a:lnTo>
                    <a:pt x="808" y="528"/>
                  </a:lnTo>
                  <a:lnTo>
                    <a:pt x="808" y="520"/>
                  </a:lnTo>
                  <a:lnTo>
                    <a:pt x="808" y="512"/>
                  </a:lnTo>
                  <a:lnTo>
                    <a:pt x="808" y="496"/>
                  </a:lnTo>
                  <a:lnTo>
                    <a:pt x="792" y="496"/>
                  </a:lnTo>
                  <a:lnTo>
                    <a:pt x="792" y="488"/>
                  </a:lnTo>
                  <a:lnTo>
                    <a:pt x="792" y="472"/>
                  </a:lnTo>
                  <a:lnTo>
                    <a:pt x="792" y="456"/>
                  </a:lnTo>
                  <a:lnTo>
                    <a:pt x="784" y="456"/>
                  </a:lnTo>
                  <a:lnTo>
                    <a:pt x="784" y="448"/>
                  </a:lnTo>
                  <a:lnTo>
                    <a:pt x="776" y="440"/>
                  </a:lnTo>
                  <a:lnTo>
                    <a:pt x="760" y="440"/>
                  </a:lnTo>
                  <a:lnTo>
                    <a:pt x="760" y="424"/>
                  </a:lnTo>
                  <a:lnTo>
                    <a:pt x="744" y="416"/>
                  </a:lnTo>
                  <a:lnTo>
                    <a:pt x="736" y="416"/>
                  </a:lnTo>
                  <a:lnTo>
                    <a:pt x="720" y="416"/>
                  </a:lnTo>
                  <a:lnTo>
                    <a:pt x="720" y="400"/>
                  </a:lnTo>
                  <a:lnTo>
                    <a:pt x="712" y="400"/>
                  </a:lnTo>
                  <a:lnTo>
                    <a:pt x="704" y="400"/>
                  </a:lnTo>
                  <a:lnTo>
                    <a:pt x="688" y="400"/>
                  </a:lnTo>
                  <a:lnTo>
                    <a:pt x="680" y="400"/>
                  </a:lnTo>
                  <a:lnTo>
                    <a:pt x="664" y="400"/>
                  </a:lnTo>
                  <a:lnTo>
                    <a:pt x="656" y="400"/>
                  </a:lnTo>
                  <a:lnTo>
                    <a:pt x="656" y="416"/>
                  </a:lnTo>
                  <a:lnTo>
                    <a:pt x="648" y="416"/>
                  </a:lnTo>
                  <a:lnTo>
                    <a:pt x="632" y="416"/>
                  </a:lnTo>
                  <a:lnTo>
                    <a:pt x="624" y="416"/>
                  </a:lnTo>
                  <a:lnTo>
                    <a:pt x="608" y="416"/>
                  </a:lnTo>
                  <a:lnTo>
                    <a:pt x="592" y="416"/>
                  </a:lnTo>
                  <a:lnTo>
                    <a:pt x="592" y="400"/>
                  </a:lnTo>
                  <a:lnTo>
                    <a:pt x="584" y="400"/>
                  </a:lnTo>
                  <a:lnTo>
                    <a:pt x="576" y="400"/>
                  </a:lnTo>
                  <a:lnTo>
                    <a:pt x="560" y="392"/>
                  </a:lnTo>
                  <a:lnTo>
                    <a:pt x="552" y="392"/>
                  </a:lnTo>
                  <a:lnTo>
                    <a:pt x="552" y="384"/>
                  </a:lnTo>
                  <a:lnTo>
                    <a:pt x="536" y="368"/>
                  </a:lnTo>
                  <a:lnTo>
                    <a:pt x="520" y="360"/>
                  </a:lnTo>
                  <a:lnTo>
                    <a:pt x="512" y="360"/>
                  </a:lnTo>
                  <a:lnTo>
                    <a:pt x="496" y="352"/>
                  </a:lnTo>
                  <a:lnTo>
                    <a:pt x="496" y="328"/>
                  </a:lnTo>
                  <a:lnTo>
                    <a:pt x="488" y="320"/>
                  </a:lnTo>
                  <a:lnTo>
                    <a:pt x="480" y="312"/>
                  </a:lnTo>
                  <a:lnTo>
                    <a:pt x="456" y="312"/>
                  </a:lnTo>
                  <a:lnTo>
                    <a:pt x="456" y="296"/>
                  </a:lnTo>
                  <a:lnTo>
                    <a:pt x="448" y="296"/>
                  </a:lnTo>
                  <a:lnTo>
                    <a:pt x="440" y="296"/>
                  </a:lnTo>
                  <a:lnTo>
                    <a:pt x="440" y="288"/>
                  </a:lnTo>
                  <a:lnTo>
                    <a:pt x="424" y="288"/>
                  </a:lnTo>
                  <a:lnTo>
                    <a:pt x="416" y="288"/>
                  </a:lnTo>
                  <a:lnTo>
                    <a:pt x="408" y="288"/>
                  </a:lnTo>
                  <a:lnTo>
                    <a:pt x="392" y="288"/>
                  </a:lnTo>
                  <a:lnTo>
                    <a:pt x="384" y="288"/>
                  </a:lnTo>
                  <a:lnTo>
                    <a:pt x="368" y="288"/>
                  </a:lnTo>
                  <a:lnTo>
                    <a:pt x="360" y="288"/>
                  </a:lnTo>
                  <a:lnTo>
                    <a:pt x="352" y="288"/>
                  </a:lnTo>
                  <a:lnTo>
                    <a:pt x="336" y="288"/>
                  </a:lnTo>
                  <a:lnTo>
                    <a:pt x="328" y="288"/>
                  </a:lnTo>
                  <a:lnTo>
                    <a:pt x="312" y="288"/>
                  </a:lnTo>
                  <a:lnTo>
                    <a:pt x="296" y="272"/>
                  </a:lnTo>
                  <a:lnTo>
                    <a:pt x="288" y="272"/>
                  </a:lnTo>
                  <a:lnTo>
                    <a:pt x="280" y="272"/>
                  </a:lnTo>
                  <a:lnTo>
                    <a:pt x="264" y="272"/>
                  </a:lnTo>
                  <a:lnTo>
                    <a:pt x="264" y="264"/>
                  </a:lnTo>
                  <a:lnTo>
                    <a:pt x="256" y="256"/>
                  </a:lnTo>
                  <a:lnTo>
                    <a:pt x="240" y="256"/>
                  </a:lnTo>
                  <a:lnTo>
                    <a:pt x="208" y="224"/>
                  </a:lnTo>
                  <a:lnTo>
                    <a:pt x="200" y="224"/>
                  </a:lnTo>
                  <a:lnTo>
                    <a:pt x="200" y="208"/>
                  </a:lnTo>
                  <a:lnTo>
                    <a:pt x="192" y="192"/>
                  </a:lnTo>
                  <a:lnTo>
                    <a:pt x="192" y="184"/>
                  </a:lnTo>
                  <a:lnTo>
                    <a:pt x="160" y="184"/>
                  </a:lnTo>
                  <a:lnTo>
                    <a:pt x="160" y="168"/>
                  </a:lnTo>
                  <a:lnTo>
                    <a:pt x="160" y="160"/>
                  </a:lnTo>
                  <a:lnTo>
                    <a:pt x="152" y="144"/>
                  </a:lnTo>
                  <a:lnTo>
                    <a:pt x="152" y="136"/>
                  </a:lnTo>
                  <a:lnTo>
                    <a:pt x="152" y="128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44" y="104"/>
                  </a:lnTo>
                  <a:lnTo>
                    <a:pt x="144" y="96"/>
                  </a:lnTo>
                  <a:lnTo>
                    <a:pt x="144" y="80"/>
                  </a:lnTo>
                  <a:lnTo>
                    <a:pt x="128" y="80"/>
                  </a:lnTo>
                  <a:lnTo>
                    <a:pt x="128" y="72"/>
                  </a:lnTo>
                  <a:lnTo>
                    <a:pt x="120" y="56"/>
                  </a:lnTo>
                  <a:lnTo>
                    <a:pt x="104" y="40"/>
                  </a:lnTo>
                  <a:lnTo>
                    <a:pt x="96" y="32"/>
                  </a:lnTo>
                  <a:lnTo>
                    <a:pt x="88" y="32"/>
                  </a:lnTo>
                  <a:lnTo>
                    <a:pt x="88" y="16"/>
                  </a:lnTo>
                  <a:lnTo>
                    <a:pt x="72" y="16"/>
                  </a:lnTo>
                  <a:lnTo>
                    <a:pt x="64" y="16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40" y="8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57150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01" name="Text Box 1065"/>
            <p:cNvSpPr txBox="1">
              <a:spLocks noChangeArrowheads="1"/>
            </p:cNvSpPr>
            <p:nvPr/>
          </p:nvSpPr>
          <p:spPr bwMode="auto">
            <a:xfrm>
              <a:off x="96" y="1392"/>
              <a:ext cx="18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 b="1" dirty="0" smtClean="0">
                  <a:solidFill>
                    <a:srgbClr val="FF3399"/>
                  </a:solidFill>
                </a:rPr>
                <a:t>PELVIC SHUNT ( ps)</a:t>
              </a:r>
              <a:endParaRPr lang="it-IT" sz="1800" b="1" dirty="0">
                <a:solidFill>
                  <a:srgbClr val="FF3399"/>
                </a:solidFill>
              </a:endParaRPr>
            </a:p>
          </p:txBody>
        </p:sp>
      </p:grpSp>
      <p:grpSp>
        <p:nvGrpSpPr>
          <p:cNvPr id="41021" name="Group 1085"/>
          <p:cNvGrpSpPr>
            <a:grpSpLocks/>
          </p:cNvGrpSpPr>
          <p:nvPr/>
        </p:nvGrpSpPr>
        <p:grpSpPr bwMode="auto">
          <a:xfrm>
            <a:off x="5449888" y="228600"/>
            <a:ext cx="2387600" cy="762000"/>
            <a:chOff x="3360" y="348"/>
            <a:chExt cx="1504" cy="480"/>
          </a:xfrm>
        </p:grpSpPr>
        <p:sp>
          <p:nvSpPr>
            <p:cNvPr id="41022" name="Rectangle 1086"/>
            <p:cNvSpPr>
              <a:spLocks noChangeArrowheads="1"/>
            </p:cNvSpPr>
            <p:nvPr/>
          </p:nvSpPr>
          <p:spPr bwMode="auto">
            <a:xfrm>
              <a:off x="3452" y="440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s-ES">
                <a:latin typeface="Times New Roman" pitchFamily="18" charset="0"/>
              </a:endParaRPr>
            </a:p>
          </p:txBody>
        </p:sp>
        <p:sp>
          <p:nvSpPr>
            <p:cNvPr id="41023" name="AutoShape 1087"/>
            <p:cNvSpPr>
              <a:spLocks noChangeArrowheads="1"/>
            </p:cNvSpPr>
            <p:nvPr/>
          </p:nvSpPr>
          <p:spPr bwMode="auto">
            <a:xfrm>
              <a:off x="3360" y="348"/>
              <a:ext cx="1504" cy="480"/>
            </a:xfrm>
            <a:prstGeom prst="roundRect">
              <a:avLst>
                <a:gd name="adj" fmla="val 24588"/>
              </a:avLst>
            </a:prstGeom>
            <a:noFill/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1029" name="Text Box 1093"/>
          <p:cNvSpPr txBox="1">
            <a:spLocks noChangeArrowheads="1"/>
          </p:cNvSpPr>
          <p:nvPr/>
        </p:nvSpPr>
        <p:spPr bwMode="auto">
          <a:xfrm>
            <a:off x="4644008" y="2547938"/>
            <a:ext cx="453719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Escape </a:t>
            </a:r>
            <a:r>
              <a:rPr lang="es-ES" b="1" dirty="0" err="1" smtClean="0"/>
              <a:t>point</a:t>
            </a:r>
            <a:r>
              <a:rPr lang="es-ES" b="1" dirty="0" smtClean="0"/>
              <a:t> R1 </a:t>
            </a:r>
            <a:r>
              <a:rPr lang="es-ES" b="1" dirty="0"/>
              <a:t>R3 R2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Drainage</a:t>
            </a:r>
            <a:r>
              <a:rPr lang="es-ES" b="1" dirty="0" smtClean="0"/>
              <a:t> </a:t>
            </a:r>
            <a:r>
              <a:rPr lang="es-ES" b="1" dirty="0" err="1" smtClean="0"/>
              <a:t>through</a:t>
            </a:r>
            <a:r>
              <a:rPr lang="es-ES" b="1" dirty="0" smtClean="0"/>
              <a:t> a </a:t>
            </a:r>
            <a:r>
              <a:rPr lang="es-ES" b="1" dirty="0" err="1" smtClean="0"/>
              <a:t>safenous</a:t>
            </a:r>
            <a:r>
              <a:rPr lang="es-ES" b="1" dirty="0" smtClean="0"/>
              <a:t> </a:t>
            </a:r>
            <a:r>
              <a:rPr lang="es-ES" b="1" dirty="0" err="1" smtClean="0"/>
              <a:t>perforator</a:t>
            </a:r>
            <a:r>
              <a:rPr lang="es-ES" b="1" dirty="0" smtClean="0"/>
              <a:t> </a:t>
            </a:r>
            <a:r>
              <a:rPr lang="es-ES" b="1" dirty="0" err="1" smtClean="0"/>
              <a:t>without</a:t>
            </a:r>
            <a:r>
              <a:rPr lang="es-ES" b="1" dirty="0" smtClean="0"/>
              <a:t> </a:t>
            </a:r>
            <a:r>
              <a:rPr lang="es-ES" b="1" dirty="0" err="1" smtClean="0"/>
              <a:t>interposed</a:t>
            </a:r>
            <a:r>
              <a:rPr lang="es-ES" b="1" dirty="0" smtClean="0"/>
              <a:t> </a:t>
            </a:r>
            <a:r>
              <a:rPr lang="es-ES" b="1" dirty="0" err="1" smtClean="0"/>
              <a:t>tributary</a:t>
            </a:r>
            <a:endParaRPr lang="es-ES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a </a:t>
            </a:r>
            <a:r>
              <a:rPr lang="es-ES" b="1" dirty="0" err="1" smtClean="0"/>
              <a:t>closed</a:t>
            </a:r>
            <a:r>
              <a:rPr lang="es-ES" b="1" dirty="0" smtClean="0"/>
              <a:t> </a:t>
            </a:r>
            <a:r>
              <a:rPr lang="es-ES" b="1" dirty="0" err="1" smtClean="0"/>
              <a:t>shunt</a:t>
            </a:r>
            <a:endParaRPr lang="es-ES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</a:t>
            </a:r>
            <a:r>
              <a:rPr lang="es-ES" b="1" dirty="0" err="1" smtClean="0"/>
              <a:t>activated</a:t>
            </a:r>
            <a:r>
              <a:rPr lang="es-ES" b="1" dirty="0" smtClean="0"/>
              <a:t> </a:t>
            </a:r>
            <a:r>
              <a:rPr lang="es-ES" b="1" dirty="0" err="1" smtClean="0"/>
              <a:t>by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diastole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/>
          <p:cNvGrpSpPr>
            <a:grpSpLocks/>
          </p:cNvGrpSpPr>
          <p:nvPr/>
        </p:nvGrpSpPr>
        <p:grpSpPr bwMode="auto">
          <a:xfrm>
            <a:off x="3200401" y="228600"/>
            <a:ext cx="2903538" cy="762000"/>
            <a:chOff x="3360" y="348"/>
            <a:chExt cx="1829" cy="480"/>
          </a:xfrm>
        </p:grpSpPr>
        <p:sp>
          <p:nvSpPr>
            <p:cNvPr id="92163" name="Rectangle 3"/>
            <p:cNvSpPr>
              <a:spLocks noChangeArrowheads="1"/>
            </p:cNvSpPr>
            <p:nvPr/>
          </p:nvSpPr>
          <p:spPr bwMode="auto">
            <a:xfrm>
              <a:off x="3452" y="440"/>
              <a:ext cx="17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3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SHUNT </a:t>
              </a:r>
              <a:r>
                <a:rPr lang="it-IT" sz="3000" b="1" dirty="0" smtClean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TYPE 4</a:t>
              </a:r>
              <a:endParaRPr lang="it-IT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92164" name="AutoShape 4"/>
            <p:cNvSpPr>
              <a:spLocks noChangeArrowheads="1"/>
            </p:cNvSpPr>
            <p:nvPr/>
          </p:nvSpPr>
          <p:spPr bwMode="auto">
            <a:xfrm>
              <a:off x="3360" y="348"/>
              <a:ext cx="1504" cy="480"/>
            </a:xfrm>
            <a:prstGeom prst="roundRect">
              <a:avLst>
                <a:gd name="adj" fmla="val 24588"/>
              </a:avLst>
            </a:prstGeom>
            <a:noFill/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2381250" y="6223000"/>
            <a:ext cx="9271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2166" name="Group 6"/>
          <p:cNvGrpSpPr>
            <a:grpSpLocks/>
          </p:cNvGrpSpPr>
          <p:nvPr/>
        </p:nvGrpSpPr>
        <p:grpSpPr bwMode="auto">
          <a:xfrm>
            <a:off x="2965450" y="6210300"/>
            <a:ext cx="3359150" cy="571500"/>
            <a:chOff x="1868" y="3912"/>
            <a:chExt cx="2116" cy="360"/>
          </a:xfrm>
        </p:grpSpPr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1868" y="3952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1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2164" y="3952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2892" y="3912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auto">
            <a:xfrm>
              <a:off x="3036" y="3944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2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2308" y="3912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2452" y="3944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3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2748" y="3944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3276" y="3920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3940" y="3952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>
              <a:off x="3572" y="3960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1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2177" name="Rectangle 17"/>
            <p:cNvSpPr>
              <a:spLocks noChangeArrowheads="1"/>
            </p:cNvSpPr>
            <p:nvPr/>
          </p:nvSpPr>
          <p:spPr bwMode="auto">
            <a:xfrm>
              <a:off x="3868" y="3960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>
              <a:off x="2248" y="405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2179" name="Line 19"/>
            <p:cNvSpPr>
              <a:spLocks noChangeShapeType="1"/>
            </p:cNvSpPr>
            <p:nvPr/>
          </p:nvSpPr>
          <p:spPr bwMode="auto">
            <a:xfrm>
              <a:off x="2824" y="405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2180" name="Line 20"/>
            <p:cNvSpPr>
              <a:spLocks noChangeShapeType="1"/>
            </p:cNvSpPr>
            <p:nvPr/>
          </p:nvSpPr>
          <p:spPr bwMode="auto">
            <a:xfrm>
              <a:off x="3344" y="405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2181" name="Group 21"/>
          <p:cNvGrpSpPr>
            <a:grpSpLocks/>
          </p:cNvGrpSpPr>
          <p:nvPr/>
        </p:nvGrpSpPr>
        <p:grpSpPr bwMode="auto">
          <a:xfrm>
            <a:off x="1905000" y="1066800"/>
            <a:ext cx="2703513" cy="4838700"/>
            <a:chOff x="1200" y="672"/>
            <a:chExt cx="1703" cy="3048"/>
          </a:xfrm>
        </p:grpSpPr>
        <p:sp>
          <p:nvSpPr>
            <p:cNvPr id="92182" name="Arc 22"/>
            <p:cNvSpPr>
              <a:spLocks/>
            </p:cNvSpPr>
            <p:nvPr/>
          </p:nvSpPr>
          <p:spPr bwMode="auto">
            <a:xfrm>
              <a:off x="1548" y="2160"/>
              <a:ext cx="464" cy="38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467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</a:path>
                <a:path w="21600" h="21600" stroke="0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183" name="Line 23"/>
            <p:cNvSpPr>
              <a:spLocks noChangeShapeType="1"/>
            </p:cNvSpPr>
            <p:nvPr/>
          </p:nvSpPr>
          <p:spPr bwMode="auto">
            <a:xfrm>
              <a:off x="1548" y="2536"/>
              <a:ext cx="1" cy="1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184" name="Arc 24"/>
            <p:cNvSpPr>
              <a:spLocks/>
            </p:cNvSpPr>
            <p:nvPr/>
          </p:nvSpPr>
          <p:spPr bwMode="auto">
            <a:xfrm>
              <a:off x="2038" y="1016"/>
              <a:ext cx="494" cy="396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709"/>
                <a:gd name="T1" fmla="*/ 0 h 21600"/>
                <a:gd name="T2" fmla="*/ 21709 w 21709"/>
                <a:gd name="T3" fmla="*/ 21464 h 21600"/>
                <a:gd name="T4" fmla="*/ 109 w 2170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09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</a:path>
                <a:path w="21709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185" name="Line 25"/>
            <p:cNvSpPr>
              <a:spLocks noChangeShapeType="1"/>
            </p:cNvSpPr>
            <p:nvPr/>
          </p:nvSpPr>
          <p:spPr bwMode="auto">
            <a:xfrm>
              <a:off x="2532" y="1384"/>
              <a:ext cx="1" cy="23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186" name="Arc 26"/>
            <p:cNvSpPr>
              <a:spLocks/>
            </p:cNvSpPr>
            <p:nvPr/>
          </p:nvSpPr>
          <p:spPr bwMode="auto">
            <a:xfrm>
              <a:off x="1732" y="1176"/>
              <a:ext cx="696" cy="1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187" name="Line 27"/>
            <p:cNvSpPr>
              <a:spLocks noChangeShapeType="1"/>
            </p:cNvSpPr>
            <p:nvPr/>
          </p:nvSpPr>
          <p:spPr bwMode="auto">
            <a:xfrm>
              <a:off x="2540" y="1416"/>
              <a:ext cx="1" cy="136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188" name="Rectangle 28"/>
            <p:cNvSpPr>
              <a:spLocks noChangeArrowheads="1"/>
            </p:cNvSpPr>
            <p:nvPr/>
          </p:nvSpPr>
          <p:spPr bwMode="auto">
            <a:xfrm>
              <a:off x="2068" y="170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2189" name="Rectangle 29"/>
            <p:cNvSpPr>
              <a:spLocks noChangeArrowheads="1"/>
            </p:cNvSpPr>
            <p:nvPr/>
          </p:nvSpPr>
          <p:spPr bwMode="auto">
            <a:xfrm>
              <a:off x="2604" y="212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2190" name="Rectangle 30"/>
            <p:cNvSpPr>
              <a:spLocks noChangeArrowheads="1"/>
            </p:cNvSpPr>
            <p:nvPr/>
          </p:nvSpPr>
          <p:spPr bwMode="auto">
            <a:xfrm>
              <a:off x="1200" y="87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2191" name="Oval 31"/>
            <p:cNvSpPr>
              <a:spLocks noChangeArrowheads="1"/>
            </p:cNvSpPr>
            <p:nvPr/>
          </p:nvSpPr>
          <p:spPr bwMode="auto">
            <a:xfrm>
              <a:off x="2480" y="2784"/>
              <a:ext cx="112" cy="11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192" name="Line 32"/>
            <p:cNvSpPr>
              <a:spLocks noChangeShapeType="1"/>
            </p:cNvSpPr>
            <p:nvPr/>
          </p:nvSpPr>
          <p:spPr bwMode="auto">
            <a:xfrm flipV="1">
              <a:off x="2016" y="672"/>
              <a:ext cx="0" cy="30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2193" name="Line 33"/>
            <p:cNvSpPr>
              <a:spLocks noChangeShapeType="1"/>
            </p:cNvSpPr>
            <p:nvPr/>
          </p:nvSpPr>
          <p:spPr bwMode="auto">
            <a:xfrm flipV="1">
              <a:off x="1632" y="264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2194" name="Line 34"/>
            <p:cNvSpPr>
              <a:spLocks noChangeShapeType="1"/>
            </p:cNvSpPr>
            <p:nvPr/>
          </p:nvSpPr>
          <p:spPr bwMode="auto">
            <a:xfrm>
              <a:off x="1392" y="1104"/>
              <a:ext cx="96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2195" name="Line 35"/>
            <p:cNvSpPr>
              <a:spLocks noChangeShapeType="1"/>
            </p:cNvSpPr>
            <p:nvPr/>
          </p:nvSpPr>
          <p:spPr bwMode="auto">
            <a:xfrm>
              <a:off x="2400" y="1728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2196" name="Freeform 36"/>
            <p:cNvSpPr>
              <a:spLocks/>
            </p:cNvSpPr>
            <p:nvPr/>
          </p:nvSpPr>
          <p:spPr bwMode="auto">
            <a:xfrm>
              <a:off x="1488" y="816"/>
              <a:ext cx="1072" cy="616"/>
            </a:xfrm>
            <a:custGeom>
              <a:avLst/>
              <a:gdLst/>
              <a:ahLst/>
              <a:cxnLst>
                <a:cxn ang="0">
                  <a:pos x="1072" y="608"/>
                </a:cxn>
                <a:cxn ang="0">
                  <a:pos x="1056" y="600"/>
                </a:cxn>
                <a:cxn ang="0">
                  <a:pos x="1016" y="560"/>
                </a:cxn>
                <a:cxn ang="0">
                  <a:pos x="1000" y="560"/>
                </a:cxn>
                <a:cxn ang="0">
                  <a:pos x="976" y="560"/>
                </a:cxn>
                <a:cxn ang="0">
                  <a:pos x="952" y="560"/>
                </a:cxn>
                <a:cxn ang="0">
                  <a:pos x="880" y="560"/>
                </a:cxn>
                <a:cxn ang="0">
                  <a:pos x="872" y="552"/>
                </a:cxn>
                <a:cxn ang="0">
                  <a:pos x="848" y="552"/>
                </a:cxn>
                <a:cxn ang="0">
                  <a:pos x="832" y="544"/>
                </a:cxn>
                <a:cxn ang="0">
                  <a:pos x="808" y="528"/>
                </a:cxn>
                <a:cxn ang="0">
                  <a:pos x="808" y="512"/>
                </a:cxn>
                <a:cxn ang="0">
                  <a:pos x="792" y="496"/>
                </a:cxn>
                <a:cxn ang="0">
                  <a:pos x="792" y="472"/>
                </a:cxn>
                <a:cxn ang="0">
                  <a:pos x="784" y="456"/>
                </a:cxn>
                <a:cxn ang="0">
                  <a:pos x="776" y="440"/>
                </a:cxn>
                <a:cxn ang="0">
                  <a:pos x="760" y="424"/>
                </a:cxn>
                <a:cxn ang="0">
                  <a:pos x="736" y="416"/>
                </a:cxn>
                <a:cxn ang="0">
                  <a:pos x="720" y="400"/>
                </a:cxn>
                <a:cxn ang="0">
                  <a:pos x="704" y="400"/>
                </a:cxn>
                <a:cxn ang="0">
                  <a:pos x="680" y="400"/>
                </a:cxn>
                <a:cxn ang="0">
                  <a:pos x="656" y="400"/>
                </a:cxn>
                <a:cxn ang="0">
                  <a:pos x="648" y="416"/>
                </a:cxn>
                <a:cxn ang="0">
                  <a:pos x="624" y="416"/>
                </a:cxn>
                <a:cxn ang="0">
                  <a:pos x="592" y="416"/>
                </a:cxn>
                <a:cxn ang="0">
                  <a:pos x="584" y="400"/>
                </a:cxn>
                <a:cxn ang="0">
                  <a:pos x="560" y="392"/>
                </a:cxn>
                <a:cxn ang="0">
                  <a:pos x="552" y="384"/>
                </a:cxn>
                <a:cxn ang="0">
                  <a:pos x="520" y="360"/>
                </a:cxn>
                <a:cxn ang="0">
                  <a:pos x="496" y="352"/>
                </a:cxn>
                <a:cxn ang="0">
                  <a:pos x="488" y="320"/>
                </a:cxn>
                <a:cxn ang="0">
                  <a:pos x="456" y="312"/>
                </a:cxn>
                <a:cxn ang="0">
                  <a:pos x="448" y="296"/>
                </a:cxn>
                <a:cxn ang="0">
                  <a:pos x="440" y="288"/>
                </a:cxn>
                <a:cxn ang="0">
                  <a:pos x="416" y="288"/>
                </a:cxn>
                <a:cxn ang="0">
                  <a:pos x="392" y="288"/>
                </a:cxn>
                <a:cxn ang="0">
                  <a:pos x="368" y="288"/>
                </a:cxn>
                <a:cxn ang="0">
                  <a:pos x="352" y="288"/>
                </a:cxn>
                <a:cxn ang="0">
                  <a:pos x="328" y="288"/>
                </a:cxn>
                <a:cxn ang="0">
                  <a:pos x="296" y="272"/>
                </a:cxn>
                <a:cxn ang="0">
                  <a:pos x="280" y="272"/>
                </a:cxn>
                <a:cxn ang="0">
                  <a:pos x="264" y="264"/>
                </a:cxn>
                <a:cxn ang="0">
                  <a:pos x="240" y="256"/>
                </a:cxn>
                <a:cxn ang="0">
                  <a:pos x="200" y="224"/>
                </a:cxn>
                <a:cxn ang="0">
                  <a:pos x="192" y="192"/>
                </a:cxn>
                <a:cxn ang="0">
                  <a:pos x="160" y="184"/>
                </a:cxn>
                <a:cxn ang="0">
                  <a:pos x="160" y="160"/>
                </a:cxn>
                <a:cxn ang="0">
                  <a:pos x="152" y="136"/>
                </a:cxn>
                <a:cxn ang="0">
                  <a:pos x="152" y="112"/>
                </a:cxn>
                <a:cxn ang="0">
                  <a:pos x="144" y="104"/>
                </a:cxn>
                <a:cxn ang="0">
                  <a:pos x="144" y="80"/>
                </a:cxn>
                <a:cxn ang="0">
                  <a:pos x="128" y="72"/>
                </a:cxn>
                <a:cxn ang="0">
                  <a:pos x="104" y="40"/>
                </a:cxn>
                <a:cxn ang="0">
                  <a:pos x="88" y="32"/>
                </a:cxn>
                <a:cxn ang="0">
                  <a:pos x="72" y="16"/>
                </a:cxn>
                <a:cxn ang="0">
                  <a:pos x="64" y="8"/>
                </a:cxn>
                <a:cxn ang="0">
                  <a:pos x="40" y="8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1072" h="616">
                  <a:moveTo>
                    <a:pt x="1072" y="616"/>
                  </a:moveTo>
                  <a:lnTo>
                    <a:pt x="1072" y="608"/>
                  </a:lnTo>
                  <a:lnTo>
                    <a:pt x="1072" y="600"/>
                  </a:lnTo>
                  <a:lnTo>
                    <a:pt x="1056" y="600"/>
                  </a:lnTo>
                  <a:lnTo>
                    <a:pt x="1032" y="560"/>
                  </a:lnTo>
                  <a:lnTo>
                    <a:pt x="1016" y="560"/>
                  </a:lnTo>
                  <a:lnTo>
                    <a:pt x="1008" y="560"/>
                  </a:lnTo>
                  <a:lnTo>
                    <a:pt x="1000" y="560"/>
                  </a:lnTo>
                  <a:lnTo>
                    <a:pt x="984" y="560"/>
                  </a:lnTo>
                  <a:lnTo>
                    <a:pt x="976" y="560"/>
                  </a:lnTo>
                  <a:lnTo>
                    <a:pt x="968" y="560"/>
                  </a:lnTo>
                  <a:lnTo>
                    <a:pt x="952" y="560"/>
                  </a:lnTo>
                  <a:lnTo>
                    <a:pt x="912" y="560"/>
                  </a:lnTo>
                  <a:lnTo>
                    <a:pt x="880" y="560"/>
                  </a:lnTo>
                  <a:lnTo>
                    <a:pt x="880" y="552"/>
                  </a:lnTo>
                  <a:lnTo>
                    <a:pt x="872" y="552"/>
                  </a:lnTo>
                  <a:lnTo>
                    <a:pt x="864" y="552"/>
                  </a:lnTo>
                  <a:lnTo>
                    <a:pt x="848" y="552"/>
                  </a:lnTo>
                  <a:lnTo>
                    <a:pt x="840" y="552"/>
                  </a:lnTo>
                  <a:lnTo>
                    <a:pt x="832" y="544"/>
                  </a:lnTo>
                  <a:lnTo>
                    <a:pt x="816" y="528"/>
                  </a:lnTo>
                  <a:lnTo>
                    <a:pt x="808" y="528"/>
                  </a:lnTo>
                  <a:lnTo>
                    <a:pt x="808" y="520"/>
                  </a:lnTo>
                  <a:lnTo>
                    <a:pt x="808" y="512"/>
                  </a:lnTo>
                  <a:lnTo>
                    <a:pt x="808" y="496"/>
                  </a:lnTo>
                  <a:lnTo>
                    <a:pt x="792" y="496"/>
                  </a:lnTo>
                  <a:lnTo>
                    <a:pt x="792" y="488"/>
                  </a:lnTo>
                  <a:lnTo>
                    <a:pt x="792" y="472"/>
                  </a:lnTo>
                  <a:lnTo>
                    <a:pt x="792" y="456"/>
                  </a:lnTo>
                  <a:lnTo>
                    <a:pt x="784" y="456"/>
                  </a:lnTo>
                  <a:lnTo>
                    <a:pt x="784" y="448"/>
                  </a:lnTo>
                  <a:lnTo>
                    <a:pt x="776" y="440"/>
                  </a:lnTo>
                  <a:lnTo>
                    <a:pt x="760" y="440"/>
                  </a:lnTo>
                  <a:lnTo>
                    <a:pt x="760" y="424"/>
                  </a:lnTo>
                  <a:lnTo>
                    <a:pt x="744" y="416"/>
                  </a:lnTo>
                  <a:lnTo>
                    <a:pt x="736" y="416"/>
                  </a:lnTo>
                  <a:lnTo>
                    <a:pt x="720" y="416"/>
                  </a:lnTo>
                  <a:lnTo>
                    <a:pt x="720" y="400"/>
                  </a:lnTo>
                  <a:lnTo>
                    <a:pt x="712" y="400"/>
                  </a:lnTo>
                  <a:lnTo>
                    <a:pt x="704" y="400"/>
                  </a:lnTo>
                  <a:lnTo>
                    <a:pt x="688" y="400"/>
                  </a:lnTo>
                  <a:lnTo>
                    <a:pt x="680" y="400"/>
                  </a:lnTo>
                  <a:lnTo>
                    <a:pt x="664" y="400"/>
                  </a:lnTo>
                  <a:lnTo>
                    <a:pt x="656" y="400"/>
                  </a:lnTo>
                  <a:lnTo>
                    <a:pt x="656" y="416"/>
                  </a:lnTo>
                  <a:lnTo>
                    <a:pt x="648" y="416"/>
                  </a:lnTo>
                  <a:lnTo>
                    <a:pt x="632" y="416"/>
                  </a:lnTo>
                  <a:lnTo>
                    <a:pt x="624" y="416"/>
                  </a:lnTo>
                  <a:lnTo>
                    <a:pt x="608" y="416"/>
                  </a:lnTo>
                  <a:lnTo>
                    <a:pt x="592" y="416"/>
                  </a:lnTo>
                  <a:lnTo>
                    <a:pt x="592" y="400"/>
                  </a:lnTo>
                  <a:lnTo>
                    <a:pt x="584" y="400"/>
                  </a:lnTo>
                  <a:lnTo>
                    <a:pt x="576" y="400"/>
                  </a:lnTo>
                  <a:lnTo>
                    <a:pt x="560" y="392"/>
                  </a:lnTo>
                  <a:lnTo>
                    <a:pt x="552" y="392"/>
                  </a:lnTo>
                  <a:lnTo>
                    <a:pt x="552" y="384"/>
                  </a:lnTo>
                  <a:lnTo>
                    <a:pt x="536" y="368"/>
                  </a:lnTo>
                  <a:lnTo>
                    <a:pt x="520" y="360"/>
                  </a:lnTo>
                  <a:lnTo>
                    <a:pt x="512" y="360"/>
                  </a:lnTo>
                  <a:lnTo>
                    <a:pt x="496" y="352"/>
                  </a:lnTo>
                  <a:lnTo>
                    <a:pt x="496" y="328"/>
                  </a:lnTo>
                  <a:lnTo>
                    <a:pt x="488" y="320"/>
                  </a:lnTo>
                  <a:lnTo>
                    <a:pt x="480" y="312"/>
                  </a:lnTo>
                  <a:lnTo>
                    <a:pt x="456" y="312"/>
                  </a:lnTo>
                  <a:lnTo>
                    <a:pt x="456" y="296"/>
                  </a:lnTo>
                  <a:lnTo>
                    <a:pt x="448" y="296"/>
                  </a:lnTo>
                  <a:lnTo>
                    <a:pt x="440" y="296"/>
                  </a:lnTo>
                  <a:lnTo>
                    <a:pt x="440" y="288"/>
                  </a:lnTo>
                  <a:lnTo>
                    <a:pt x="424" y="288"/>
                  </a:lnTo>
                  <a:lnTo>
                    <a:pt x="416" y="288"/>
                  </a:lnTo>
                  <a:lnTo>
                    <a:pt x="408" y="288"/>
                  </a:lnTo>
                  <a:lnTo>
                    <a:pt x="392" y="288"/>
                  </a:lnTo>
                  <a:lnTo>
                    <a:pt x="384" y="288"/>
                  </a:lnTo>
                  <a:lnTo>
                    <a:pt x="368" y="288"/>
                  </a:lnTo>
                  <a:lnTo>
                    <a:pt x="360" y="288"/>
                  </a:lnTo>
                  <a:lnTo>
                    <a:pt x="352" y="288"/>
                  </a:lnTo>
                  <a:lnTo>
                    <a:pt x="336" y="288"/>
                  </a:lnTo>
                  <a:lnTo>
                    <a:pt x="328" y="288"/>
                  </a:lnTo>
                  <a:lnTo>
                    <a:pt x="312" y="288"/>
                  </a:lnTo>
                  <a:lnTo>
                    <a:pt x="296" y="272"/>
                  </a:lnTo>
                  <a:lnTo>
                    <a:pt x="288" y="272"/>
                  </a:lnTo>
                  <a:lnTo>
                    <a:pt x="280" y="272"/>
                  </a:lnTo>
                  <a:lnTo>
                    <a:pt x="264" y="272"/>
                  </a:lnTo>
                  <a:lnTo>
                    <a:pt x="264" y="264"/>
                  </a:lnTo>
                  <a:lnTo>
                    <a:pt x="256" y="256"/>
                  </a:lnTo>
                  <a:lnTo>
                    <a:pt x="240" y="256"/>
                  </a:lnTo>
                  <a:lnTo>
                    <a:pt x="208" y="224"/>
                  </a:lnTo>
                  <a:lnTo>
                    <a:pt x="200" y="224"/>
                  </a:lnTo>
                  <a:lnTo>
                    <a:pt x="200" y="208"/>
                  </a:lnTo>
                  <a:lnTo>
                    <a:pt x="192" y="192"/>
                  </a:lnTo>
                  <a:lnTo>
                    <a:pt x="192" y="184"/>
                  </a:lnTo>
                  <a:lnTo>
                    <a:pt x="160" y="184"/>
                  </a:lnTo>
                  <a:lnTo>
                    <a:pt x="160" y="168"/>
                  </a:lnTo>
                  <a:lnTo>
                    <a:pt x="160" y="160"/>
                  </a:lnTo>
                  <a:lnTo>
                    <a:pt x="152" y="144"/>
                  </a:lnTo>
                  <a:lnTo>
                    <a:pt x="152" y="136"/>
                  </a:lnTo>
                  <a:lnTo>
                    <a:pt x="152" y="128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44" y="104"/>
                  </a:lnTo>
                  <a:lnTo>
                    <a:pt x="144" y="96"/>
                  </a:lnTo>
                  <a:lnTo>
                    <a:pt x="144" y="80"/>
                  </a:lnTo>
                  <a:lnTo>
                    <a:pt x="128" y="80"/>
                  </a:lnTo>
                  <a:lnTo>
                    <a:pt x="128" y="72"/>
                  </a:lnTo>
                  <a:lnTo>
                    <a:pt x="120" y="56"/>
                  </a:lnTo>
                  <a:lnTo>
                    <a:pt x="104" y="40"/>
                  </a:lnTo>
                  <a:lnTo>
                    <a:pt x="96" y="32"/>
                  </a:lnTo>
                  <a:lnTo>
                    <a:pt x="88" y="32"/>
                  </a:lnTo>
                  <a:lnTo>
                    <a:pt x="88" y="16"/>
                  </a:lnTo>
                  <a:lnTo>
                    <a:pt x="72" y="16"/>
                  </a:lnTo>
                  <a:lnTo>
                    <a:pt x="64" y="16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40" y="8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57150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2198" name="Group 38"/>
          <p:cNvGrpSpPr>
            <a:grpSpLocks/>
          </p:cNvGrpSpPr>
          <p:nvPr/>
        </p:nvGrpSpPr>
        <p:grpSpPr bwMode="auto">
          <a:xfrm>
            <a:off x="5449888" y="228600"/>
            <a:ext cx="2387600" cy="762000"/>
            <a:chOff x="3360" y="348"/>
            <a:chExt cx="1504" cy="480"/>
          </a:xfrm>
        </p:grpSpPr>
        <p:sp>
          <p:nvSpPr>
            <p:cNvPr id="92199" name="Rectangle 39"/>
            <p:cNvSpPr>
              <a:spLocks noChangeArrowheads="1"/>
            </p:cNvSpPr>
            <p:nvPr/>
          </p:nvSpPr>
          <p:spPr bwMode="auto">
            <a:xfrm>
              <a:off x="3452" y="440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s-ES">
                <a:latin typeface="Times New Roman" pitchFamily="18" charset="0"/>
              </a:endParaRPr>
            </a:p>
          </p:txBody>
        </p:sp>
        <p:sp>
          <p:nvSpPr>
            <p:cNvPr id="92200" name="AutoShape 40"/>
            <p:cNvSpPr>
              <a:spLocks noChangeArrowheads="1"/>
            </p:cNvSpPr>
            <p:nvPr/>
          </p:nvSpPr>
          <p:spPr bwMode="auto">
            <a:xfrm>
              <a:off x="3360" y="348"/>
              <a:ext cx="1504" cy="480"/>
            </a:xfrm>
            <a:prstGeom prst="roundRect">
              <a:avLst>
                <a:gd name="adj" fmla="val 24588"/>
              </a:avLst>
            </a:prstGeom>
            <a:noFill/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2201" name="Group 41"/>
          <p:cNvGrpSpPr>
            <a:grpSpLocks/>
          </p:cNvGrpSpPr>
          <p:nvPr/>
        </p:nvGrpSpPr>
        <p:grpSpPr bwMode="auto">
          <a:xfrm>
            <a:off x="5570538" y="1066800"/>
            <a:ext cx="3573462" cy="4838700"/>
            <a:chOff x="3509" y="672"/>
            <a:chExt cx="2251" cy="3048"/>
          </a:xfrm>
        </p:grpSpPr>
        <p:sp>
          <p:nvSpPr>
            <p:cNvPr id="92202" name="Arc 42"/>
            <p:cNvSpPr>
              <a:spLocks/>
            </p:cNvSpPr>
            <p:nvPr/>
          </p:nvSpPr>
          <p:spPr bwMode="auto">
            <a:xfrm>
              <a:off x="3509" y="2160"/>
              <a:ext cx="464" cy="38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467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</a:path>
                <a:path w="21600" h="21600" stroke="0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203" name="Line 43"/>
            <p:cNvSpPr>
              <a:spLocks noChangeShapeType="1"/>
            </p:cNvSpPr>
            <p:nvPr/>
          </p:nvSpPr>
          <p:spPr bwMode="auto">
            <a:xfrm>
              <a:off x="3509" y="2536"/>
              <a:ext cx="1" cy="1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204" name="Arc 44"/>
            <p:cNvSpPr>
              <a:spLocks/>
            </p:cNvSpPr>
            <p:nvPr/>
          </p:nvSpPr>
          <p:spPr bwMode="auto">
            <a:xfrm>
              <a:off x="3999" y="1016"/>
              <a:ext cx="494" cy="396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709"/>
                <a:gd name="T1" fmla="*/ 0 h 21600"/>
                <a:gd name="T2" fmla="*/ 21709 w 21709"/>
                <a:gd name="T3" fmla="*/ 21464 h 21600"/>
                <a:gd name="T4" fmla="*/ 109 w 2170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09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</a:path>
                <a:path w="21709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205" name="Line 45"/>
            <p:cNvSpPr>
              <a:spLocks noChangeShapeType="1"/>
            </p:cNvSpPr>
            <p:nvPr/>
          </p:nvSpPr>
          <p:spPr bwMode="auto">
            <a:xfrm>
              <a:off x="4493" y="1384"/>
              <a:ext cx="1" cy="23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206" name="Arc 46"/>
            <p:cNvSpPr>
              <a:spLocks/>
            </p:cNvSpPr>
            <p:nvPr/>
          </p:nvSpPr>
          <p:spPr bwMode="auto">
            <a:xfrm>
              <a:off x="3693" y="1176"/>
              <a:ext cx="696" cy="1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207" name="Line 47"/>
            <p:cNvSpPr>
              <a:spLocks noChangeShapeType="1"/>
            </p:cNvSpPr>
            <p:nvPr/>
          </p:nvSpPr>
          <p:spPr bwMode="auto">
            <a:xfrm>
              <a:off x="4501" y="1824"/>
              <a:ext cx="1" cy="96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208" name="Rectangle 48"/>
            <p:cNvSpPr>
              <a:spLocks noChangeArrowheads="1"/>
            </p:cNvSpPr>
            <p:nvPr/>
          </p:nvSpPr>
          <p:spPr bwMode="auto">
            <a:xfrm>
              <a:off x="4029" y="170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2209" name="Rectangle 49"/>
            <p:cNvSpPr>
              <a:spLocks noChangeArrowheads="1"/>
            </p:cNvSpPr>
            <p:nvPr/>
          </p:nvSpPr>
          <p:spPr bwMode="auto">
            <a:xfrm>
              <a:off x="4565" y="212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2210" name="Rectangle 50"/>
            <p:cNvSpPr>
              <a:spLocks noChangeArrowheads="1"/>
            </p:cNvSpPr>
            <p:nvPr/>
          </p:nvSpPr>
          <p:spPr bwMode="auto">
            <a:xfrm>
              <a:off x="5184" y="1200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2211" name="Line 51"/>
            <p:cNvSpPr>
              <a:spLocks noChangeShapeType="1"/>
            </p:cNvSpPr>
            <p:nvPr/>
          </p:nvSpPr>
          <p:spPr bwMode="auto">
            <a:xfrm flipV="1">
              <a:off x="3977" y="672"/>
              <a:ext cx="0" cy="30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2212" name="Line 52"/>
            <p:cNvSpPr>
              <a:spLocks noChangeShapeType="1"/>
            </p:cNvSpPr>
            <p:nvPr/>
          </p:nvSpPr>
          <p:spPr bwMode="auto">
            <a:xfrm flipV="1">
              <a:off x="3593" y="264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2213" name="Line 53"/>
            <p:cNvSpPr>
              <a:spLocks noChangeShapeType="1"/>
            </p:cNvSpPr>
            <p:nvPr/>
          </p:nvSpPr>
          <p:spPr bwMode="auto">
            <a:xfrm flipH="1">
              <a:off x="4608" y="1728"/>
              <a:ext cx="439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2214" name="Line 54"/>
            <p:cNvSpPr>
              <a:spLocks noChangeShapeType="1"/>
            </p:cNvSpPr>
            <p:nvPr/>
          </p:nvSpPr>
          <p:spPr bwMode="auto">
            <a:xfrm>
              <a:off x="4361" y="201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2215" name="Freeform 55"/>
            <p:cNvSpPr>
              <a:spLocks/>
            </p:cNvSpPr>
            <p:nvPr/>
          </p:nvSpPr>
          <p:spPr bwMode="auto">
            <a:xfrm flipH="1">
              <a:off x="4512" y="1584"/>
              <a:ext cx="471" cy="232"/>
            </a:xfrm>
            <a:custGeom>
              <a:avLst/>
              <a:gdLst/>
              <a:ahLst/>
              <a:cxnLst>
                <a:cxn ang="0">
                  <a:pos x="1072" y="608"/>
                </a:cxn>
                <a:cxn ang="0">
                  <a:pos x="1056" y="600"/>
                </a:cxn>
                <a:cxn ang="0">
                  <a:pos x="1016" y="560"/>
                </a:cxn>
                <a:cxn ang="0">
                  <a:pos x="1000" y="560"/>
                </a:cxn>
                <a:cxn ang="0">
                  <a:pos x="976" y="560"/>
                </a:cxn>
                <a:cxn ang="0">
                  <a:pos x="952" y="560"/>
                </a:cxn>
                <a:cxn ang="0">
                  <a:pos x="880" y="560"/>
                </a:cxn>
                <a:cxn ang="0">
                  <a:pos x="872" y="552"/>
                </a:cxn>
                <a:cxn ang="0">
                  <a:pos x="848" y="552"/>
                </a:cxn>
                <a:cxn ang="0">
                  <a:pos x="832" y="544"/>
                </a:cxn>
                <a:cxn ang="0">
                  <a:pos x="808" y="528"/>
                </a:cxn>
                <a:cxn ang="0">
                  <a:pos x="808" y="512"/>
                </a:cxn>
                <a:cxn ang="0">
                  <a:pos x="792" y="496"/>
                </a:cxn>
                <a:cxn ang="0">
                  <a:pos x="792" y="472"/>
                </a:cxn>
                <a:cxn ang="0">
                  <a:pos x="784" y="456"/>
                </a:cxn>
                <a:cxn ang="0">
                  <a:pos x="776" y="440"/>
                </a:cxn>
                <a:cxn ang="0">
                  <a:pos x="760" y="424"/>
                </a:cxn>
                <a:cxn ang="0">
                  <a:pos x="736" y="416"/>
                </a:cxn>
                <a:cxn ang="0">
                  <a:pos x="720" y="400"/>
                </a:cxn>
                <a:cxn ang="0">
                  <a:pos x="704" y="400"/>
                </a:cxn>
                <a:cxn ang="0">
                  <a:pos x="680" y="400"/>
                </a:cxn>
                <a:cxn ang="0">
                  <a:pos x="656" y="400"/>
                </a:cxn>
                <a:cxn ang="0">
                  <a:pos x="648" y="416"/>
                </a:cxn>
                <a:cxn ang="0">
                  <a:pos x="624" y="416"/>
                </a:cxn>
                <a:cxn ang="0">
                  <a:pos x="592" y="416"/>
                </a:cxn>
                <a:cxn ang="0">
                  <a:pos x="584" y="400"/>
                </a:cxn>
                <a:cxn ang="0">
                  <a:pos x="560" y="392"/>
                </a:cxn>
                <a:cxn ang="0">
                  <a:pos x="552" y="384"/>
                </a:cxn>
                <a:cxn ang="0">
                  <a:pos x="520" y="360"/>
                </a:cxn>
                <a:cxn ang="0">
                  <a:pos x="496" y="352"/>
                </a:cxn>
                <a:cxn ang="0">
                  <a:pos x="488" y="320"/>
                </a:cxn>
                <a:cxn ang="0">
                  <a:pos x="456" y="312"/>
                </a:cxn>
                <a:cxn ang="0">
                  <a:pos x="448" y="296"/>
                </a:cxn>
                <a:cxn ang="0">
                  <a:pos x="440" y="288"/>
                </a:cxn>
                <a:cxn ang="0">
                  <a:pos x="416" y="288"/>
                </a:cxn>
                <a:cxn ang="0">
                  <a:pos x="392" y="288"/>
                </a:cxn>
                <a:cxn ang="0">
                  <a:pos x="368" y="288"/>
                </a:cxn>
                <a:cxn ang="0">
                  <a:pos x="352" y="288"/>
                </a:cxn>
                <a:cxn ang="0">
                  <a:pos x="328" y="288"/>
                </a:cxn>
                <a:cxn ang="0">
                  <a:pos x="296" y="272"/>
                </a:cxn>
                <a:cxn ang="0">
                  <a:pos x="280" y="272"/>
                </a:cxn>
                <a:cxn ang="0">
                  <a:pos x="264" y="264"/>
                </a:cxn>
                <a:cxn ang="0">
                  <a:pos x="240" y="256"/>
                </a:cxn>
                <a:cxn ang="0">
                  <a:pos x="200" y="224"/>
                </a:cxn>
                <a:cxn ang="0">
                  <a:pos x="192" y="192"/>
                </a:cxn>
                <a:cxn ang="0">
                  <a:pos x="160" y="184"/>
                </a:cxn>
                <a:cxn ang="0">
                  <a:pos x="160" y="160"/>
                </a:cxn>
                <a:cxn ang="0">
                  <a:pos x="152" y="136"/>
                </a:cxn>
                <a:cxn ang="0">
                  <a:pos x="152" y="112"/>
                </a:cxn>
                <a:cxn ang="0">
                  <a:pos x="144" y="104"/>
                </a:cxn>
                <a:cxn ang="0">
                  <a:pos x="144" y="80"/>
                </a:cxn>
                <a:cxn ang="0">
                  <a:pos x="128" y="72"/>
                </a:cxn>
                <a:cxn ang="0">
                  <a:pos x="104" y="40"/>
                </a:cxn>
                <a:cxn ang="0">
                  <a:pos x="88" y="32"/>
                </a:cxn>
                <a:cxn ang="0">
                  <a:pos x="72" y="16"/>
                </a:cxn>
                <a:cxn ang="0">
                  <a:pos x="64" y="8"/>
                </a:cxn>
                <a:cxn ang="0">
                  <a:pos x="40" y="8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1072" h="616">
                  <a:moveTo>
                    <a:pt x="1072" y="616"/>
                  </a:moveTo>
                  <a:lnTo>
                    <a:pt x="1072" y="608"/>
                  </a:lnTo>
                  <a:lnTo>
                    <a:pt x="1072" y="600"/>
                  </a:lnTo>
                  <a:lnTo>
                    <a:pt x="1056" y="600"/>
                  </a:lnTo>
                  <a:lnTo>
                    <a:pt x="1032" y="560"/>
                  </a:lnTo>
                  <a:lnTo>
                    <a:pt x="1016" y="560"/>
                  </a:lnTo>
                  <a:lnTo>
                    <a:pt x="1008" y="560"/>
                  </a:lnTo>
                  <a:lnTo>
                    <a:pt x="1000" y="560"/>
                  </a:lnTo>
                  <a:lnTo>
                    <a:pt x="984" y="560"/>
                  </a:lnTo>
                  <a:lnTo>
                    <a:pt x="976" y="560"/>
                  </a:lnTo>
                  <a:lnTo>
                    <a:pt x="968" y="560"/>
                  </a:lnTo>
                  <a:lnTo>
                    <a:pt x="952" y="560"/>
                  </a:lnTo>
                  <a:lnTo>
                    <a:pt x="912" y="560"/>
                  </a:lnTo>
                  <a:lnTo>
                    <a:pt x="880" y="560"/>
                  </a:lnTo>
                  <a:lnTo>
                    <a:pt x="880" y="552"/>
                  </a:lnTo>
                  <a:lnTo>
                    <a:pt x="872" y="552"/>
                  </a:lnTo>
                  <a:lnTo>
                    <a:pt x="864" y="552"/>
                  </a:lnTo>
                  <a:lnTo>
                    <a:pt x="848" y="552"/>
                  </a:lnTo>
                  <a:lnTo>
                    <a:pt x="840" y="552"/>
                  </a:lnTo>
                  <a:lnTo>
                    <a:pt x="832" y="544"/>
                  </a:lnTo>
                  <a:lnTo>
                    <a:pt x="816" y="528"/>
                  </a:lnTo>
                  <a:lnTo>
                    <a:pt x="808" y="528"/>
                  </a:lnTo>
                  <a:lnTo>
                    <a:pt x="808" y="520"/>
                  </a:lnTo>
                  <a:lnTo>
                    <a:pt x="808" y="512"/>
                  </a:lnTo>
                  <a:lnTo>
                    <a:pt x="808" y="496"/>
                  </a:lnTo>
                  <a:lnTo>
                    <a:pt x="792" y="496"/>
                  </a:lnTo>
                  <a:lnTo>
                    <a:pt x="792" y="488"/>
                  </a:lnTo>
                  <a:lnTo>
                    <a:pt x="792" y="472"/>
                  </a:lnTo>
                  <a:lnTo>
                    <a:pt x="792" y="456"/>
                  </a:lnTo>
                  <a:lnTo>
                    <a:pt x="784" y="456"/>
                  </a:lnTo>
                  <a:lnTo>
                    <a:pt x="784" y="448"/>
                  </a:lnTo>
                  <a:lnTo>
                    <a:pt x="776" y="440"/>
                  </a:lnTo>
                  <a:lnTo>
                    <a:pt x="760" y="440"/>
                  </a:lnTo>
                  <a:lnTo>
                    <a:pt x="760" y="424"/>
                  </a:lnTo>
                  <a:lnTo>
                    <a:pt x="744" y="416"/>
                  </a:lnTo>
                  <a:lnTo>
                    <a:pt x="736" y="416"/>
                  </a:lnTo>
                  <a:lnTo>
                    <a:pt x="720" y="416"/>
                  </a:lnTo>
                  <a:lnTo>
                    <a:pt x="720" y="400"/>
                  </a:lnTo>
                  <a:lnTo>
                    <a:pt x="712" y="400"/>
                  </a:lnTo>
                  <a:lnTo>
                    <a:pt x="704" y="400"/>
                  </a:lnTo>
                  <a:lnTo>
                    <a:pt x="688" y="400"/>
                  </a:lnTo>
                  <a:lnTo>
                    <a:pt x="680" y="400"/>
                  </a:lnTo>
                  <a:lnTo>
                    <a:pt x="664" y="400"/>
                  </a:lnTo>
                  <a:lnTo>
                    <a:pt x="656" y="400"/>
                  </a:lnTo>
                  <a:lnTo>
                    <a:pt x="656" y="416"/>
                  </a:lnTo>
                  <a:lnTo>
                    <a:pt x="648" y="416"/>
                  </a:lnTo>
                  <a:lnTo>
                    <a:pt x="632" y="416"/>
                  </a:lnTo>
                  <a:lnTo>
                    <a:pt x="624" y="416"/>
                  </a:lnTo>
                  <a:lnTo>
                    <a:pt x="608" y="416"/>
                  </a:lnTo>
                  <a:lnTo>
                    <a:pt x="592" y="416"/>
                  </a:lnTo>
                  <a:lnTo>
                    <a:pt x="592" y="400"/>
                  </a:lnTo>
                  <a:lnTo>
                    <a:pt x="584" y="400"/>
                  </a:lnTo>
                  <a:lnTo>
                    <a:pt x="576" y="400"/>
                  </a:lnTo>
                  <a:lnTo>
                    <a:pt x="560" y="392"/>
                  </a:lnTo>
                  <a:lnTo>
                    <a:pt x="552" y="392"/>
                  </a:lnTo>
                  <a:lnTo>
                    <a:pt x="552" y="384"/>
                  </a:lnTo>
                  <a:lnTo>
                    <a:pt x="536" y="368"/>
                  </a:lnTo>
                  <a:lnTo>
                    <a:pt x="520" y="360"/>
                  </a:lnTo>
                  <a:lnTo>
                    <a:pt x="512" y="360"/>
                  </a:lnTo>
                  <a:lnTo>
                    <a:pt x="496" y="352"/>
                  </a:lnTo>
                  <a:lnTo>
                    <a:pt x="496" y="328"/>
                  </a:lnTo>
                  <a:lnTo>
                    <a:pt x="488" y="320"/>
                  </a:lnTo>
                  <a:lnTo>
                    <a:pt x="480" y="312"/>
                  </a:lnTo>
                  <a:lnTo>
                    <a:pt x="456" y="312"/>
                  </a:lnTo>
                  <a:lnTo>
                    <a:pt x="456" y="296"/>
                  </a:lnTo>
                  <a:lnTo>
                    <a:pt x="448" y="296"/>
                  </a:lnTo>
                  <a:lnTo>
                    <a:pt x="440" y="296"/>
                  </a:lnTo>
                  <a:lnTo>
                    <a:pt x="440" y="288"/>
                  </a:lnTo>
                  <a:lnTo>
                    <a:pt x="424" y="288"/>
                  </a:lnTo>
                  <a:lnTo>
                    <a:pt x="416" y="288"/>
                  </a:lnTo>
                  <a:lnTo>
                    <a:pt x="408" y="288"/>
                  </a:lnTo>
                  <a:lnTo>
                    <a:pt x="392" y="288"/>
                  </a:lnTo>
                  <a:lnTo>
                    <a:pt x="384" y="288"/>
                  </a:lnTo>
                  <a:lnTo>
                    <a:pt x="368" y="288"/>
                  </a:lnTo>
                  <a:lnTo>
                    <a:pt x="360" y="288"/>
                  </a:lnTo>
                  <a:lnTo>
                    <a:pt x="352" y="288"/>
                  </a:lnTo>
                  <a:lnTo>
                    <a:pt x="336" y="288"/>
                  </a:lnTo>
                  <a:lnTo>
                    <a:pt x="328" y="288"/>
                  </a:lnTo>
                  <a:lnTo>
                    <a:pt x="312" y="288"/>
                  </a:lnTo>
                  <a:lnTo>
                    <a:pt x="296" y="272"/>
                  </a:lnTo>
                  <a:lnTo>
                    <a:pt x="288" y="272"/>
                  </a:lnTo>
                  <a:lnTo>
                    <a:pt x="280" y="272"/>
                  </a:lnTo>
                  <a:lnTo>
                    <a:pt x="264" y="272"/>
                  </a:lnTo>
                  <a:lnTo>
                    <a:pt x="264" y="264"/>
                  </a:lnTo>
                  <a:lnTo>
                    <a:pt x="256" y="256"/>
                  </a:lnTo>
                  <a:lnTo>
                    <a:pt x="240" y="256"/>
                  </a:lnTo>
                  <a:lnTo>
                    <a:pt x="208" y="224"/>
                  </a:lnTo>
                  <a:lnTo>
                    <a:pt x="200" y="224"/>
                  </a:lnTo>
                  <a:lnTo>
                    <a:pt x="200" y="208"/>
                  </a:lnTo>
                  <a:lnTo>
                    <a:pt x="192" y="192"/>
                  </a:lnTo>
                  <a:lnTo>
                    <a:pt x="192" y="184"/>
                  </a:lnTo>
                  <a:lnTo>
                    <a:pt x="160" y="184"/>
                  </a:lnTo>
                  <a:lnTo>
                    <a:pt x="160" y="168"/>
                  </a:lnTo>
                  <a:lnTo>
                    <a:pt x="160" y="160"/>
                  </a:lnTo>
                  <a:lnTo>
                    <a:pt x="152" y="144"/>
                  </a:lnTo>
                  <a:lnTo>
                    <a:pt x="152" y="136"/>
                  </a:lnTo>
                  <a:lnTo>
                    <a:pt x="152" y="128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44" y="104"/>
                  </a:lnTo>
                  <a:lnTo>
                    <a:pt x="144" y="96"/>
                  </a:lnTo>
                  <a:lnTo>
                    <a:pt x="144" y="80"/>
                  </a:lnTo>
                  <a:lnTo>
                    <a:pt x="128" y="80"/>
                  </a:lnTo>
                  <a:lnTo>
                    <a:pt x="128" y="72"/>
                  </a:lnTo>
                  <a:lnTo>
                    <a:pt x="120" y="56"/>
                  </a:lnTo>
                  <a:lnTo>
                    <a:pt x="104" y="40"/>
                  </a:lnTo>
                  <a:lnTo>
                    <a:pt x="96" y="32"/>
                  </a:lnTo>
                  <a:lnTo>
                    <a:pt x="88" y="32"/>
                  </a:lnTo>
                  <a:lnTo>
                    <a:pt x="88" y="16"/>
                  </a:lnTo>
                  <a:lnTo>
                    <a:pt x="72" y="16"/>
                  </a:lnTo>
                  <a:lnTo>
                    <a:pt x="64" y="16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40" y="8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57150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216" name="Oval 56"/>
            <p:cNvSpPr>
              <a:spLocks noChangeArrowheads="1"/>
            </p:cNvSpPr>
            <p:nvPr/>
          </p:nvSpPr>
          <p:spPr bwMode="auto">
            <a:xfrm>
              <a:off x="4904" y="1488"/>
              <a:ext cx="136" cy="1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217" name="Text Box 57"/>
            <p:cNvSpPr txBox="1">
              <a:spLocks noChangeArrowheads="1"/>
            </p:cNvSpPr>
            <p:nvPr/>
          </p:nvSpPr>
          <p:spPr bwMode="auto">
            <a:xfrm>
              <a:off x="4368" y="720"/>
              <a:ext cx="13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 b="1" dirty="0" smtClean="0">
                  <a:solidFill>
                    <a:srgbClr val="FF3399"/>
                  </a:solidFill>
                </a:rPr>
                <a:t>PERFORATOR (p </a:t>
              </a:r>
              <a:r>
                <a:rPr lang="it-IT" sz="1800" b="1" dirty="0">
                  <a:solidFill>
                    <a:srgbClr val="FF3399"/>
                  </a:solidFill>
                </a:rPr>
                <a:t>)</a:t>
              </a:r>
            </a:p>
          </p:txBody>
        </p:sp>
        <p:sp>
          <p:nvSpPr>
            <p:cNvPr id="92218" name="Oval 58"/>
            <p:cNvSpPr>
              <a:spLocks noChangeArrowheads="1"/>
            </p:cNvSpPr>
            <p:nvPr/>
          </p:nvSpPr>
          <p:spPr bwMode="auto">
            <a:xfrm>
              <a:off x="4448" y="2784"/>
              <a:ext cx="112" cy="11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1" name="Text Box 1065"/>
          <p:cNvSpPr txBox="1">
            <a:spLocks noChangeArrowheads="1"/>
          </p:cNvSpPr>
          <p:nvPr/>
        </p:nvSpPr>
        <p:spPr bwMode="auto">
          <a:xfrm>
            <a:off x="304800" y="23622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 b="1" dirty="0" smtClean="0">
                <a:solidFill>
                  <a:srgbClr val="FF3399"/>
                </a:solidFill>
              </a:rPr>
              <a:t>PELVIC SHUNT ( ps)</a:t>
            </a:r>
            <a:endParaRPr lang="it-IT" sz="1800" b="1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8" name="Group 10"/>
          <p:cNvGrpSpPr>
            <a:grpSpLocks/>
          </p:cNvGrpSpPr>
          <p:nvPr/>
        </p:nvGrpSpPr>
        <p:grpSpPr bwMode="auto">
          <a:xfrm>
            <a:off x="2967041" y="228600"/>
            <a:ext cx="3340101" cy="762000"/>
            <a:chOff x="3360" y="348"/>
            <a:chExt cx="2104" cy="480"/>
          </a:xfrm>
        </p:grpSpPr>
        <p:sp>
          <p:nvSpPr>
            <p:cNvPr id="43019" name="Rectangle 11"/>
            <p:cNvSpPr>
              <a:spLocks noChangeArrowheads="1"/>
            </p:cNvSpPr>
            <p:nvPr/>
          </p:nvSpPr>
          <p:spPr bwMode="auto">
            <a:xfrm>
              <a:off x="3452" y="440"/>
              <a:ext cx="201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3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SHUNT </a:t>
              </a:r>
              <a:r>
                <a:rPr lang="it-IT" sz="3000" b="1" dirty="0" smtClean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TYPE </a:t>
              </a:r>
              <a:r>
                <a:rPr lang="it-IT" sz="3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4+2</a:t>
              </a:r>
              <a:endParaRPr lang="it-IT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43020" name="AutoShape 12"/>
            <p:cNvSpPr>
              <a:spLocks noChangeArrowheads="1"/>
            </p:cNvSpPr>
            <p:nvPr/>
          </p:nvSpPr>
          <p:spPr bwMode="auto">
            <a:xfrm>
              <a:off x="3360" y="348"/>
              <a:ext cx="1504" cy="480"/>
            </a:xfrm>
            <a:prstGeom prst="roundRect">
              <a:avLst>
                <a:gd name="adj" fmla="val 24588"/>
              </a:avLst>
            </a:prstGeom>
            <a:noFill/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3037" name="Group 29"/>
          <p:cNvGrpSpPr>
            <a:grpSpLocks/>
          </p:cNvGrpSpPr>
          <p:nvPr/>
        </p:nvGrpSpPr>
        <p:grpSpPr bwMode="auto">
          <a:xfrm>
            <a:off x="1768476" y="1341438"/>
            <a:ext cx="3298825" cy="4838700"/>
            <a:chOff x="1104" y="845"/>
            <a:chExt cx="2078" cy="3048"/>
          </a:xfrm>
        </p:grpSpPr>
        <p:sp>
          <p:nvSpPr>
            <p:cNvPr id="43010" name="Arc 2"/>
            <p:cNvSpPr>
              <a:spLocks/>
            </p:cNvSpPr>
            <p:nvPr/>
          </p:nvSpPr>
          <p:spPr bwMode="auto">
            <a:xfrm>
              <a:off x="1452" y="2333"/>
              <a:ext cx="464" cy="38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467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</a:path>
                <a:path w="21600" h="21600" stroke="0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11" name="Line 3"/>
            <p:cNvSpPr>
              <a:spLocks noChangeShapeType="1"/>
            </p:cNvSpPr>
            <p:nvPr/>
          </p:nvSpPr>
          <p:spPr bwMode="auto">
            <a:xfrm>
              <a:off x="1452" y="2709"/>
              <a:ext cx="1" cy="1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12" name="Arc 4"/>
            <p:cNvSpPr>
              <a:spLocks/>
            </p:cNvSpPr>
            <p:nvPr/>
          </p:nvSpPr>
          <p:spPr bwMode="auto">
            <a:xfrm>
              <a:off x="1942" y="1189"/>
              <a:ext cx="494" cy="396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709"/>
                <a:gd name="T1" fmla="*/ 0 h 21600"/>
                <a:gd name="T2" fmla="*/ 21709 w 21709"/>
                <a:gd name="T3" fmla="*/ 21464 h 21600"/>
                <a:gd name="T4" fmla="*/ 109 w 2170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09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</a:path>
                <a:path w="21709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13" name="Line 5"/>
            <p:cNvSpPr>
              <a:spLocks noChangeShapeType="1"/>
            </p:cNvSpPr>
            <p:nvPr/>
          </p:nvSpPr>
          <p:spPr bwMode="auto">
            <a:xfrm>
              <a:off x="2436" y="1557"/>
              <a:ext cx="1" cy="23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14" name="Arc 6"/>
            <p:cNvSpPr>
              <a:spLocks/>
            </p:cNvSpPr>
            <p:nvPr/>
          </p:nvSpPr>
          <p:spPr bwMode="auto">
            <a:xfrm>
              <a:off x="1636" y="1349"/>
              <a:ext cx="696" cy="1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1972" y="1877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>
                  <a:solidFill>
                    <a:schemeClr val="tx2"/>
                  </a:solidFill>
                </a:rPr>
                <a:t>R 1</a:t>
              </a:r>
              <a:endParaRPr lang="it-IT" sz="20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2508" y="2021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>
                  <a:solidFill>
                    <a:schemeClr val="tx2"/>
                  </a:solidFill>
                </a:rPr>
                <a:t>R 2</a:t>
              </a:r>
              <a:endParaRPr lang="it-IT" sz="20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3021" name="Rectangle 13"/>
            <p:cNvSpPr>
              <a:spLocks noChangeArrowheads="1"/>
            </p:cNvSpPr>
            <p:nvPr/>
          </p:nvSpPr>
          <p:spPr bwMode="auto">
            <a:xfrm>
              <a:off x="1104" y="1047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>
                  <a:solidFill>
                    <a:schemeClr val="tx2"/>
                  </a:solidFill>
                </a:rPr>
                <a:t>R 3</a:t>
              </a:r>
              <a:endParaRPr lang="it-IT" sz="20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3022" name="Oval 14"/>
            <p:cNvSpPr>
              <a:spLocks noChangeArrowheads="1"/>
            </p:cNvSpPr>
            <p:nvPr/>
          </p:nvSpPr>
          <p:spPr bwMode="auto">
            <a:xfrm>
              <a:off x="2384" y="2957"/>
              <a:ext cx="112" cy="11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23" name="Line 15"/>
            <p:cNvSpPr>
              <a:spLocks noChangeShapeType="1"/>
            </p:cNvSpPr>
            <p:nvPr/>
          </p:nvSpPr>
          <p:spPr bwMode="auto">
            <a:xfrm flipV="1">
              <a:off x="1920" y="845"/>
              <a:ext cx="0" cy="30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3024" name="Line 16"/>
            <p:cNvSpPr>
              <a:spLocks noChangeShapeType="1"/>
            </p:cNvSpPr>
            <p:nvPr/>
          </p:nvSpPr>
          <p:spPr bwMode="auto">
            <a:xfrm flipV="1">
              <a:off x="1536" y="2813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3025" name="Line 17"/>
            <p:cNvSpPr>
              <a:spLocks noChangeShapeType="1"/>
            </p:cNvSpPr>
            <p:nvPr/>
          </p:nvSpPr>
          <p:spPr bwMode="auto">
            <a:xfrm>
              <a:off x="1296" y="1277"/>
              <a:ext cx="96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3026" name="Line 18"/>
            <p:cNvSpPr>
              <a:spLocks noChangeShapeType="1"/>
            </p:cNvSpPr>
            <p:nvPr/>
          </p:nvSpPr>
          <p:spPr bwMode="auto">
            <a:xfrm>
              <a:off x="2304" y="1901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3027" name="Freeform 19"/>
            <p:cNvSpPr>
              <a:spLocks/>
            </p:cNvSpPr>
            <p:nvPr/>
          </p:nvSpPr>
          <p:spPr bwMode="auto">
            <a:xfrm>
              <a:off x="1392" y="989"/>
              <a:ext cx="1072" cy="616"/>
            </a:xfrm>
            <a:custGeom>
              <a:avLst/>
              <a:gdLst/>
              <a:ahLst/>
              <a:cxnLst>
                <a:cxn ang="0">
                  <a:pos x="1072" y="608"/>
                </a:cxn>
                <a:cxn ang="0">
                  <a:pos x="1056" y="600"/>
                </a:cxn>
                <a:cxn ang="0">
                  <a:pos x="1016" y="560"/>
                </a:cxn>
                <a:cxn ang="0">
                  <a:pos x="1000" y="560"/>
                </a:cxn>
                <a:cxn ang="0">
                  <a:pos x="976" y="560"/>
                </a:cxn>
                <a:cxn ang="0">
                  <a:pos x="952" y="560"/>
                </a:cxn>
                <a:cxn ang="0">
                  <a:pos x="880" y="560"/>
                </a:cxn>
                <a:cxn ang="0">
                  <a:pos x="872" y="552"/>
                </a:cxn>
                <a:cxn ang="0">
                  <a:pos x="848" y="552"/>
                </a:cxn>
                <a:cxn ang="0">
                  <a:pos x="832" y="544"/>
                </a:cxn>
                <a:cxn ang="0">
                  <a:pos x="808" y="528"/>
                </a:cxn>
                <a:cxn ang="0">
                  <a:pos x="808" y="512"/>
                </a:cxn>
                <a:cxn ang="0">
                  <a:pos x="792" y="496"/>
                </a:cxn>
                <a:cxn ang="0">
                  <a:pos x="792" y="472"/>
                </a:cxn>
                <a:cxn ang="0">
                  <a:pos x="784" y="456"/>
                </a:cxn>
                <a:cxn ang="0">
                  <a:pos x="776" y="440"/>
                </a:cxn>
                <a:cxn ang="0">
                  <a:pos x="760" y="424"/>
                </a:cxn>
                <a:cxn ang="0">
                  <a:pos x="736" y="416"/>
                </a:cxn>
                <a:cxn ang="0">
                  <a:pos x="720" y="400"/>
                </a:cxn>
                <a:cxn ang="0">
                  <a:pos x="704" y="400"/>
                </a:cxn>
                <a:cxn ang="0">
                  <a:pos x="680" y="400"/>
                </a:cxn>
                <a:cxn ang="0">
                  <a:pos x="656" y="400"/>
                </a:cxn>
                <a:cxn ang="0">
                  <a:pos x="648" y="416"/>
                </a:cxn>
                <a:cxn ang="0">
                  <a:pos x="624" y="416"/>
                </a:cxn>
                <a:cxn ang="0">
                  <a:pos x="592" y="416"/>
                </a:cxn>
                <a:cxn ang="0">
                  <a:pos x="584" y="400"/>
                </a:cxn>
                <a:cxn ang="0">
                  <a:pos x="560" y="392"/>
                </a:cxn>
                <a:cxn ang="0">
                  <a:pos x="552" y="384"/>
                </a:cxn>
                <a:cxn ang="0">
                  <a:pos x="520" y="360"/>
                </a:cxn>
                <a:cxn ang="0">
                  <a:pos x="496" y="352"/>
                </a:cxn>
                <a:cxn ang="0">
                  <a:pos x="488" y="320"/>
                </a:cxn>
                <a:cxn ang="0">
                  <a:pos x="456" y="312"/>
                </a:cxn>
                <a:cxn ang="0">
                  <a:pos x="448" y="296"/>
                </a:cxn>
                <a:cxn ang="0">
                  <a:pos x="440" y="288"/>
                </a:cxn>
                <a:cxn ang="0">
                  <a:pos x="416" y="288"/>
                </a:cxn>
                <a:cxn ang="0">
                  <a:pos x="392" y="288"/>
                </a:cxn>
                <a:cxn ang="0">
                  <a:pos x="368" y="288"/>
                </a:cxn>
                <a:cxn ang="0">
                  <a:pos x="352" y="288"/>
                </a:cxn>
                <a:cxn ang="0">
                  <a:pos x="328" y="288"/>
                </a:cxn>
                <a:cxn ang="0">
                  <a:pos x="296" y="272"/>
                </a:cxn>
                <a:cxn ang="0">
                  <a:pos x="280" y="272"/>
                </a:cxn>
                <a:cxn ang="0">
                  <a:pos x="264" y="264"/>
                </a:cxn>
                <a:cxn ang="0">
                  <a:pos x="240" y="256"/>
                </a:cxn>
                <a:cxn ang="0">
                  <a:pos x="200" y="224"/>
                </a:cxn>
                <a:cxn ang="0">
                  <a:pos x="192" y="192"/>
                </a:cxn>
                <a:cxn ang="0">
                  <a:pos x="160" y="184"/>
                </a:cxn>
                <a:cxn ang="0">
                  <a:pos x="160" y="160"/>
                </a:cxn>
                <a:cxn ang="0">
                  <a:pos x="152" y="136"/>
                </a:cxn>
                <a:cxn ang="0">
                  <a:pos x="152" y="112"/>
                </a:cxn>
                <a:cxn ang="0">
                  <a:pos x="144" y="104"/>
                </a:cxn>
                <a:cxn ang="0">
                  <a:pos x="144" y="80"/>
                </a:cxn>
                <a:cxn ang="0">
                  <a:pos x="128" y="72"/>
                </a:cxn>
                <a:cxn ang="0">
                  <a:pos x="104" y="40"/>
                </a:cxn>
                <a:cxn ang="0">
                  <a:pos x="88" y="32"/>
                </a:cxn>
                <a:cxn ang="0">
                  <a:pos x="72" y="16"/>
                </a:cxn>
                <a:cxn ang="0">
                  <a:pos x="64" y="8"/>
                </a:cxn>
                <a:cxn ang="0">
                  <a:pos x="40" y="8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1072" h="616">
                  <a:moveTo>
                    <a:pt x="1072" y="616"/>
                  </a:moveTo>
                  <a:lnTo>
                    <a:pt x="1072" y="608"/>
                  </a:lnTo>
                  <a:lnTo>
                    <a:pt x="1072" y="600"/>
                  </a:lnTo>
                  <a:lnTo>
                    <a:pt x="1056" y="600"/>
                  </a:lnTo>
                  <a:lnTo>
                    <a:pt x="1032" y="560"/>
                  </a:lnTo>
                  <a:lnTo>
                    <a:pt x="1016" y="560"/>
                  </a:lnTo>
                  <a:lnTo>
                    <a:pt x="1008" y="560"/>
                  </a:lnTo>
                  <a:lnTo>
                    <a:pt x="1000" y="560"/>
                  </a:lnTo>
                  <a:lnTo>
                    <a:pt x="984" y="560"/>
                  </a:lnTo>
                  <a:lnTo>
                    <a:pt x="976" y="560"/>
                  </a:lnTo>
                  <a:lnTo>
                    <a:pt x="968" y="560"/>
                  </a:lnTo>
                  <a:lnTo>
                    <a:pt x="952" y="560"/>
                  </a:lnTo>
                  <a:lnTo>
                    <a:pt x="912" y="560"/>
                  </a:lnTo>
                  <a:lnTo>
                    <a:pt x="880" y="560"/>
                  </a:lnTo>
                  <a:lnTo>
                    <a:pt x="880" y="552"/>
                  </a:lnTo>
                  <a:lnTo>
                    <a:pt x="872" y="552"/>
                  </a:lnTo>
                  <a:lnTo>
                    <a:pt x="864" y="552"/>
                  </a:lnTo>
                  <a:lnTo>
                    <a:pt x="848" y="552"/>
                  </a:lnTo>
                  <a:lnTo>
                    <a:pt x="840" y="552"/>
                  </a:lnTo>
                  <a:lnTo>
                    <a:pt x="832" y="544"/>
                  </a:lnTo>
                  <a:lnTo>
                    <a:pt x="816" y="528"/>
                  </a:lnTo>
                  <a:lnTo>
                    <a:pt x="808" y="528"/>
                  </a:lnTo>
                  <a:lnTo>
                    <a:pt x="808" y="520"/>
                  </a:lnTo>
                  <a:lnTo>
                    <a:pt x="808" y="512"/>
                  </a:lnTo>
                  <a:lnTo>
                    <a:pt x="808" y="496"/>
                  </a:lnTo>
                  <a:lnTo>
                    <a:pt x="792" y="496"/>
                  </a:lnTo>
                  <a:lnTo>
                    <a:pt x="792" y="488"/>
                  </a:lnTo>
                  <a:lnTo>
                    <a:pt x="792" y="472"/>
                  </a:lnTo>
                  <a:lnTo>
                    <a:pt x="792" y="456"/>
                  </a:lnTo>
                  <a:lnTo>
                    <a:pt x="784" y="456"/>
                  </a:lnTo>
                  <a:lnTo>
                    <a:pt x="784" y="448"/>
                  </a:lnTo>
                  <a:lnTo>
                    <a:pt x="776" y="440"/>
                  </a:lnTo>
                  <a:lnTo>
                    <a:pt x="760" y="440"/>
                  </a:lnTo>
                  <a:lnTo>
                    <a:pt x="760" y="424"/>
                  </a:lnTo>
                  <a:lnTo>
                    <a:pt x="744" y="416"/>
                  </a:lnTo>
                  <a:lnTo>
                    <a:pt x="736" y="416"/>
                  </a:lnTo>
                  <a:lnTo>
                    <a:pt x="720" y="416"/>
                  </a:lnTo>
                  <a:lnTo>
                    <a:pt x="720" y="400"/>
                  </a:lnTo>
                  <a:lnTo>
                    <a:pt x="712" y="400"/>
                  </a:lnTo>
                  <a:lnTo>
                    <a:pt x="704" y="400"/>
                  </a:lnTo>
                  <a:lnTo>
                    <a:pt x="688" y="400"/>
                  </a:lnTo>
                  <a:lnTo>
                    <a:pt x="680" y="400"/>
                  </a:lnTo>
                  <a:lnTo>
                    <a:pt x="664" y="400"/>
                  </a:lnTo>
                  <a:lnTo>
                    <a:pt x="656" y="400"/>
                  </a:lnTo>
                  <a:lnTo>
                    <a:pt x="656" y="416"/>
                  </a:lnTo>
                  <a:lnTo>
                    <a:pt x="648" y="416"/>
                  </a:lnTo>
                  <a:lnTo>
                    <a:pt x="632" y="416"/>
                  </a:lnTo>
                  <a:lnTo>
                    <a:pt x="624" y="416"/>
                  </a:lnTo>
                  <a:lnTo>
                    <a:pt x="608" y="416"/>
                  </a:lnTo>
                  <a:lnTo>
                    <a:pt x="592" y="416"/>
                  </a:lnTo>
                  <a:lnTo>
                    <a:pt x="592" y="400"/>
                  </a:lnTo>
                  <a:lnTo>
                    <a:pt x="584" y="400"/>
                  </a:lnTo>
                  <a:lnTo>
                    <a:pt x="576" y="400"/>
                  </a:lnTo>
                  <a:lnTo>
                    <a:pt x="560" y="392"/>
                  </a:lnTo>
                  <a:lnTo>
                    <a:pt x="552" y="392"/>
                  </a:lnTo>
                  <a:lnTo>
                    <a:pt x="552" y="384"/>
                  </a:lnTo>
                  <a:lnTo>
                    <a:pt x="536" y="368"/>
                  </a:lnTo>
                  <a:lnTo>
                    <a:pt x="520" y="360"/>
                  </a:lnTo>
                  <a:lnTo>
                    <a:pt x="512" y="360"/>
                  </a:lnTo>
                  <a:lnTo>
                    <a:pt x="496" y="352"/>
                  </a:lnTo>
                  <a:lnTo>
                    <a:pt x="496" y="328"/>
                  </a:lnTo>
                  <a:lnTo>
                    <a:pt x="488" y="320"/>
                  </a:lnTo>
                  <a:lnTo>
                    <a:pt x="480" y="312"/>
                  </a:lnTo>
                  <a:lnTo>
                    <a:pt x="456" y="312"/>
                  </a:lnTo>
                  <a:lnTo>
                    <a:pt x="456" y="296"/>
                  </a:lnTo>
                  <a:lnTo>
                    <a:pt x="448" y="296"/>
                  </a:lnTo>
                  <a:lnTo>
                    <a:pt x="440" y="296"/>
                  </a:lnTo>
                  <a:lnTo>
                    <a:pt x="440" y="288"/>
                  </a:lnTo>
                  <a:lnTo>
                    <a:pt x="424" y="288"/>
                  </a:lnTo>
                  <a:lnTo>
                    <a:pt x="416" y="288"/>
                  </a:lnTo>
                  <a:lnTo>
                    <a:pt x="408" y="288"/>
                  </a:lnTo>
                  <a:lnTo>
                    <a:pt x="392" y="288"/>
                  </a:lnTo>
                  <a:lnTo>
                    <a:pt x="384" y="288"/>
                  </a:lnTo>
                  <a:lnTo>
                    <a:pt x="368" y="288"/>
                  </a:lnTo>
                  <a:lnTo>
                    <a:pt x="360" y="288"/>
                  </a:lnTo>
                  <a:lnTo>
                    <a:pt x="352" y="288"/>
                  </a:lnTo>
                  <a:lnTo>
                    <a:pt x="336" y="288"/>
                  </a:lnTo>
                  <a:lnTo>
                    <a:pt x="328" y="288"/>
                  </a:lnTo>
                  <a:lnTo>
                    <a:pt x="312" y="288"/>
                  </a:lnTo>
                  <a:lnTo>
                    <a:pt x="296" y="272"/>
                  </a:lnTo>
                  <a:lnTo>
                    <a:pt x="288" y="272"/>
                  </a:lnTo>
                  <a:lnTo>
                    <a:pt x="280" y="272"/>
                  </a:lnTo>
                  <a:lnTo>
                    <a:pt x="264" y="272"/>
                  </a:lnTo>
                  <a:lnTo>
                    <a:pt x="264" y="264"/>
                  </a:lnTo>
                  <a:lnTo>
                    <a:pt x="256" y="256"/>
                  </a:lnTo>
                  <a:lnTo>
                    <a:pt x="240" y="256"/>
                  </a:lnTo>
                  <a:lnTo>
                    <a:pt x="208" y="224"/>
                  </a:lnTo>
                  <a:lnTo>
                    <a:pt x="200" y="224"/>
                  </a:lnTo>
                  <a:lnTo>
                    <a:pt x="200" y="208"/>
                  </a:lnTo>
                  <a:lnTo>
                    <a:pt x="192" y="192"/>
                  </a:lnTo>
                  <a:lnTo>
                    <a:pt x="192" y="184"/>
                  </a:lnTo>
                  <a:lnTo>
                    <a:pt x="160" y="184"/>
                  </a:lnTo>
                  <a:lnTo>
                    <a:pt x="160" y="168"/>
                  </a:lnTo>
                  <a:lnTo>
                    <a:pt x="160" y="160"/>
                  </a:lnTo>
                  <a:lnTo>
                    <a:pt x="152" y="144"/>
                  </a:lnTo>
                  <a:lnTo>
                    <a:pt x="152" y="136"/>
                  </a:lnTo>
                  <a:lnTo>
                    <a:pt x="152" y="128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44" y="104"/>
                  </a:lnTo>
                  <a:lnTo>
                    <a:pt x="144" y="96"/>
                  </a:lnTo>
                  <a:lnTo>
                    <a:pt x="144" y="80"/>
                  </a:lnTo>
                  <a:lnTo>
                    <a:pt x="128" y="80"/>
                  </a:lnTo>
                  <a:lnTo>
                    <a:pt x="128" y="72"/>
                  </a:lnTo>
                  <a:lnTo>
                    <a:pt x="120" y="56"/>
                  </a:lnTo>
                  <a:lnTo>
                    <a:pt x="104" y="40"/>
                  </a:lnTo>
                  <a:lnTo>
                    <a:pt x="96" y="32"/>
                  </a:lnTo>
                  <a:lnTo>
                    <a:pt x="88" y="32"/>
                  </a:lnTo>
                  <a:lnTo>
                    <a:pt x="88" y="16"/>
                  </a:lnTo>
                  <a:lnTo>
                    <a:pt x="72" y="16"/>
                  </a:lnTo>
                  <a:lnTo>
                    <a:pt x="64" y="16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40" y="8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57150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30" name="Freeform 22"/>
            <p:cNvSpPr>
              <a:spLocks/>
            </p:cNvSpPr>
            <p:nvPr/>
          </p:nvSpPr>
          <p:spPr bwMode="auto">
            <a:xfrm>
              <a:off x="2446" y="2483"/>
              <a:ext cx="73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" y="36"/>
                </a:cxn>
                <a:cxn ang="0">
                  <a:pos x="164" y="64"/>
                </a:cxn>
                <a:cxn ang="0">
                  <a:pos x="283" y="219"/>
                </a:cxn>
                <a:cxn ang="0">
                  <a:pos x="274" y="311"/>
                </a:cxn>
                <a:cxn ang="0">
                  <a:pos x="256" y="338"/>
                </a:cxn>
                <a:cxn ang="0">
                  <a:pos x="320" y="393"/>
                </a:cxn>
                <a:cxn ang="0">
                  <a:pos x="695" y="457"/>
                </a:cxn>
                <a:cxn ang="0">
                  <a:pos x="585" y="676"/>
                </a:cxn>
                <a:cxn ang="0">
                  <a:pos x="594" y="768"/>
                </a:cxn>
              </a:cxnLst>
              <a:rect l="0" t="0" r="r" b="b"/>
              <a:pathLst>
                <a:path w="736" h="768">
                  <a:moveTo>
                    <a:pt x="0" y="0"/>
                  </a:moveTo>
                  <a:cubicBezTo>
                    <a:pt x="29" y="10"/>
                    <a:pt x="44" y="26"/>
                    <a:pt x="73" y="36"/>
                  </a:cubicBezTo>
                  <a:cubicBezTo>
                    <a:pt x="124" y="26"/>
                    <a:pt x="136" y="20"/>
                    <a:pt x="164" y="64"/>
                  </a:cubicBezTo>
                  <a:cubicBezTo>
                    <a:pt x="176" y="227"/>
                    <a:pt x="147" y="204"/>
                    <a:pt x="283" y="219"/>
                  </a:cubicBezTo>
                  <a:cubicBezTo>
                    <a:pt x="280" y="250"/>
                    <a:pt x="281" y="281"/>
                    <a:pt x="274" y="311"/>
                  </a:cubicBezTo>
                  <a:cubicBezTo>
                    <a:pt x="272" y="322"/>
                    <a:pt x="256" y="327"/>
                    <a:pt x="256" y="338"/>
                  </a:cubicBezTo>
                  <a:cubicBezTo>
                    <a:pt x="256" y="377"/>
                    <a:pt x="291" y="385"/>
                    <a:pt x="320" y="393"/>
                  </a:cubicBezTo>
                  <a:cubicBezTo>
                    <a:pt x="441" y="425"/>
                    <a:pt x="571" y="440"/>
                    <a:pt x="695" y="457"/>
                  </a:cubicBezTo>
                  <a:cubicBezTo>
                    <a:pt x="736" y="581"/>
                    <a:pt x="641" y="602"/>
                    <a:pt x="585" y="676"/>
                  </a:cubicBezTo>
                  <a:cubicBezTo>
                    <a:pt x="574" y="711"/>
                    <a:pt x="578" y="735"/>
                    <a:pt x="594" y="768"/>
                  </a:cubicBezTo>
                </a:path>
              </a:pathLst>
            </a:custGeom>
            <a:noFill/>
            <a:ln w="5715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3031" name="Oval 23"/>
            <p:cNvSpPr>
              <a:spLocks noChangeArrowheads="1"/>
            </p:cNvSpPr>
            <p:nvPr/>
          </p:nvSpPr>
          <p:spPr bwMode="auto">
            <a:xfrm>
              <a:off x="2983" y="3201"/>
              <a:ext cx="112" cy="11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15" name="Line 7"/>
            <p:cNvSpPr>
              <a:spLocks noChangeShapeType="1"/>
            </p:cNvSpPr>
            <p:nvPr/>
          </p:nvSpPr>
          <p:spPr bwMode="auto">
            <a:xfrm>
              <a:off x="2444" y="1589"/>
              <a:ext cx="1" cy="136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5508625" y="2889250"/>
            <a:ext cx="32400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a </a:t>
            </a:r>
            <a:r>
              <a:rPr lang="es-ES" b="1" dirty="0" err="1" smtClean="0"/>
              <a:t>combination</a:t>
            </a:r>
            <a:r>
              <a:rPr lang="es-ES" b="1" dirty="0" smtClean="0"/>
              <a:t> of </a:t>
            </a:r>
            <a:r>
              <a:rPr lang="es-ES" b="1" dirty="0" err="1" smtClean="0"/>
              <a:t>shunt</a:t>
            </a:r>
            <a:r>
              <a:rPr lang="es-ES" b="1" dirty="0" smtClean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4 and </a:t>
            </a:r>
            <a:r>
              <a:rPr lang="es-ES" b="1" dirty="0" err="1" smtClean="0"/>
              <a:t>shunt</a:t>
            </a:r>
            <a:r>
              <a:rPr lang="es-ES" b="1" dirty="0" smtClean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2</a:t>
            </a:r>
            <a:endParaRPr lang="es-ES" b="1" dirty="0"/>
          </a:p>
        </p:txBody>
      </p:sp>
      <p:sp>
        <p:nvSpPr>
          <p:cNvPr id="27" name="Text Box 1065"/>
          <p:cNvSpPr txBox="1">
            <a:spLocks noChangeArrowheads="1"/>
          </p:cNvSpPr>
          <p:nvPr/>
        </p:nvSpPr>
        <p:spPr bwMode="auto">
          <a:xfrm>
            <a:off x="152400" y="22098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 b="1" dirty="0" smtClean="0">
                <a:solidFill>
                  <a:srgbClr val="FF3399"/>
                </a:solidFill>
              </a:rPr>
              <a:t>PELVIC SHUNT ( ps)</a:t>
            </a:r>
            <a:endParaRPr lang="it-IT" sz="1800" b="1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3276602" y="44450"/>
            <a:ext cx="3009901" cy="762000"/>
            <a:chOff x="3360" y="348"/>
            <a:chExt cx="1896" cy="480"/>
          </a:xfrm>
        </p:grpSpPr>
        <p:sp>
          <p:nvSpPr>
            <p:cNvPr id="36876" name="Rectangle 12"/>
            <p:cNvSpPr>
              <a:spLocks noChangeArrowheads="1"/>
            </p:cNvSpPr>
            <p:nvPr/>
          </p:nvSpPr>
          <p:spPr bwMode="auto">
            <a:xfrm>
              <a:off x="3452" y="440"/>
              <a:ext cx="18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3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SHUNT </a:t>
              </a:r>
              <a:r>
                <a:rPr lang="it-IT" sz="3000" b="1" dirty="0" smtClean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TYPE  </a:t>
              </a:r>
              <a:r>
                <a:rPr lang="it-IT" sz="3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5</a:t>
              </a:r>
              <a:endParaRPr lang="it-IT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6877" name="AutoShape 13"/>
            <p:cNvSpPr>
              <a:spLocks noChangeArrowheads="1"/>
            </p:cNvSpPr>
            <p:nvPr/>
          </p:nvSpPr>
          <p:spPr bwMode="auto">
            <a:xfrm>
              <a:off x="3360" y="348"/>
              <a:ext cx="1504" cy="480"/>
            </a:xfrm>
            <a:prstGeom prst="roundRect">
              <a:avLst>
                <a:gd name="adj" fmla="val 24588"/>
              </a:avLst>
            </a:prstGeom>
            <a:noFill/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6881" name="Group 17"/>
          <p:cNvGrpSpPr>
            <a:grpSpLocks/>
          </p:cNvGrpSpPr>
          <p:nvPr/>
        </p:nvGrpSpPr>
        <p:grpSpPr bwMode="auto">
          <a:xfrm>
            <a:off x="323850" y="6210300"/>
            <a:ext cx="4552950" cy="647700"/>
            <a:chOff x="1012" y="3792"/>
            <a:chExt cx="2868" cy="360"/>
          </a:xfrm>
        </p:grpSpPr>
        <p:sp>
          <p:nvSpPr>
            <p:cNvPr id="36882" name="Rectangle 18"/>
            <p:cNvSpPr>
              <a:spLocks noChangeArrowheads="1"/>
            </p:cNvSpPr>
            <p:nvPr/>
          </p:nvSpPr>
          <p:spPr bwMode="auto">
            <a:xfrm>
              <a:off x="1012" y="3800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83" name="Rectangle 19"/>
            <p:cNvSpPr>
              <a:spLocks noChangeArrowheads="1"/>
            </p:cNvSpPr>
            <p:nvPr/>
          </p:nvSpPr>
          <p:spPr bwMode="auto">
            <a:xfrm>
              <a:off x="1156" y="3832"/>
              <a:ext cx="24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1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6884" name="Rectangle 20"/>
            <p:cNvSpPr>
              <a:spLocks noChangeArrowheads="1"/>
            </p:cNvSpPr>
            <p:nvPr/>
          </p:nvSpPr>
          <p:spPr bwMode="auto">
            <a:xfrm>
              <a:off x="1452" y="3832"/>
              <a:ext cx="44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6885" name="Rectangle 21"/>
            <p:cNvSpPr>
              <a:spLocks noChangeArrowheads="1"/>
            </p:cNvSpPr>
            <p:nvPr/>
          </p:nvSpPr>
          <p:spPr bwMode="auto">
            <a:xfrm>
              <a:off x="2180" y="3792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86" name="Rectangle 22"/>
            <p:cNvSpPr>
              <a:spLocks noChangeArrowheads="1"/>
            </p:cNvSpPr>
            <p:nvPr/>
          </p:nvSpPr>
          <p:spPr bwMode="auto">
            <a:xfrm>
              <a:off x="2324" y="3824"/>
              <a:ext cx="24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2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6887" name="Rectangle 23"/>
            <p:cNvSpPr>
              <a:spLocks noChangeArrowheads="1"/>
            </p:cNvSpPr>
            <p:nvPr/>
          </p:nvSpPr>
          <p:spPr bwMode="auto">
            <a:xfrm>
              <a:off x="1596" y="3792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88" name="Rectangle 24"/>
            <p:cNvSpPr>
              <a:spLocks noChangeArrowheads="1"/>
            </p:cNvSpPr>
            <p:nvPr/>
          </p:nvSpPr>
          <p:spPr bwMode="auto">
            <a:xfrm>
              <a:off x="1740" y="3824"/>
              <a:ext cx="24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t-IT" sz="2000" b="1"/>
                <a:t>R 3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6889" name="Rectangle 25"/>
            <p:cNvSpPr>
              <a:spLocks noChangeArrowheads="1"/>
            </p:cNvSpPr>
            <p:nvPr/>
          </p:nvSpPr>
          <p:spPr bwMode="auto">
            <a:xfrm>
              <a:off x="2036" y="3824"/>
              <a:ext cx="44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6890" name="Rectangle 26"/>
            <p:cNvSpPr>
              <a:spLocks noChangeArrowheads="1"/>
            </p:cNvSpPr>
            <p:nvPr/>
          </p:nvSpPr>
          <p:spPr bwMode="auto">
            <a:xfrm>
              <a:off x="2788" y="3800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91" name="Rectangle 27"/>
            <p:cNvSpPr>
              <a:spLocks noChangeArrowheads="1"/>
            </p:cNvSpPr>
            <p:nvPr/>
          </p:nvSpPr>
          <p:spPr bwMode="auto">
            <a:xfrm>
              <a:off x="2932" y="3832"/>
              <a:ext cx="24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3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6892" name="Rectangle 28"/>
            <p:cNvSpPr>
              <a:spLocks noChangeArrowheads="1"/>
            </p:cNvSpPr>
            <p:nvPr/>
          </p:nvSpPr>
          <p:spPr bwMode="auto">
            <a:xfrm>
              <a:off x="3228" y="3832"/>
              <a:ext cx="44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6893" name="Rectangle 29"/>
            <p:cNvSpPr>
              <a:spLocks noChangeArrowheads="1"/>
            </p:cNvSpPr>
            <p:nvPr/>
          </p:nvSpPr>
          <p:spPr bwMode="auto">
            <a:xfrm>
              <a:off x="3540" y="3840"/>
              <a:ext cx="24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1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6894" name="Rectangle 30"/>
            <p:cNvSpPr>
              <a:spLocks noChangeArrowheads="1"/>
            </p:cNvSpPr>
            <p:nvPr/>
          </p:nvSpPr>
          <p:spPr bwMode="auto">
            <a:xfrm>
              <a:off x="3836" y="3840"/>
              <a:ext cx="44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36895" name="Line 31"/>
            <p:cNvSpPr>
              <a:spLocks noChangeShapeType="1"/>
            </p:cNvSpPr>
            <p:nvPr/>
          </p:nvSpPr>
          <p:spPr bwMode="auto">
            <a:xfrm>
              <a:off x="1536" y="393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6896" name="Line 32"/>
            <p:cNvSpPr>
              <a:spLocks noChangeShapeType="1"/>
            </p:cNvSpPr>
            <p:nvPr/>
          </p:nvSpPr>
          <p:spPr bwMode="auto">
            <a:xfrm>
              <a:off x="2112" y="393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6897" name="Line 33"/>
            <p:cNvSpPr>
              <a:spLocks noChangeShapeType="1"/>
            </p:cNvSpPr>
            <p:nvPr/>
          </p:nvSpPr>
          <p:spPr bwMode="auto">
            <a:xfrm>
              <a:off x="2688" y="393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6898" name="Line 34"/>
            <p:cNvSpPr>
              <a:spLocks noChangeShapeType="1"/>
            </p:cNvSpPr>
            <p:nvPr/>
          </p:nvSpPr>
          <p:spPr bwMode="auto">
            <a:xfrm>
              <a:off x="3312" y="393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6926" name="Group 62"/>
          <p:cNvGrpSpPr>
            <a:grpSpLocks/>
          </p:cNvGrpSpPr>
          <p:nvPr/>
        </p:nvGrpSpPr>
        <p:grpSpPr bwMode="auto">
          <a:xfrm>
            <a:off x="5449888" y="228600"/>
            <a:ext cx="2387600" cy="762000"/>
            <a:chOff x="3360" y="348"/>
            <a:chExt cx="1504" cy="480"/>
          </a:xfrm>
        </p:grpSpPr>
        <p:sp>
          <p:nvSpPr>
            <p:cNvPr id="36927" name="Rectangle 63"/>
            <p:cNvSpPr>
              <a:spLocks noChangeArrowheads="1"/>
            </p:cNvSpPr>
            <p:nvPr/>
          </p:nvSpPr>
          <p:spPr bwMode="auto">
            <a:xfrm>
              <a:off x="3452" y="440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s-ES">
                <a:latin typeface="Times New Roman" pitchFamily="18" charset="0"/>
              </a:endParaRPr>
            </a:p>
          </p:txBody>
        </p:sp>
        <p:sp>
          <p:nvSpPr>
            <p:cNvPr id="36928" name="AutoShape 64"/>
            <p:cNvSpPr>
              <a:spLocks noChangeArrowheads="1"/>
            </p:cNvSpPr>
            <p:nvPr/>
          </p:nvSpPr>
          <p:spPr bwMode="auto">
            <a:xfrm>
              <a:off x="3360" y="348"/>
              <a:ext cx="1504" cy="480"/>
            </a:xfrm>
            <a:prstGeom prst="roundRect">
              <a:avLst>
                <a:gd name="adj" fmla="val 24588"/>
              </a:avLst>
            </a:prstGeom>
            <a:noFill/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6937" name="Group 73"/>
          <p:cNvGrpSpPr>
            <a:grpSpLocks/>
          </p:cNvGrpSpPr>
          <p:nvPr/>
        </p:nvGrpSpPr>
        <p:grpSpPr bwMode="auto">
          <a:xfrm>
            <a:off x="107950" y="1052513"/>
            <a:ext cx="4500563" cy="4838700"/>
            <a:chOff x="340" y="663"/>
            <a:chExt cx="2835" cy="3048"/>
          </a:xfrm>
        </p:grpSpPr>
        <p:sp>
          <p:nvSpPr>
            <p:cNvPr id="36866" name="Arc 2"/>
            <p:cNvSpPr>
              <a:spLocks/>
            </p:cNvSpPr>
            <p:nvPr/>
          </p:nvSpPr>
          <p:spPr bwMode="auto">
            <a:xfrm>
              <a:off x="1452" y="2151"/>
              <a:ext cx="464" cy="38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467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</a:path>
                <a:path w="21600" h="21600" stroke="0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67" name="Line 3"/>
            <p:cNvSpPr>
              <a:spLocks noChangeShapeType="1"/>
            </p:cNvSpPr>
            <p:nvPr/>
          </p:nvSpPr>
          <p:spPr bwMode="auto">
            <a:xfrm>
              <a:off x="1452" y="2527"/>
              <a:ext cx="1" cy="1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68" name="Arc 4"/>
            <p:cNvSpPr>
              <a:spLocks/>
            </p:cNvSpPr>
            <p:nvPr/>
          </p:nvSpPr>
          <p:spPr bwMode="auto">
            <a:xfrm>
              <a:off x="1942" y="1007"/>
              <a:ext cx="494" cy="396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709"/>
                <a:gd name="T1" fmla="*/ 0 h 21600"/>
                <a:gd name="T2" fmla="*/ 21709 w 21709"/>
                <a:gd name="T3" fmla="*/ 21464 h 21600"/>
                <a:gd name="T4" fmla="*/ 109 w 2170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09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</a:path>
                <a:path w="21709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69" name="Line 5"/>
            <p:cNvSpPr>
              <a:spLocks noChangeShapeType="1"/>
            </p:cNvSpPr>
            <p:nvPr/>
          </p:nvSpPr>
          <p:spPr bwMode="auto">
            <a:xfrm>
              <a:off x="2436" y="1375"/>
              <a:ext cx="1" cy="23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70" name="Arc 6"/>
            <p:cNvSpPr>
              <a:spLocks/>
            </p:cNvSpPr>
            <p:nvPr/>
          </p:nvSpPr>
          <p:spPr bwMode="auto">
            <a:xfrm>
              <a:off x="1636" y="1167"/>
              <a:ext cx="696" cy="1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71" name="Line 7"/>
            <p:cNvSpPr>
              <a:spLocks noChangeShapeType="1"/>
            </p:cNvSpPr>
            <p:nvPr/>
          </p:nvSpPr>
          <p:spPr bwMode="auto">
            <a:xfrm>
              <a:off x="2444" y="1407"/>
              <a:ext cx="1" cy="136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72" name="Freeform 8"/>
            <p:cNvSpPr>
              <a:spLocks/>
            </p:cNvSpPr>
            <p:nvPr/>
          </p:nvSpPr>
          <p:spPr bwMode="auto">
            <a:xfrm>
              <a:off x="2448" y="2775"/>
              <a:ext cx="400" cy="56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2" y="0"/>
                </a:cxn>
                <a:cxn ang="0">
                  <a:pos x="56" y="0"/>
                </a:cxn>
                <a:cxn ang="0">
                  <a:pos x="80" y="8"/>
                </a:cxn>
                <a:cxn ang="0">
                  <a:pos x="96" y="24"/>
                </a:cxn>
                <a:cxn ang="0">
                  <a:pos x="120" y="32"/>
                </a:cxn>
                <a:cxn ang="0">
                  <a:pos x="128" y="48"/>
                </a:cxn>
                <a:cxn ang="0">
                  <a:pos x="144" y="56"/>
                </a:cxn>
                <a:cxn ang="0">
                  <a:pos x="152" y="64"/>
                </a:cxn>
                <a:cxn ang="0">
                  <a:pos x="152" y="112"/>
                </a:cxn>
                <a:cxn ang="0">
                  <a:pos x="152" y="128"/>
                </a:cxn>
                <a:cxn ang="0">
                  <a:pos x="152" y="160"/>
                </a:cxn>
                <a:cxn ang="0">
                  <a:pos x="152" y="184"/>
                </a:cxn>
                <a:cxn ang="0">
                  <a:pos x="160" y="192"/>
                </a:cxn>
                <a:cxn ang="0">
                  <a:pos x="176" y="216"/>
                </a:cxn>
                <a:cxn ang="0">
                  <a:pos x="184" y="224"/>
                </a:cxn>
                <a:cxn ang="0">
                  <a:pos x="208" y="248"/>
                </a:cxn>
                <a:cxn ang="0">
                  <a:pos x="224" y="256"/>
                </a:cxn>
                <a:cxn ang="0">
                  <a:pos x="256" y="280"/>
                </a:cxn>
                <a:cxn ang="0">
                  <a:pos x="280" y="288"/>
                </a:cxn>
                <a:cxn ang="0">
                  <a:pos x="288" y="304"/>
                </a:cxn>
                <a:cxn ang="0">
                  <a:pos x="304" y="312"/>
                </a:cxn>
                <a:cxn ang="0">
                  <a:pos x="312" y="320"/>
                </a:cxn>
                <a:cxn ang="0">
                  <a:pos x="320" y="344"/>
                </a:cxn>
                <a:cxn ang="0">
                  <a:pos x="336" y="352"/>
                </a:cxn>
                <a:cxn ang="0">
                  <a:pos x="336" y="376"/>
                </a:cxn>
                <a:cxn ang="0">
                  <a:pos x="344" y="400"/>
                </a:cxn>
                <a:cxn ang="0">
                  <a:pos x="352" y="408"/>
                </a:cxn>
                <a:cxn ang="0">
                  <a:pos x="352" y="440"/>
                </a:cxn>
                <a:cxn ang="0">
                  <a:pos x="368" y="464"/>
                </a:cxn>
                <a:cxn ang="0">
                  <a:pos x="376" y="480"/>
                </a:cxn>
                <a:cxn ang="0">
                  <a:pos x="376" y="504"/>
                </a:cxn>
                <a:cxn ang="0">
                  <a:pos x="376" y="528"/>
                </a:cxn>
                <a:cxn ang="0">
                  <a:pos x="400" y="536"/>
                </a:cxn>
                <a:cxn ang="0">
                  <a:pos x="400" y="568"/>
                </a:cxn>
              </a:cxnLst>
              <a:rect l="0" t="0" r="r" b="b"/>
              <a:pathLst>
                <a:path w="400" h="568">
                  <a:moveTo>
                    <a:pt x="0" y="0"/>
                  </a:move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80" y="8"/>
                  </a:lnTo>
                  <a:lnTo>
                    <a:pt x="88" y="8"/>
                  </a:lnTo>
                  <a:lnTo>
                    <a:pt x="96" y="24"/>
                  </a:lnTo>
                  <a:lnTo>
                    <a:pt x="120" y="24"/>
                  </a:lnTo>
                  <a:lnTo>
                    <a:pt x="120" y="32"/>
                  </a:lnTo>
                  <a:lnTo>
                    <a:pt x="128" y="32"/>
                  </a:lnTo>
                  <a:lnTo>
                    <a:pt x="128" y="48"/>
                  </a:lnTo>
                  <a:lnTo>
                    <a:pt x="144" y="48"/>
                  </a:lnTo>
                  <a:lnTo>
                    <a:pt x="144" y="56"/>
                  </a:lnTo>
                  <a:lnTo>
                    <a:pt x="152" y="56"/>
                  </a:lnTo>
                  <a:lnTo>
                    <a:pt x="152" y="64"/>
                  </a:lnTo>
                  <a:lnTo>
                    <a:pt x="152" y="80"/>
                  </a:lnTo>
                  <a:lnTo>
                    <a:pt x="152" y="112"/>
                  </a:lnTo>
                  <a:lnTo>
                    <a:pt x="152" y="120"/>
                  </a:lnTo>
                  <a:lnTo>
                    <a:pt x="152" y="128"/>
                  </a:lnTo>
                  <a:lnTo>
                    <a:pt x="152" y="152"/>
                  </a:lnTo>
                  <a:lnTo>
                    <a:pt x="152" y="160"/>
                  </a:lnTo>
                  <a:lnTo>
                    <a:pt x="152" y="176"/>
                  </a:lnTo>
                  <a:lnTo>
                    <a:pt x="152" y="184"/>
                  </a:lnTo>
                  <a:lnTo>
                    <a:pt x="160" y="184"/>
                  </a:lnTo>
                  <a:lnTo>
                    <a:pt x="160" y="192"/>
                  </a:lnTo>
                  <a:lnTo>
                    <a:pt x="160" y="208"/>
                  </a:lnTo>
                  <a:lnTo>
                    <a:pt x="176" y="216"/>
                  </a:lnTo>
                  <a:lnTo>
                    <a:pt x="176" y="224"/>
                  </a:lnTo>
                  <a:lnTo>
                    <a:pt x="184" y="224"/>
                  </a:lnTo>
                  <a:lnTo>
                    <a:pt x="192" y="240"/>
                  </a:lnTo>
                  <a:lnTo>
                    <a:pt x="208" y="248"/>
                  </a:lnTo>
                  <a:lnTo>
                    <a:pt x="216" y="248"/>
                  </a:lnTo>
                  <a:lnTo>
                    <a:pt x="224" y="256"/>
                  </a:lnTo>
                  <a:lnTo>
                    <a:pt x="248" y="280"/>
                  </a:lnTo>
                  <a:lnTo>
                    <a:pt x="256" y="280"/>
                  </a:lnTo>
                  <a:lnTo>
                    <a:pt x="272" y="288"/>
                  </a:lnTo>
                  <a:lnTo>
                    <a:pt x="280" y="288"/>
                  </a:lnTo>
                  <a:lnTo>
                    <a:pt x="280" y="304"/>
                  </a:lnTo>
                  <a:lnTo>
                    <a:pt x="288" y="304"/>
                  </a:lnTo>
                  <a:lnTo>
                    <a:pt x="288" y="312"/>
                  </a:lnTo>
                  <a:lnTo>
                    <a:pt x="304" y="312"/>
                  </a:lnTo>
                  <a:lnTo>
                    <a:pt x="304" y="320"/>
                  </a:lnTo>
                  <a:lnTo>
                    <a:pt x="312" y="320"/>
                  </a:lnTo>
                  <a:lnTo>
                    <a:pt x="312" y="336"/>
                  </a:lnTo>
                  <a:lnTo>
                    <a:pt x="320" y="344"/>
                  </a:lnTo>
                  <a:lnTo>
                    <a:pt x="320" y="352"/>
                  </a:lnTo>
                  <a:lnTo>
                    <a:pt x="336" y="352"/>
                  </a:lnTo>
                  <a:lnTo>
                    <a:pt x="336" y="368"/>
                  </a:lnTo>
                  <a:lnTo>
                    <a:pt x="336" y="376"/>
                  </a:lnTo>
                  <a:lnTo>
                    <a:pt x="344" y="384"/>
                  </a:lnTo>
                  <a:lnTo>
                    <a:pt x="344" y="400"/>
                  </a:lnTo>
                  <a:lnTo>
                    <a:pt x="344" y="408"/>
                  </a:lnTo>
                  <a:lnTo>
                    <a:pt x="352" y="408"/>
                  </a:lnTo>
                  <a:lnTo>
                    <a:pt x="352" y="432"/>
                  </a:lnTo>
                  <a:lnTo>
                    <a:pt x="352" y="440"/>
                  </a:lnTo>
                  <a:lnTo>
                    <a:pt x="368" y="448"/>
                  </a:lnTo>
                  <a:lnTo>
                    <a:pt x="368" y="464"/>
                  </a:lnTo>
                  <a:lnTo>
                    <a:pt x="368" y="472"/>
                  </a:lnTo>
                  <a:lnTo>
                    <a:pt x="376" y="480"/>
                  </a:lnTo>
                  <a:lnTo>
                    <a:pt x="376" y="496"/>
                  </a:lnTo>
                  <a:lnTo>
                    <a:pt x="376" y="504"/>
                  </a:lnTo>
                  <a:lnTo>
                    <a:pt x="376" y="512"/>
                  </a:lnTo>
                  <a:lnTo>
                    <a:pt x="376" y="528"/>
                  </a:lnTo>
                  <a:lnTo>
                    <a:pt x="376" y="536"/>
                  </a:lnTo>
                  <a:lnTo>
                    <a:pt x="400" y="536"/>
                  </a:lnTo>
                  <a:lnTo>
                    <a:pt x="400" y="544"/>
                  </a:lnTo>
                  <a:lnTo>
                    <a:pt x="400" y="568"/>
                  </a:lnTo>
                </a:path>
              </a:pathLst>
            </a:custGeom>
            <a:noFill/>
            <a:ln w="50800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1972" y="1695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6874" name="Rectangle 10"/>
            <p:cNvSpPr>
              <a:spLocks noChangeArrowheads="1"/>
            </p:cNvSpPr>
            <p:nvPr/>
          </p:nvSpPr>
          <p:spPr bwMode="auto">
            <a:xfrm>
              <a:off x="2508" y="2119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6878" name="Rectangle 14"/>
            <p:cNvSpPr>
              <a:spLocks noChangeArrowheads="1"/>
            </p:cNvSpPr>
            <p:nvPr/>
          </p:nvSpPr>
          <p:spPr bwMode="auto">
            <a:xfrm>
              <a:off x="1104" y="865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6879" name="Rectangle 15"/>
            <p:cNvSpPr>
              <a:spLocks noChangeArrowheads="1"/>
            </p:cNvSpPr>
            <p:nvPr/>
          </p:nvSpPr>
          <p:spPr bwMode="auto">
            <a:xfrm>
              <a:off x="2876" y="2903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6880" name="Oval 16"/>
            <p:cNvSpPr>
              <a:spLocks noChangeArrowheads="1"/>
            </p:cNvSpPr>
            <p:nvPr/>
          </p:nvSpPr>
          <p:spPr bwMode="auto">
            <a:xfrm>
              <a:off x="2768" y="3331"/>
              <a:ext cx="136" cy="1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99" name="Line 35"/>
            <p:cNvSpPr>
              <a:spLocks noChangeShapeType="1"/>
            </p:cNvSpPr>
            <p:nvPr/>
          </p:nvSpPr>
          <p:spPr bwMode="auto">
            <a:xfrm flipV="1">
              <a:off x="1920" y="663"/>
              <a:ext cx="0" cy="30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6900" name="Line 36"/>
            <p:cNvSpPr>
              <a:spLocks noChangeShapeType="1"/>
            </p:cNvSpPr>
            <p:nvPr/>
          </p:nvSpPr>
          <p:spPr bwMode="auto">
            <a:xfrm flipV="1">
              <a:off x="1559" y="2631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6901" name="Line 37"/>
            <p:cNvSpPr>
              <a:spLocks noChangeShapeType="1"/>
            </p:cNvSpPr>
            <p:nvPr/>
          </p:nvSpPr>
          <p:spPr bwMode="auto">
            <a:xfrm>
              <a:off x="1296" y="1095"/>
              <a:ext cx="96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6902" name="Line 38"/>
            <p:cNvSpPr>
              <a:spLocks noChangeShapeType="1"/>
            </p:cNvSpPr>
            <p:nvPr/>
          </p:nvSpPr>
          <p:spPr bwMode="auto">
            <a:xfrm>
              <a:off x="2304" y="1719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6903" name="Line 39"/>
            <p:cNvSpPr>
              <a:spLocks noChangeShapeType="1"/>
            </p:cNvSpPr>
            <p:nvPr/>
          </p:nvSpPr>
          <p:spPr bwMode="auto">
            <a:xfrm>
              <a:off x="2544" y="3111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6905" name="Freeform 41"/>
            <p:cNvSpPr>
              <a:spLocks/>
            </p:cNvSpPr>
            <p:nvPr/>
          </p:nvSpPr>
          <p:spPr bwMode="auto">
            <a:xfrm>
              <a:off x="1392" y="807"/>
              <a:ext cx="1072" cy="616"/>
            </a:xfrm>
            <a:custGeom>
              <a:avLst/>
              <a:gdLst/>
              <a:ahLst/>
              <a:cxnLst>
                <a:cxn ang="0">
                  <a:pos x="1072" y="608"/>
                </a:cxn>
                <a:cxn ang="0">
                  <a:pos x="1056" y="600"/>
                </a:cxn>
                <a:cxn ang="0">
                  <a:pos x="1016" y="560"/>
                </a:cxn>
                <a:cxn ang="0">
                  <a:pos x="1000" y="560"/>
                </a:cxn>
                <a:cxn ang="0">
                  <a:pos x="976" y="560"/>
                </a:cxn>
                <a:cxn ang="0">
                  <a:pos x="952" y="560"/>
                </a:cxn>
                <a:cxn ang="0">
                  <a:pos x="880" y="560"/>
                </a:cxn>
                <a:cxn ang="0">
                  <a:pos x="872" y="552"/>
                </a:cxn>
                <a:cxn ang="0">
                  <a:pos x="848" y="552"/>
                </a:cxn>
                <a:cxn ang="0">
                  <a:pos x="832" y="544"/>
                </a:cxn>
                <a:cxn ang="0">
                  <a:pos x="808" y="528"/>
                </a:cxn>
                <a:cxn ang="0">
                  <a:pos x="808" y="512"/>
                </a:cxn>
                <a:cxn ang="0">
                  <a:pos x="792" y="496"/>
                </a:cxn>
                <a:cxn ang="0">
                  <a:pos x="792" y="472"/>
                </a:cxn>
                <a:cxn ang="0">
                  <a:pos x="784" y="456"/>
                </a:cxn>
                <a:cxn ang="0">
                  <a:pos x="776" y="440"/>
                </a:cxn>
                <a:cxn ang="0">
                  <a:pos x="760" y="424"/>
                </a:cxn>
                <a:cxn ang="0">
                  <a:pos x="736" y="416"/>
                </a:cxn>
                <a:cxn ang="0">
                  <a:pos x="720" y="400"/>
                </a:cxn>
                <a:cxn ang="0">
                  <a:pos x="704" y="400"/>
                </a:cxn>
                <a:cxn ang="0">
                  <a:pos x="680" y="400"/>
                </a:cxn>
                <a:cxn ang="0">
                  <a:pos x="656" y="400"/>
                </a:cxn>
                <a:cxn ang="0">
                  <a:pos x="648" y="416"/>
                </a:cxn>
                <a:cxn ang="0">
                  <a:pos x="624" y="416"/>
                </a:cxn>
                <a:cxn ang="0">
                  <a:pos x="592" y="416"/>
                </a:cxn>
                <a:cxn ang="0">
                  <a:pos x="584" y="400"/>
                </a:cxn>
                <a:cxn ang="0">
                  <a:pos x="560" y="392"/>
                </a:cxn>
                <a:cxn ang="0">
                  <a:pos x="552" y="384"/>
                </a:cxn>
                <a:cxn ang="0">
                  <a:pos x="520" y="360"/>
                </a:cxn>
                <a:cxn ang="0">
                  <a:pos x="496" y="352"/>
                </a:cxn>
                <a:cxn ang="0">
                  <a:pos x="488" y="320"/>
                </a:cxn>
                <a:cxn ang="0">
                  <a:pos x="456" y="312"/>
                </a:cxn>
                <a:cxn ang="0">
                  <a:pos x="448" y="296"/>
                </a:cxn>
                <a:cxn ang="0">
                  <a:pos x="440" y="288"/>
                </a:cxn>
                <a:cxn ang="0">
                  <a:pos x="416" y="288"/>
                </a:cxn>
                <a:cxn ang="0">
                  <a:pos x="392" y="288"/>
                </a:cxn>
                <a:cxn ang="0">
                  <a:pos x="368" y="288"/>
                </a:cxn>
                <a:cxn ang="0">
                  <a:pos x="352" y="288"/>
                </a:cxn>
                <a:cxn ang="0">
                  <a:pos x="328" y="288"/>
                </a:cxn>
                <a:cxn ang="0">
                  <a:pos x="296" y="272"/>
                </a:cxn>
                <a:cxn ang="0">
                  <a:pos x="280" y="272"/>
                </a:cxn>
                <a:cxn ang="0">
                  <a:pos x="264" y="264"/>
                </a:cxn>
                <a:cxn ang="0">
                  <a:pos x="240" y="256"/>
                </a:cxn>
                <a:cxn ang="0">
                  <a:pos x="200" y="224"/>
                </a:cxn>
                <a:cxn ang="0">
                  <a:pos x="192" y="192"/>
                </a:cxn>
                <a:cxn ang="0">
                  <a:pos x="160" y="184"/>
                </a:cxn>
                <a:cxn ang="0">
                  <a:pos x="160" y="160"/>
                </a:cxn>
                <a:cxn ang="0">
                  <a:pos x="152" y="136"/>
                </a:cxn>
                <a:cxn ang="0">
                  <a:pos x="152" y="112"/>
                </a:cxn>
                <a:cxn ang="0">
                  <a:pos x="144" y="104"/>
                </a:cxn>
                <a:cxn ang="0">
                  <a:pos x="144" y="80"/>
                </a:cxn>
                <a:cxn ang="0">
                  <a:pos x="128" y="72"/>
                </a:cxn>
                <a:cxn ang="0">
                  <a:pos x="104" y="40"/>
                </a:cxn>
                <a:cxn ang="0">
                  <a:pos x="88" y="32"/>
                </a:cxn>
                <a:cxn ang="0">
                  <a:pos x="72" y="16"/>
                </a:cxn>
                <a:cxn ang="0">
                  <a:pos x="64" y="8"/>
                </a:cxn>
                <a:cxn ang="0">
                  <a:pos x="40" y="8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1072" h="616">
                  <a:moveTo>
                    <a:pt x="1072" y="616"/>
                  </a:moveTo>
                  <a:lnTo>
                    <a:pt x="1072" y="608"/>
                  </a:lnTo>
                  <a:lnTo>
                    <a:pt x="1072" y="600"/>
                  </a:lnTo>
                  <a:lnTo>
                    <a:pt x="1056" y="600"/>
                  </a:lnTo>
                  <a:lnTo>
                    <a:pt x="1032" y="560"/>
                  </a:lnTo>
                  <a:lnTo>
                    <a:pt x="1016" y="560"/>
                  </a:lnTo>
                  <a:lnTo>
                    <a:pt x="1008" y="560"/>
                  </a:lnTo>
                  <a:lnTo>
                    <a:pt x="1000" y="560"/>
                  </a:lnTo>
                  <a:lnTo>
                    <a:pt x="984" y="560"/>
                  </a:lnTo>
                  <a:lnTo>
                    <a:pt x="976" y="560"/>
                  </a:lnTo>
                  <a:lnTo>
                    <a:pt x="968" y="560"/>
                  </a:lnTo>
                  <a:lnTo>
                    <a:pt x="952" y="560"/>
                  </a:lnTo>
                  <a:lnTo>
                    <a:pt x="912" y="560"/>
                  </a:lnTo>
                  <a:lnTo>
                    <a:pt x="880" y="560"/>
                  </a:lnTo>
                  <a:lnTo>
                    <a:pt x="880" y="552"/>
                  </a:lnTo>
                  <a:lnTo>
                    <a:pt x="872" y="552"/>
                  </a:lnTo>
                  <a:lnTo>
                    <a:pt x="864" y="552"/>
                  </a:lnTo>
                  <a:lnTo>
                    <a:pt x="848" y="552"/>
                  </a:lnTo>
                  <a:lnTo>
                    <a:pt x="840" y="552"/>
                  </a:lnTo>
                  <a:lnTo>
                    <a:pt x="832" y="544"/>
                  </a:lnTo>
                  <a:lnTo>
                    <a:pt x="816" y="528"/>
                  </a:lnTo>
                  <a:lnTo>
                    <a:pt x="808" y="528"/>
                  </a:lnTo>
                  <a:lnTo>
                    <a:pt x="808" y="520"/>
                  </a:lnTo>
                  <a:lnTo>
                    <a:pt x="808" y="512"/>
                  </a:lnTo>
                  <a:lnTo>
                    <a:pt x="808" y="496"/>
                  </a:lnTo>
                  <a:lnTo>
                    <a:pt x="792" y="496"/>
                  </a:lnTo>
                  <a:lnTo>
                    <a:pt x="792" y="488"/>
                  </a:lnTo>
                  <a:lnTo>
                    <a:pt x="792" y="472"/>
                  </a:lnTo>
                  <a:lnTo>
                    <a:pt x="792" y="456"/>
                  </a:lnTo>
                  <a:lnTo>
                    <a:pt x="784" y="456"/>
                  </a:lnTo>
                  <a:lnTo>
                    <a:pt x="784" y="448"/>
                  </a:lnTo>
                  <a:lnTo>
                    <a:pt x="776" y="440"/>
                  </a:lnTo>
                  <a:lnTo>
                    <a:pt x="760" y="440"/>
                  </a:lnTo>
                  <a:lnTo>
                    <a:pt x="760" y="424"/>
                  </a:lnTo>
                  <a:lnTo>
                    <a:pt x="744" y="416"/>
                  </a:lnTo>
                  <a:lnTo>
                    <a:pt x="736" y="416"/>
                  </a:lnTo>
                  <a:lnTo>
                    <a:pt x="720" y="416"/>
                  </a:lnTo>
                  <a:lnTo>
                    <a:pt x="720" y="400"/>
                  </a:lnTo>
                  <a:lnTo>
                    <a:pt x="712" y="400"/>
                  </a:lnTo>
                  <a:lnTo>
                    <a:pt x="704" y="400"/>
                  </a:lnTo>
                  <a:lnTo>
                    <a:pt x="688" y="400"/>
                  </a:lnTo>
                  <a:lnTo>
                    <a:pt x="680" y="400"/>
                  </a:lnTo>
                  <a:lnTo>
                    <a:pt x="664" y="400"/>
                  </a:lnTo>
                  <a:lnTo>
                    <a:pt x="656" y="400"/>
                  </a:lnTo>
                  <a:lnTo>
                    <a:pt x="656" y="416"/>
                  </a:lnTo>
                  <a:lnTo>
                    <a:pt x="648" y="416"/>
                  </a:lnTo>
                  <a:lnTo>
                    <a:pt x="632" y="416"/>
                  </a:lnTo>
                  <a:lnTo>
                    <a:pt x="624" y="416"/>
                  </a:lnTo>
                  <a:lnTo>
                    <a:pt x="608" y="416"/>
                  </a:lnTo>
                  <a:lnTo>
                    <a:pt x="592" y="416"/>
                  </a:lnTo>
                  <a:lnTo>
                    <a:pt x="592" y="400"/>
                  </a:lnTo>
                  <a:lnTo>
                    <a:pt x="584" y="400"/>
                  </a:lnTo>
                  <a:lnTo>
                    <a:pt x="576" y="400"/>
                  </a:lnTo>
                  <a:lnTo>
                    <a:pt x="560" y="392"/>
                  </a:lnTo>
                  <a:lnTo>
                    <a:pt x="552" y="392"/>
                  </a:lnTo>
                  <a:lnTo>
                    <a:pt x="552" y="384"/>
                  </a:lnTo>
                  <a:lnTo>
                    <a:pt x="536" y="368"/>
                  </a:lnTo>
                  <a:lnTo>
                    <a:pt x="520" y="360"/>
                  </a:lnTo>
                  <a:lnTo>
                    <a:pt x="512" y="360"/>
                  </a:lnTo>
                  <a:lnTo>
                    <a:pt x="496" y="352"/>
                  </a:lnTo>
                  <a:lnTo>
                    <a:pt x="496" y="328"/>
                  </a:lnTo>
                  <a:lnTo>
                    <a:pt x="488" y="320"/>
                  </a:lnTo>
                  <a:lnTo>
                    <a:pt x="480" y="312"/>
                  </a:lnTo>
                  <a:lnTo>
                    <a:pt x="456" y="312"/>
                  </a:lnTo>
                  <a:lnTo>
                    <a:pt x="456" y="296"/>
                  </a:lnTo>
                  <a:lnTo>
                    <a:pt x="448" y="296"/>
                  </a:lnTo>
                  <a:lnTo>
                    <a:pt x="440" y="296"/>
                  </a:lnTo>
                  <a:lnTo>
                    <a:pt x="440" y="288"/>
                  </a:lnTo>
                  <a:lnTo>
                    <a:pt x="424" y="288"/>
                  </a:lnTo>
                  <a:lnTo>
                    <a:pt x="416" y="288"/>
                  </a:lnTo>
                  <a:lnTo>
                    <a:pt x="408" y="288"/>
                  </a:lnTo>
                  <a:lnTo>
                    <a:pt x="392" y="288"/>
                  </a:lnTo>
                  <a:lnTo>
                    <a:pt x="384" y="288"/>
                  </a:lnTo>
                  <a:lnTo>
                    <a:pt x="368" y="288"/>
                  </a:lnTo>
                  <a:lnTo>
                    <a:pt x="360" y="288"/>
                  </a:lnTo>
                  <a:lnTo>
                    <a:pt x="352" y="288"/>
                  </a:lnTo>
                  <a:lnTo>
                    <a:pt x="336" y="288"/>
                  </a:lnTo>
                  <a:lnTo>
                    <a:pt x="328" y="288"/>
                  </a:lnTo>
                  <a:lnTo>
                    <a:pt x="312" y="288"/>
                  </a:lnTo>
                  <a:lnTo>
                    <a:pt x="296" y="272"/>
                  </a:lnTo>
                  <a:lnTo>
                    <a:pt x="288" y="272"/>
                  </a:lnTo>
                  <a:lnTo>
                    <a:pt x="280" y="272"/>
                  </a:lnTo>
                  <a:lnTo>
                    <a:pt x="264" y="272"/>
                  </a:lnTo>
                  <a:lnTo>
                    <a:pt x="264" y="264"/>
                  </a:lnTo>
                  <a:lnTo>
                    <a:pt x="256" y="256"/>
                  </a:lnTo>
                  <a:lnTo>
                    <a:pt x="240" y="256"/>
                  </a:lnTo>
                  <a:lnTo>
                    <a:pt x="208" y="224"/>
                  </a:lnTo>
                  <a:lnTo>
                    <a:pt x="200" y="224"/>
                  </a:lnTo>
                  <a:lnTo>
                    <a:pt x="200" y="208"/>
                  </a:lnTo>
                  <a:lnTo>
                    <a:pt x="192" y="192"/>
                  </a:lnTo>
                  <a:lnTo>
                    <a:pt x="192" y="184"/>
                  </a:lnTo>
                  <a:lnTo>
                    <a:pt x="160" y="184"/>
                  </a:lnTo>
                  <a:lnTo>
                    <a:pt x="160" y="168"/>
                  </a:lnTo>
                  <a:lnTo>
                    <a:pt x="160" y="160"/>
                  </a:lnTo>
                  <a:lnTo>
                    <a:pt x="152" y="144"/>
                  </a:lnTo>
                  <a:lnTo>
                    <a:pt x="152" y="136"/>
                  </a:lnTo>
                  <a:lnTo>
                    <a:pt x="152" y="128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44" y="104"/>
                  </a:lnTo>
                  <a:lnTo>
                    <a:pt x="144" y="96"/>
                  </a:lnTo>
                  <a:lnTo>
                    <a:pt x="144" y="80"/>
                  </a:lnTo>
                  <a:lnTo>
                    <a:pt x="128" y="80"/>
                  </a:lnTo>
                  <a:lnTo>
                    <a:pt x="128" y="72"/>
                  </a:lnTo>
                  <a:lnTo>
                    <a:pt x="120" y="56"/>
                  </a:lnTo>
                  <a:lnTo>
                    <a:pt x="104" y="40"/>
                  </a:lnTo>
                  <a:lnTo>
                    <a:pt x="96" y="32"/>
                  </a:lnTo>
                  <a:lnTo>
                    <a:pt x="88" y="32"/>
                  </a:lnTo>
                  <a:lnTo>
                    <a:pt x="88" y="16"/>
                  </a:lnTo>
                  <a:lnTo>
                    <a:pt x="72" y="16"/>
                  </a:lnTo>
                  <a:lnTo>
                    <a:pt x="64" y="16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40" y="8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57150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906" name="Text Box 42"/>
            <p:cNvSpPr txBox="1">
              <a:spLocks noChangeArrowheads="1"/>
            </p:cNvSpPr>
            <p:nvPr/>
          </p:nvSpPr>
          <p:spPr bwMode="auto">
            <a:xfrm>
              <a:off x="340" y="1207"/>
              <a:ext cx="18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400" b="1">
                  <a:solidFill>
                    <a:srgbClr val="FF3399"/>
                  </a:solidFill>
                </a:rPr>
                <a:t>SHUNT PELVICO ( s p )</a:t>
              </a:r>
            </a:p>
          </p:txBody>
        </p:sp>
        <p:sp>
          <p:nvSpPr>
            <p:cNvPr id="36932" name="Line 68"/>
            <p:cNvSpPr>
              <a:spLocks noChangeShapeType="1"/>
            </p:cNvSpPr>
            <p:nvPr/>
          </p:nvSpPr>
          <p:spPr bwMode="auto">
            <a:xfrm flipV="1">
              <a:off x="2381" y="2838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0" name="Text Box 1093"/>
          <p:cNvSpPr txBox="1">
            <a:spLocks noChangeArrowheads="1"/>
          </p:cNvSpPr>
          <p:nvPr/>
        </p:nvSpPr>
        <p:spPr bwMode="auto">
          <a:xfrm>
            <a:off x="4606802" y="2348880"/>
            <a:ext cx="453719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Escape </a:t>
            </a:r>
            <a:r>
              <a:rPr lang="es-ES" b="1" dirty="0" err="1" smtClean="0"/>
              <a:t>point</a:t>
            </a:r>
            <a:r>
              <a:rPr lang="es-ES" b="1" dirty="0" smtClean="0"/>
              <a:t> R1 </a:t>
            </a:r>
            <a:r>
              <a:rPr lang="es-ES" b="1" dirty="0"/>
              <a:t>R3 R2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Drainage</a:t>
            </a:r>
            <a:r>
              <a:rPr lang="es-ES" b="1" dirty="0" smtClean="0"/>
              <a:t> </a:t>
            </a:r>
            <a:r>
              <a:rPr lang="es-ES" b="1" dirty="0" err="1" smtClean="0"/>
              <a:t>through</a:t>
            </a:r>
            <a:r>
              <a:rPr lang="es-ES" b="1" dirty="0" smtClean="0"/>
              <a:t> </a:t>
            </a:r>
            <a:r>
              <a:rPr lang="es-ES" b="1" dirty="0" err="1" smtClean="0"/>
              <a:t>an</a:t>
            </a:r>
            <a:r>
              <a:rPr lang="es-ES" b="1" dirty="0" smtClean="0"/>
              <a:t> </a:t>
            </a:r>
            <a:r>
              <a:rPr lang="es-ES" b="1" dirty="0" err="1" smtClean="0"/>
              <a:t>interposed</a:t>
            </a:r>
            <a:r>
              <a:rPr lang="es-ES" b="1" dirty="0" smtClean="0"/>
              <a:t> </a:t>
            </a:r>
            <a:r>
              <a:rPr lang="es-ES" b="1" dirty="0" err="1" smtClean="0"/>
              <a:t>tributary</a:t>
            </a:r>
            <a:endParaRPr lang="es-ES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a </a:t>
            </a:r>
            <a:r>
              <a:rPr lang="es-ES" b="1" dirty="0" err="1" smtClean="0"/>
              <a:t>closed</a:t>
            </a:r>
            <a:r>
              <a:rPr lang="es-ES" b="1" dirty="0" smtClean="0"/>
              <a:t> </a:t>
            </a:r>
            <a:r>
              <a:rPr lang="es-ES" b="1" dirty="0" err="1" smtClean="0"/>
              <a:t>shunt</a:t>
            </a:r>
            <a:endParaRPr lang="es-ES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</a:t>
            </a:r>
            <a:r>
              <a:rPr lang="es-ES" b="1" dirty="0" err="1" smtClean="0"/>
              <a:t>activated</a:t>
            </a:r>
            <a:r>
              <a:rPr lang="es-ES" b="1" dirty="0" smtClean="0"/>
              <a:t> </a:t>
            </a:r>
            <a:r>
              <a:rPr lang="es-ES" b="1" dirty="0" err="1" smtClean="0"/>
              <a:t>by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diastole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6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CONCEPT OF </a:t>
            </a:r>
            <a:r>
              <a:rPr lang="es-ES_tradnl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SHUNT</a:t>
            </a:r>
            <a:endParaRPr lang="es-ES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468313" y="2492375"/>
            <a:ext cx="48244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dirty="0" err="1" smtClean="0"/>
              <a:t>Veno-venous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diversion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characterized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by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an</a:t>
            </a:r>
            <a:r>
              <a:rPr lang="es-ES_tradnl" sz="3600" dirty="0" smtClean="0"/>
              <a:t> escape </a:t>
            </a:r>
            <a:r>
              <a:rPr lang="es-ES_tradnl" sz="3600" dirty="0" err="1" smtClean="0"/>
              <a:t>point</a:t>
            </a:r>
            <a:r>
              <a:rPr lang="es-ES_tradnl" sz="3600" dirty="0" smtClean="0"/>
              <a:t> and re-</a:t>
            </a:r>
            <a:r>
              <a:rPr lang="es-ES_tradnl" sz="3600" dirty="0" err="1" smtClean="0"/>
              <a:t>entry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point</a:t>
            </a:r>
            <a:endParaRPr lang="es-ES" sz="3600" dirty="0"/>
          </a:p>
        </p:txBody>
      </p:sp>
      <p:grpSp>
        <p:nvGrpSpPr>
          <p:cNvPr id="98337" name="Group 33"/>
          <p:cNvGrpSpPr>
            <a:grpSpLocks/>
          </p:cNvGrpSpPr>
          <p:nvPr/>
        </p:nvGrpSpPr>
        <p:grpSpPr bwMode="auto">
          <a:xfrm>
            <a:off x="5584825" y="1557338"/>
            <a:ext cx="2732088" cy="4841875"/>
            <a:chOff x="3840" y="759"/>
            <a:chExt cx="1766" cy="3238"/>
          </a:xfrm>
        </p:grpSpPr>
        <p:sp>
          <p:nvSpPr>
            <p:cNvPr id="98338" name="Arc 34"/>
            <p:cNvSpPr>
              <a:spLocks/>
            </p:cNvSpPr>
            <p:nvPr/>
          </p:nvSpPr>
          <p:spPr bwMode="auto">
            <a:xfrm>
              <a:off x="3948" y="2151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8339" name="Line 35"/>
            <p:cNvSpPr>
              <a:spLocks noChangeShapeType="1"/>
            </p:cNvSpPr>
            <p:nvPr/>
          </p:nvSpPr>
          <p:spPr bwMode="auto">
            <a:xfrm>
              <a:off x="3948" y="2503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8340" name="Arc 36"/>
            <p:cNvSpPr>
              <a:spLocks/>
            </p:cNvSpPr>
            <p:nvPr/>
          </p:nvSpPr>
          <p:spPr bwMode="auto">
            <a:xfrm>
              <a:off x="4412" y="1071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8341" name="Arc 37"/>
            <p:cNvSpPr>
              <a:spLocks/>
            </p:cNvSpPr>
            <p:nvPr/>
          </p:nvSpPr>
          <p:spPr bwMode="auto">
            <a:xfrm>
              <a:off x="4124" y="1223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8342" name="Rectangle 38"/>
            <p:cNvSpPr>
              <a:spLocks noChangeArrowheads="1"/>
            </p:cNvSpPr>
            <p:nvPr/>
          </p:nvSpPr>
          <p:spPr bwMode="auto">
            <a:xfrm>
              <a:off x="4528" y="1687"/>
              <a:ext cx="22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2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8343" name="Line 39"/>
            <p:cNvSpPr>
              <a:spLocks noChangeShapeType="1"/>
            </p:cNvSpPr>
            <p:nvPr/>
          </p:nvSpPr>
          <p:spPr bwMode="auto">
            <a:xfrm flipV="1">
              <a:off x="4416" y="759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8344" name="Rectangle 40"/>
            <p:cNvSpPr>
              <a:spLocks noChangeArrowheads="1"/>
            </p:cNvSpPr>
            <p:nvPr/>
          </p:nvSpPr>
          <p:spPr bwMode="auto">
            <a:xfrm>
              <a:off x="4000" y="951"/>
              <a:ext cx="23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1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8345" name="Line 41"/>
            <p:cNvSpPr>
              <a:spLocks noChangeShapeType="1"/>
            </p:cNvSpPr>
            <p:nvPr/>
          </p:nvSpPr>
          <p:spPr bwMode="auto">
            <a:xfrm flipV="1">
              <a:off x="4704" y="2055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8346" name="Line 42"/>
            <p:cNvSpPr>
              <a:spLocks noChangeShapeType="1"/>
            </p:cNvSpPr>
            <p:nvPr/>
          </p:nvSpPr>
          <p:spPr bwMode="auto">
            <a:xfrm flipV="1">
              <a:off x="4080" y="2631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8347" name="Line 43"/>
            <p:cNvSpPr>
              <a:spLocks noChangeShapeType="1"/>
            </p:cNvSpPr>
            <p:nvPr/>
          </p:nvSpPr>
          <p:spPr bwMode="auto">
            <a:xfrm>
              <a:off x="4876" y="1423"/>
              <a:ext cx="1" cy="2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8348" name="Line 44"/>
            <p:cNvSpPr>
              <a:spLocks noChangeShapeType="1"/>
            </p:cNvSpPr>
            <p:nvPr/>
          </p:nvSpPr>
          <p:spPr bwMode="auto">
            <a:xfrm>
              <a:off x="5024" y="2103"/>
              <a:ext cx="432" cy="57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8349" name="Rectangle 45"/>
            <p:cNvSpPr>
              <a:spLocks noChangeArrowheads="1"/>
            </p:cNvSpPr>
            <p:nvPr/>
          </p:nvSpPr>
          <p:spPr bwMode="auto">
            <a:xfrm>
              <a:off x="5376" y="2343"/>
              <a:ext cx="23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800" b="1">
                  <a:solidFill>
                    <a:schemeClr val="tx2"/>
                  </a:solidFill>
                </a:rPr>
                <a:t>R 3</a:t>
              </a:r>
              <a:endParaRPr lang="it-IT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8350" name="Freeform 46"/>
            <p:cNvSpPr>
              <a:spLocks/>
            </p:cNvSpPr>
            <p:nvPr/>
          </p:nvSpPr>
          <p:spPr bwMode="auto">
            <a:xfrm>
              <a:off x="4880" y="2247"/>
              <a:ext cx="631" cy="8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123"/>
                </a:cxn>
                <a:cxn ang="0">
                  <a:pos x="206" y="165"/>
                </a:cxn>
                <a:cxn ang="0">
                  <a:pos x="220" y="357"/>
                </a:cxn>
                <a:cxn ang="0">
                  <a:pos x="480" y="480"/>
                </a:cxn>
                <a:cxn ang="0">
                  <a:pos x="535" y="741"/>
                </a:cxn>
                <a:cxn ang="0">
                  <a:pos x="631" y="823"/>
                </a:cxn>
              </a:cxnLst>
              <a:rect l="0" t="0" r="r" b="b"/>
              <a:pathLst>
                <a:path w="631" h="823">
                  <a:moveTo>
                    <a:pt x="0" y="0"/>
                  </a:moveTo>
                  <a:cubicBezTo>
                    <a:pt x="29" y="84"/>
                    <a:pt x="94" y="107"/>
                    <a:pt x="178" y="123"/>
                  </a:cubicBezTo>
                  <a:cubicBezTo>
                    <a:pt x="187" y="137"/>
                    <a:pt x="203" y="148"/>
                    <a:pt x="206" y="165"/>
                  </a:cubicBezTo>
                  <a:cubicBezTo>
                    <a:pt x="217" y="228"/>
                    <a:pt x="199" y="296"/>
                    <a:pt x="220" y="357"/>
                  </a:cubicBezTo>
                  <a:cubicBezTo>
                    <a:pt x="260" y="470"/>
                    <a:pt x="392" y="450"/>
                    <a:pt x="480" y="480"/>
                  </a:cubicBezTo>
                  <a:cubicBezTo>
                    <a:pt x="548" y="546"/>
                    <a:pt x="509" y="657"/>
                    <a:pt x="535" y="741"/>
                  </a:cubicBezTo>
                  <a:cubicBezTo>
                    <a:pt x="546" y="776"/>
                    <a:pt x="606" y="798"/>
                    <a:pt x="631" y="82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8351" name="Oval 47"/>
            <p:cNvSpPr>
              <a:spLocks noChangeArrowheads="1"/>
            </p:cNvSpPr>
            <p:nvPr/>
          </p:nvSpPr>
          <p:spPr bwMode="auto">
            <a:xfrm>
              <a:off x="5496" y="3007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8352" name="Rectangle 48"/>
            <p:cNvSpPr>
              <a:spLocks noChangeArrowheads="1"/>
            </p:cNvSpPr>
            <p:nvPr/>
          </p:nvSpPr>
          <p:spPr bwMode="auto">
            <a:xfrm>
              <a:off x="3840" y="3783"/>
              <a:ext cx="256" cy="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2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8353" name="Rectangle 49"/>
            <p:cNvSpPr>
              <a:spLocks noChangeArrowheads="1"/>
            </p:cNvSpPr>
            <p:nvPr/>
          </p:nvSpPr>
          <p:spPr bwMode="auto">
            <a:xfrm>
              <a:off x="4503" y="3793"/>
              <a:ext cx="255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3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8354" name="Rectangle 50"/>
            <p:cNvSpPr>
              <a:spLocks noChangeArrowheads="1"/>
            </p:cNvSpPr>
            <p:nvPr/>
          </p:nvSpPr>
          <p:spPr bwMode="auto">
            <a:xfrm>
              <a:off x="5184" y="3783"/>
              <a:ext cx="256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1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8355" name="Line 51"/>
            <p:cNvSpPr>
              <a:spLocks noChangeShapeType="1"/>
            </p:cNvSpPr>
            <p:nvPr/>
          </p:nvSpPr>
          <p:spPr bwMode="auto">
            <a:xfrm>
              <a:off x="4176" y="3879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8356" name="Line 52"/>
            <p:cNvSpPr>
              <a:spLocks noChangeShapeType="1"/>
            </p:cNvSpPr>
            <p:nvPr/>
          </p:nvSpPr>
          <p:spPr bwMode="auto">
            <a:xfrm>
              <a:off x="4896" y="3879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8357" name="Rectangle 53"/>
          <p:cNvSpPr>
            <a:spLocks noChangeArrowheads="1"/>
          </p:cNvSpPr>
          <p:nvPr/>
        </p:nvSpPr>
        <p:spPr bwMode="auto">
          <a:xfrm>
            <a:off x="547688" y="5995988"/>
            <a:ext cx="2439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chemeClr val="hlink"/>
                </a:solidFill>
              </a:rPr>
              <a:t>Franceschi 1988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8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8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autoUpdateAnimBg="0"/>
      <p:bldP spid="98307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3059112" y="0"/>
            <a:ext cx="3121025" cy="762000"/>
            <a:chOff x="3223" y="320"/>
            <a:chExt cx="1966" cy="480"/>
          </a:xfrm>
        </p:grpSpPr>
        <p:sp>
          <p:nvSpPr>
            <p:cNvPr id="94211" name="Rectangle 3"/>
            <p:cNvSpPr>
              <a:spLocks noChangeArrowheads="1"/>
            </p:cNvSpPr>
            <p:nvPr/>
          </p:nvSpPr>
          <p:spPr bwMode="auto">
            <a:xfrm>
              <a:off x="3452" y="440"/>
              <a:ext cx="17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3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SHUNT </a:t>
              </a:r>
              <a:r>
                <a:rPr lang="it-IT" sz="3000" b="1" dirty="0" smtClean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TYPE </a:t>
              </a:r>
              <a:r>
                <a:rPr lang="it-IT" sz="3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5</a:t>
              </a:r>
              <a:endParaRPr lang="it-IT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94212" name="AutoShape 4"/>
            <p:cNvSpPr>
              <a:spLocks noChangeArrowheads="1"/>
            </p:cNvSpPr>
            <p:nvPr/>
          </p:nvSpPr>
          <p:spPr bwMode="auto">
            <a:xfrm>
              <a:off x="3223" y="320"/>
              <a:ext cx="1504" cy="480"/>
            </a:xfrm>
            <a:prstGeom prst="roundRect">
              <a:avLst>
                <a:gd name="adj" fmla="val 24588"/>
              </a:avLst>
            </a:prstGeom>
            <a:noFill/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4213" name="Group 5"/>
          <p:cNvGrpSpPr>
            <a:grpSpLocks/>
          </p:cNvGrpSpPr>
          <p:nvPr/>
        </p:nvGrpSpPr>
        <p:grpSpPr bwMode="auto">
          <a:xfrm>
            <a:off x="2381250" y="6210300"/>
            <a:ext cx="4552950" cy="571500"/>
            <a:chOff x="1012" y="3792"/>
            <a:chExt cx="2868" cy="360"/>
          </a:xfrm>
        </p:grpSpPr>
        <p:sp>
          <p:nvSpPr>
            <p:cNvPr id="94214" name="Rectangle 6"/>
            <p:cNvSpPr>
              <a:spLocks noChangeArrowheads="1"/>
            </p:cNvSpPr>
            <p:nvPr/>
          </p:nvSpPr>
          <p:spPr bwMode="auto">
            <a:xfrm>
              <a:off x="1012" y="3800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15" name="Rectangle 7"/>
            <p:cNvSpPr>
              <a:spLocks noChangeArrowheads="1"/>
            </p:cNvSpPr>
            <p:nvPr/>
          </p:nvSpPr>
          <p:spPr bwMode="auto">
            <a:xfrm>
              <a:off x="1156" y="3832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1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4216" name="Rectangle 8"/>
            <p:cNvSpPr>
              <a:spLocks noChangeArrowheads="1"/>
            </p:cNvSpPr>
            <p:nvPr/>
          </p:nvSpPr>
          <p:spPr bwMode="auto">
            <a:xfrm>
              <a:off x="1452" y="3832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4217" name="Rectangle 9"/>
            <p:cNvSpPr>
              <a:spLocks noChangeArrowheads="1"/>
            </p:cNvSpPr>
            <p:nvPr/>
          </p:nvSpPr>
          <p:spPr bwMode="auto">
            <a:xfrm>
              <a:off x="2180" y="3792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18" name="Rectangle 10"/>
            <p:cNvSpPr>
              <a:spLocks noChangeArrowheads="1"/>
            </p:cNvSpPr>
            <p:nvPr/>
          </p:nvSpPr>
          <p:spPr bwMode="auto">
            <a:xfrm>
              <a:off x="2324" y="3824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2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4219" name="Rectangle 11"/>
            <p:cNvSpPr>
              <a:spLocks noChangeArrowheads="1"/>
            </p:cNvSpPr>
            <p:nvPr/>
          </p:nvSpPr>
          <p:spPr bwMode="auto">
            <a:xfrm>
              <a:off x="1596" y="3792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20" name="Rectangle 12"/>
            <p:cNvSpPr>
              <a:spLocks noChangeArrowheads="1"/>
            </p:cNvSpPr>
            <p:nvPr/>
          </p:nvSpPr>
          <p:spPr bwMode="auto">
            <a:xfrm>
              <a:off x="1740" y="3824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3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4221" name="Rectangle 13"/>
            <p:cNvSpPr>
              <a:spLocks noChangeArrowheads="1"/>
            </p:cNvSpPr>
            <p:nvPr/>
          </p:nvSpPr>
          <p:spPr bwMode="auto">
            <a:xfrm>
              <a:off x="2036" y="3824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4222" name="Rectangle 14"/>
            <p:cNvSpPr>
              <a:spLocks noChangeArrowheads="1"/>
            </p:cNvSpPr>
            <p:nvPr/>
          </p:nvSpPr>
          <p:spPr bwMode="auto">
            <a:xfrm>
              <a:off x="2788" y="3800"/>
              <a:ext cx="58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23" name="Rectangle 15"/>
            <p:cNvSpPr>
              <a:spLocks noChangeArrowheads="1"/>
            </p:cNvSpPr>
            <p:nvPr/>
          </p:nvSpPr>
          <p:spPr bwMode="auto">
            <a:xfrm>
              <a:off x="2932" y="3832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3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4224" name="Rectangle 16"/>
            <p:cNvSpPr>
              <a:spLocks noChangeArrowheads="1"/>
            </p:cNvSpPr>
            <p:nvPr/>
          </p:nvSpPr>
          <p:spPr bwMode="auto">
            <a:xfrm>
              <a:off x="3228" y="3832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4225" name="Rectangle 17"/>
            <p:cNvSpPr>
              <a:spLocks noChangeArrowheads="1"/>
            </p:cNvSpPr>
            <p:nvPr/>
          </p:nvSpPr>
          <p:spPr bwMode="auto">
            <a:xfrm>
              <a:off x="3540" y="3840"/>
              <a:ext cx="2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R 1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4226" name="Rectangle 18"/>
            <p:cNvSpPr>
              <a:spLocks noChangeArrowheads="1"/>
            </p:cNvSpPr>
            <p:nvPr/>
          </p:nvSpPr>
          <p:spPr bwMode="auto">
            <a:xfrm>
              <a:off x="3836" y="3840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000" b="1"/>
                <a:t> </a:t>
              </a:r>
              <a:endParaRPr lang="it-IT" sz="2000">
                <a:latin typeface="Times New Roman" pitchFamily="18" charset="0"/>
              </a:endParaRPr>
            </a:p>
          </p:txBody>
        </p:sp>
        <p:sp>
          <p:nvSpPr>
            <p:cNvPr id="94227" name="Line 19"/>
            <p:cNvSpPr>
              <a:spLocks noChangeShapeType="1"/>
            </p:cNvSpPr>
            <p:nvPr/>
          </p:nvSpPr>
          <p:spPr bwMode="auto">
            <a:xfrm>
              <a:off x="1536" y="393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4228" name="Line 20"/>
            <p:cNvSpPr>
              <a:spLocks noChangeShapeType="1"/>
            </p:cNvSpPr>
            <p:nvPr/>
          </p:nvSpPr>
          <p:spPr bwMode="auto">
            <a:xfrm>
              <a:off x="2112" y="393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4229" name="Line 21"/>
            <p:cNvSpPr>
              <a:spLocks noChangeShapeType="1"/>
            </p:cNvSpPr>
            <p:nvPr/>
          </p:nvSpPr>
          <p:spPr bwMode="auto">
            <a:xfrm>
              <a:off x="2688" y="393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4230" name="Line 22"/>
            <p:cNvSpPr>
              <a:spLocks noChangeShapeType="1"/>
            </p:cNvSpPr>
            <p:nvPr/>
          </p:nvSpPr>
          <p:spPr bwMode="auto">
            <a:xfrm>
              <a:off x="3312" y="393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4278" name="Group 70"/>
          <p:cNvGrpSpPr>
            <a:grpSpLocks/>
          </p:cNvGrpSpPr>
          <p:nvPr/>
        </p:nvGrpSpPr>
        <p:grpSpPr bwMode="auto">
          <a:xfrm>
            <a:off x="1905000" y="1066800"/>
            <a:ext cx="3287713" cy="4838700"/>
            <a:chOff x="1200" y="672"/>
            <a:chExt cx="2071" cy="3048"/>
          </a:xfrm>
        </p:grpSpPr>
        <p:sp>
          <p:nvSpPr>
            <p:cNvPr id="94232" name="Arc 24"/>
            <p:cNvSpPr>
              <a:spLocks/>
            </p:cNvSpPr>
            <p:nvPr/>
          </p:nvSpPr>
          <p:spPr bwMode="auto">
            <a:xfrm>
              <a:off x="1548" y="2160"/>
              <a:ext cx="464" cy="38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467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</a:path>
                <a:path w="21600" h="21600" stroke="0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33" name="Line 25"/>
            <p:cNvSpPr>
              <a:spLocks noChangeShapeType="1"/>
            </p:cNvSpPr>
            <p:nvPr/>
          </p:nvSpPr>
          <p:spPr bwMode="auto">
            <a:xfrm>
              <a:off x="1548" y="2536"/>
              <a:ext cx="1" cy="1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34" name="Arc 26"/>
            <p:cNvSpPr>
              <a:spLocks/>
            </p:cNvSpPr>
            <p:nvPr/>
          </p:nvSpPr>
          <p:spPr bwMode="auto">
            <a:xfrm>
              <a:off x="2038" y="1016"/>
              <a:ext cx="494" cy="396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709"/>
                <a:gd name="T1" fmla="*/ 0 h 21600"/>
                <a:gd name="T2" fmla="*/ 21709 w 21709"/>
                <a:gd name="T3" fmla="*/ 21464 h 21600"/>
                <a:gd name="T4" fmla="*/ 109 w 2170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09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</a:path>
                <a:path w="21709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35" name="Line 27"/>
            <p:cNvSpPr>
              <a:spLocks noChangeShapeType="1"/>
            </p:cNvSpPr>
            <p:nvPr/>
          </p:nvSpPr>
          <p:spPr bwMode="auto">
            <a:xfrm>
              <a:off x="2532" y="1384"/>
              <a:ext cx="1" cy="23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36" name="Arc 28"/>
            <p:cNvSpPr>
              <a:spLocks/>
            </p:cNvSpPr>
            <p:nvPr/>
          </p:nvSpPr>
          <p:spPr bwMode="auto">
            <a:xfrm>
              <a:off x="1732" y="1176"/>
              <a:ext cx="696" cy="1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37" name="Line 29"/>
            <p:cNvSpPr>
              <a:spLocks noChangeShapeType="1"/>
            </p:cNvSpPr>
            <p:nvPr/>
          </p:nvSpPr>
          <p:spPr bwMode="auto">
            <a:xfrm>
              <a:off x="2540" y="1416"/>
              <a:ext cx="1" cy="136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38" name="Freeform 30"/>
            <p:cNvSpPr>
              <a:spLocks/>
            </p:cNvSpPr>
            <p:nvPr/>
          </p:nvSpPr>
          <p:spPr bwMode="auto">
            <a:xfrm>
              <a:off x="2544" y="2784"/>
              <a:ext cx="400" cy="56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2" y="0"/>
                </a:cxn>
                <a:cxn ang="0">
                  <a:pos x="56" y="0"/>
                </a:cxn>
                <a:cxn ang="0">
                  <a:pos x="80" y="8"/>
                </a:cxn>
                <a:cxn ang="0">
                  <a:pos x="96" y="24"/>
                </a:cxn>
                <a:cxn ang="0">
                  <a:pos x="120" y="32"/>
                </a:cxn>
                <a:cxn ang="0">
                  <a:pos x="128" y="48"/>
                </a:cxn>
                <a:cxn ang="0">
                  <a:pos x="144" y="56"/>
                </a:cxn>
                <a:cxn ang="0">
                  <a:pos x="152" y="64"/>
                </a:cxn>
                <a:cxn ang="0">
                  <a:pos x="152" y="112"/>
                </a:cxn>
                <a:cxn ang="0">
                  <a:pos x="152" y="128"/>
                </a:cxn>
                <a:cxn ang="0">
                  <a:pos x="152" y="160"/>
                </a:cxn>
                <a:cxn ang="0">
                  <a:pos x="152" y="184"/>
                </a:cxn>
                <a:cxn ang="0">
                  <a:pos x="160" y="192"/>
                </a:cxn>
                <a:cxn ang="0">
                  <a:pos x="176" y="216"/>
                </a:cxn>
                <a:cxn ang="0">
                  <a:pos x="184" y="224"/>
                </a:cxn>
                <a:cxn ang="0">
                  <a:pos x="208" y="248"/>
                </a:cxn>
                <a:cxn ang="0">
                  <a:pos x="224" y="256"/>
                </a:cxn>
                <a:cxn ang="0">
                  <a:pos x="256" y="280"/>
                </a:cxn>
                <a:cxn ang="0">
                  <a:pos x="280" y="288"/>
                </a:cxn>
                <a:cxn ang="0">
                  <a:pos x="288" y="304"/>
                </a:cxn>
                <a:cxn ang="0">
                  <a:pos x="304" y="312"/>
                </a:cxn>
                <a:cxn ang="0">
                  <a:pos x="312" y="320"/>
                </a:cxn>
                <a:cxn ang="0">
                  <a:pos x="320" y="344"/>
                </a:cxn>
                <a:cxn ang="0">
                  <a:pos x="336" y="352"/>
                </a:cxn>
                <a:cxn ang="0">
                  <a:pos x="336" y="376"/>
                </a:cxn>
                <a:cxn ang="0">
                  <a:pos x="344" y="400"/>
                </a:cxn>
                <a:cxn ang="0">
                  <a:pos x="352" y="408"/>
                </a:cxn>
                <a:cxn ang="0">
                  <a:pos x="352" y="440"/>
                </a:cxn>
                <a:cxn ang="0">
                  <a:pos x="368" y="464"/>
                </a:cxn>
                <a:cxn ang="0">
                  <a:pos x="376" y="480"/>
                </a:cxn>
                <a:cxn ang="0">
                  <a:pos x="376" y="504"/>
                </a:cxn>
                <a:cxn ang="0">
                  <a:pos x="376" y="528"/>
                </a:cxn>
                <a:cxn ang="0">
                  <a:pos x="400" y="536"/>
                </a:cxn>
                <a:cxn ang="0">
                  <a:pos x="400" y="568"/>
                </a:cxn>
              </a:cxnLst>
              <a:rect l="0" t="0" r="r" b="b"/>
              <a:pathLst>
                <a:path w="400" h="568">
                  <a:moveTo>
                    <a:pt x="0" y="0"/>
                  </a:move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80" y="8"/>
                  </a:lnTo>
                  <a:lnTo>
                    <a:pt x="88" y="8"/>
                  </a:lnTo>
                  <a:lnTo>
                    <a:pt x="96" y="24"/>
                  </a:lnTo>
                  <a:lnTo>
                    <a:pt x="120" y="24"/>
                  </a:lnTo>
                  <a:lnTo>
                    <a:pt x="120" y="32"/>
                  </a:lnTo>
                  <a:lnTo>
                    <a:pt x="128" y="32"/>
                  </a:lnTo>
                  <a:lnTo>
                    <a:pt x="128" y="48"/>
                  </a:lnTo>
                  <a:lnTo>
                    <a:pt x="144" y="48"/>
                  </a:lnTo>
                  <a:lnTo>
                    <a:pt x="144" y="56"/>
                  </a:lnTo>
                  <a:lnTo>
                    <a:pt x="152" y="56"/>
                  </a:lnTo>
                  <a:lnTo>
                    <a:pt x="152" y="64"/>
                  </a:lnTo>
                  <a:lnTo>
                    <a:pt x="152" y="80"/>
                  </a:lnTo>
                  <a:lnTo>
                    <a:pt x="152" y="112"/>
                  </a:lnTo>
                  <a:lnTo>
                    <a:pt x="152" y="120"/>
                  </a:lnTo>
                  <a:lnTo>
                    <a:pt x="152" y="128"/>
                  </a:lnTo>
                  <a:lnTo>
                    <a:pt x="152" y="152"/>
                  </a:lnTo>
                  <a:lnTo>
                    <a:pt x="152" y="160"/>
                  </a:lnTo>
                  <a:lnTo>
                    <a:pt x="152" y="176"/>
                  </a:lnTo>
                  <a:lnTo>
                    <a:pt x="152" y="184"/>
                  </a:lnTo>
                  <a:lnTo>
                    <a:pt x="160" y="184"/>
                  </a:lnTo>
                  <a:lnTo>
                    <a:pt x="160" y="192"/>
                  </a:lnTo>
                  <a:lnTo>
                    <a:pt x="160" y="208"/>
                  </a:lnTo>
                  <a:lnTo>
                    <a:pt x="176" y="216"/>
                  </a:lnTo>
                  <a:lnTo>
                    <a:pt x="176" y="224"/>
                  </a:lnTo>
                  <a:lnTo>
                    <a:pt x="184" y="224"/>
                  </a:lnTo>
                  <a:lnTo>
                    <a:pt x="192" y="240"/>
                  </a:lnTo>
                  <a:lnTo>
                    <a:pt x="208" y="248"/>
                  </a:lnTo>
                  <a:lnTo>
                    <a:pt x="216" y="248"/>
                  </a:lnTo>
                  <a:lnTo>
                    <a:pt x="224" y="256"/>
                  </a:lnTo>
                  <a:lnTo>
                    <a:pt x="248" y="280"/>
                  </a:lnTo>
                  <a:lnTo>
                    <a:pt x="256" y="280"/>
                  </a:lnTo>
                  <a:lnTo>
                    <a:pt x="272" y="288"/>
                  </a:lnTo>
                  <a:lnTo>
                    <a:pt x="280" y="288"/>
                  </a:lnTo>
                  <a:lnTo>
                    <a:pt x="280" y="304"/>
                  </a:lnTo>
                  <a:lnTo>
                    <a:pt x="288" y="304"/>
                  </a:lnTo>
                  <a:lnTo>
                    <a:pt x="288" y="312"/>
                  </a:lnTo>
                  <a:lnTo>
                    <a:pt x="304" y="312"/>
                  </a:lnTo>
                  <a:lnTo>
                    <a:pt x="304" y="320"/>
                  </a:lnTo>
                  <a:lnTo>
                    <a:pt x="312" y="320"/>
                  </a:lnTo>
                  <a:lnTo>
                    <a:pt x="312" y="336"/>
                  </a:lnTo>
                  <a:lnTo>
                    <a:pt x="320" y="344"/>
                  </a:lnTo>
                  <a:lnTo>
                    <a:pt x="320" y="352"/>
                  </a:lnTo>
                  <a:lnTo>
                    <a:pt x="336" y="352"/>
                  </a:lnTo>
                  <a:lnTo>
                    <a:pt x="336" y="368"/>
                  </a:lnTo>
                  <a:lnTo>
                    <a:pt x="336" y="376"/>
                  </a:lnTo>
                  <a:lnTo>
                    <a:pt x="344" y="384"/>
                  </a:lnTo>
                  <a:lnTo>
                    <a:pt x="344" y="400"/>
                  </a:lnTo>
                  <a:lnTo>
                    <a:pt x="344" y="408"/>
                  </a:lnTo>
                  <a:lnTo>
                    <a:pt x="352" y="408"/>
                  </a:lnTo>
                  <a:lnTo>
                    <a:pt x="352" y="432"/>
                  </a:lnTo>
                  <a:lnTo>
                    <a:pt x="352" y="440"/>
                  </a:lnTo>
                  <a:lnTo>
                    <a:pt x="368" y="448"/>
                  </a:lnTo>
                  <a:lnTo>
                    <a:pt x="368" y="464"/>
                  </a:lnTo>
                  <a:lnTo>
                    <a:pt x="368" y="472"/>
                  </a:lnTo>
                  <a:lnTo>
                    <a:pt x="376" y="480"/>
                  </a:lnTo>
                  <a:lnTo>
                    <a:pt x="376" y="496"/>
                  </a:lnTo>
                  <a:lnTo>
                    <a:pt x="376" y="504"/>
                  </a:lnTo>
                  <a:lnTo>
                    <a:pt x="376" y="512"/>
                  </a:lnTo>
                  <a:lnTo>
                    <a:pt x="376" y="528"/>
                  </a:lnTo>
                  <a:lnTo>
                    <a:pt x="376" y="536"/>
                  </a:lnTo>
                  <a:lnTo>
                    <a:pt x="400" y="536"/>
                  </a:lnTo>
                  <a:lnTo>
                    <a:pt x="400" y="544"/>
                  </a:lnTo>
                  <a:lnTo>
                    <a:pt x="400" y="568"/>
                  </a:lnTo>
                </a:path>
              </a:pathLst>
            </a:custGeom>
            <a:noFill/>
            <a:ln w="50800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39" name="Rectangle 31"/>
            <p:cNvSpPr>
              <a:spLocks noChangeArrowheads="1"/>
            </p:cNvSpPr>
            <p:nvPr/>
          </p:nvSpPr>
          <p:spPr bwMode="auto">
            <a:xfrm>
              <a:off x="2068" y="170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4240" name="Rectangle 32"/>
            <p:cNvSpPr>
              <a:spLocks noChangeArrowheads="1"/>
            </p:cNvSpPr>
            <p:nvPr/>
          </p:nvSpPr>
          <p:spPr bwMode="auto">
            <a:xfrm>
              <a:off x="2604" y="212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4241" name="Rectangle 33"/>
            <p:cNvSpPr>
              <a:spLocks noChangeArrowheads="1"/>
            </p:cNvSpPr>
            <p:nvPr/>
          </p:nvSpPr>
          <p:spPr bwMode="auto">
            <a:xfrm>
              <a:off x="1200" y="87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4242" name="Rectangle 34"/>
            <p:cNvSpPr>
              <a:spLocks noChangeArrowheads="1"/>
            </p:cNvSpPr>
            <p:nvPr/>
          </p:nvSpPr>
          <p:spPr bwMode="auto">
            <a:xfrm>
              <a:off x="2972" y="2912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4243" name="Oval 35"/>
            <p:cNvSpPr>
              <a:spLocks noChangeArrowheads="1"/>
            </p:cNvSpPr>
            <p:nvPr/>
          </p:nvSpPr>
          <p:spPr bwMode="auto">
            <a:xfrm>
              <a:off x="2864" y="3340"/>
              <a:ext cx="136" cy="1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44" name="Line 36"/>
            <p:cNvSpPr>
              <a:spLocks noChangeShapeType="1"/>
            </p:cNvSpPr>
            <p:nvPr/>
          </p:nvSpPr>
          <p:spPr bwMode="auto">
            <a:xfrm flipV="1">
              <a:off x="2016" y="672"/>
              <a:ext cx="0" cy="30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4245" name="Line 37"/>
            <p:cNvSpPr>
              <a:spLocks noChangeShapeType="1"/>
            </p:cNvSpPr>
            <p:nvPr/>
          </p:nvSpPr>
          <p:spPr bwMode="auto">
            <a:xfrm flipV="1">
              <a:off x="1655" y="264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4246" name="Line 38"/>
            <p:cNvSpPr>
              <a:spLocks noChangeShapeType="1"/>
            </p:cNvSpPr>
            <p:nvPr/>
          </p:nvSpPr>
          <p:spPr bwMode="auto">
            <a:xfrm>
              <a:off x="1392" y="1104"/>
              <a:ext cx="96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4247" name="Line 39"/>
            <p:cNvSpPr>
              <a:spLocks noChangeShapeType="1"/>
            </p:cNvSpPr>
            <p:nvPr/>
          </p:nvSpPr>
          <p:spPr bwMode="auto">
            <a:xfrm>
              <a:off x="2400" y="1728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4248" name="Line 40"/>
            <p:cNvSpPr>
              <a:spLocks noChangeShapeType="1"/>
            </p:cNvSpPr>
            <p:nvPr/>
          </p:nvSpPr>
          <p:spPr bwMode="auto">
            <a:xfrm>
              <a:off x="2640" y="3120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4249" name="Freeform 41"/>
            <p:cNvSpPr>
              <a:spLocks/>
            </p:cNvSpPr>
            <p:nvPr/>
          </p:nvSpPr>
          <p:spPr bwMode="auto">
            <a:xfrm>
              <a:off x="1488" y="816"/>
              <a:ext cx="1072" cy="616"/>
            </a:xfrm>
            <a:custGeom>
              <a:avLst/>
              <a:gdLst/>
              <a:ahLst/>
              <a:cxnLst>
                <a:cxn ang="0">
                  <a:pos x="1072" y="608"/>
                </a:cxn>
                <a:cxn ang="0">
                  <a:pos x="1056" y="600"/>
                </a:cxn>
                <a:cxn ang="0">
                  <a:pos x="1016" y="560"/>
                </a:cxn>
                <a:cxn ang="0">
                  <a:pos x="1000" y="560"/>
                </a:cxn>
                <a:cxn ang="0">
                  <a:pos x="976" y="560"/>
                </a:cxn>
                <a:cxn ang="0">
                  <a:pos x="952" y="560"/>
                </a:cxn>
                <a:cxn ang="0">
                  <a:pos x="880" y="560"/>
                </a:cxn>
                <a:cxn ang="0">
                  <a:pos x="872" y="552"/>
                </a:cxn>
                <a:cxn ang="0">
                  <a:pos x="848" y="552"/>
                </a:cxn>
                <a:cxn ang="0">
                  <a:pos x="832" y="544"/>
                </a:cxn>
                <a:cxn ang="0">
                  <a:pos x="808" y="528"/>
                </a:cxn>
                <a:cxn ang="0">
                  <a:pos x="808" y="512"/>
                </a:cxn>
                <a:cxn ang="0">
                  <a:pos x="792" y="496"/>
                </a:cxn>
                <a:cxn ang="0">
                  <a:pos x="792" y="472"/>
                </a:cxn>
                <a:cxn ang="0">
                  <a:pos x="784" y="456"/>
                </a:cxn>
                <a:cxn ang="0">
                  <a:pos x="776" y="440"/>
                </a:cxn>
                <a:cxn ang="0">
                  <a:pos x="760" y="424"/>
                </a:cxn>
                <a:cxn ang="0">
                  <a:pos x="736" y="416"/>
                </a:cxn>
                <a:cxn ang="0">
                  <a:pos x="720" y="400"/>
                </a:cxn>
                <a:cxn ang="0">
                  <a:pos x="704" y="400"/>
                </a:cxn>
                <a:cxn ang="0">
                  <a:pos x="680" y="400"/>
                </a:cxn>
                <a:cxn ang="0">
                  <a:pos x="656" y="400"/>
                </a:cxn>
                <a:cxn ang="0">
                  <a:pos x="648" y="416"/>
                </a:cxn>
                <a:cxn ang="0">
                  <a:pos x="624" y="416"/>
                </a:cxn>
                <a:cxn ang="0">
                  <a:pos x="592" y="416"/>
                </a:cxn>
                <a:cxn ang="0">
                  <a:pos x="584" y="400"/>
                </a:cxn>
                <a:cxn ang="0">
                  <a:pos x="560" y="392"/>
                </a:cxn>
                <a:cxn ang="0">
                  <a:pos x="552" y="384"/>
                </a:cxn>
                <a:cxn ang="0">
                  <a:pos x="520" y="360"/>
                </a:cxn>
                <a:cxn ang="0">
                  <a:pos x="496" y="352"/>
                </a:cxn>
                <a:cxn ang="0">
                  <a:pos x="488" y="320"/>
                </a:cxn>
                <a:cxn ang="0">
                  <a:pos x="456" y="312"/>
                </a:cxn>
                <a:cxn ang="0">
                  <a:pos x="448" y="296"/>
                </a:cxn>
                <a:cxn ang="0">
                  <a:pos x="440" y="288"/>
                </a:cxn>
                <a:cxn ang="0">
                  <a:pos x="416" y="288"/>
                </a:cxn>
                <a:cxn ang="0">
                  <a:pos x="392" y="288"/>
                </a:cxn>
                <a:cxn ang="0">
                  <a:pos x="368" y="288"/>
                </a:cxn>
                <a:cxn ang="0">
                  <a:pos x="352" y="288"/>
                </a:cxn>
                <a:cxn ang="0">
                  <a:pos x="328" y="288"/>
                </a:cxn>
                <a:cxn ang="0">
                  <a:pos x="296" y="272"/>
                </a:cxn>
                <a:cxn ang="0">
                  <a:pos x="280" y="272"/>
                </a:cxn>
                <a:cxn ang="0">
                  <a:pos x="264" y="264"/>
                </a:cxn>
                <a:cxn ang="0">
                  <a:pos x="240" y="256"/>
                </a:cxn>
                <a:cxn ang="0">
                  <a:pos x="200" y="224"/>
                </a:cxn>
                <a:cxn ang="0">
                  <a:pos x="192" y="192"/>
                </a:cxn>
                <a:cxn ang="0">
                  <a:pos x="160" y="184"/>
                </a:cxn>
                <a:cxn ang="0">
                  <a:pos x="160" y="160"/>
                </a:cxn>
                <a:cxn ang="0">
                  <a:pos x="152" y="136"/>
                </a:cxn>
                <a:cxn ang="0">
                  <a:pos x="152" y="112"/>
                </a:cxn>
                <a:cxn ang="0">
                  <a:pos x="144" y="104"/>
                </a:cxn>
                <a:cxn ang="0">
                  <a:pos x="144" y="80"/>
                </a:cxn>
                <a:cxn ang="0">
                  <a:pos x="128" y="72"/>
                </a:cxn>
                <a:cxn ang="0">
                  <a:pos x="104" y="40"/>
                </a:cxn>
                <a:cxn ang="0">
                  <a:pos x="88" y="32"/>
                </a:cxn>
                <a:cxn ang="0">
                  <a:pos x="72" y="16"/>
                </a:cxn>
                <a:cxn ang="0">
                  <a:pos x="64" y="8"/>
                </a:cxn>
                <a:cxn ang="0">
                  <a:pos x="40" y="8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1072" h="616">
                  <a:moveTo>
                    <a:pt x="1072" y="616"/>
                  </a:moveTo>
                  <a:lnTo>
                    <a:pt x="1072" y="608"/>
                  </a:lnTo>
                  <a:lnTo>
                    <a:pt x="1072" y="600"/>
                  </a:lnTo>
                  <a:lnTo>
                    <a:pt x="1056" y="600"/>
                  </a:lnTo>
                  <a:lnTo>
                    <a:pt x="1032" y="560"/>
                  </a:lnTo>
                  <a:lnTo>
                    <a:pt x="1016" y="560"/>
                  </a:lnTo>
                  <a:lnTo>
                    <a:pt x="1008" y="560"/>
                  </a:lnTo>
                  <a:lnTo>
                    <a:pt x="1000" y="560"/>
                  </a:lnTo>
                  <a:lnTo>
                    <a:pt x="984" y="560"/>
                  </a:lnTo>
                  <a:lnTo>
                    <a:pt x="976" y="560"/>
                  </a:lnTo>
                  <a:lnTo>
                    <a:pt x="968" y="560"/>
                  </a:lnTo>
                  <a:lnTo>
                    <a:pt x="952" y="560"/>
                  </a:lnTo>
                  <a:lnTo>
                    <a:pt x="912" y="560"/>
                  </a:lnTo>
                  <a:lnTo>
                    <a:pt x="880" y="560"/>
                  </a:lnTo>
                  <a:lnTo>
                    <a:pt x="880" y="552"/>
                  </a:lnTo>
                  <a:lnTo>
                    <a:pt x="872" y="552"/>
                  </a:lnTo>
                  <a:lnTo>
                    <a:pt x="864" y="552"/>
                  </a:lnTo>
                  <a:lnTo>
                    <a:pt x="848" y="552"/>
                  </a:lnTo>
                  <a:lnTo>
                    <a:pt x="840" y="552"/>
                  </a:lnTo>
                  <a:lnTo>
                    <a:pt x="832" y="544"/>
                  </a:lnTo>
                  <a:lnTo>
                    <a:pt x="816" y="528"/>
                  </a:lnTo>
                  <a:lnTo>
                    <a:pt x="808" y="528"/>
                  </a:lnTo>
                  <a:lnTo>
                    <a:pt x="808" y="520"/>
                  </a:lnTo>
                  <a:lnTo>
                    <a:pt x="808" y="512"/>
                  </a:lnTo>
                  <a:lnTo>
                    <a:pt x="808" y="496"/>
                  </a:lnTo>
                  <a:lnTo>
                    <a:pt x="792" y="496"/>
                  </a:lnTo>
                  <a:lnTo>
                    <a:pt x="792" y="488"/>
                  </a:lnTo>
                  <a:lnTo>
                    <a:pt x="792" y="472"/>
                  </a:lnTo>
                  <a:lnTo>
                    <a:pt x="792" y="456"/>
                  </a:lnTo>
                  <a:lnTo>
                    <a:pt x="784" y="456"/>
                  </a:lnTo>
                  <a:lnTo>
                    <a:pt x="784" y="448"/>
                  </a:lnTo>
                  <a:lnTo>
                    <a:pt x="776" y="440"/>
                  </a:lnTo>
                  <a:lnTo>
                    <a:pt x="760" y="440"/>
                  </a:lnTo>
                  <a:lnTo>
                    <a:pt x="760" y="424"/>
                  </a:lnTo>
                  <a:lnTo>
                    <a:pt x="744" y="416"/>
                  </a:lnTo>
                  <a:lnTo>
                    <a:pt x="736" y="416"/>
                  </a:lnTo>
                  <a:lnTo>
                    <a:pt x="720" y="416"/>
                  </a:lnTo>
                  <a:lnTo>
                    <a:pt x="720" y="400"/>
                  </a:lnTo>
                  <a:lnTo>
                    <a:pt x="712" y="400"/>
                  </a:lnTo>
                  <a:lnTo>
                    <a:pt x="704" y="400"/>
                  </a:lnTo>
                  <a:lnTo>
                    <a:pt x="688" y="400"/>
                  </a:lnTo>
                  <a:lnTo>
                    <a:pt x="680" y="400"/>
                  </a:lnTo>
                  <a:lnTo>
                    <a:pt x="664" y="400"/>
                  </a:lnTo>
                  <a:lnTo>
                    <a:pt x="656" y="400"/>
                  </a:lnTo>
                  <a:lnTo>
                    <a:pt x="656" y="416"/>
                  </a:lnTo>
                  <a:lnTo>
                    <a:pt x="648" y="416"/>
                  </a:lnTo>
                  <a:lnTo>
                    <a:pt x="632" y="416"/>
                  </a:lnTo>
                  <a:lnTo>
                    <a:pt x="624" y="416"/>
                  </a:lnTo>
                  <a:lnTo>
                    <a:pt x="608" y="416"/>
                  </a:lnTo>
                  <a:lnTo>
                    <a:pt x="592" y="416"/>
                  </a:lnTo>
                  <a:lnTo>
                    <a:pt x="592" y="400"/>
                  </a:lnTo>
                  <a:lnTo>
                    <a:pt x="584" y="400"/>
                  </a:lnTo>
                  <a:lnTo>
                    <a:pt x="576" y="400"/>
                  </a:lnTo>
                  <a:lnTo>
                    <a:pt x="560" y="392"/>
                  </a:lnTo>
                  <a:lnTo>
                    <a:pt x="552" y="392"/>
                  </a:lnTo>
                  <a:lnTo>
                    <a:pt x="552" y="384"/>
                  </a:lnTo>
                  <a:lnTo>
                    <a:pt x="536" y="368"/>
                  </a:lnTo>
                  <a:lnTo>
                    <a:pt x="520" y="360"/>
                  </a:lnTo>
                  <a:lnTo>
                    <a:pt x="512" y="360"/>
                  </a:lnTo>
                  <a:lnTo>
                    <a:pt x="496" y="352"/>
                  </a:lnTo>
                  <a:lnTo>
                    <a:pt x="496" y="328"/>
                  </a:lnTo>
                  <a:lnTo>
                    <a:pt x="488" y="320"/>
                  </a:lnTo>
                  <a:lnTo>
                    <a:pt x="480" y="312"/>
                  </a:lnTo>
                  <a:lnTo>
                    <a:pt x="456" y="312"/>
                  </a:lnTo>
                  <a:lnTo>
                    <a:pt x="456" y="296"/>
                  </a:lnTo>
                  <a:lnTo>
                    <a:pt x="448" y="296"/>
                  </a:lnTo>
                  <a:lnTo>
                    <a:pt x="440" y="296"/>
                  </a:lnTo>
                  <a:lnTo>
                    <a:pt x="440" y="288"/>
                  </a:lnTo>
                  <a:lnTo>
                    <a:pt x="424" y="288"/>
                  </a:lnTo>
                  <a:lnTo>
                    <a:pt x="416" y="288"/>
                  </a:lnTo>
                  <a:lnTo>
                    <a:pt x="408" y="288"/>
                  </a:lnTo>
                  <a:lnTo>
                    <a:pt x="392" y="288"/>
                  </a:lnTo>
                  <a:lnTo>
                    <a:pt x="384" y="288"/>
                  </a:lnTo>
                  <a:lnTo>
                    <a:pt x="368" y="288"/>
                  </a:lnTo>
                  <a:lnTo>
                    <a:pt x="360" y="288"/>
                  </a:lnTo>
                  <a:lnTo>
                    <a:pt x="352" y="288"/>
                  </a:lnTo>
                  <a:lnTo>
                    <a:pt x="336" y="288"/>
                  </a:lnTo>
                  <a:lnTo>
                    <a:pt x="328" y="288"/>
                  </a:lnTo>
                  <a:lnTo>
                    <a:pt x="312" y="288"/>
                  </a:lnTo>
                  <a:lnTo>
                    <a:pt x="296" y="272"/>
                  </a:lnTo>
                  <a:lnTo>
                    <a:pt x="288" y="272"/>
                  </a:lnTo>
                  <a:lnTo>
                    <a:pt x="280" y="272"/>
                  </a:lnTo>
                  <a:lnTo>
                    <a:pt x="264" y="272"/>
                  </a:lnTo>
                  <a:lnTo>
                    <a:pt x="264" y="264"/>
                  </a:lnTo>
                  <a:lnTo>
                    <a:pt x="256" y="256"/>
                  </a:lnTo>
                  <a:lnTo>
                    <a:pt x="240" y="256"/>
                  </a:lnTo>
                  <a:lnTo>
                    <a:pt x="208" y="224"/>
                  </a:lnTo>
                  <a:lnTo>
                    <a:pt x="200" y="224"/>
                  </a:lnTo>
                  <a:lnTo>
                    <a:pt x="200" y="208"/>
                  </a:lnTo>
                  <a:lnTo>
                    <a:pt x="192" y="192"/>
                  </a:lnTo>
                  <a:lnTo>
                    <a:pt x="192" y="184"/>
                  </a:lnTo>
                  <a:lnTo>
                    <a:pt x="160" y="184"/>
                  </a:lnTo>
                  <a:lnTo>
                    <a:pt x="160" y="168"/>
                  </a:lnTo>
                  <a:lnTo>
                    <a:pt x="160" y="160"/>
                  </a:lnTo>
                  <a:lnTo>
                    <a:pt x="152" y="144"/>
                  </a:lnTo>
                  <a:lnTo>
                    <a:pt x="152" y="136"/>
                  </a:lnTo>
                  <a:lnTo>
                    <a:pt x="152" y="128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44" y="104"/>
                  </a:lnTo>
                  <a:lnTo>
                    <a:pt x="144" y="96"/>
                  </a:lnTo>
                  <a:lnTo>
                    <a:pt x="144" y="80"/>
                  </a:lnTo>
                  <a:lnTo>
                    <a:pt x="128" y="80"/>
                  </a:lnTo>
                  <a:lnTo>
                    <a:pt x="128" y="72"/>
                  </a:lnTo>
                  <a:lnTo>
                    <a:pt x="120" y="56"/>
                  </a:lnTo>
                  <a:lnTo>
                    <a:pt x="104" y="40"/>
                  </a:lnTo>
                  <a:lnTo>
                    <a:pt x="96" y="32"/>
                  </a:lnTo>
                  <a:lnTo>
                    <a:pt x="88" y="32"/>
                  </a:lnTo>
                  <a:lnTo>
                    <a:pt x="88" y="16"/>
                  </a:lnTo>
                  <a:lnTo>
                    <a:pt x="72" y="16"/>
                  </a:lnTo>
                  <a:lnTo>
                    <a:pt x="64" y="16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40" y="8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57150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254" name="Line 46"/>
            <p:cNvSpPr>
              <a:spLocks noChangeShapeType="1"/>
            </p:cNvSpPr>
            <p:nvPr/>
          </p:nvSpPr>
          <p:spPr bwMode="auto">
            <a:xfrm flipV="1">
              <a:off x="2381" y="2838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4255" name="Group 47"/>
          <p:cNvGrpSpPr>
            <a:grpSpLocks/>
          </p:cNvGrpSpPr>
          <p:nvPr/>
        </p:nvGrpSpPr>
        <p:grpSpPr bwMode="auto">
          <a:xfrm>
            <a:off x="5570538" y="1052513"/>
            <a:ext cx="3573462" cy="4838700"/>
            <a:chOff x="3509" y="672"/>
            <a:chExt cx="2251" cy="3048"/>
          </a:xfrm>
        </p:grpSpPr>
        <p:grpSp>
          <p:nvGrpSpPr>
            <p:cNvPr id="94256" name="Group 48"/>
            <p:cNvGrpSpPr>
              <a:grpSpLocks/>
            </p:cNvGrpSpPr>
            <p:nvPr/>
          </p:nvGrpSpPr>
          <p:grpSpPr bwMode="auto">
            <a:xfrm>
              <a:off x="3509" y="672"/>
              <a:ext cx="2251" cy="3048"/>
              <a:chOff x="3509" y="672"/>
              <a:chExt cx="2251" cy="3048"/>
            </a:xfrm>
          </p:grpSpPr>
          <p:sp>
            <p:nvSpPr>
              <p:cNvPr id="94257" name="Arc 49"/>
              <p:cNvSpPr>
                <a:spLocks/>
              </p:cNvSpPr>
              <p:nvPr/>
            </p:nvSpPr>
            <p:spPr bwMode="auto">
              <a:xfrm>
                <a:off x="3509" y="2160"/>
                <a:ext cx="464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467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467"/>
                    </a:moveTo>
                    <a:cubicBezTo>
                      <a:pt x="73" y="9589"/>
                      <a:pt x="9722" y="0"/>
                      <a:pt x="21599" y="0"/>
                    </a:cubicBezTo>
                  </a:path>
                  <a:path w="21600" h="21600" stroke="0" extrusionOk="0">
                    <a:moveTo>
                      <a:pt x="0" y="21467"/>
                    </a:moveTo>
                    <a:cubicBezTo>
                      <a:pt x="73" y="9589"/>
                      <a:pt x="9722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58" name="Line 50"/>
              <p:cNvSpPr>
                <a:spLocks noChangeShapeType="1"/>
              </p:cNvSpPr>
              <p:nvPr/>
            </p:nvSpPr>
            <p:spPr bwMode="auto">
              <a:xfrm>
                <a:off x="3509" y="2536"/>
                <a:ext cx="1" cy="1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59" name="Arc 51"/>
              <p:cNvSpPr>
                <a:spLocks/>
              </p:cNvSpPr>
              <p:nvPr/>
            </p:nvSpPr>
            <p:spPr bwMode="auto">
              <a:xfrm>
                <a:off x="3999" y="1016"/>
                <a:ext cx="494" cy="396"/>
              </a:xfrm>
              <a:custGeom>
                <a:avLst/>
                <a:gdLst>
                  <a:gd name="G0" fmla="+- 109 0 0"/>
                  <a:gd name="G1" fmla="+- 21600 0 0"/>
                  <a:gd name="G2" fmla="+- 21600 0 0"/>
                  <a:gd name="T0" fmla="*/ 0 w 21709"/>
                  <a:gd name="T1" fmla="*/ 0 h 21600"/>
                  <a:gd name="T2" fmla="*/ 21709 w 21709"/>
                  <a:gd name="T3" fmla="*/ 21464 h 21600"/>
                  <a:gd name="T4" fmla="*/ 109 w 2170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09" h="21600" fill="none" extrusionOk="0">
                    <a:moveTo>
                      <a:pt x="0" y="0"/>
                    </a:moveTo>
                    <a:cubicBezTo>
                      <a:pt x="36" y="0"/>
                      <a:pt x="72" y="-1"/>
                      <a:pt x="109" y="0"/>
                    </a:cubicBezTo>
                    <a:cubicBezTo>
                      <a:pt x="11985" y="0"/>
                      <a:pt x="21633" y="9587"/>
                      <a:pt x="21708" y="21464"/>
                    </a:cubicBezTo>
                  </a:path>
                  <a:path w="21709" h="21600" stroke="0" extrusionOk="0">
                    <a:moveTo>
                      <a:pt x="0" y="0"/>
                    </a:moveTo>
                    <a:cubicBezTo>
                      <a:pt x="36" y="0"/>
                      <a:pt x="72" y="-1"/>
                      <a:pt x="109" y="0"/>
                    </a:cubicBezTo>
                    <a:cubicBezTo>
                      <a:pt x="11985" y="0"/>
                      <a:pt x="21633" y="9587"/>
                      <a:pt x="21708" y="21464"/>
                    </a:cubicBezTo>
                    <a:lnTo>
                      <a:pt x="109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60" name="Line 52"/>
              <p:cNvSpPr>
                <a:spLocks noChangeShapeType="1"/>
              </p:cNvSpPr>
              <p:nvPr/>
            </p:nvSpPr>
            <p:spPr bwMode="auto">
              <a:xfrm>
                <a:off x="4493" y="1384"/>
                <a:ext cx="1" cy="231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61" name="Arc 53"/>
              <p:cNvSpPr>
                <a:spLocks/>
              </p:cNvSpPr>
              <p:nvPr/>
            </p:nvSpPr>
            <p:spPr bwMode="auto">
              <a:xfrm>
                <a:off x="3693" y="1176"/>
                <a:ext cx="696" cy="1032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62" name="Line 54"/>
              <p:cNvSpPr>
                <a:spLocks noChangeShapeType="1"/>
              </p:cNvSpPr>
              <p:nvPr/>
            </p:nvSpPr>
            <p:spPr bwMode="auto">
              <a:xfrm>
                <a:off x="4501" y="1824"/>
                <a:ext cx="1" cy="96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63" name="Freeform 55"/>
              <p:cNvSpPr>
                <a:spLocks/>
              </p:cNvSpPr>
              <p:nvPr/>
            </p:nvSpPr>
            <p:spPr bwMode="auto">
              <a:xfrm>
                <a:off x="4505" y="2784"/>
                <a:ext cx="400" cy="568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32" y="0"/>
                  </a:cxn>
                  <a:cxn ang="0">
                    <a:pos x="56" y="0"/>
                  </a:cxn>
                  <a:cxn ang="0">
                    <a:pos x="80" y="8"/>
                  </a:cxn>
                  <a:cxn ang="0">
                    <a:pos x="96" y="24"/>
                  </a:cxn>
                  <a:cxn ang="0">
                    <a:pos x="120" y="32"/>
                  </a:cxn>
                  <a:cxn ang="0">
                    <a:pos x="128" y="48"/>
                  </a:cxn>
                  <a:cxn ang="0">
                    <a:pos x="144" y="56"/>
                  </a:cxn>
                  <a:cxn ang="0">
                    <a:pos x="152" y="64"/>
                  </a:cxn>
                  <a:cxn ang="0">
                    <a:pos x="152" y="112"/>
                  </a:cxn>
                  <a:cxn ang="0">
                    <a:pos x="152" y="128"/>
                  </a:cxn>
                  <a:cxn ang="0">
                    <a:pos x="152" y="160"/>
                  </a:cxn>
                  <a:cxn ang="0">
                    <a:pos x="152" y="184"/>
                  </a:cxn>
                  <a:cxn ang="0">
                    <a:pos x="160" y="192"/>
                  </a:cxn>
                  <a:cxn ang="0">
                    <a:pos x="176" y="216"/>
                  </a:cxn>
                  <a:cxn ang="0">
                    <a:pos x="184" y="224"/>
                  </a:cxn>
                  <a:cxn ang="0">
                    <a:pos x="208" y="248"/>
                  </a:cxn>
                  <a:cxn ang="0">
                    <a:pos x="224" y="256"/>
                  </a:cxn>
                  <a:cxn ang="0">
                    <a:pos x="256" y="280"/>
                  </a:cxn>
                  <a:cxn ang="0">
                    <a:pos x="280" y="288"/>
                  </a:cxn>
                  <a:cxn ang="0">
                    <a:pos x="288" y="304"/>
                  </a:cxn>
                  <a:cxn ang="0">
                    <a:pos x="304" y="312"/>
                  </a:cxn>
                  <a:cxn ang="0">
                    <a:pos x="312" y="320"/>
                  </a:cxn>
                  <a:cxn ang="0">
                    <a:pos x="320" y="344"/>
                  </a:cxn>
                  <a:cxn ang="0">
                    <a:pos x="336" y="352"/>
                  </a:cxn>
                  <a:cxn ang="0">
                    <a:pos x="336" y="376"/>
                  </a:cxn>
                  <a:cxn ang="0">
                    <a:pos x="344" y="400"/>
                  </a:cxn>
                  <a:cxn ang="0">
                    <a:pos x="352" y="408"/>
                  </a:cxn>
                  <a:cxn ang="0">
                    <a:pos x="352" y="440"/>
                  </a:cxn>
                  <a:cxn ang="0">
                    <a:pos x="368" y="464"/>
                  </a:cxn>
                  <a:cxn ang="0">
                    <a:pos x="376" y="480"/>
                  </a:cxn>
                  <a:cxn ang="0">
                    <a:pos x="376" y="504"/>
                  </a:cxn>
                  <a:cxn ang="0">
                    <a:pos x="376" y="528"/>
                  </a:cxn>
                  <a:cxn ang="0">
                    <a:pos x="400" y="536"/>
                  </a:cxn>
                  <a:cxn ang="0">
                    <a:pos x="400" y="568"/>
                  </a:cxn>
                </a:cxnLst>
                <a:rect l="0" t="0" r="r" b="b"/>
                <a:pathLst>
                  <a:path w="400" h="568">
                    <a:moveTo>
                      <a:pt x="0" y="0"/>
                    </a:moveTo>
                    <a:lnTo>
                      <a:pt x="16" y="0"/>
                    </a:lnTo>
                    <a:lnTo>
                      <a:pt x="24" y="0"/>
                    </a:lnTo>
                    <a:lnTo>
                      <a:pt x="32" y="0"/>
                    </a:lnTo>
                    <a:lnTo>
                      <a:pt x="48" y="0"/>
                    </a:lnTo>
                    <a:lnTo>
                      <a:pt x="56" y="0"/>
                    </a:lnTo>
                    <a:lnTo>
                      <a:pt x="64" y="0"/>
                    </a:lnTo>
                    <a:lnTo>
                      <a:pt x="80" y="8"/>
                    </a:lnTo>
                    <a:lnTo>
                      <a:pt x="88" y="8"/>
                    </a:lnTo>
                    <a:lnTo>
                      <a:pt x="96" y="24"/>
                    </a:lnTo>
                    <a:lnTo>
                      <a:pt x="120" y="24"/>
                    </a:lnTo>
                    <a:lnTo>
                      <a:pt x="120" y="32"/>
                    </a:lnTo>
                    <a:lnTo>
                      <a:pt x="128" y="32"/>
                    </a:lnTo>
                    <a:lnTo>
                      <a:pt x="128" y="48"/>
                    </a:lnTo>
                    <a:lnTo>
                      <a:pt x="144" y="48"/>
                    </a:lnTo>
                    <a:lnTo>
                      <a:pt x="144" y="56"/>
                    </a:lnTo>
                    <a:lnTo>
                      <a:pt x="152" y="56"/>
                    </a:lnTo>
                    <a:lnTo>
                      <a:pt x="152" y="64"/>
                    </a:lnTo>
                    <a:lnTo>
                      <a:pt x="152" y="80"/>
                    </a:lnTo>
                    <a:lnTo>
                      <a:pt x="152" y="112"/>
                    </a:lnTo>
                    <a:lnTo>
                      <a:pt x="152" y="120"/>
                    </a:lnTo>
                    <a:lnTo>
                      <a:pt x="152" y="128"/>
                    </a:lnTo>
                    <a:lnTo>
                      <a:pt x="152" y="152"/>
                    </a:lnTo>
                    <a:lnTo>
                      <a:pt x="152" y="160"/>
                    </a:lnTo>
                    <a:lnTo>
                      <a:pt x="152" y="176"/>
                    </a:lnTo>
                    <a:lnTo>
                      <a:pt x="152" y="184"/>
                    </a:lnTo>
                    <a:lnTo>
                      <a:pt x="160" y="184"/>
                    </a:lnTo>
                    <a:lnTo>
                      <a:pt x="160" y="192"/>
                    </a:lnTo>
                    <a:lnTo>
                      <a:pt x="160" y="208"/>
                    </a:lnTo>
                    <a:lnTo>
                      <a:pt x="176" y="216"/>
                    </a:lnTo>
                    <a:lnTo>
                      <a:pt x="176" y="224"/>
                    </a:lnTo>
                    <a:lnTo>
                      <a:pt x="184" y="224"/>
                    </a:lnTo>
                    <a:lnTo>
                      <a:pt x="192" y="240"/>
                    </a:lnTo>
                    <a:lnTo>
                      <a:pt x="208" y="248"/>
                    </a:lnTo>
                    <a:lnTo>
                      <a:pt x="216" y="248"/>
                    </a:lnTo>
                    <a:lnTo>
                      <a:pt x="224" y="256"/>
                    </a:lnTo>
                    <a:lnTo>
                      <a:pt x="248" y="280"/>
                    </a:lnTo>
                    <a:lnTo>
                      <a:pt x="256" y="280"/>
                    </a:lnTo>
                    <a:lnTo>
                      <a:pt x="272" y="288"/>
                    </a:lnTo>
                    <a:lnTo>
                      <a:pt x="280" y="288"/>
                    </a:lnTo>
                    <a:lnTo>
                      <a:pt x="280" y="304"/>
                    </a:lnTo>
                    <a:lnTo>
                      <a:pt x="288" y="304"/>
                    </a:lnTo>
                    <a:lnTo>
                      <a:pt x="288" y="312"/>
                    </a:lnTo>
                    <a:lnTo>
                      <a:pt x="304" y="312"/>
                    </a:lnTo>
                    <a:lnTo>
                      <a:pt x="304" y="320"/>
                    </a:lnTo>
                    <a:lnTo>
                      <a:pt x="312" y="320"/>
                    </a:lnTo>
                    <a:lnTo>
                      <a:pt x="312" y="336"/>
                    </a:lnTo>
                    <a:lnTo>
                      <a:pt x="320" y="344"/>
                    </a:lnTo>
                    <a:lnTo>
                      <a:pt x="320" y="352"/>
                    </a:lnTo>
                    <a:lnTo>
                      <a:pt x="336" y="352"/>
                    </a:lnTo>
                    <a:lnTo>
                      <a:pt x="336" y="368"/>
                    </a:lnTo>
                    <a:lnTo>
                      <a:pt x="336" y="376"/>
                    </a:lnTo>
                    <a:lnTo>
                      <a:pt x="344" y="384"/>
                    </a:lnTo>
                    <a:lnTo>
                      <a:pt x="344" y="400"/>
                    </a:lnTo>
                    <a:lnTo>
                      <a:pt x="344" y="408"/>
                    </a:lnTo>
                    <a:lnTo>
                      <a:pt x="352" y="408"/>
                    </a:lnTo>
                    <a:lnTo>
                      <a:pt x="352" y="432"/>
                    </a:lnTo>
                    <a:lnTo>
                      <a:pt x="352" y="440"/>
                    </a:lnTo>
                    <a:lnTo>
                      <a:pt x="368" y="448"/>
                    </a:lnTo>
                    <a:lnTo>
                      <a:pt x="368" y="464"/>
                    </a:lnTo>
                    <a:lnTo>
                      <a:pt x="368" y="472"/>
                    </a:lnTo>
                    <a:lnTo>
                      <a:pt x="376" y="480"/>
                    </a:lnTo>
                    <a:lnTo>
                      <a:pt x="376" y="496"/>
                    </a:lnTo>
                    <a:lnTo>
                      <a:pt x="376" y="504"/>
                    </a:lnTo>
                    <a:lnTo>
                      <a:pt x="376" y="512"/>
                    </a:lnTo>
                    <a:lnTo>
                      <a:pt x="376" y="528"/>
                    </a:lnTo>
                    <a:lnTo>
                      <a:pt x="376" y="536"/>
                    </a:lnTo>
                    <a:lnTo>
                      <a:pt x="400" y="536"/>
                    </a:lnTo>
                    <a:lnTo>
                      <a:pt x="400" y="544"/>
                    </a:lnTo>
                    <a:lnTo>
                      <a:pt x="400" y="568"/>
                    </a:lnTo>
                  </a:path>
                </a:pathLst>
              </a:custGeom>
              <a:noFill/>
              <a:ln w="50800">
                <a:solidFill>
                  <a:schemeClr val="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64" name="Rectangle 56"/>
              <p:cNvSpPr>
                <a:spLocks noChangeArrowheads="1"/>
              </p:cNvSpPr>
              <p:nvPr/>
            </p:nvSpPr>
            <p:spPr bwMode="auto">
              <a:xfrm>
                <a:off x="4029" y="1704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1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265" name="Rectangle 57"/>
              <p:cNvSpPr>
                <a:spLocks noChangeArrowheads="1"/>
              </p:cNvSpPr>
              <p:nvPr/>
            </p:nvSpPr>
            <p:spPr bwMode="auto">
              <a:xfrm>
                <a:off x="4565" y="2128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2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266" name="Rectangle 58"/>
              <p:cNvSpPr>
                <a:spLocks noChangeArrowheads="1"/>
              </p:cNvSpPr>
              <p:nvPr/>
            </p:nvSpPr>
            <p:spPr bwMode="auto">
              <a:xfrm>
                <a:off x="5184" y="1200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3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267" name="Rectangle 59"/>
              <p:cNvSpPr>
                <a:spLocks noChangeArrowheads="1"/>
              </p:cNvSpPr>
              <p:nvPr/>
            </p:nvSpPr>
            <p:spPr bwMode="auto">
              <a:xfrm>
                <a:off x="4933" y="2912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3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268" name="Oval 60"/>
              <p:cNvSpPr>
                <a:spLocks noChangeArrowheads="1"/>
              </p:cNvSpPr>
              <p:nvPr/>
            </p:nvSpPr>
            <p:spPr bwMode="auto">
              <a:xfrm>
                <a:off x="4825" y="3340"/>
                <a:ext cx="136" cy="128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69" name="Line 61"/>
              <p:cNvSpPr>
                <a:spLocks noChangeShapeType="1"/>
              </p:cNvSpPr>
              <p:nvPr/>
            </p:nvSpPr>
            <p:spPr bwMode="auto">
              <a:xfrm flipV="1">
                <a:off x="3977" y="672"/>
                <a:ext cx="0" cy="302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70" name="Line 62"/>
              <p:cNvSpPr>
                <a:spLocks noChangeShapeType="1"/>
              </p:cNvSpPr>
              <p:nvPr/>
            </p:nvSpPr>
            <p:spPr bwMode="auto">
              <a:xfrm flipV="1">
                <a:off x="3593" y="2640"/>
                <a:ext cx="0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71" name="Line 63"/>
              <p:cNvSpPr>
                <a:spLocks noChangeShapeType="1"/>
              </p:cNvSpPr>
              <p:nvPr/>
            </p:nvSpPr>
            <p:spPr bwMode="auto">
              <a:xfrm flipH="1">
                <a:off x="4608" y="1728"/>
                <a:ext cx="439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72" name="Line 64"/>
              <p:cNvSpPr>
                <a:spLocks noChangeShapeType="1"/>
              </p:cNvSpPr>
              <p:nvPr/>
            </p:nvSpPr>
            <p:spPr bwMode="auto">
              <a:xfrm>
                <a:off x="4361" y="2016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73" name="Line 65"/>
              <p:cNvSpPr>
                <a:spLocks noChangeShapeType="1"/>
              </p:cNvSpPr>
              <p:nvPr/>
            </p:nvSpPr>
            <p:spPr bwMode="auto">
              <a:xfrm>
                <a:off x="4601" y="3120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74" name="Freeform 66"/>
              <p:cNvSpPr>
                <a:spLocks/>
              </p:cNvSpPr>
              <p:nvPr/>
            </p:nvSpPr>
            <p:spPr bwMode="auto">
              <a:xfrm flipH="1">
                <a:off x="4512" y="1584"/>
                <a:ext cx="471" cy="232"/>
              </a:xfrm>
              <a:custGeom>
                <a:avLst/>
                <a:gdLst/>
                <a:ahLst/>
                <a:cxnLst>
                  <a:cxn ang="0">
                    <a:pos x="1072" y="608"/>
                  </a:cxn>
                  <a:cxn ang="0">
                    <a:pos x="1056" y="600"/>
                  </a:cxn>
                  <a:cxn ang="0">
                    <a:pos x="1016" y="560"/>
                  </a:cxn>
                  <a:cxn ang="0">
                    <a:pos x="1000" y="560"/>
                  </a:cxn>
                  <a:cxn ang="0">
                    <a:pos x="976" y="560"/>
                  </a:cxn>
                  <a:cxn ang="0">
                    <a:pos x="952" y="560"/>
                  </a:cxn>
                  <a:cxn ang="0">
                    <a:pos x="880" y="560"/>
                  </a:cxn>
                  <a:cxn ang="0">
                    <a:pos x="872" y="552"/>
                  </a:cxn>
                  <a:cxn ang="0">
                    <a:pos x="848" y="552"/>
                  </a:cxn>
                  <a:cxn ang="0">
                    <a:pos x="832" y="544"/>
                  </a:cxn>
                  <a:cxn ang="0">
                    <a:pos x="808" y="528"/>
                  </a:cxn>
                  <a:cxn ang="0">
                    <a:pos x="808" y="512"/>
                  </a:cxn>
                  <a:cxn ang="0">
                    <a:pos x="792" y="496"/>
                  </a:cxn>
                  <a:cxn ang="0">
                    <a:pos x="792" y="472"/>
                  </a:cxn>
                  <a:cxn ang="0">
                    <a:pos x="784" y="456"/>
                  </a:cxn>
                  <a:cxn ang="0">
                    <a:pos x="776" y="440"/>
                  </a:cxn>
                  <a:cxn ang="0">
                    <a:pos x="760" y="424"/>
                  </a:cxn>
                  <a:cxn ang="0">
                    <a:pos x="736" y="416"/>
                  </a:cxn>
                  <a:cxn ang="0">
                    <a:pos x="720" y="400"/>
                  </a:cxn>
                  <a:cxn ang="0">
                    <a:pos x="704" y="400"/>
                  </a:cxn>
                  <a:cxn ang="0">
                    <a:pos x="680" y="400"/>
                  </a:cxn>
                  <a:cxn ang="0">
                    <a:pos x="656" y="400"/>
                  </a:cxn>
                  <a:cxn ang="0">
                    <a:pos x="648" y="416"/>
                  </a:cxn>
                  <a:cxn ang="0">
                    <a:pos x="624" y="416"/>
                  </a:cxn>
                  <a:cxn ang="0">
                    <a:pos x="592" y="416"/>
                  </a:cxn>
                  <a:cxn ang="0">
                    <a:pos x="584" y="400"/>
                  </a:cxn>
                  <a:cxn ang="0">
                    <a:pos x="560" y="392"/>
                  </a:cxn>
                  <a:cxn ang="0">
                    <a:pos x="552" y="384"/>
                  </a:cxn>
                  <a:cxn ang="0">
                    <a:pos x="520" y="360"/>
                  </a:cxn>
                  <a:cxn ang="0">
                    <a:pos x="496" y="352"/>
                  </a:cxn>
                  <a:cxn ang="0">
                    <a:pos x="488" y="320"/>
                  </a:cxn>
                  <a:cxn ang="0">
                    <a:pos x="456" y="312"/>
                  </a:cxn>
                  <a:cxn ang="0">
                    <a:pos x="448" y="296"/>
                  </a:cxn>
                  <a:cxn ang="0">
                    <a:pos x="440" y="288"/>
                  </a:cxn>
                  <a:cxn ang="0">
                    <a:pos x="416" y="288"/>
                  </a:cxn>
                  <a:cxn ang="0">
                    <a:pos x="392" y="288"/>
                  </a:cxn>
                  <a:cxn ang="0">
                    <a:pos x="368" y="288"/>
                  </a:cxn>
                  <a:cxn ang="0">
                    <a:pos x="352" y="288"/>
                  </a:cxn>
                  <a:cxn ang="0">
                    <a:pos x="328" y="288"/>
                  </a:cxn>
                  <a:cxn ang="0">
                    <a:pos x="296" y="272"/>
                  </a:cxn>
                  <a:cxn ang="0">
                    <a:pos x="280" y="272"/>
                  </a:cxn>
                  <a:cxn ang="0">
                    <a:pos x="264" y="264"/>
                  </a:cxn>
                  <a:cxn ang="0">
                    <a:pos x="240" y="256"/>
                  </a:cxn>
                  <a:cxn ang="0">
                    <a:pos x="200" y="224"/>
                  </a:cxn>
                  <a:cxn ang="0">
                    <a:pos x="192" y="192"/>
                  </a:cxn>
                  <a:cxn ang="0">
                    <a:pos x="160" y="184"/>
                  </a:cxn>
                  <a:cxn ang="0">
                    <a:pos x="160" y="160"/>
                  </a:cxn>
                  <a:cxn ang="0">
                    <a:pos x="152" y="136"/>
                  </a:cxn>
                  <a:cxn ang="0">
                    <a:pos x="152" y="112"/>
                  </a:cxn>
                  <a:cxn ang="0">
                    <a:pos x="144" y="104"/>
                  </a:cxn>
                  <a:cxn ang="0">
                    <a:pos x="144" y="80"/>
                  </a:cxn>
                  <a:cxn ang="0">
                    <a:pos x="128" y="72"/>
                  </a:cxn>
                  <a:cxn ang="0">
                    <a:pos x="104" y="40"/>
                  </a:cxn>
                  <a:cxn ang="0">
                    <a:pos x="88" y="32"/>
                  </a:cxn>
                  <a:cxn ang="0">
                    <a:pos x="72" y="16"/>
                  </a:cxn>
                  <a:cxn ang="0">
                    <a:pos x="64" y="8"/>
                  </a:cxn>
                  <a:cxn ang="0">
                    <a:pos x="40" y="8"/>
                  </a:cxn>
                  <a:cxn ang="0">
                    <a:pos x="24" y="0"/>
                  </a:cxn>
                  <a:cxn ang="0">
                    <a:pos x="0" y="0"/>
                  </a:cxn>
                </a:cxnLst>
                <a:rect l="0" t="0" r="r" b="b"/>
                <a:pathLst>
                  <a:path w="1072" h="616">
                    <a:moveTo>
                      <a:pt x="1072" y="616"/>
                    </a:moveTo>
                    <a:lnTo>
                      <a:pt x="1072" y="608"/>
                    </a:lnTo>
                    <a:lnTo>
                      <a:pt x="1072" y="600"/>
                    </a:lnTo>
                    <a:lnTo>
                      <a:pt x="1056" y="600"/>
                    </a:lnTo>
                    <a:lnTo>
                      <a:pt x="1032" y="560"/>
                    </a:lnTo>
                    <a:lnTo>
                      <a:pt x="1016" y="560"/>
                    </a:lnTo>
                    <a:lnTo>
                      <a:pt x="1008" y="560"/>
                    </a:lnTo>
                    <a:lnTo>
                      <a:pt x="1000" y="560"/>
                    </a:lnTo>
                    <a:lnTo>
                      <a:pt x="984" y="560"/>
                    </a:lnTo>
                    <a:lnTo>
                      <a:pt x="976" y="560"/>
                    </a:lnTo>
                    <a:lnTo>
                      <a:pt x="968" y="560"/>
                    </a:lnTo>
                    <a:lnTo>
                      <a:pt x="952" y="560"/>
                    </a:lnTo>
                    <a:lnTo>
                      <a:pt x="912" y="560"/>
                    </a:lnTo>
                    <a:lnTo>
                      <a:pt x="880" y="560"/>
                    </a:lnTo>
                    <a:lnTo>
                      <a:pt x="880" y="552"/>
                    </a:lnTo>
                    <a:lnTo>
                      <a:pt x="872" y="552"/>
                    </a:lnTo>
                    <a:lnTo>
                      <a:pt x="864" y="552"/>
                    </a:lnTo>
                    <a:lnTo>
                      <a:pt x="848" y="552"/>
                    </a:lnTo>
                    <a:lnTo>
                      <a:pt x="840" y="552"/>
                    </a:lnTo>
                    <a:lnTo>
                      <a:pt x="832" y="544"/>
                    </a:lnTo>
                    <a:lnTo>
                      <a:pt x="816" y="528"/>
                    </a:lnTo>
                    <a:lnTo>
                      <a:pt x="808" y="528"/>
                    </a:lnTo>
                    <a:lnTo>
                      <a:pt x="808" y="520"/>
                    </a:lnTo>
                    <a:lnTo>
                      <a:pt x="808" y="512"/>
                    </a:lnTo>
                    <a:lnTo>
                      <a:pt x="808" y="496"/>
                    </a:lnTo>
                    <a:lnTo>
                      <a:pt x="792" y="496"/>
                    </a:lnTo>
                    <a:lnTo>
                      <a:pt x="792" y="488"/>
                    </a:lnTo>
                    <a:lnTo>
                      <a:pt x="792" y="472"/>
                    </a:lnTo>
                    <a:lnTo>
                      <a:pt x="792" y="456"/>
                    </a:lnTo>
                    <a:lnTo>
                      <a:pt x="784" y="456"/>
                    </a:lnTo>
                    <a:lnTo>
                      <a:pt x="784" y="448"/>
                    </a:lnTo>
                    <a:lnTo>
                      <a:pt x="776" y="440"/>
                    </a:lnTo>
                    <a:lnTo>
                      <a:pt x="760" y="440"/>
                    </a:lnTo>
                    <a:lnTo>
                      <a:pt x="760" y="424"/>
                    </a:lnTo>
                    <a:lnTo>
                      <a:pt x="744" y="416"/>
                    </a:lnTo>
                    <a:lnTo>
                      <a:pt x="736" y="416"/>
                    </a:lnTo>
                    <a:lnTo>
                      <a:pt x="720" y="416"/>
                    </a:lnTo>
                    <a:lnTo>
                      <a:pt x="720" y="400"/>
                    </a:lnTo>
                    <a:lnTo>
                      <a:pt x="712" y="400"/>
                    </a:lnTo>
                    <a:lnTo>
                      <a:pt x="704" y="400"/>
                    </a:lnTo>
                    <a:lnTo>
                      <a:pt x="688" y="400"/>
                    </a:lnTo>
                    <a:lnTo>
                      <a:pt x="680" y="400"/>
                    </a:lnTo>
                    <a:lnTo>
                      <a:pt x="664" y="400"/>
                    </a:lnTo>
                    <a:lnTo>
                      <a:pt x="656" y="400"/>
                    </a:lnTo>
                    <a:lnTo>
                      <a:pt x="656" y="416"/>
                    </a:lnTo>
                    <a:lnTo>
                      <a:pt x="648" y="416"/>
                    </a:lnTo>
                    <a:lnTo>
                      <a:pt x="632" y="416"/>
                    </a:lnTo>
                    <a:lnTo>
                      <a:pt x="624" y="416"/>
                    </a:lnTo>
                    <a:lnTo>
                      <a:pt x="608" y="416"/>
                    </a:lnTo>
                    <a:lnTo>
                      <a:pt x="592" y="416"/>
                    </a:lnTo>
                    <a:lnTo>
                      <a:pt x="592" y="400"/>
                    </a:lnTo>
                    <a:lnTo>
                      <a:pt x="584" y="400"/>
                    </a:lnTo>
                    <a:lnTo>
                      <a:pt x="576" y="400"/>
                    </a:lnTo>
                    <a:lnTo>
                      <a:pt x="560" y="392"/>
                    </a:lnTo>
                    <a:lnTo>
                      <a:pt x="552" y="392"/>
                    </a:lnTo>
                    <a:lnTo>
                      <a:pt x="552" y="384"/>
                    </a:lnTo>
                    <a:lnTo>
                      <a:pt x="536" y="368"/>
                    </a:lnTo>
                    <a:lnTo>
                      <a:pt x="520" y="360"/>
                    </a:lnTo>
                    <a:lnTo>
                      <a:pt x="512" y="360"/>
                    </a:lnTo>
                    <a:lnTo>
                      <a:pt x="496" y="352"/>
                    </a:lnTo>
                    <a:lnTo>
                      <a:pt x="496" y="328"/>
                    </a:lnTo>
                    <a:lnTo>
                      <a:pt x="488" y="320"/>
                    </a:lnTo>
                    <a:lnTo>
                      <a:pt x="480" y="312"/>
                    </a:lnTo>
                    <a:lnTo>
                      <a:pt x="456" y="312"/>
                    </a:lnTo>
                    <a:lnTo>
                      <a:pt x="456" y="296"/>
                    </a:lnTo>
                    <a:lnTo>
                      <a:pt x="448" y="296"/>
                    </a:lnTo>
                    <a:lnTo>
                      <a:pt x="440" y="296"/>
                    </a:lnTo>
                    <a:lnTo>
                      <a:pt x="440" y="288"/>
                    </a:lnTo>
                    <a:lnTo>
                      <a:pt x="424" y="288"/>
                    </a:lnTo>
                    <a:lnTo>
                      <a:pt x="416" y="288"/>
                    </a:lnTo>
                    <a:lnTo>
                      <a:pt x="408" y="288"/>
                    </a:lnTo>
                    <a:lnTo>
                      <a:pt x="392" y="288"/>
                    </a:lnTo>
                    <a:lnTo>
                      <a:pt x="384" y="288"/>
                    </a:lnTo>
                    <a:lnTo>
                      <a:pt x="368" y="288"/>
                    </a:lnTo>
                    <a:lnTo>
                      <a:pt x="360" y="288"/>
                    </a:lnTo>
                    <a:lnTo>
                      <a:pt x="352" y="288"/>
                    </a:lnTo>
                    <a:lnTo>
                      <a:pt x="336" y="288"/>
                    </a:lnTo>
                    <a:lnTo>
                      <a:pt x="328" y="288"/>
                    </a:lnTo>
                    <a:lnTo>
                      <a:pt x="312" y="288"/>
                    </a:lnTo>
                    <a:lnTo>
                      <a:pt x="296" y="272"/>
                    </a:lnTo>
                    <a:lnTo>
                      <a:pt x="288" y="272"/>
                    </a:lnTo>
                    <a:lnTo>
                      <a:pt x="280" y="272"/>
                    </a:lnTo>
                    <a:lnTo>
                      <a:pt x="264" y="272"/>
                    </a:lnTo>
                    <a:lnTo>
                      <a:pt x="264" y="264"/>
                    </a:lnTo>
                    <a:lnTo>
                      <a:pt x="256" y="256"/>
                    </a:lnTo>
                    <a:lnTo>
                      <a:pt x="240" y="256"/>
                    </a:lnTo>
                    <a:lnTo>
                      <a:pt x="208" y="224"/>
                    </a:lnTo>
                    <a:lnTo>
                      <a:pt x="200" y="224"/>
                    </a:lnTo>
                    <a:lnTo>
                      <a:pt x="200" y="208"/>
                    </a:lnTo>
                    <a:lnTo>
                      <a:pt x="192" y="192"/>
                    </a:lnTo>
                    <a:lnTo>
                      <a:pt x="192" y="184"/>
                    </a:lnTo>
                    <a:lnTo>
                      <a:pt x="160" y="184"/>
                    </a:lnTo>
                    <a:lnTo>
                      <a:pt x="160" y="168"/>
                    </a:lnTo>
                    <a:lnTo>
                      <a:pt x="160" y="160"/>
                    </a:lnTo>
                    <a:lnTo>
                      <a:pt x="152" y="144"/>
                    </a:lnTo>
                    <a:lnTo>
                      <a:pt x="152" y="136"/>
                    </a:lnTo>
                    <a:lnTo>
                      <a:pt x="152" y="128"/>
                    </a:lnTo>
                    <a:lnTo>
                      <a:pt x="152" y="112"/>
                    </a:lnTo>
                    <a:lnTo>
                      <a:pt x="152" y="104"/>
                    </a:lnTo>
                    <a:lnTo>
                      <a:pt x="144" y="104"/>
                    </a:lnTo>
                    <a:lnTo>
                      <a:pt x="144" y="96"/>
                    </a:lnTo>
                    <a:lnTo>
                      <a:pt x="144" y="80"/>
                    </a:lnTo>
                    <a:lnTo>
                      <a:pt x="128" y="80"/>
                    </a:lnTo>
                    <a:lnTo>
                      <a:pt x="128" y="72"/>
                    </a:lnTo>
                    <a:lnTo>
                      <a:pt x="120" y="56"/>
                    </a:lnTo>
                    <a:lnTo>
                      <a:pt x="104" y="40"/>
                    </a:lnTo>
                    <a:lnTo>
                      <a:pt x="96" y="32"/>
                    </a:lnTo>
                    <a:lnTo>
                      <a:pt x="88" y="32"/>
                    </a:lnTo>
                    <a:lnTo>
                      <a:pt x="88" y="16"/>
                    </a:lnTo>
                    <a:lnTo>
                      <a:pt x="72" y="16"/>
                    </a:lnTo>
                    <a:lnTo>
                      <a:pt x="64" y="16"/>
                    </a:lnTo>
                    <a:lnTo>
                      <a:pt x="64" y="8"/>
                    </a:lnTo>
                    <a:lnTo>
                      <a:pt x="56" y="8"/>
                    </a:lnTo>
                    <a:lnTo>
                      <a:pt x="40" y="8"/>
                    </a:lnTo>
                    <a:lnTo>
                      <a:pt x="40" y="0"/>
                    </a:lnTo>
                    <a:lnTo>
                      <a:pt x="24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57150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75" name="Oval 67"/>
              <p:cNvSpPr>
                <a:spLocks noChangeArrowheads="1"/>
              </p:cNvSpPr>
              <p:nvPr/>
            </p:nvSpPr>
            <p:spPr bwMode="auto">
              <a:xfrm>
                <a:off x="4904" y="1488"/>
                <a:ext cx="136" cy="128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4276" name="Text Box 68"/>
              <p:cNvSpPr txBox="1">
                <a:spLocks noChangeArrowheads="1"/>
              </p:cNvSpPr>
              <p:nvPr/>
            </p:nvSpPr>
            <p:spPr bwMode="auto">
              <a:xfrm>
                <a:off x="4368" y="720"/>
                <a:ext cx="13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1800" b="1" dirty="0" smtClean="0">
                    <a:solidFill>
                      <a:srgbClr val="FF3399"/>
                    </a:solidFill>
                  </a:rPr>
                  <a:t>PERFORATOR(p </a:t>
                </a:r>
                <a:r>
                  <a:rPr lang="it-IT" sz="1800" b="1" dirty="0">
                    <a:solidFill>
                      <a:srgbClr val="FF3399"/>
                    </a:solidFill>
                  </a:rPr>
                  <a:t>)</a:t>
                </a:r>
              </a:p>
            </p:txBody>
          </p:sp>
        </p:grpSp>
        <p:sp>
          <p:nvSpPr>
            <p:cNvPr id="94277" name="Line 69"/>
            <p:cNvSpPr>
              <a:spLocks noChangeShapeType="1"/>
            </p:cNvSpPr>
            <p:nvPr/>
          </p:nvSpPr>
          <p:spPr bwMode="auto">
            <a:xfrm flipV="1">
              <a:off x="4377" y="2838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9" name="Text Box 1065"/>
          <p:cNvSpPr txBox="1">
            <a:spLocks noChangeArrowheads="1"/>
          </p:cNvSpPr>
          <p:nvPr/>
        </p:nvSpPr>
        <p:spPr bwMode="auto">
          <a:xfrm>
            <a:off x="304800" y="23622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 b="1" dirty="0" smtClean="0">
                <a:solidFill>
                  <a:srgbClr val="FF3399"/>
                </a:solidFill>
              </a:rPr>
              <a:t>PELVIC SHUNT ( ps)</a:t>
            </a:r>
            <a:endParaRPr lang="it-IT" sz="1800" b="1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4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3276600" y="381000"/>
            <a:ext cx="27571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30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it-IT" sz="30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</a:t>
            </a:r>
            <a:r>
              <a:rPr lang="it-IT" sz="30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  <a:endParaRPr lang="it-IT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9549" name="Group 93"/>
          <p:cNvGrpSpPr>
            <a:grpSpLocks/>
          </p:cNvGrpSpPr>
          <p:nvPr/>
        </p:nvGrpSpPr>
        <p:grpSpPr bwMode="auto">
          <a:xfrm>
            <a:off x="514350" y="762000"/>
            <a:ext cx="2874963" cy="5897563"/>
            <a:chOff x="324" y="480"/>
            <a:chExt cx="1811" cy="3715"/>
          </a:xfrm>
        </p:grpSpPr>
        <p:sp>
          <p:nvSpPr>
            <p:cNvPr id="19462" name="Arc 6"/>
            <p:cNvSpPr>
              <a:spLocks/>
            </p:cNvSpPr>
            <p:nvPr/>
          </p:nvSpPr>
          <p:spPr bwMode="auto">
            <a:xfrm>
              <a:off x="604" y="2112"/>
              <a:ext cx="540" cy="44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491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713"/>
                    <a:pt x="9604" y="60"/>
                    <a:pt x="21491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13"/>
                    <a:pt x="9604" y="60"/>
                    <a:pt x="21491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63" name="Arc 7"/>
            <p:cNvSpPr>
              <a:spLocks/>
            </p:cNvSpPr>
            <p:nvPr/>
          </p:nvSpPr>
          <p:spPr bwMode="auto">
            <a:xfrm>
              <a:off x="1173" y="776"/>
              <a:ext cx="575" cy="460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709"/>
                <a:gd name="T1" fmla="*/ 0 h 21600"/>
                <a:gd name="T2" fmla="*/ 21709 w 21709"/>
                <a:gd name="T3" fmla="*/ 21464 h 21600"/>
                <a:gd name="T4" fmla="*/ 109 w 2170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09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</a:path>
                <a:path w="21709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>
              <a:off x="1748" y="1208"/>
              <a:ext cx="1" cy="26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65" name="Arc 9"/>
            <p:cNvSpPr>
              <a:spLocks/>
            </p:cNvSpPr>
            <p:nvPr/>
          </p:nvSpPr>
          <p:spPr bwMode="auto">
            <a:xfrm>
              <a:off x="820" y="960"/>
              <a:ext cx="808" cy="120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28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28"/>
                  </a:moveTo>
                  <a:cubicBezTo>
                    <a:pt x="39" y="9626"/>
                    <a:pt x="9698" y="0"/>
                    <a:pt x="21599" y="0"/>
                  </a:cubicBezTo>
                </a:path>
                <a:path w="21600" h="21600" stroke="0" extrusionOk="0">
                  <a:moveTo>
                    <a:pt x="0" y="21528"/>
                  </a:moveTo>
                  <a:cubicBezTo>
                    <a:pt x="39" y="9626"/>
                    <a:pt x="969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836" y="896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1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9472" name="Rectangle 16"/>
            <p:cNvSpPr>
              <a:spLocks noChangeArrowheads="1"/>
            </p:cNvSpPr>
            <p:nvPr/>
          </p:nvSpPr>
          <p:spPr bwMode="auto">
            <a:xfrm>
              <a:off x="324" y="2344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2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9473" name="Rectangle 17"/>
            <p:cNvSpPr>
              <a:spLocks noChangeArrowheads="1"/>
            </p:cNvSpPr>
            <p:nvPr/>
          </p:nvSpPr>
          <p:spPr bwMode="auto">
            <a:xfrm>
              <a:off x="796" y="3168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3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9482" name="Rectangle 26"/>
            <p:cNvSpPr>
              <a:spLocks noChangeArrowheads="1"/>
            </p:cNvSpPr>
            <p:nvPr/>
          </p:nvSpPr>
          <p:spPr bwMode="auto">
            <a:xfrm>
              <a:off x="1868" y="1336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2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9485" name="Line 29"/>
            <p:cNvSpPr>
              <a:spLocks noChangeShapeType="1"/>
            </p:cNvSpPr>
            <p:nvPr/>
          </p:nvSpPr>
          <p:spPr bwMode="auto">
            <a:xfrm>
              <a:off x="604" y="2544"/>
              <a:ext cx="1" cy="1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87" name="Rectangle 31"/>
            <p:cNvSpPr>
              <a:spLocks noChangeArrowheads="1"/>
            </p:cNvSpPr>
            <p:nvPr/>
          </p:nvSpPr>
          <p:spPr bwMode="auto">
            <a:xfrm>
              <a:off x="480" y="3984"/>
              <a:ext cx="1655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200" b="1"/>
                <a:t>R 1         R 3         R1</a:t>
              </a:r>
              <a:endParaRPr lang="it-IT" sz="1800">
                <a:latin typeface="Times New Roman" pitchFamily="18" charset="0"/>
              </a:endParaRPr>
            </a:p>
          </p:txBody>
        </p:sp>
        <p:sp>
          <p:nvSpPr>
            <p:cNvPr id="19501" name="Oval 45"/>
            <p:cNvSpPr>
              <a:spLocks noChangeArrowheads="1"/>
            </p:cNvSpPr>
            <p:nvPr/>
          </p:nvSpPr>
          <p:spPr bwMode="auto">
            <a:xfrm>
              <a:off x="888" y="2608"/>
              <a:ext cx="136" cy="1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2" name="Oval 46"/>
            <p:cNvSpPr>
              <a:spLocks noChangeArrowheads="1"/>
            </p:cNvSpPr>
            <p:nvPr/>
          </p:nvSpPr>
          <p:spPr bwMode="auto">
            <a:xfrm>
              <a:off x="1448" y="3456"/>
              <a:ext cx="136" cy="1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5" name="Line 49"/>
            <p:cNvSpPr>
              <a:spLocks noChangeShapeType="1"/>
            </p:cNvSpPr>
            <p:nvPr/>
          </p:nvSpPr>
          <p:spPr bwMode="auto">
            <a:xfrm flipV="1">
              <a:off x="1152" y="480"/>
              <a:ext cx="0" cy="345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9479" name="Freeform 23"/>
            <p:cNvSpPr>
              <a:spLocks/>
            </p:cNvSpPr>
            <p:nvPr/>
          </p:nvSpPr>
          <p:spPr bwMode="auto">
            <a:xfrm>
              <a:off x="960" y="2736"/>
              <a:ext cx="552" cy="73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32"/>
                </a:cxn>
                <a:cxn ang="0">
                  <a:pos x="0" y="64"/>
                </a:cxn>
                <a:cxn ang="0">
                  <a:pos x="24" y="72"/>
                </a:cxn>
                <a:cxn ang="0">
                  <a:pos x="32" y="80"/>
                </a:cxn>
                <a:cxn ang="0">
                  <a:pos x="56" y="96"/>
                </a:cxn>
                <a:cxn ang="0">
                  <a:pos x="80" y="112"/>
                </a:cxn>
                <a:cxn ang="0">
                  <a:pos x="136" y="136"/>
                </a:cxn>
                <a:cxn ang="0">
                  <a:pos x="160" y="136"/>
                </a:cxn>
                <a:cxn ang="0">
                  <a:pos x="176" y="144"/>
                </a:cxn>
                <a:cxn ang="0">
                  <a:pos x="200" y="168"/>
                </a:cxn>
                <a:cxn ang="0">
                  <a:pos x="216" y="176"/>
                </a:cxn>
                <a:cxn ang="0">
                  <a:pos x="240" y="200"/>
                </a:cxn>
                <a:cxn ang="0">
                  <a:pos x="256" y="224"/>
                </a:cxn>
                <a:cxn ang="0">
                  <a:pos x="272" y="240"/>
                </a:cxn>
                <a:cxn ang="0">
                  <a:pos x="280" y="256"/>
                </a:cxn>
                <a:cxn ang="0">
                  <a:pos x="280" y="288"/>
                </a:cxn>
                <a:cxn ang="0">
                  <a:pos x="272" y="304"/>
                </a:cxn>
                <a:cxn ang="0">
                  <a:pos x="272" y="320"/>
                </a:cxn>
                <a:cxn ang="0">
                  <a:pos x="272" y="352"/>
                </a:cxn>
                <a:cxn ang="0">
                  <a:pos x="272" y="376"/>
                </a:cxn>
                <a:cxn ang="0">
                  <a:pos x="280" y="400"/>
                </a:cxn>
                <a:cxn ang="0">
                  <a:pos x="312" y="416"/>
                </a:cxn>
                <a:cxn ang="0">
                  <a:pos x="320" y="424"/>
                </a:cxn>
                <a:cxn ang="0">
                  <a:pos x="344" y="448"/>
                </a:cxn>
                <a:cxn ang="0">
                  <a:pos x="376" y="456"/>
                </a:cxn>
                <a:cxn ang="0">
                  <a:pos x="392" y="456"/>
                </a:cxn>
                <a:cxn ang="0">
                  <a:pos x="424" y="480"/>
                </a:cxn>
                <a:cxn ang="0">
                  <a:pos x="448" y="488"/>
                </a:cxn>
                <a:cxn ang="0">
                  <a:pos x="488" y="520"/>
                </a:cxn>
                <a:cxn ang="0">
                  <a:pos x="496" y="536"/>
                </a:cxn>
                <a:cxn ang="0">
                  <a:pos x="512" y="568"/>
                </a:cxn>
                <a:cxn ang="0">
                  <a:pos x="520" y="592"/>
                </a:cxn>
                <a:cxn ang="0">
                  <a:pos x="528" y="624"/>
                </a:cxn>
                <a:cxn ang="0">
                  <a:pos x="552" y="640"/>
                </a:cxn>
                <a:cxn ang="0">
                  <a:pos x="552" y="672"/>
                </a:cxn>
                <a:cxn ang="0">
                  <a:pos x="552" y="696"/>
                </a:cxn>
                <a:cxn ang="0">
                  <a:pos x="552" y="712"/>
                </a:cxn>
              </a:cxnLst>
              <a:rect l="0" t="0" r="r" b="b"/>
              <a:pathLst>
                <a:path w="552" h="736">
                  <a:moveTo>
                    <a:pt x="0" y="0"/>
                  </a:moveTo>
                  <a:lnTo>
                    <a:pt x="0" y="8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64"/>
                  </a:lnTo>
                  <a:lnTo>
                    <a:pt x="24" y="64"/>
                  </a:lnTo>
                  <a:lnTo>
                    <a:pt x="24" y="72"/>
                  </a:lnTo>
                  <a:lnTo>
                    <a:pt x="32" y="72"/>
                  </a:lnTo>
                  <a:lnTo>
                    <a:pt x="32" y="80"/>
                  </a:lnTo>
                  <a:lnTo>
                    <a:pt x="40" y="96"/>
                  </a:lnTo>
                  <a:lnTo>
                    <a:pt x="56" y="96"/>
                  </a:lnTo>
                  <a:lnTo>
                    <a:pt x="64" y="112"/>
                  </a:lnTo>
                  <a:lnTo>
                    <a:pt x="80" y="112"/>
                  </a:lnTo>
                  <a:lnTo>
                    <a:pt x="96" y="120"/>
                  </a:lnTo>
                  <a:lnTo>
                    <a:pt x="136" y="136"/>
                  </a:lnTo>
                  <a:lnTo>
                    <a:pt x="144" y="136"/>
                  </a:lnTo>
                  <a:lnTo>
                    <a:pt x="160" y="136"/>
                  </a:lnTo>
                  <a:lnTo>
                    <a:pt x="168" y="136"/>
                  </a:lnTo>
                  <a:lnTo>
                    <a:pt x="176" y="144"/>
                  </a:lnTo>
                  <a:lnTo>
                    <a:pt x="200" y="144"/>
                  </a:lnTo>
                  <a:lnTo>
                    <a:pt x="200" y="168"/>
                  </a:lnTo>
                  <a:lnTo>
                    <a:pt x="208" y="168"/>
                  </a:lnTo>
                  <a:lnTo>
                    <a:pt x="216" y="176"/>
                  </a:lnTo>
                  <a:lnTo>
                    <a:pt x="232" y="184"/>
                  </a:lnTo>
                  <a:lnTo>
                    <a:pt x="240" y="200"/>
                  </a:lnTo>
                  <a:lnTo>
                    <a:pt x="256" y="208"/>
                  </a:lnTo>
                  <a:lnTo>
                    <a:pt x="256" y="224"/>
                  </a:lnTo>
                  <a:lnTo>
                    <a:pt x="272" y="224"/>
                  </a:lnTo>
                  <a:lnTo>
                    <a:pt x="272" y="240"/>
                  </a:lnTo>
                  <a:lnTo>
                    <a:pt x="280" y="248"/>
                  </a:lnTo>
                  <a:lnTo>
                    <a:pt x="280" y="256"/>
                  </a:lnTo>
                  <a:lnTo>
                    <a:pt x="280" y="280"/>
                  </a:lnTo>
                  <a:lnTo>
                    <a:pt x="280" y="288"/>
                  </a:lnTo>
                  <a:lnTo>
                    <a:pt x="280" y="304"/>
                  </a:lnTo>
                  <a:lnTo>
                    <a:pt x="272" y="304"/>
                  </a:lnTo>
                  <a:lnTo>
                    <a:pt x="272" y="312"/>
                  </a:lnTo>
                  <a:lnTo>
                    <a:pt x="272" y="320"/>
                  </a:lnTo>
                  <a:lnTo>
                    <a:pt x="272" y="344"/>
                  </a:lnTo>
                  <a:lnTo>
                    <a:pt x="272" y="352"/>
                  </a:lnTo>
                  <a:lnTo>
                    <a:pt x="272" y="360"/>
                  </a:lnTo>
                  <a:lnTo>
                    <a:pt x="272" y="376"/>
                  </a:lnTo>
                  <a:lnTo>
                    <a:pt x="280" y="392"/>
                  </a:lnTo>
                  <a:lnTo>
                    <a:pt x="280" y="400"/>
                  </a:lnTo>
                  <a:lnTo>
                    <a:pt x="296" y="400"/>
                  </a:lnTo>
                  <a:lnTo>
                    <a:pt x="312" y="416"/>
                  </a:lnTo>
                  <a:lnTo>
                    <a:pt x="320" y="416"/>
                  </a:lnTo>
                  <a:lnTo>
                    <a:pt x="320" y="424"/>
                  </a:lnTo>
                  <a:lnTo>
                    <a:pt x="336" y="424"/>
                  </a:lnTo>
                  <a:lnTo>
                    <a:pt x="344" y="448"/>
                  </a:lnTo>
                  <a:lnTo>
                    <a:pt x="352" y="448"/>
                  </a:lnTo>
                  <a:lnTo>
                    <a:pt x="376" y="456"/>
                  </a:lnTo>
                  <a:lnTo>
                    <a:pt x="384" y="456"/>
                  </a:lnTo>
                  <a:lnTo>
                    <a:pt x="392" y="456"/>
                  </a:lnTo>
                  <a:lnTo>
                    <a:pt x="408" y="464"/>
                  </a:lnTo>
                  <a:lnTo>
                    <a:pt x="424" y="480"/>
                  </a:lnTo>
                  <a:lnTo>
                    <a:pt x="440" y="480"/>
                  </a:lnTo>
                  <a:lnTo>
                    <a:pt x="448" y="488"/>
                  </a:lnTo>
                  <a:lnTo>
                    <a:pt x="456" y="488"/>
                  </a:lnTo>
                  <a:lnTo>
                    <a:pt x="488" y="520"/>
                  </a:lnTo>
                  <a:lnTo>
                    <a:pt x="496" y="528"/>
                  </a:lnTo>
                  <a:lnTo>
                    <a:pt x="496" y="536"/>
                  </a:lnTo>
                  <a:lnTo>
                    <a:pt x="512" y="560"/>
                  </a:lnTo>
                  <a:lnTo>
                    <a:pt x="512" y="568"/>
                  </a:lnTo>
                  <a:lnTo>
                    <a:pt x="520" y="584"/>
                  </a:lnTo>
                  <a:lnTo>
                    <a:pt x="520" y="592"/>
                  </a:lnTo>
                  <a:lnTo>
                    <a:pt x="528" y="600"/>
                  </a:lnTo>
                  <a:lnTo>
                    <a:pt x="528" y="624"/>
                  </a:lnTo>
                  <a:lnTo>
                    <a:pt x="552" y="632"/>
                  </a:lnTo>
                  <a:lnTo>
                    <a:pt x="552" y="640"/>
                  </a:lnTo>
                  <a:lnTo>
                    <a:pt x="552" y="656"/>
                  </a:lnTo>
                  <a:lnTo>
                    <a:pt x="552" y="672"/>
                  </a:lnTo>
                  <a:lnTo>
                    <a:pt x="552" y="680"/>
                  </a:lnTo>
                  <a:lnTo>
                    <a:pt x="552" y="696"/>
                  </a:lnTo>
                  <a:lnTo>
                    <a:pt x="552" y="704"/>
                  </a:lnTo>
                  <a:lnTo>
                    <a:pt x="552" y="712"/>
                  </a:lnTo>
                  <a:lnTo>
                    <a:pt x="552" y="736"/>
                  </a:lnTo>
                </a:path>
              </a:pathLst>
            </a:custGeom>
            <a:noFill/>
            <a:ln w="76200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6" name="Line 50"/>
            <p:cNvSpPr>
              <a:spLocks noChangeShapeType="1"/>
            </p:cNvSpPr>
            <p:nvPr/>
          </p:nvSpPr>
          <p:spPr bwMode="auto">
            <a:xfrm>
              <a:off x="912" y="2880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9508" name="Line 52"/>
            <p:cNvSpPr>
              <a:spLocks noChangeShapeType="1"/>
            </p:cNvSpPr>
            <p:nvPr/>
          </p:nvSpPr>
          <p:spPr bwMode="auto">
            <a:xfrm flipV="1">
              <a:off x="1632" y="168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9509" name="Line 53"/>
            <p:cNvSpPr>
              <a:spLocks noChangeShapeType="1"/>
            </p:cNvSpPr>
            <p:nvPr/>
          </p:nvSpPr>
          <p:spPr bwMode="auto">
            <a:xfrm flipV="1">
              <a:off x="480" y="2592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9545" name="Line 89"/>
            <p:cNvSpPr>
              <a:spLocks noChangeShapeType="1"/>
            </p:cNvSpPr>
            <p:nvPr/>
          </p:nvSpPr>
          <p:spPr bwMode="auto">
            <a:xfrm>
              <a:off x="816" y="408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9546" name="Line 90"/>
            <p:cNvSpPr>
              <a:spLocks noChangeShapeType="1"/>
            </p:cNvSpPr>
            <p:nvPr/>
          </p:nvSpPr>
          <p:spPr bwMode="auto">
            <a:xfrm>
              <a:off x="1536" y="408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551" name="Text Box 95"/>
          <p:cNvSpPr txBox="1">
            <a:spLocks noChangeArrowheads="1"/>
          </p:cNvSpPr>
          <p:nvPr/>
        </p:nvSpPr>
        <p:spPr bwMode="auto">
          <a:xfrm>
            <a:off x="3779838" y="2852738"/>
            <a:ext cx="48974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</a:t>
            </a:r>
            <a:r>
              <a:rPr lang="es-ES" b="1" dirty="0" err="1" smtClean="0"/>
              <a:t>an</a:t>
            </a:r>
            <a:r>
              <a:rPr lang="es-ES" b="1" dirty="0" smtClean="0"/>
              <a:t> </a:t>
            </a:r>
            <a:r>
              <a:rPr lang="es-ES" b="1" dirty="0" err="1" smtClean="0"/>
              <a:t>extrasafenous</a:t>
            </a:r>
            <a:r>
              <a:rPr lang="es-ES" b="1" dirty="0" smtClean="0"/>
              <a:t> </a:t>
            </a:r>
            <a:r>
              <a:rPr lang="es-ES" b="1" dirty="0" err="1" smtClean="0"/>
              <a:t>shunt</a:t>
            </a:r>
            <a:r>
              <a:rPr lang="es-ES" b="1" dirty="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May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open </a:t>
            </a:r>
            <a:r>
              <a:rPr lang="es-ES" b="1" dirty="0" err="1" smtClean="0"/>
              <a:t>or</a:t>
            </a:r>
            <a:r>
              <a:rPr lang="es-ES" b="1" dirty="0" smtClean="0"/>
              <a:t> </a:t>
            </a:r>
            <a:r>
              <a:rPr lang="es-ES" b="1" dirty="0" err="1" smtClean="0"/>
              <a:t>closed</a:t>
            </a:r>
            <a:endParaRPr lang="es-ES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b="1" dirty="0" err="1" smtClean="0"/>
              <a:t>Activated</a:t>
            </a:r>
            <a:r>
              <a:rPr lang="es-ES" b="1" dirty="0" smtClean="0"/>
              <a:t> </a:t>
            </a:r>
            <a:r>
              <a:rPr lang="es-ES" b="1" dirty="0" err="1" smtClean="0"/>
              <a:t>by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diastole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95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5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3276600" y="234950"/>
            <a:ext cx="35996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it-IT" sz="30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it-IT" sz="30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</a:t>
            </a:r>
            <a:r>
              <a:rPr lang="it-IT" sz="30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  <a:endParaRPr lang="it-IT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6269" name="Rectangle 13"/>
          <p:cNvSpPr>
            <a:spLocks noChangeArrowheads="1"/>
          </p:cNvSpPr>
          <p:nvPr/>
        </p:nvSpPr>
        <p:spPr bwMode="auto">
          <a:xfrm>
            <a:off x="539750" y="5805488"/>
            <a:ext cx="338455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t-IT" sz="2200" b="1"/>
              <a:t>R 1         R 3         R1</a:t>
            </a:r>
            <a:endParaRPr lang="it-IT" sz="1800">
              <a:latin typeface="Times New Roman" pitchFamily="18" charset="0"/>
            </a:endParaRPr>
          </a:p>
        </p:txBody>
      </p:sp>
      <p:sp>
        <p:nvSpPr>
          <p:cNvPr id="96298" name="Text Box 42"/>
          <p:cNvSpPr txBox="1">
            <a:spLocks noChangeArrowheads="1"/>
          </p:cNvSpPr>
          <p:nvPr/>
        </p:nvSpPr>
        <p:spPr bwMode="auto">
          <a:xfrm>
            <a:off x="755650" y="6237288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dirty="0" err="1" smtClean="0"/>
              <a:t>Celosed</a:t>
            </a:r>
            <a:endParaRPr lang="es-ES" dirty="0"/>
          </a:p>
        </p:txBody>
      </p:sp>
      <p:sp>
        <p:nvSpPr>
          <p:cNvPr id="96299" name="Text Box 43"/>
          <p:cNvSpPr txBox="1">
            <a:spLocks noChangeArrowheads="1"/>
          </p:cNvSpPr>
          <p:nvPr/>
        </p:nvSpPr>
        <p:spPr bwMode="auto">
          <a:xfrm>
            <a:off x="5580063" y="6284913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dirty="0" smtClean="0"/>
              <a:t>Open</a:t>
            </a:r>
            <a:endParaRPr lang="es-ES" dirty="0"/>
          </a:p>
        </p:txBody>
      </p:sp>
      <p:grpSp>
        <p:nvGrpSpPr>
          <p:cNvPr id="96302" name="Group 46"/>
          <p:cNvGrpSpPr>
            <a:grpSpLocks/>
          </p:cNvGrpSpPr>
          <p:nvPr/>
        </p:nvGrpSpPr>
        <p:grpSpPr bwMode="auto">
          <a:xfrm>
            <a:off x="684213" y="981075"/>
            <a:ext cx="2376487" cy="5040313"/>
            <a:chOff x="431" y="618"/>
            <a:chExt cx="1497" cy="3175"/>
          </a:xfrm>
        </p:grpSpPr>
        <p:sp>
          <p:nvSpPr>
            <p:cNvPr id="96260" name="Arc 4"/>
            <p:cNvSpPr>
              <a:spLocks/>
            </p:cNvSpPr>
            <p:nvPr/>
          </p:nvSpPr>
          <p:spPr bwMode="auto">
            <a:xfrm>
              <a:off x="666" y="1991"/>
              <a:ext cx="455" cy="37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491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713"/>
                    <a:pt x="9604" y="60"/>
                    <a:pt x="21491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13"/>
                    <a:pt x="9604" y="60"/>
                    <a:pt x="21491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61" name="Arc 5"/>
            <p:cNvSpPr>
              <a:spLocks/>
            </p:cNvSpPr>
            <p:nvPr/>
          </p:nvSpPr>
          <p:spPr bwMode="auto">
            <a:xfrm>
              <a:off x="1145" y="867"/>
              <a:ext cx="483" cy="387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709"/>
                <a:gd name="T1" fmla="*/ 0 h 21600"/>
                <a:gd name="T2" fmla="*/ 21709 w 21709"/>
                <a:gd name="T3" fmla="*/ 21464 h 21600"/>
                <a:gd name="T4" fmla="*/ 109 w 2170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09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</a:path>
                <a:path w="21709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62" name="Line 6"/>
            <p:cNvSpPr>
              <a:spLocks noChangeShapeType="1"/>
            </p:cNvSpPr>
            <p:nvPr/>
          </p:nvSpPr>
          <p:spPr bwMode="auto">
            <a:xfrm>
              <a:off x="1628" y="1230"/>
              <a:ext cx="1" cy="22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63" name="Arc 7"/>
            <p:cNvSpPr>
              <a:spLocks/>
            </p:cNvSpPr>
            <p:nvPr/>
          </p:nvSpPr>
          <p:spPr bwMode="auto">
            <a:xfrm>
              <a:off x="848" y="1022"/>
              <a:ext cx="679" cy="101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28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28"/>
                  </a:moveTo>
                  <a:cubicBezTo>
                    <a:pt x="39" y="9626"/>
                    <a:pt x="9698" y="0"/>
                    <a:pt x="21599" y="0"/>
                  </a:cubicBezTo>
                </a:path>
                <a:path w="21600" h="21600" stroke="0" extrusionOk="0">
                  <a:moveTo>
                    <a:pt x="0" y="21528"/>
                  </a:moveTo>
                  <a:cubicBezTo>
                    <a:pt x="39" y="9626"/>
                    <a:pt x="969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64" name="Rectangle 8"/>
            <p:cNvSpPr>
              <a:spLocks noChangeArrowheads="1"/>
            </p:cNvSpPr>
            <p:nvPr/>
          </p:nvSpPr>
          <p:spPr bwMode="auto">
            <a:xfrm>
              <a:off x="862" y="968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1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6265" name="Rectangle 9"/>
            <p:cNvSpPr>
              <a:spLocks noChangeArrowheads="1"/>
            </p:cNvSpPr>
            <p:nvPr/>
          </p:nvSpPr>
          <p:spPr bwMode="auto">
            <a:xfrm>
              <a:off x="431" y="2186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2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6266" name="Rectangle 10"/>
            <p:cNvSpPr>
              <a:spLocks noChangeArrowheads="1"/>
            </p:cNvSpPr>
            <p:nvPr/>
          </p:nvSpPr>
          <p:spPr bwMode="auto">
            <a:xfrm>
              <a:off x="828" y="2879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3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6267" name="Rectangle 11"/>
            <p:cNvSpPr>
              <a:spLocks noChangeArrowheads="1"/>
            </p:cNvSpPr>
            <p:nvPr/>
          </p:nvSpPr>
          <p:spPr bwMode="auto">
            <a:xfrm>
              <a:off x="1729" y="1338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2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6268" name="Line 12"/>
            <p:cNvSpPr>
              <a:spLocks noChangeShapeType="1"/>
            </p:cNvSpPr>
            <p:nvPr/>
          </p:nvSpPr>
          <p:spPr bwMode="auto">
            <a:xfrm>
              <a:off x="666" y="2354"/>
              <a:ext cx="1" cy="11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70" name="Oval 14"/>
            <p:cNvSpPr>
              <a:spLocks noChangeArrowheads="1"/>
            </p:cNvSpPr>
            <p:nvPr/>
          </p:nvSpPr>
          <p:spPr bwMode="auto">
            <a:xfrm>
              <a:off x="905" y="2408"/>
              <a:ext cx="115" cy="107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71" name="Oval 15"/>
            <p:cNvSpPr>
              <a:spLocks noChangeArrowheads="1"/>
            </p:cNvSpPr>
            <p:nvPr/>
          </p:nvSpPr>
          <p:spPr bwMode="auto">
            <a:xfrm>
              <a:off x="1376" y="3121"/>
              <a:ext cx="114" cy="10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72" name="Line 16"/>
            <p:cNvSpPr>
              <a:spLocks noChangeShapeType="1"/>
            </p:cNvSpPr>
            <p:nvPr/>
          </p:nvSpPr>
          <p:spPr bwMode="auto">
            <a:xfrm flipV="1">
              <a:off x="1127" y="618"/>
              <a:ext cx="0" cy="290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73" name="Freeform 17"/>
            <p:cNvSpPr>
              <a:spLocks/>
            </p:cNvSpPr>
            <p:nvPr/>
          </p:nvSpPr>
          <p:spPr bwMode="auto">
            <a:xfrm>
              <a:off x="966" y="2515"/>
              <a:ext cx="464" cy="61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32"/>
                </a:cxn>
                <a:cxn ang="0">
                  <a:pos x="0" y="64"/>
                </a:cxn>
                <a:cxn ang="0">
                  <a:pos x="24" y="72"/>
                </a:cxn>
                <a:cxn ang="0">
                  <a:pos x="32" y="80"/>
                </a:cxn>
                <a:cxn ang="0">
                  <a:pos x="56" y="96"/>
                </a:cxn>
                <a:cxn ang="0">
                  <a:pos x="80" y="112"/>
                </a:cxn>
                <a:cxn ang="0">
                  <a:pos x="136" y="136"/>
                </a:cxn>
                <a:cxn ang="0">
                  <a:pos x="160" y="136"/>
                </a:cxn>
                <a:cxn ang="0">
                  <a:pos x="176" y="144"/>
                </a:cxn>
                <a:cxn ang="0">
                  <a:pos x="200" y="168"/>
                </a:cxn>
                <a:cxn ang="0">
                  <a:pos x="216" y="176"/>
                </a:cxn>
                <a:cxn ang="0">
                  <a:pos x="240" y="200"/>
                </a:cxn>
                <a:cxn ang="0">
                  <a:pos x="256" y="224"/>
                </a:cxn>
                <a:cxn ang="0">
                  <a:pos x="272" y="240"/>
                </a:cxn>
                <a:cxn ang="0">
                  <a:pos x="280" y="256"/>
                </a:cxn>
                <a:cxn ang="0">
                  <a:pos x="280" y="288"/>
                </a:cxn>
                <a:cxn ang="0">
                  <a:pos x="272" y="304"/>
                </a:cxn>
                <a:cxn ang="0">
                  <a:pos x="272" y="320"/>
                </a:cxn>
                <a:cxn ang="0">
                  <a:pos x="272" y="352"/>
                </a:cxn>
                <a:cxn ang="0">
                  <a:pos x="272" y="376"/>
                </a:cxn>
                <a:cxn ang="0">
                  <a:pos x="280" y="400"/>
                </a:cxn>
                <a:cxn ang="0">
                  <a:pos x="312" y="416"/>
                </a:cxn>
                <a:cxn ang="0">
                  <a:pos x="320" y="424"/>
                </a:cxn>
                <a:cxn ang="0">
                  <a:pos x="344" y="448"/>
                </a:cxn>
                <a:cxn ang="0">
                  <a:pos x="376" y="456"/>
                </a:cxn>
                <a:cxn ang="0">
                  <a:pos x="392" y="456"/>
                </a:cxn>
                <a:cxn ang="0">
                  <a:pos x="424" y="480"/>
                </a:cxn>
                <a:cxn ang="0">
                  <a:pos x="448" y="488"/>
                </a:cxn>
                <a:cxn ang="0">
                  <a:pos x="488" y="520"/>
                </a:cxn>
                <a:cxn ang="0">
                  <a:pos x="496" y="536"/>
                </a:cxn>
                <a:cxn ang="0">
                  <a:pos x="512" y="568"/>
                </a:cxn>
                <a:cxn ang="0">
                  <a:pos x="520" y="592"/>
                </a:cxn>
                <a:cxn ang="0">
                  <a:pos x="528" y="624"/>
                </a:cxn>
                <a:cxn ang="0">
                  <a:pos x="552" y="640"/>
                </a:cxn>
                <a:cxn ang="0">
                  <a:pos x="552" y="672"/>
                </a:cxn>
                <a:cxn ang="0">
                  <a:pos x="552" y="696"/>
                </a:cxn>
                <a:cxn ang="0">
                  <a:pos x="552" y="712"/>
                </a:cxn>
              </a:cxnLst>
              <a:rect l="0" t="0" r="r" b="b"/>
              <a:pathLst>
                <a:path w="552" h="736">
                  <a:moveTo>
                    <a:pt x="0" y="0"/>
                  </a:moveTo>
                  <a:lnTo>
                    <a:pt x="0" y="8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64"/>
                  </a:lnTo>
                  <a:lnTo>
                    <a:pt x="24" y="64"/>
                  </a:lnTo>
                  <a:lnTo>
                    <a:pt x="24" y="72"/>
                  </a:lnTo>
                  <a:lnTo>
                    <a:pt x="32" y="72"/>
                  </a:lnTo>
                  <a:lnTo>
                    <a:pt x="32" y="80"/>
                  </a:lnTo>
                  <a:lnTo>
                    <a:pt x="40" y="96"/>
                  </a:lnTo>
                  <a:lnTo>
                    <a:pt x="56" y="96"/>
                  </a:lnTo>
                  <a:lnTo>
                    <a:pt x="64" y="112"/>
                  </a:lnTo>
                  <a:lnTo>
                    <a:pt x="80" y="112"/>
                  </a:lnTo>
                  <a:lnTo>
                    <a:pt x="96" y="120"/>
                  </a:lnTo>
                  <a:lnTo>
                    <a:pt x="136" y="136"/>
                  </a:lnTo>
                  <a:lnTo>
                    <a:pt x="144" y="136"/>
                  </a:lnTo>
                  <a:lnTo>
                    <a:pt x="160" y="136"/>
                  </a:lnTo>
                  <a:lnTo>
                    <a:pt x="168" y="136"/>
                  </a:lnTo>
                  <a:lnTo>
                    <a:pt x="176" y="144"/>
                  </a:lnTo>
                  <a:lnTo>
                    <a:pt x="200" y="144"/>
                  </a:lnTo>
                  <a:lnTo>
                    <a:pt x="200" y="168"/>
                  </a:lnTo>
                  <a:lnTo>
                    <a:pt x="208" y="168"/>
                  </a:lnTo>
                  <a:lnTo>
                    <a:pt x="216" y="176"/>
                  </a:lnTo>
                  <a:lnTo>
                    <a:pt x="232" y="184"/>
                  </a:lnTo>
                  <a:lnTo>
                    <a:pt x="240" y="200"/>
                  </a:lnTo>
                  <a:lnTo>
                    <a:pt x="256" y="208"/>
                  </a:lnTo>
                  <a:lnTo>
                    <a:pt x="256" y="224"/>
                  </a:lnTo>
                  <a:lnTo>
                    <a:pt x="272" y="224"/>
                  </a:lnTo>
                  <a:lnTo>
                    <a:pt x="272" y="240"/>
                  </a:lnTo>
                  <a:lnTo>
                    <a:pt x="280" y="248"/>
                  </a:lnTo>
                  <a:lnTo>
                    <a:pt x="280" y="256"/>
                  </a:lnTo>
                  <a:lnTo>
                    <a:pt x="280" y="280"/>
                  </a:lnTo>
                  <a:lnTo>
                    <a:pt x="280" y="288"/>
                  </a:lnTo>
                  <a:lnTo>
                    <a:pt x="280" y="304"/>
                  </a:lnTo>
                  <a:lnTo>
                    <a:pt x="272" y="304"/>
                  </a:lnTo>
                  <a:lnTo>
                    <a:pt x="272" y="312"/>
                  </a:lnTo>
                  <a:lnTo>
                    <a:pt x="272" y="320"/>
                  </a:lnTo>
                  <a:lnTo>
                    <a:pt x="272" y="344"/>
                  </a:lnTo>
                  <a:lnTo>
                    <a:pt x="272" y="352"/>
                  </a:lnTo>
                  <a:lnTo>
                    <a:pt x="272" y="360"/>
                  </a:lnTo>
                  <a:lnTo>
                    <a:pt x="272" y="376"/>
                  </a:lnTo>
                  <a:lnTo>
                    <a:pt x="280" y="392"/>
                  </a:lnTo>
                  <a:lnTo>
                    <a:pt x="280" y="400"/>
                  </a:lnTo>
                  <a:lnTo>
                    <a:pt x="296" y="400"/>
                  </a:lnTo>
                  <a:lnTo>
                    <a:pt x="312" y="416"/>
                  </a:lnTo>
                  <a:lnTo>
                    <a:pt x="320" y="416"/>
                  </a:lnTo>
                  <a:lnTo>
                    <a:pt x="320" y="424"/>
                  </a:lnTo>
                  <a:lnTo>
                    <a:pt x="336" y="424"/>
                  </a:lnTo>
                  <a:lnTo>
                    <a:pt x="344" y="448"/>
                  </a:lnTo>
                  <a:lnTo>
                    <a:pt x="352" y="448"/>
                  </a:lnTo>
                  <a:lnTo>
                    <a:pt x="376" y="456"/>
                  </a:lnTo>
                  <a:lnTo>
                    <a:pt x="384" y="456"/>
                  </a:lnTo>
                  <a:lnTo>
                    <a:pt x="392" y="456"/>
                  </a:lnTo>
                  <a:lnTo>
                    <a:pt x="408" y="464"/>
                  </a:lnTo>
                  <a:lnTo>
                    <a:pt x="424" y="480"/>
                  </a:lnTo>
                  <a:lnTo>
                    <a:pt x="440" y="480"/>
                  </a:lnTo>
                  <a:lnTo>
                    <a:pt x="448" y="488"/>
                  </a:lnTo>
                  <a:lnTo>
                    <a:pt x="456" y="488"/>
                  </a:lnTo>
                  <a:lnTo>
                    <a:pt x="488" y="520"/>
                  </a:lnTo>
                  <a:lnTo>
                    <a:pt x="496" y="528"/>
                  </a:lnTo>
                  <a:lnTo>
                    <a:pt x="496" y="536"/>
                  </a:lnTo>
                  <a:lnTo>
                    <a:pt x="512" y="560"/>
                  </a:lnTo>
                  <a:lnTo>
                    <a:pt x="512" y="568"/>
                  </a:lnTo>
                  <a:lnTo>
                    <a:pt x="520" y="584"/>
                  </a:lnTo>
                  <a:lnTo>
                    <a:pt x="520" y="592"/>
                  </a:lnTo>
                  <a:lnTo>
                    <a:pt x="528" y="600"/>
                  </a:lnTo>
                  <a:lnTo>
                    <a:pt x="528" y="624"/>
                  </a:lnTo>
                  <a:lnTo>
                    <a:pt x="552" y="632"/>
                  </a:lnTo>
                  <a:lnTo>
                    <a:pt x="552" y="640"/>
                  </a:lnTo>
                  <a:lnTo>
                    <a:pt x="552" y="656"/>
                  </a:lnTo>
                  <a:lnTo>
                    <a:pt x="552" y="672"/>
                  </a:lnTo>
                  <a:lnTo>
                    <a:pt x="552" y="680"/>
                  </a:lnTo>
                  <a:lnTo>
                    <a:pt x="552" y="696"/>
                  </a:lnTo>
                  <a:lnTo>
                    <a:pt x="552" y="704"/>
                  </a:lnTo>
                  <a:lnTo>
                    <a:pt x="552" y="712"/>
                  </a:lnTo>
                  <a:lnTo>
                    <a:pt x="552" y="736"/>
                  </a:lnTo>
                </a:path>
              </a:pathLst>
            </a:custGeom>
            <a:noFill/>
            <a:ln w="76200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74" name="Line 18"/>
            <p:cNvSpPr>
              <a:spLocks noChangeShapeType="1"/>
            </p:cNvSpPr>
            <p:nvPr/>
          </p:nvSpPr>
          <p:spPr bwMode="auto">
            <a:xfrm>
              <a:off x="925" y="2636"/>
              <a:ext cx="323" cy="3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75" name="Line 19"/>
            <p:cNvSpPr>
              <a:spLocks noChangeShapeType="1"/>
            </p:cNvSpPr>
            <p:nvPr/>
          </p:nvSpPr>
          <p:spPr bwMode="auto">
            <a:xfrm flipV="1">
              <a:off x="1531" y="1627"/>
              <a:ext cx="0" cy="1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76" name="Line 20"/>
            <p:cNvSpPr>
              <a:spLocks noChangeShapeType="1"/>
            </p:cNvSpPr>
            <p:nvPr/>
          </p:nvSpPr>
          <p:spPr bwMode="auto">
            <a:xfrm flipV="1">
              <a:off x="562" y="2394"/>
              <a:ext cx="0" cy="9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00" name="Line 44"/>
            <p:cNvSpPr>
              <a:spLocks noChangeShapeType="1"/>
            </p:cNvSpPr>
            <p:nvPr/>
          </p:nvSpPr>
          <p:spPr bwMode="auto">
            <a:xfrm>
              <a:off x="657" y="3793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01" name="Line 45"/>
            <p:cNvSpPr>
              <a:spLocks noChangeShapeType="1"/>
            </p:cNvSpPr>
            <p:nvPr/>
          </p:nvSpPr>
          <p:spPr bwMode="auto">
            <a:xfrm>
              <a:off x="1383" y="3793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6305" name="Group 49"/>
          <p:cNvGrpSpPr>
            <a:grpSpLocks/>
          </p:cNvGrpSpPr>
          <p:nvPr/>
        </p:nvGrpSpPr>
        <p:grpSpPr bwMode="auto">
          <a:xfrm>
            <a:off x="5832475" y="981075"/>
            <a:ext cx="2627313" cy="5013325"/>
            <a:chOff x="3674" y="618"/>
            <a:chExt cx="1655" cy="3158"/>
          </a:xfrm>
        </p:grpSpPr>
        <p:sp>
          <p:nvSpPr>
            <p:cNvPr id="96280" name="Arc 24"/>
            <p:cNvSpPr>
              <a:spLocks/>
            </p:cNvSpPr>
            <p:nvPr/>
          </p:nvSpPr>
          <p:spPr bwMode="auto">
            <a:xfrm>
              <a:off x="3910" y="1991"/>
              <a:ext cx="380" cy="37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491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713"/>
                    <a:pt x="9604" y="60"/>
                    <a:pt x="21491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13"/>
                    <a:pt x="9604" y="60"/>
                    <a:pt x="21491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81" name="Arc 25"/>
            <p:cNvSpPr>
              <a:spLocks/>
            </p:cNvSpPr>
            <p:nvPr/>
          </p:nvSpPr>
          <p:spPr bwMode="auto">
            <a:xfrm>
              <a:off x="4310" y="867"/>
              <a:ext cx="404" cy="387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709"/>
                <a:gd name="T1" fmla="*/ 0 h 21600"/>
                <a:gd name="T2" fmla="*/ 21709 w 21709"/>
                <a:gd name="T3" fmla="*/ 21464 h 21600"/>
                <a:gd name="T4" fmla="*/ 109 w 2170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09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</a:path>
                <a:path w="21709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1985" y="0"/>
                    <a:pt x="21633" y="9587"/>
                    <a:pt x="21708" y="21464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82" name="Line 26"/>
            <p:cNvSpPr>
              <a:spLocks noChangeShapeType="1"/>
            </p:cNvSpPr>
            <p:nvPr/>
          </p:nvSpPr>
          <p:spPr bwMode="auto">
            <a:xfrm>
              <a:off x="4714" y="1230"/>
              <a:ext cx="1" cy="22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83" name="Arc 27"/>
            <p:cNvSpPr>
              <a:spLocks/>
            </p:cNvSpPr>
            <p:nvPr/>
          </p:nvSpPr>
          <p:spPr bwMode="auto">
            <a:xfrm>
              <a:off x="4062" y="1022"/>
              <a:ext cx="568" cy="101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28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28"/>
                  </a:moveTo>
                  <a:cubicBezTo>
                    <a:pt x="39" y="9626"/>
                    <a:pt x="9698" y="0"/>
                    <a:pt x="21599" y="0"/>
                  </a:cubicBezTo>
                </a:path>
                <a:path w="21600" h="21600" stroke="0" extrusionOk="0">
                  <a:moveTo>
                    <a:pt x="0" y="21528"/>
                  </a:moveTo>
                  <a:cubicBezTo>
                    <a:pt x="39" y="9626"/>
                    <a:pt x="969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84" name="Rectangle 28"/>
            <p:cNvSpPr>
              <a:spLocks noChangeArrowheads="1"/>
            </p:cNvSpPr>
            <p:nvPr/>
          </p:nvSpPr>
          <p:spPr bwMode="auto">
            <a:xfrm>
              <a:off x="4073" y="968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1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6285" name="Rectangle 29"/>
            <p:cNvSpPr>
              <a:spLocks noChangeArrowheads="1"/>
            </p:cNvSpPr>
            <p:nvPr/>
          </p:nvSpPr>
          <p:spPr bwMode="auto">
            <a:xfrm>
              <a:off x="3713" y="2186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2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6286" name="Rectangle 30"/>
            <p:cNvSpPr>
              <a:spLocks noChangeArrowheads="1"/>
            </p:cNvSpPr>
            <p:nvPr/>
          </p:nvSpPr>
          <p:spPr bwMode="auto">
            <a:xfrm>
              <a:off x="4365" y="2717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3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6287" name="Rectangle 31"/>
            <p:cNvSpPr>
              <a:spLocks noChangeArrowheads="1"/>
            </p:cNvSpPr>
            <p:nvPr/>
          </p:nvSpPr>
          <p:spPr bwMode="auto">
            <a:xfrm>
              <a:off x="4798" y="1338"/>
              <a:ext cx="1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600" b="1">
                  <a:solidFill>
                    <a:schemeClr val="tx2"/>
                  </a:solidFill>
                </a:rPr>
                <a:t>R 2</a:t>
              </a:r>
              <a:endParaRPr lang="it-IT" sz="16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6288" name="Line 32"/>
            <p:cNvSpPr>
              <a:spLocks noChangeShapeType="1"/>
            </p:cNvSpPr>
            <p:nvPr/>
          </p:nvSpPr>
          <p:spPr bwMode="auto">
            <a:xfrm>
              <a:off x="3910" y="2354"/>
              <a:ext cx="1" cy="11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89" name="Oval 33"/>
            <p:cNvSpPr>
              <a:spLocks noChangeArrowheads="1"/>
            </p:cNvSpPr>
            <p:nvPr/>
          </p:nvSpPr>
          <p:spPr bwMode="auto">
            <a:xfrm>
              <a:off x="4438" y="2354"/>
              <a:ext cx="95" cy="107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90" name="Line 34"/>
            <p:cNvSpPr>
              <a:spLocks noChangeShapeType="1"/>
            </p:cNvSpPr>
            <p:nvPr/>
          </p:nvSpPr>
          <p:spPr bwMode="auto">
            <a:xfrm flipV="1">
              <a:off x="4295" y="618"/>
              <a:ext cx="0" cy="290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91" name="Freeform 35"/>
            <p:cNvSpPr>
              <a:spLocks/>
            </p:cNvSpPr>
            <p:nvPr/>
          </p:nvSpPr>
          <p:spPr bwMode="auto">
            <a:xfrm flipH="1">
              <a:off x="3926" y="2435"/>
              <a:ext cx="506" cy="444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32"/>
                </a:cxn>
                <a:cxn ang="0">
                  <a:pos x="0" y="64"/>
                </a:cxn>
                <a:cxn ang="0">
                  <a:pos x="24" y="72"/>
                </a:cxn>
                <a:cxn ang="0">
                  <a:pos x="32" y="80"/>
                </a:cxn>
                <a:cxn ang="0">
                  <a:pos x="56" y="96"/>
                </a:cxn>
                <a:cxn ang="0">
                  <a:pos x="80" y="112"/>
                </a:cxn>
                <a:cxn ang="0">
                  <a:pos x="136" y="136"/>
                </a:cxn>
                <a:cxn ang="0">
                  <a:pos x="160" y="136"/>
                </a:cxn>
                <a:cxn ang="0">
                  <a:pos x="176" y="144"/>
                </a:cxn>
                <a:cxn ang="0">
                  <a:pos x="200" y="168"/>
                </a:cxn>
                <a:cxn ang="0">
                  <a:pos x="216" y="176"/>
                </a:cxn>
                <a:cxn ang="0">
                  <a:pos x="240" y="200"/>
                </a:cxn>
                <a:cxn ang="0">
                  <a:pos x="256" y="224"/>
                </a:cxn>
                <a:cxn ang="0">
                  <a:pos x="272" y="240"/>
                </a:cxn>
                <a:cxn ang="0">
                  <a:pos x="280" y="256"/>
                </a:cxn>
                <a:cxn ang="0">
                  <a:pos x="280" y="288"/>
                </a:cxn>
                <a:cxn ang="0">
                  <a:pos x="272" y="304"/>
                </a:cxn>
                <a:cxn ang="0">
                  <a:pos x="272" y="320"/>
                </a:cxn>
                <a:cxn ang="0">
                  <a:pos x="272" y="352"/>
                </a:cxn>
                <a:cxn ang="0">
                  <a:pos x="272" y="376"/>
                </a:cxn>
                <a:cxn ang="0">
                  <a:pos x="280" y="400"/>
                </a:cxn>
                <a:cxn ang="0">
                  <a:pos x="312" y="416"/>
                </a:cxn>
                <a:cxn ang="0">
                  <a:pos x="320" y="424"/>
                </a:cxn>
                <a:cxn ang="0">
                  <a:pos x="344" y="448"/>
                </a:cxn>
                <a:cxn ang="0">
                  <a:pos x="376" y="456"/>
                </a:cxn>
                <a:cxn ang="0">
                  <a:pos x="392" y="456"/>
                </a:cxn>
                <a:cxn ang="0">
                  <a:pos x="424" y="480"/>
                </a:cxn>
                <a:cxn ang="0">
                  <a:pos x="448" y="488"/>
                </a:cxn>
                <a:cxn ang="0">
                  <a:pos x="488" y="520"/>
                </a:cxn>
                <a:cxn ang="0">
                  <a:pos x="496" y="536"/>
                </a:cxn>
                <a:cxn ang="0">
                  <a:pos x="512" y="568"/>
                </a:cxn>
                <a:cxn ang="0">
                  <a:pos x="520" y="592"/>
                </a:cxn>
                <a:cxn ang="0">
                  <a:pos x="528" y="624"/>
                </a:cxn>
                <a:cxn ang="0">
                  <a:pos x="552" y="640"/>
                </a:cxn>
                <a:cxn ang="0">
                  <a:pos x="552" y="672"/>
                </a:cxn>
                <a:cxn ang="0">
                  <a:pos x="552" y="696"/>
                </a:cxn>
                <a:cxn ang="0">
                  <a:pos x="552" y="712"/>
                </a:cxn>
              </a:cxnLst>
              <a:rect l="0" t="0" r="r" b="b"/>
              <a:pathLst>
                <a:path w="552" h="736">
                  <a:moveTo>
                    <a:pt x="0" y="0"/>
                  </a:moveTo>
                  <a:lnTo>
                    <a:pt x="0" y="8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64"/>
                  </a:lnTo>
                  <a:lnTo>
                    <a:pt x="24" y="64"/>
                  </a:lnTo>
                  <a:lnTo>
                    <a:pt x="24" y="72"/>
                  </a:lnTo>
                  <a:lnTo>
                    <a:pt x="32" y="72"/>
                  </a:lnTo>
                  <a:lnTo>
                    <a:pt x="32" y="80"/>
                  </a:lnTo>
                  <a:lnTo>
                    <a:pt x="40" y="96"/>
                  </a:lnTo>
                  <a:lnTo>
                    <a:pt x="56" y="96"/>
                  </a:lnTo>
                  <a:lnTo>
                    <a:pt x="64" y="112"/>
                  </a:lnTo>
                  <a:lnTo>
                    <a:pt x="80" y="112"/>
                  </a:lnTo>
                  <a:lnTo>
                    <a:pt x="96" y="120"/>
                  </a:lnTo>
                  <a:lnTo>
                    <a:pt x="136" y="136"/>
                  </a:lnTo>
                  <a:lnTo>
                    <a:pt x="144" y="136"/>
                  </a:lnTo>
                  <a:lnTo>
                    <a:pt x="160" y="136"/>
                  </a:lnTo>
                  <a:lnTo>
                    <a:pt x="168" y="136"/>
                  </a:lnTo>
                  <a:lnTo>
                    <a:pt x="176" y="144"/>
                  </a:lnTo>
                  <a:lnTo>
                    <a:pt x="200" y="144"/>
                  </a:lnTo>
                  <a:lnTo>
                    <a:pt x="200" y="168"/>
                  </a:lnTo>
                  <a:lnTo>
                    <a:pt x="208" y="168"/>
                  </a:lnTo>
                  <a:lnTo>
                    <a:pt x="216" y="176"/>
                  </a:lnTo>
                  <a:lnTo>
                    <a:pt x="232" y="184"/>
                  </a:lnTo>
                  <a:lnTo>
                    <a:pt x="240" y="200"/>
                  </a:lnTo>
                  <a:lnTo>
                    <a:pt x="256" y="208"/>
                  </a:lnTo>
                  <a:lnTo>
                    <a:pt x="256" y="224"/>
                  </a:lnTo>
                  <a:lnTo>
                    <a:pt x="272" y="224"/>
                  </a:lnTo>
                  <a:lnTo>
                    <a:pt x="272" y="240"/>
                  </a:lnTo>
                  <a:lnTo>
                    <a:pt x="280" y="248"/>
                  </a:lnTo>
                  <a:lnTo>
                    <a:pt x="280" y="256"/>
                  </a:lnTo>
                  <a:lnTo>
                    <a:pt x="280" y="280"/>
                  </a:lnTo>
                  <a:lnTo>
                    <a:pt x="280" y="288"/>
                  </a:lnTo>
                  <a:lnTo>
                    <a:pt x="280" y="304"/>
                  </a:lnTo>
                  <a:lnTo>
                    <a:pt x="272" y="304"/>
                  </a:lnTo>
                  <a:lnTo>
                    <a:pt x="272" y="312"/>
                  </a:lnTo>
                  <a:lnTo>
                    <a:pt x="272" y="320"/>
                  </a:lnTo>
                  <a:lnTo>
                    <a:pt x="272" y="344"/>
                  </a:lnTo>
                  <a:lnTo>
                    <a:pt x="272" y="352"/>
                  </a:lnTo>
                  <a:lnTo>
                    <a:pt x="272" y="360"/>
                  </a:lnTo>
                  <a:lnTo>
                    <a:pt x="272" y="376"/>
                  </a:lnTo>
                  <a:lnTo>
                    <a:pt x="280" y="392"/>
                  </a:lnTo>
                  <a:lnTo>
                    <a:pt x="280" y="400"/>
                  </a:lnTo>
                  <a:lnTo>
                    <a:pt x="296" y="400"/>
                  </a:lnTo>
                  <a:lnTo>
                    <a:pt x="312" y="416"/>
                  </a:lnTo>
                  <a:lnTo>
                    <a:pt x="320" y="416"/>
                  </a:lnTo>
                  <a:lnTo>
                    <a:pt x="320" y="424"/>
                  </a:lnTo>
                  <a:lnTo>
                    <a:pt x="336" y="424"/>
                  </a:lnTo>
                  <a:lnTo>
                    <a:pt x="344" y="448"/>
                  </a:lnTo>
                  <a:lnTo>
                    <a:pt x="352" y="448"/>
                  </a:lnTo>
                  <a:lnTo>
                    <a:pt x="376" y="456"/>
                  </a:lnTo>
                  <a:lnTo>
                    <a:pt x="384" y="456"/>
                  </a:lnTo>
                  <a:lnTo>
                    <a:pt x="392" y="456"/>
                  </a:lnTo>
                  <a:lnTo>
                    <a:pt x="408" y="464"/>
                  </a:lnTo>
                  <a:lnTo>
                    <a:pt x="424" y="480"/>
                  </a:lnTo>
                  <a:lnTo>
                    <a:pt x="440" y="480"/>
                  </a:lnTo>
                  <a:lnTo>
                    <a:pt x="448" y="488"/>
                  </a:lnTo>
                  <a:lnTo>
                    <a:pt x="456" y="488"/>
                  </a:lnTo>
                  <a:lnTo>
                    <a:pt x="488" y="520"/>
                  </a:lnTo>
                  <a:lnTo>
                    <a:pt x="496" y="528"/>
                  </a:lnTo>
                  <a:lnTo>
                    <a:pt x="496" y="536"/>
                  </a:lnTo>
                  <a:lnTo>
                    <a:pt x="512" y="560"/>
                  </a:lnTo>
                  <a:lnTo>
                    <a:pt x="512" y="568"/>
                  </a:lnTo>
                  <a:lnTo>
                    <a:pt x="520" y="584"/>
                  </a:lnTo>
                  <a:lnTo>
                    <a:pt x="520" y="592"/>
                  </a:lnTo>
                  <a:lnTo>
                    <a:pt x="528" y="600"/>
                  </a:lnTo>
                  <a:lnTo>
                    <a:pt x="528" y="624"/>
                  </a:lnTo>
                  <a:lnTo>
                    <a:pt x="552" y="632"/>
                  </a:lnTo>
                  <a:lnTo>
                    <a:pt x="552" y="640"/>
                  </a:lnTo>
                  <a:lnTo>
                    <a:pt x="552" y="656"/>
                  </a:lnTo>
                  <a:lnTo>
                    <a:pt x="552" y="672"/>
                  </a:lnTo>
                  <a:lnTo>
                    <a:pt x="552" y="680"/>
                  </a:lnTo>
                  <a:lnTo>
                    <a:pt x="552" y="696"/>
                  </a:lnTo>
                  <a:lnTo>
                    <a:pt x="552" y="704"/>
                  </a:lnTo>
                  <a:lnTo>
                    <a:pt x="552" y="712"/>
                  </a:lnTo>
                  <a:lnTo>
                    <a:pt x="552" y="736"/>
                  </a:lnTo>
                </a:path>
              </a:pathLst>
            </a:custGeom>
            <a:noFill/>
            <a:ln w="76200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292" name="Line 36"/>
            <p:cNvSpPr>
              <a:spLocks noChangeShapeType="1"/>
            </p:cNvSpPr>
            <p:nvPr/>
          </p:nvSpPr>
          <p:spPr bwMode="auto">
            <a:xfrm flipH="1">
              <a:off x="4061" y="2556"/>
              <a:ext cx="405" cy="2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93" name="Line 37"/>
            <p:cNvSpPr>
              <a:spLocks noChangeShapeType="1"/>
            </p:cNvSpPr>
            <p:nvPr/>
          </p:nvSpPr>
          <p:spPr bwMode="auto">
            <a:xfrm flipV="1">
              <a:off x="4633" y="1627"/>
              <a:ext cx="0" cy="1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94" name="Line 38"/>
            <p:cNvSpPr>
              <a:spLocks noChangeShapeType="1"/>
            </p:cNvSpPr>
            <p:nvPr/>
          </p:nvSpPr>
          <p:spPr bwMode="auto">
            <a:xfrm flipV="1">
              <a:off x="3823" y="2394"/>
              <a:ext cx="0" cy="9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95" name="Rectangle 39"/>
            <p:cNvSpPr>
              <a:spLocks noChangeArrowheads="1"/>
            </p:cNvSpPr>
            <p:nvPr/>
          </p:nvSpPr>
          <p:spPr bwMode="auto">
            <a:xfrm>
              <a:off x="3674" y="3566"/>
              <a:ext cx="165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200" b="1"/>
                <a:t>R 1         R 3         R2</a:t>
              </a:r>
              <a:endParaRPr lang="it-IT" sz="1800">
                <a:latin typeface="Times New Roman" pitchFamily="18" charset="0"/>
              </a:endParaRPr>
            </a:p>
          </p:txBody>
        </p:sp>
        <p:sp>
          <p:nvSpPr>
            <p:cNvPr id="96303" name="Line 47"/>
            <p:cNvSpPr>
              <a:spLocks noChangeShapeType="1"/>
            </p:cNvSpPr>
            <p:nvPr/>
          </p:nvSpPr>
          <p:spPr bwMode="auto">
            <a:xfrm>
              <a:off x="3969" y="3702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04" name="Line 48"/>
            <p:cNvSpPr>
              <a:spLocks noChangeShapeType="1"/>
            </p:cNvSpPr>
            <p:nvPr/>
          </p:nvSpPr>
          <p:spPr bwMode="auto">
            <a:xfrm>
              <a:off x="4694" y="3702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6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6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98" grpId="0"/>
      <p:bldP spid="9629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2133600" y="457200"/>
            <a:ext cx="487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ES_tradnl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ViCARIOUS</a:t>
            </a:r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OPEN SHUNT </a:t>
            </a:r>
            <a:endParaRPr lang="es-ES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70699" name="Group 43"/>
          <p:cNvGrpSpPr>
            <a:grpSpLocks/>
          </p:cNvGrpSpPr>
          <p:nvPr/>
        </p:nvGrpSpPr>
        <p:grpSpPr bwMode="auto">
          <a:xfrm>
            <a:off x="2057400" y="1524000"/>
            <a:ext cx="5943600" cy="4953000"/>
            <a:chOff x="1296" y="960"/>
            <a:chExt cx="3744" cy="3120"/>
          </a:xfrm>
        </p:grpSpPr>
        <p:sp>
          <p:nvSpPr>
            <p:cNvPr id="70682" name="Text Box 26"/>
            <p:cNvSpPr txBox="1">
              <a:spLocks noChangeArrowheads="1"/>
            </p:cNvSpPr>
            <p:nvPr/>
          </p:nvSpPr>
          <p:spPr bwMode="auto">
            <a:xfrm>
              <a:off x="3696" y="2016"/>
              <a:ext cx="134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2000" b="1" dirty="0" err="1" smtClean="0"/>
                <a:t>Activatd</a:t>
              </a:r>
              <a:r>
                <a:rPr lang="es-ES_tradnl" sz="2000" b="1" dirty="0" smtClean="0"/>
                <a:t> </a:t>
              </a:r>
              <a:r>
                <a:rPr lang="es-ES_tradnl" sz="2000" b="1" dirty="0" err="1" smtClean="0"/>
                <a:t>by</a:t>
              </a:r>
              <a:r>
                <a:rPr lang="es-ES_tradnl" sz="2000" b="1" dirty="0" smtClean="0"/>
                <a:t> </a:t>
              </a:r>
              <a:r>
                <a:rPr lang="es-ES_tradnl" sz="2000" b="1" dirty="0" err="1" smtClean="0"/>
                <a:t>systole</a:t>
              </a:r>
              <a:r>
                <a:rPr lang="es-ES_tradnl" sz="2000" b="1" dirty="0" smtClean="0"/>
                <a:t> and </a:t>
              </a:r>
              <a:r>
                <a:rPr lang="es-ES_tradnl" sz="2000" b="1" dirty="0" err="1" smtClean="0"/>
                <a:t>disatole</a:t>
              </a:r>
              <a:endParaRPr lang="es-ES" sz="2000" b="1" dirty="0"/>
            </a:p>
          </p:txBody>
        </p:sp>
        <p:grpSp>
          <p:nvGrpSpPr>
            <p:cNvPr id="70698" name="Group 42"/>
            <p:cNvGrpSpPr>
              <a:grpSpLocks/>
            </p:cNvGrpSpPr>
            <p:nvPr/>
          </p:nvGrpSpPr>
          <p:grpSpPr bwMode="auto">
            <a:xfrm>
              <a:off x="1296" y="960"/>
              <a:ext cx="2592" cy="3120"/>
              <a:chOff x="1296" y="960"/>
              <a:chExt cx="2592" cy="3120"/>
            </a:xfrm>
          </p:grpSpPr>
          <p:sp>
            <p:nvSpPr>
              <p:cNvPr id="70668" name="Line 12"/>
              <p:cNvSpPr>
                <a:spLocks noChangeShapeType="1"/>
              </p:cNvSpPr>
              <p:nvPr/>
            </p:nvSpPr>
            <p:spPr bwMode="auto">
              <a:xfrm flipV="1">
                <a:off x="2872" y="960"/>
                <a:ext cx="8" cy="2784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59" name="Arc 3"/>
              <p:cNvSpPr>
                <a:spLocks/>
              </p:cNvSpPr>
              <p:nvPr/>
            </p:nvSpPr>
            <p:spPr bwMode="auto">
              <a:xfrm>
                <a:off x="2327" y="2400"/>
                <a:ext cx="512" cy="325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60" name="Line 4"/>
              <p:cNvSpPr>
                <a:spLocks noChangeShapeType="1"/>
              </p:cNvSpPr>
              <p:nvPr/>
            </p:nvSpPr>
            <p:spPr bwMode="auto">
              <a:xfrm>
                <a:off x="2327" y="2718"/>
                <a:ext cx="0" cy="101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61" name="Arc 5"/>
              <p:cNvSpPr>
                <a:spLocks/>
              </p:cNvSpPr>
              <p:nvPr/>
            </p:nvSpPr>
            <p:spPr bwMode="auto">
              <a:xfrm>
                <a:off x="2867" y="1425"/>
                <a:ext cx="542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62" name="Line 6"/>
              <p:cNvSpPr>
                <a:spLocks noChangeShapeType="1"/>
              </p:cNvSpPr>
              <p:nvPr/>
            </p:nvSpPr>
            <p:spPr bwMode="auto">
              <a:xfrm>
                <a:off x="3431" y="1742"/>
                <a:ext cx="1" cy="196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63" name="Arc 7"/>
              <p:cNvSpPr>
                <a:spLocks/>
              </p:cNvSpPr>
              <p:nvPr/>
            </p:nvSpPr>
            <p:spPr bwMode="auto">
              <a:xfrm>
                <a:off x="2531" y="1562"/>
                <a:ext cx="766" cy="87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51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</a:path>
                  <a:path w="21600" h="21600" stroke="0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64" name="Arc 8"/>
              <p:cNvSpPr>
                <a:spLocks/>
              </p:cNvSpPr>
              <p:nvPr/>
            </p:nvSpPr>
            <p:spPr bwMode="auto">
              <a:xfrm>
                <a:off x="2887" y="1425"/>
                <a:ext cx="532" cy="35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889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65" name="Line 9"/>
              <p:cNvSpPr>
                <a:spLocks noChangeShapeType="1"/>
              </p:cNvSpPr>
              <p:nvPr/>
            </p:nvSpPr>
            <p:spPr bwMode="auto">
              <a:xfrm>
                <a:off x="3431" y="1746"/>
                <a:ext cx="1" cy="961"/>
              </a:xfrm>
              <a:prstGeom prst="line">
                <a:avLst/>
              </a:prstGeom>
              <a:noFill/>
              <a:ln w="889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66" name="Rectangle 10"/>
              <p:cNvSpPr>
                <a:spLocks noChangeArrowheads="1"/>
              </p:cNvSpPr>
              <p:nvPr/>
            </p:nvSpPr>
            <p:spPr bwMode="auto">
              <a:xfrm>
                <a:off x="2943" y="1981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2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0667" name="Oval 11"/>
              <p:cNvSpPr>
                <a:spLocks noChangeArrowheads="1"/>
              </p:cNvSpPr>
              <p:nvPr/>
            </p:nvSpPr>
            <p:spPr bwMode="auto">
              <a:xfrm>
                <a:off x="3366" y="2700"/>
                <a:ext cx="122" cy="94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69" name="Rectangle 13"/>
              <p:cNvSpPr>
                <a:spLocks noChangeArrowheads="1"/>
              </p:cNvSpPr>
              <p:nvPr/>
            </p:nvSpPr>
            <p:spPr bwMode="auto">
              <a:xfrm>
                <a:off x="2256" y="1317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1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0672" name="Line 16"/>
              <p:cNvSpPr>
                <a:spLocks noChangeShapeType="1"/>
              </p:cNvSpPr>
              <p:nvPr/>
            </p:nvSpPr>
            <p:spPr bwMode="auto">
              <a:xfrm flipV="1">
                <a:off x="2984" y="2877"/>
                <a:ext cx="0" cy="8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73" name="Line 17"/>
              <p:cNvSpPr>
                <a:spLocks noChangeShapeType="1"/>
              </p:cNvSpPr>
              <p:nvPr/>
            </p:nvSpPr>
            <p:spPr bwMode="auto">
              <a:xfrm flipV="1">
                <a:off x="2480" y="2834"/>
                <a:ext cx="0" cy="8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74" name="Line 18"/>
              <p:cNvSpPr>
                <a:spLocks noChangeShapeType="1"/>
              </p:cNvSpPr>
              <p:nvPr/>
            </p:nvSpPr>
            <p:spPr bwMode="auto">
              <a:xfrm>
                <a:off x="2872" y="2747"/>
                <a:ext cx="504" cy="0"/>
              </a:xfrm>
              <a:prstGeom prst="line">
                <a:avLst/>
              </a:prstGeom>
              <a:noFill/>
              <a:ln w="889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75" name="Line 19"/>
              <p:cNvSpPr>
                <a:spLocks noChangeShapeType="1"/>
              </p:cNvSpPr>
              <p:nvPr/>
            </p:nvSpPr>
            <p:spPr bwMode="auto">
              <a:xfrm>
                <a:off x="2880" y="1477"/>
                <a:ext cx="0" cy="1259"/>
              </a:xfrm>
              <a:prstGeom prst="line">
                <a:avLst/>
              </a:prstGeom>
              <a:noFill/>
              <a:ln w="101600">
                <a:pattFill prst="lgCheck">
                  <a:fgClr>
                    <a:schemeClr val="hlink"/>
                  </a:fgClr>
                  <a:bgClr>
                    <a:schemeClr val="bg2"/>
                  </a:bgClr>
                </a:patt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76" name="Line 20"/>
              <p:cNvSpPr>
                <a:spLocks noChangeShapeType="1"/>
              </p:cNvSpPr>
              <p:nvPr/>
            </p:nvSpPr>
            <p:spPr bwMode="auto">
              <a:xfrm flipV="1">
                <a:off x="3600" y="1706"/>
                <a:ext cx="0" cy="9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77" name="Line 21"/>
              <p:cNvSpPr>
                <a:spLocks noChangeShapeType="1"/>
              </p:cNvSpPr>
              <p:nvPr/>
            </p:nvSpPr>
            <p:spPr bwMode="auto">
              <a:xfrm flipH="1" flipV="1">
                <a:off x="3096" y="1316"/>
                <a:ext cx="392" cy="2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84" name="Text Box 28"/>
              <p:cNvSpPr txBox="1">
                <a:spLocks noChangeArrowheads="1"/>
              </p:cNvSpPr>
              <p:nvPr/>
            </p:nvSpPr>
            <p:spPr bwMode="auto">
              <a:xfrm>
                <a:off x="1296" y="2016"/>
                <a:ext cx="1200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2000" b="1" dirty="0" err="1" smtClean="0"/>
                  <a:t>Deep</a:t>
                </a:r>
                <a:r>
                  <a:rPr lang="es-ES_tradnl" sz="2000" b="1" dirty="0" smtClean="0"/>
                  <a:t> </a:t>
                </a:r>
                <a:r>
                  <a:rPr lang="es-ES_tradnl" sz="2000" b="1" dirty="0" err="1" smtClean="0"/>
                  <a:t>venous</a:t>
                </a:r>
                <a:r>
                  <a:rPr lang="es-ES_tradnl" sz="2000" b="1" dirty="0" smtClean="0"/>
                  <a:t> block</a:t>
                </a:r>
                <a:endParaRPr lang="es-ES" sz="2000" b="1" dirty="0"/>
              </a:p>
            </p:txBody>
          </p:sp>
          <p:grpSp>
            <p:nvGrpSpPr>
              <p:cNvPr id="70685" name="Group 29"/>
              <p:cNvGrpSpPr>
                <a:grpSpLocks/>
              </p:cNvGrpSpPr>
              <p:nvPr/>
            </p:nvGrpSpPr>
            <p:grpSpPr bwMode="auto">
              <a:xfrm>
                <a:off x="1878" y="3869"/>
                <a:ext cx="2010" cy="211"/>
                <a:chOff x="1632" y="3869"/>
                <a:chExt cx="2010" cy="211"/>
              </a:xfrm>
            </p:grpSpPr>
            <p:sp>
              <p:nvSpPr>
                <p:cNvPr id="70686" name="Rectangle 30"/>
                <p:cNvSpPr>
                  <a:spLocks noChangeArrowheads="1"/>
                </p:cNvSpPr>
                <p:nvPr/>
              </p:nvSpPr>
              <p:spPr bwMode="auto">
                <a:xfrm>
                  <a:off x="1632" y="3869"/>
                  <a:ext cx="274" cy="2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2200" b="1"/>
                    <a:t>R 1</a:t>
                  </a:r>
                  <a:endParaRPr lang="it-IT" sz="1800">
                    <a:latin typeface="Times New Roman" pitchFamily="18" charset="0"/>
                  </a:endParaRPr>
                </a:p>
              </p:txBody>
            </p:sp>
            <p:sp>
              <p:nvSpPr>
                <p:cNvPr id="70687" name="Rectangle 31"/>
                <p:cNvSpPr>
                  <a:spLocks noChangeArrowheads="1"/>
                </p:cNvSpPr>
                <p:nvPr/>
              </p:nvSpPr>
              <p:spPr bwMode="auto">
                <a:xfrm>
                  <a:off x="3368" y="3869"/>
                  <a:ext cx="274" cy="2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2200" b="1"/>
                    <a:t>R 1</a:t>
                  </a:r>
                  <a:endParaRPr lang="it-IT" sz="1800">
                    <a:latin typeface="Times New Roman" pitchFamily="18" charset="0"/>
                  </a:endParaRPr>
                </a:p>
              </p:txBody>
            </p:sp>
            <p:sp>
              <p:nvSpPr>
                <p:cNvPr id="70688" name="Rectangle 32"/>
                <p:cNvSpPr>
                  <a:spLocks noChangeArrowheads="1"/>
                </p:cNvSpPr>
                <p:nvPr/>
              </p:nvSpPr>
              <p:spPr bwMode="auto">
                <a:xfrm>
                  <a:off x="2504" y="3869"/>
                  <a:ext cx="274" cy="2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it-IT" sz="2200" b="1"/>
                    <a:t>R 2</a:t>
                  </a:r>
                  <a:endParaRPr lang="it-IT" sz="1800">
                    <a:latin typeface="Times New Roman" pitchFamily="18" charset="0"/>
                  </a:endParaRPr>
                </a:p>
              </p:txBody>
            </p:sp>
            <p:sp>
              <p:nvSpPr>
                <p:cNvPr id="70689" name="Line 33"/>
                <p:cNvSpPr>
                  <a:spLocks noChangeShapeType="1"/>
                </p:cNvSpPr>
                <p:nvPr/>
              </p:nvSpPr>
              <p:spPr bwMode="auto">
                <a:xfrm>
                  <a:off x="2020" y="4037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70690" name="Line 34"/>
                <p:cNvSpPr>
                  <a:spLocks noChangeShapeType="1"/>
                </p:cNvSpPr>
                <p:nvPr/>
              </p:nvSpPr>
              <p:spPr bwMode="auto">
                <a:xfrm>
                  <a:off x="2932" y="4037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70692" name="Line 36"/>
              <p:cNvSpPr>
                <a:spLocks noChangeShapeType="1"/>
              </p:cNvSpPr>
              <p:nvPr/>
            </p:nvSpPr>
            <p:spPr bwMode="auto">
              <a:xfrm>
                <a:off x="2976" y="2640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693" name="Line 37"/>
              <p:cNvSpPr>
                <a:spLocks noChangeShapeType="1"/>
              </p:cNvSpPr>
              <p:nvPr/>
            </p:nvSpPr>
            <p:spPr bwMode="auto">
              <a:xfrm flipV="1">
                <a:off x="3600" y="2880"/>
                <a:ext cx="0" cy="8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0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8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684213" y="1254125"/>
            <a:ext cx="76327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VENO-VENOUS SHUNTS:</a:t>
            </a:r>
            <a:endParaRPr lang="es-ES" sz="32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s-ES" sz="3200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Differential</a:t>
            </a:r>
            <a:r>
              <a:rPr lang="es-ES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diagnosis</a:t>
            </a:r>
            <a:endParaRPr lang="es-ES" sz="32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611560" y="3389313"/>
            <a:ext cx="842449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</a:t>
            </a:r>
            <a:r>
              <a:rPr lang="es-ES" b="1" dirty="0"/>
              <a:t>0 vs. </a:t>
            </a: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 1and </a:t>
            </a:r>
            <a:r>
              <a:rPr lang="es-ES" b="1" dirty="0" err="1" smtClean="0"/>
              <a:t>Shunt</a:t>
            </a:r>
            <a:r>
              <a:rPr lang="es-ES" b="1" dirty="0" smtClean="0"/>
              <a:t> </a:t>
            </a:r>
            <a:r>
              <a:rPr lang="es-ES" b="1" dirty="0"/>
              <a:t>tipo 4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</a:t>
            </a:r>
            <a:r>
              <a:rPr lang="es-ES" b="1" dirty="0"/>
              <a:t>2B vs. </a:t>
            </a: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</a:t>
            </a:r>
            <a:r>
              <a:rPr lang="es-ES" b="1" dirty="0"/>
              <a:t>3 </a:t>
            </a:r>
            <a:r>
              <a:rPr lang="es-ES" b="1" dirty="0" smtClean="0"/>
              <a:t>and </a:t>
            </a: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</a:t>
            </a:r>
            <a:r>
              <a:rPr lang="es-ES" b="1" dirty="0"/>
              <a:t>5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2C </a:t>
            </a:r>
            <a:r>
              <a:rPr lang="es-ES" b="1" dirty="0"/>
              <a:t>vs </a:t>
            </a:r>
            <a:r>
              <a:rPr lang="es-ES" b="1" dirty="0" err="1"/>
              <a:t>Shunt</a:t>
            </a:r>
            <a:r>
              <a:rPr lang="es-ES" b="1" dirty="0"/>
              <a:t>  </a:t>
            </a:r>
            <a:r>
              <a:rPr lang="es-ES" b="1" dirty="0" smtClean="0"/>
              <a:t>type1+2 and  </a:t>
            </a: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4+2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684213" y="476250"/>
            <a:ext cx="76327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VENO-VENOUS SHUNTS:</a:t>
            </a:r>
          </a:p>
          <a:p>
            <a:pPr algn="ctr">
              <a:spcBef>
                <a:spcPct val="50000"/>
              </a:spcBef>
            </a:pPr>
            <a:r>
              <a:rPr lang="es-ES" sz="3200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Differential</a:t>
            </a:r>
            <a:r>
              <a:rPr lang="es-ES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diagnosis</a:t>
            </a:r>
            <a:endParaRPr lang="es-ES" sz="32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971550" y="1963738"/>
            <a:ext cx="806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</a:t>
            </a:r>
            <a:r>
              <a:rPr lang="es-ES" b="1" dirty="0"/>
              <a:t>0 vs. </a:t>
            </a:r>
            <a:r>
              <a:rPr lang="es-ES" b="1" dirty="0" err="1" smtClean="0"/>
              <a:t>Shunt</a:t>
            </a:r>
            <a:r>
              <a:rPr lang="es-ES" b="1" dirty="0" smtClean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</a:t>
            </a:r>
            <a:r>
              <a:rPr lang="es-ES" b="1" dirty="0"/>
              <a:t>1 </a:t>
            </a:r>
            <a:r>
              <a:rPr lang="es-ES" b="1" dirty="0" smtClean="0"/>
              <a:t>and </a:t>
            </a: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4</a:t>
            </a:r>
            <a:endParaRPr lang="es-ES" b="1" dirty="0"/>
          </a:p>
        </p:txBody>
      </p:sp>
      <p:grpSp>
        <p:nvGrpSpPr>
          <p:cNvPr id="130069" name="Group 21"/>
          <p:cNvGrpSpPr>
            <a:grpSpLocks/>
          </p:cNvGrpSpPr>
          <p:nvPr/>
        </p:nvGrpSpPr>
        <p:grpSpPr bwMode="auto">
          <a:xfrm>
            <a:off x="1476375" y="2633663"/>
            <a:ext cx="1641475" cy="3675062"/>
            <a:chOff x="2381" y="687"/>
            <a:chExt cx="1311" cy="2950"/>
          </a:xfrm>
        </p:grpSpPr>
        <p:sp>
          <p:nvSpPr>
            <p:cNvPr id="130070" name="Line 22"/>
            <p:cNvSpPr>
              <a:spLocks noChangeShapeType="1"/>
            </p:cNvSpPr>
            <p:nvPr/>
          </p:nvSpPr>
          <p:spPr bwMode="auto">
            <a:xfrm flipH="1">
              <a:off x="3011" y="687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071" name="Line 23"/>
            <p:cNvSpPr>
              <a:spLocks noChangeShapeType="1"/>
            </p:cNvSpPr>
            <p:nvPr/>
          </p:nvSpPr>
          <p:spPr bwMode="auto">
            <a:xfrm flipV="1">
              <a:off x="2909" y="757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072" name="Arc 24"/>
            <p:cNvSpPr>
              <a:spLocks/>
            </p:cNvSpPr>
            <p:nvPr/>
          </p:nvSpPr>
          <p:spPr bwMode="auto">
            <a:xfrm>
              <a:off x="2441" y="2149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73" name="Line 25"/>
            <p:cNvSpPr>
              <a:spLocks noChangeShapeType="1"/>
            </p:cNvSpPr>
            <p:nvPr/>
          </p:nvSpPr>
          <p:spPr bwMode="auto">
            <a:xfrm>
              <a:off x="2441" y="2501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74" name="Arc 26"/>
            <p:cNvSpPr>
              <a:spLocks/>
            </p:cNvSpPr>
            <p:nvPr/>
          </p:nvSpPr>
          <p:spPr bwMode="auto">
            <a:xfrm>
              <a:off x="2905" y="1075"/>
              <a:ext cx="464" cy="370"/>
            </a:xfrm>
            <a:custGeom>
              <a:avLst/>
              <a:gdLst>
                <a:gd name="G0" fmla="+- 0 0 0"/>
                <a:gd name="G1" fmla="+- 21247 0 0"/>
                <a:gd name="G2" fmla="+- 21600 0 0"/>
                <a:gd name="T0" fmla="*/ 3890 w 21600"/>
                <a:gd name="T1" fmla="*/ 0 h 21247"/>
                <a:gd name="T2" fmla="*/ 21600 w 21600"/>
                <a:gd name="T3" fmla="*/ 21247 h 21247"/>
                <a:gd name="T4" fmla="*/ 0 w 21600"/>
                <a:gd name="T5" fmla="*/ 21247 h 21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47" fill="none" extrusionOk="0">
                  <a:moveTo>
                    <a:pt x="3889" y="0"/>
                  </a:moveTo>
                  <a:cubicBezTo>
                    <a:pt x="14148" y="1878"/>
                    <a:pt x="21600" y="10818"/>
                    <a:pt x="21600" y="21247"/>
                  </a:cubicBezTo>
                </a:path>
                <a:path w="21600" h="21247" stroke="0" extrusionOk="0">
                  <a:moveTo>
                    <a:pt x="3889" y="0"/>
                  </a:moveTo>
                  <a:cubicBezTo>
                    <a:pt x="14148" y="1878"/>
                    <a:pt x="21600" y="10818"/>
                    <a:pt x="21600" y="21247"/>
                  </a:cubicBezTo>
                  <a:lnTo>
                    <a:pt x="0" y="21247"/>
                  </a:lnTo>
                  <a:close/>
                </a:path>
              </a:pathLst>
            </a:cu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75" name="Line 27"/>
            <p:cNvSpPr>
              <a:spLocks noChangeShapeType="1"/>
            </p:cNvSpPr>
            <p:nvPr/>
          </p:nvSpPr>
          <p:spPr bwMode="auto">
            <a:xfrm>
              <a:off x="3369" y="1421"/>
              <a:ext cx="10" cy="1555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76" name="Arc 28"/>
            <p:cNvSpPr>
              <a:spLocks/>
            </p:cNvSpPr>
            <p:nvPr/>
          </p:nvSpPr>
          <p:spPr bwMode="auto">
            <a:xfrm>
              <a:off x="2632" y="1221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77" name="Rectangle 29"/>
            <p:cNvSpPr>
              <a:spLocks noChangeArrowheads="1"/>
            </p:cNvSpPr>
            <p:nvPr/>
          </p:nvSpPr>
          <p:spPr bwMode="auto">
            <a:xfrm>
              <a:off x="2971" y="1685"/>
              <a:ext cx="379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0078" name="Rectangle 30"/>
            <p:cNvSpPr>
              <a:spLocks noChangeArrowheads="1"/>
            </p:cNvSpPr>
            <p:nvPr/>
          </p:nvSpPr>
          <p:spPr bwMode="auto">
            <a:xfrm>
              <a:off x="2381" y="950"/>
              <a:ext cx="379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0079" name="Line 31"/>
            <p:cNvSpPr>
              <a:spLocks noChangeShapeType="1"/>
            </p:cNvSpPr>
            <p:nvPr/>
          </p:nvSpPr>
          <p:spPr bwMode="auto">
            <a:xfrm>
              <a:off x="3149" y="1045"/>
              <a:ext cx="336" cy="28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080" name="Line 32"/>
            <p:cNvSpPr>
              <a:spLocks noChangeShapeType="1"/>
            </p:cNvSpPr>
            <p:nvPr/>
          </p:nvSpPr>
          <p:spPr bwMode="auto">
            <a:xfrm>
              <a:off x="3485" y="1525"/>
              <a:ext cx="0" cy="127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081" name="Line 33"/>
            <p:cNvSpPr>
              <a:spLocks noChangeShapeType="1"/>
            </p:cNvSpPr>
            <p:nvPr/>
          </p:nvSpPr>
          <p:spPr bwMode="auto">
            <a:xfrm flipV="1">
              <a:off x="3053" y="2629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082" name="Line 34"/>
            <p:cNvSpPr>
              <a:spLocks noChangeShapeType="1"/>
            </p:cNvSpPr>
            <p:nvPr/>
          </p:nvSpPr>
          <p:spPr bwMode="auto">
            <a:xfrm flipV="1">
              <a:off x="2573" y="2629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083" name="Oval 35"/>
            <p:cNvSpPr>
              <a:spLocks noChangeArrowheads="1"/>
            </p:cNvSpPr>
            <p:nvPr/>
          </p:nvSpPr>
          <p:spPr bwMode="auto">
            <a:xfrm>
              <a:off x="3333" y="2965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84" name="Line 36"/>
            <p:cNvSpPr>
              <a:spLocks noChangeShapeType="1"/>
            </p:cNvSpPr>
            <p:nvPr/>
          </p:nvSpPr>
          <p:spPr bwMode="auto">
            <a:xfrm flipH="1">
              <a:off x="3149" y="853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085" name="Rectangle 37"/>
            <p:cNvSpPr>
              <a:spLocks noChangeArrowheads="1"/>
            </p:cNvSpPr>
            <p:nvPr/>
          </p:nvSpPr>
          <p:spPr bwMode="auto">
            <a:xfrm>
              <a:off x="3166" y="806"/>
              <a:ext cx="526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es-ES" b="1">
                <a:solidFill>
                  <a:schemeClr val="tx2"/>
                </a:solidFill>
              </a:endParaRPr>
            </a:p>
          </p:txBody>
        </p:sp>
        <p:sp>
          <p:nvSpPr>
            <p:cNvPr id="130086" name="Line 38"/>
            <p:cNvSpPr>
              <a:spLocks noChangeShapeType="1"/>
            </p:cNvSpPr>
            <p:nvPr/>
          </p:nvSpPr>
          <p:spPr bwMode="auto">
            <a:xfrm flipV="1">
              <a:off x="3485" y="3109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087" name="Line 39"/>
            <p:cNvSpPr>
              <a:spLocks noChangeShapeType="1"/>
            </p:cNvSpPr>
            <p:nvPr/>
          </p:nvSpPr>
          <p:spPr bwMode="auto">
            <a:xfrm>
              <a:off x="3379" y="3067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088" name="Freeform 40"/>
            <p:cNvSpPr>
              <a:spLocks/>
            </p:cNvSpPr>
            <p:nvPr/>
          </p:nvSpPr>
          <p:spPr bwMode="auto">
            <a:xfrm>
              <a:off x="2925" y="1071"/>
              <a:ext cx="78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8" y="6"/>
                </a:cxn>
              </a:cxnLst>
              <a:rect l="0" t="0" r="r" b="b"/>
              <a:pathLst>
                <a:path w="78" h="9">
                  <a:moveTo>
                    <a:pt x="0" y="0"/>
                  </a:moveTo>
                  <a:cubicBezTo>
                    <a:pt x="26" y="9"/>
                    <a:pt x="49" y="6"/>
                    <a:pt x="78" y="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30089" name="Group 41"/>
          <p:cNvGrpSpPr>
            <a:grpSpLocks/>
          </p:cNvGrpSpPr>
          <p:nvPr/>
        </p:nvGrpSpPr>
        <p:grpSpPr bwMode="auto">
          <a:xfrm>
            <a:off x="3900488" y="2636838"/>
            <a:ext cx="1392237" cy="3744912"/>
            <a:chOff x="960" y="777"/>
            <a:chExt cx="1104" cy="2880"/>
          </a:xfrm>
        </p:grpSpPr>
        <p:sp>
          <p:nvSpPr>
            <p:cNvPr id="130090" name="Arc 42"/>
            <p:cNvSpPr>
              <a:spLocks/>
            </p:cNvSpPr>
            <p:nvPr/>
          </p:nvSpPr>
          <p:spPr bwMode="auto">
            <a:xfrm>
              <a:off x="1034" y="2115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91" name="Line 43"/>
            <p:cNvSpPr>
              <a:spLocks noChangeShapeType="1"/>
            </p:cNvSpPr>
            <p:nvPr/>
          </p:nvSpPr>
          <p:spPr bwMode="auto">
            <a:xfrm>
              <a:off x="1020" y="2478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92" name="Arc 44"/>
            <p:cNvSpPr>
              <a:spLocks/>
            </p:cNvSpPr>
            <p:nvPr/>
          </p:nvSpPr>
          <p:spPr bwMode="auto">
            <a:xfrm>
              <a:off x="1509" y="1089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93" name="Line 45"/>
            <p:cNvSpPr>
              <a:spLocks noChangeShapeType="1"/>
            </p:cNvSpPr>
            <p:nvPr/>
          </p:nvSpPr>
          <p:spPr bwMode="auto">
            <a:xfrm>
              <a:off x="1972" y="1441"/>
              <a:ext cx="1" cy="2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94" name="Arc 46"/>
            <p:cNvSpPr>
              <a:spLocks/>
            </p:cNvSpPr>
            <p:nvPr/>
          </p:nvSpPr>
          <p:spPr bwMode="auto">
            <a:xfrm>
              <a:off x="1196" y="1241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95" name="Arc 47"/>
            <p:cNvSpPr>
              <a:spLocks/>
            </p:cNvSpPr>
            <p:nvPr/>
          </p:nvSpPr>
          <p:spPr bwMode="auto">
            <a:xfrm>
              <a:off x="1519" y="1089"/>
              <a:ext cx="456" cy="39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96" name="Line 48"/>
            <p:cNvSpPr>
              <a:spLocks noChangeShapeType="1"/>
            </p:cNvSpPr>
            <p:nvPr/>
          </p:nvSpPr>
          <p:spPr bwMode="auto">
            <a:xfrm>
              <a:off x="1973" y="1480"/>
              <a:ext cx="1" cy="1064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97" name="Rectangle 49"/>
            <p:cNvSpPr>
              <a:spLocks noChangeArrowheads="1"/>
            </p:cNvSpPr>
            <p:nvPr/>
          </p:nvSpPr>
          <p:spPr bwMode="auto">
            <a:xfrm>
              <a:off x="1623" y="1706"/>
              <a:ext cx="377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0098" name="Oval 50"/>
            <p:cNvSpPr>
              <a:spLocks noChangeArrowheads="1"/>
            </p:cNvSpPr>
            <p:nvPr/>
          </p:nvSpPr>
          <p:spPr bwMode="auto">
            <a:xfrm>
              <a:off x="1912" y="2501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099" name="Line 51"/>
            <p:cNvSpPr>
              <a:spLocks noChangeShapeType="1"/>
            </p:cNvSpPr>
            <p:nvPr/>
          </p:nvSpPr>
          <p:spPr bwMode="auto">
            <a:xfrm flipV="1">
              <a:off x="1519" y="777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100" name="Rectangle 52"/>
            <p:cNvSpPr>
              <a:spLocks noChangeArrowheads="1"/>
            </p:cNvSpPr>
            <p:nvPr/>
          </p:nvSpPr>
          <p:spPr bwMode="auto">
            <a:xfrm>
              <a:off x="960" y="969"/>
              <a:ext cx="376" cy="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0101" name="Line 53"/>
            <p:cNvSpPr>
              <a:spLocks noChangeShapeType="1"/>
            </p:cNvSpPr>
            <p:nvPr/>
          </p:nvSpPr>
          <p:spPr bwMode="auto">
            <a:xfrm>
              <a:off x="1680" y="1017"/>
              <a:ext cx="384" cy="24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102" name="Line 54"/>
            <p:cNvSpPr>
              <a:spLocks noChangeShapeType="1"/>
            </p:cNvSpPr>
            <p:nvPr/>
          </p:nvSpPr>
          <p:spPr bwMode="auto">
            <a:xfrm>
              <a:off x="2064" y="1449"/>
              <a:ext cx="0" cy="91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103" name="Line 55"/>
            <p:cNvSpPr>
              <a:spLocks noChangeShapeType="1"/>
            </p:cNvSpPr>
            <p:nvPr/>
          </p:nvSpPr>
          <p:spPr bwMode="auto">
            <a:xfrm flipV="1">
              <a:off x="1728" y="2649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104" name="Line 56"/>
            <p:cNvSpPr>
              <a:spLocks noChangeShapeType="1"/>
            </p:cNvSpPr>
            <p:nvPr/>
          </p:nvSpPr>
          <p:spPr bwMode="auto">
            <a:xfrm flipV="1">
              <a:off x="1152" y="2649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30132" name="Group 84"/>
          <p:cNvGrpSpPr>
            <a:grpSpLocks/>
          </p:cNvGrpSpPr>
          <p:nvPr/>
        </p:nvGrpSpPr>
        <p:grpSpPr bwMode="auto">
          <a:xfrm>
            <a:off x="6516688" y="2205038"/>
            <a:ext cx="1655762" cy="4029075"/>
            <a:chOff x="4014" y="1389"/>
            <a:chExt cx="1043" cy="2538"/>
          </a:xfrm>
        </p:grpSpPr>
        <p:sp>
          <p:nvSpPr>
            <p:cNvPr id="130113" name="Rectangle 65"/>
            <p:cNvSpPr>
              <a:spLocks noChangeArrowheads="1"/>
            </p:cNvSpPr>
            <p:nvPr/>
          </p:nvSpPr>
          <p:spPr bwMode="auto">
            <a:xfrm>
              <a:off x="4394" y="2387"/>
              <a:ext cx="30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0107" name="Line 59"/>
            <p:cNvSpPr>
              <a:spLocks noChangeShapeType="1"/>
            </p:cNvSpPr>
            <p:nvPr/>
          </p:nvSpPr>
          <p:spPr bwMode="auto">
            <a:xfrm>
              <a:off x="4014" y="2989"/>
              <a:ext cx="1" cy="90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116" name="Line 68"/>
            <p:cNvSpPr>
              <a:spLocks noChangeShapeType="1"/>
            </p:cNvSpPr>
            <p:nvPr/>
          </p:nvSpPr>
          <p:spPr bwMode="auto">
            <a:xfrm flipV="1">
              <a:off x="4377" y="1626"/>
              <a:ext cx="1" cy="230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106" name="Arc 58"/>
            <p:cNvSpPr>
              <a:spLocks/>
            </p:cNvSpPr>
            <p:nvPr/>
          </p:nvSpPr>
          <p:spPr bwMode="auto">
            <a:xfrm>
              <a:off x="4014" y="2727"/>
              <a:ext cx="324" cy="29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467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</a:path>
                <a:path w="21600" h="21600" stroke="0" extrusionOk="0">
                  <a:moveTo>
                    <a:pt x="0" y="21467"/>
                  </a:moveTo>
                  <a:cubicBezTo>
                    <a:pt x="73" y="9589"/>
                    <a:pt x="9722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108" name="Arc 60"/>
            <p:cNvSpPr>
              <a:spLocks/>
            </p:cNvSpPr>
            <p:nvPr/>
          </p:nvSpPr>
          <p:spPr bwMode="auto">
            <a:xfrm>
              <a:off x="4396" y="1863"/>
              <a:ext cx="344" cy="296"/>
            </a:xfrm>
            <a:custGeom>
              <a:avLst/>
              <a:gdLst>
                <a:gd name="G0" fmla="+- 0 0 0"/>
                <a:gd name="G1" fmla="+- 21130 0 0"/>
                <a:gd name="G2" fmla="+- 21600 0 0"/>
                <a:gd name="T0" fmla="*/ 4482 w 21600"/>
                <a:gd name="T1" fmla="*/ 0 h 21130"/>
                <a:gd name="T2" fmla="*/ 21600 w 21600"/>
                <a:gd name="T3" fmla="*/ 20994 h 21130"/>
                <a:gd name="T4" fmla="*/ 0 w 21600"/>
                <a:gd name="T5" fmla="*/ 21130 h 21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30" fill="none" extrusionOk="0">
                  <a:moveTo>
                    <a:pt x="4481" y="0"/>
                  </a:moveTo>
                  <a:cubicBezTo>
                    <a:pt x="14412" y="2106"/>
                    <a:pt x="21535" y="10843"/>
                    <a:pt x="21599" y="20994"/>
                  </a:cubicBezTo>
                </a:path>
                <a:path w="21600" h="21130" stroke="0" extrusionOk="0">
                  <a:moveTo>
                    <a:pt x="4481" y="0"/>
                  </a:moveTo>
                  <a:cubicBezTo>
                    <a:pt x="14412" y="2106"/>
                    <a:pt x="21535" y="10843"/>
                    <a:pt x="21599" y="20994"/>
                  </a:cubicBezTo>
                  <a:lnTo>
                    <a:pt x="0" y="21130"/>
                  </a:lnTo>
                  <a:close/>
                </a:path>
              </a:pathLst>
            </a:cu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109" name="Line 61"/>
            <p:cNvSpPr>
              <a:spLocks noChangeShapeType="1"/>
            </p:cNvSpPr>
            <p:nvPr/>
          </p:nvSpPr>
          <p:spPr bwMode="auto">
            <a:xfrm>
              <a:off x="4738" y="2137"/>
              <a:ext cx="1" cy="17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110" name="Arc 62"/>
            <p:cNvSpPr>
              <a:spLocks/>
            </p:cNvSpPr>
            <p:nvPr/>
          </p:nvSpPr>
          <p:spPr bwMode="auto">
            <a:xfrm>
              <a:off x="4163" y="1979"/>
              <a:ext cx="486" cy="78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111" name="Line 63"/>
            <p:cNvSpPr>
              <a:spLocks noChangeShapeType="1"/>
            </p:cNvSpPr>
            <p:nvPr/>
          </p:nvSpPr>
          <p:spPr bwMode="auto">
            <a:xfrm>
              <a:off x="4740" y="2142"/>
              <a:ext cx="0" cy="1041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112" name="Rectangle 64"/>
            <p:cNvSpPr>
              <a:spLocks noChangeArrowheads="1"/>
            </p:cNvSpPr>
            <p:nvPr/>
          </p:nvSpPr>
          <p:spPr bwMode="auto">
            <a:xfrm>
              <a:off x="4014" y="1797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0114" name="Rectangle 66"/>
            <p:cNvSpPr>
              <a:spLocks noChangeArrowheads="1"/>
            </p:cNvSpPr>
            <p:nvPr/>
          </p:nvSpPr>
          <p:spPr bwMode="auto">
            <a:xfrm>
              <a:off x="4758" y="166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0115" name="Oval 67"/>
            <p:cNvSpPr>
              <a:spLocks noChangeArrowheads="1"/>
            </p:cNvSpPr>
            <p:nvPr/>
          </p:nvSpPr>
          <p:spPr bwMode="auto">
            <a:xfrm>
              <a:off x="4707" y="3181"/>
              <a:ext cx="78" cy="8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117" name="Line 69"/>
            <p:cNvSpPr>
              <a:spLocks noChangeShapeType="1"/>
            </p:cNvSpPr>
            <p:nvPr/>
          </p:nvSpPr>
          <p:spPr bwMode="auto">
            <a:xfrm flipV="1">
              <a:off x="4105" y="3093"/>
              <a:ext cx="0" cy="6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119" name="Line 71"/>
            <p:cNvSpPr>
              <a:spLocks noChangeShapeType="1"/>
            </p:cNvSpPr>
            <p:nvPr/>
          </p:nvSpPr>
          <p:spPr bwMode="auto">
            <a:xfrm>
              <a:off x="4830" y="2296"/>
              <a:ext cx="0" cy="69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0120" name="Freeform 72"/>
            <p:cNvSpPr>
              <a:spLocks/>
            </p:cNvSpPr>
            <p:nvPr/>
          </p:nvSpPr>
          <p:spPr bwMode="auto">
            <a:xfrm flipH="1">
              <a:off x="4467" y="1389"/>
              <a:ext cx="412" cy="484"/>
            </a:xfrm>
            <a:custGeom>
              <a:avLst/>
              <a:gdLst/>
              <a:ahLst/>
              <a:cxnLst>
                <a:cxn ang="0">
                  <a:pos x="1072" y="608"/>
                </a:cxn>
                <a:cxn ang="0">
                  <a:pos x="1056" y="600"/>
                </a:cxn>
                <a:cxn ang="0">
                  <a:pos x="1016" y="560"/>
                </a:cxn>
                <a:cxn ang="0">
                  <a:pos x="1000" y="560"/>
                </a:cxn>
                <a:cxn ang="0">
                  <a:pos x="976" y="560"/>
                </a:cxn>
                <a:cxn ang="0">
                  <a:pos x="952" y="560"/>
                </a:cxn>
                <a:cxn ang="0">
                  <a:pos x="880" y="560"/>
                </a:cxn>
                <a:cxn ang="0">
                  <a:pos x="872" y="552"/>
                </a:cxn>
                <a:cxn ang="0">
                  <a:pos x="848" y="552"/>
                </a:cxn>
                <a:cxn ang="0">
                  <a:pos x="832" y="544"/>
                </a:cxn>
                <a:cxn ang="0">
                  <a:pos x="808" y="528"/>
                </a:cxn>
                <a:cxn ang="0">
                  <a:pos x="808" y="512"/>
                </a:cxn>
                <a:cxn ang="0">
                  <a:pos x="792" y="496"/>
                </a:cxn>
                <a:cxn ang="0">
                  <a:pos x="792" y="472"/>
                </a:cxn>
                <a:cxn ang="0">
                  <a:pos x="784" y="456"/>
                </a:cxn>
                <a:cxn ang="0">
                  <a:pos x="776" y="440"/>
                </a:cxn>
                <a:cxn ang="0">
                  <a:pos x="760" y="424"/>
                </a:cxn>
                <a:cxn ang="0">
                  <a:pos x="736" y="416"/>
                </a:cxn>
                <a:cxn ang="0">
                  <a:pos x="720" y="400"/>
                </a:cxn>
                <a:cxn ang="0">
                  <a:pos x="704" y="400"/>
                </a:cxn>
                <a:cxn ang="0">
                  <a:pos x="680" y="400"/>
                </a:cxn>
                <a:cxn ang="0">
                  <a:pos x="656" y="400"/>
                </a:cxn>
                <a:cxn ang="0">
                  <a:pos x="648" y="416"/>
                </a:cxn>
                <a:cxn ang="0">
                  <a:pos x="624" y="416"/>
                </a:cxn>
                <a:cxn ang="0">
                  <a:pos x="592" y="416"/>
                </a:cxn>
                <a:cxn ang="0">
                  <a:pos x="584" y="400"/>
                </a:cxn>
                <a:cxn ang="0">
                  <a:pos x="560" y="392"/>
                </a:cxn>
                <a:cxn ang="0">
                  <a:pos x="552" y="384"/>
                </a:cxn>
                <a:cxn ang="0">
                  <a:pos x="520" y="360"/>
                </a:cxn>
                <a:cxn ang="0">
                  <a:pos x="496" y="352"/>
                </a:cxn>
                <a:cxn ang="0">
                  <a:pos x="488" y="320"/>
                </a:cxn>
                <a:cxn ang="0">
                  <a:pos x="456" y="312"/>
                </a:cxn>
                <a:cxn ang="0">
                  <a:pos x="448" y="296"/>
                </a:cxn>
                <a:cxn ang="0">
                  <a:pos x="440" y="288"/>
                </a:cxn>
                <a:cxn ang="0">
                  <a:pos x="416" y="288"/>
                </a:cxn>
                <a:cxn ang="0">
                  <a:pos x="392" y="288"/>
                </a:cxn>
                <a:cxn ang="0">
                  <a:pos x="368" y="288"/>
                </a:cxn>
                <a:cxn ang="0">
                  <a:pos x="352" y="288"/>
                </a:cxn>
                <a:cxn ang="0">
                  <a:pos x="328" y="288"/>
                </a:cxn>
                <a:cxn ang="0">
                  <a:pos x="296" y="272"/>
                </a:cxn>
                <a:cxn ang="0">
                  <a:pos x="280" y="272"/>
                </a:cxn>
                <a:cxn ang="0">
                  <a:pos x="264" y="264"/>
                </a:cxn>
                <a:cxn ang="0">
                  <a:pos x="240" y="256"/>
                </a:cxn>
                <a:cxn ang="0">
                  <a:pos x="200" y="224"/>
                </a:cxn>
                <a:cxn ang="0">
                  <a:pos x="192" y="192"/>
                </a:cxn>
                <a:cxn ang="0">
                  <a:pos x="160" y="184"/>
                </a:cxn>
                <a:cxn ang="0">
                  <a:pos x="160" y="160"/>
                </a:cxn>
                <a:cxn ang="0">
                  <a:pos x="152" y="136"/>
                </a:cxn>
                <a:cxn ang="0">
                  <a:pos x="152" y="112"/>
                </a:cxn>
                <a:cxn ang="0">
                  <a:pos x="144" y="104"/>
                </a:cxn>
                <a:cxn ang="0">
                  <a:pos x="144" y="80"/>
                </a:cxn>
                <a:cxn ang="0">
                  <a:pos x="128" y="72"/>
                </a:cxn>
                <a:cxn ang="0">
                  <a:pos x="104" y="40"/>
                </a:cxn>
                <a:cxn ang="0">
                  <a:pos x="88" y="32"/>
                </a:cxn>
                <a:cxn ang="0">
                  <a:pos x="72" y="16"/>
                </a:cxn>
                <a:cxn ang="0">
                  <a:pos x="64" y="8"/>
                </a:cxn>
                <a:cxn ang="0">
                  <a:pos x="40" y="8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1072" h="616">
                  <a:moveTo>
                    <a:pt x="1072" y="616"/>
                  </a:moveTo>
                  <a:lnTo>
                    <a:pt x="1072" y="608"/>
                  </a:lnTo>
                  <a:lnTo>
                    <a:pt x="1072" y="600"/>
                  </a:lnTo>
                  <a:lnTo>
                    <a:pt x="1056" y="600"/>
                  </a:lnTo>
                  <a:lnTo>
                    <a:pt x="1032" y="560"/>
                  </a:lnTo>
                  <a:lnTo>
                    <a:pt x="1016" y="560"/>
                  </a:lnTo>
                  <a:lnTo>
                    <a:pt x="1008" y="560"/>
                  </a:lnTo>
                  <a:lnTo>
                    <a:pt x="1000" y="560"/>
                  </a:lnTo>
                  <a:lnTo>
                    <a:pt x="984" y="560"/>
                  </a:lnTo>
                  <a:lnTo>
                    <a:pt x="976" y="560"/>
                  </a:lnTo>
                  <a:lnTo>
                    <a:pt x="968" y="560"/>
                  </a:lnTo>
                  <a:lnTo>
                    <a:pt x="952" y="560"/>
                  </a:lnTo>
                  <a:lnTo>
                    <a:pt x="912" y="560"/>
                  </a:lnTo>
                  <a:lnTo>
                    <a:pt x="880" y="560"/>
                  </a:lnTo>
                  <a:lnTo>
                    <a:pt x="880" y="552"/>
                  </a:lnTo>
                  <a:lnTo>
                    <a:pt x="872" y="552"/>
                  </a:lnTo>
                  <a:lnTo>
                    <a:pt x="864" y="552"/>
                  </a:lnTo>
                  <a:lnTo>
                    <a:pt x="848" y="552"/>
                  </a:lnTo>
                  <a:lnTo>
                    <a:pt x="840" y="552"/>
                  </a:lnTo>
                  <a:lnTo>
                    <a:pt x="832" y="544"/>
                  </a:lnTo>
                  <a:lnTo>
                    <a:pt x="816" y="528"/>
                  </a:lnTo>
                  <a:lnTo>
                    <a:pt x="808" y="528"/>
                  </a:lnTo>
                  <a:lnTo>
                    <a:pt x="808" y="520"/>
                  </a:lnTo>
                  <a:lnTo>
                    <a:pt x="808" y="512"/>
                  </a:lnTo>
                  <a:lnTo>
                    <a:pt x="808" y="496"/>
                  </a:lnTo>
                  <a:lnTo>
                    <a:pt x="792" y="496"/>
                  </a:lnTo>
                  <a:lnTo>
                    <a:pt x="792" y="488"/>
                  </a:lnTo>
                  <a:lnTo>
                    <a:pt x="792" y="472"/>
                  </a:lnTo>
                  <a:lnTo>
                    <a:pt x="792" y="456"/>
                  </a:lnTo>
                  <a:lnTo>
                    <a:pt x="784" y="456"/>
                  </a:lnTo>
                  <a:lnTo>
                    <a:pt x="784" y="448"/>
                  </a:lnTo>
                  <a:lnTo>
                    <a:pt x="776" y="440"/>
                  </a:lnTo>
                  <a:lnTo>
                    <a:pt x="760" y="440"/>
                  </a:lnTo>
                  <a:lnTo>
                    <a:pt x="760" y="424"/>
                  </a:lnTo>
                  <a:lnTo>
                    <a:pt x="744" y="416"/>
                  </a:lnTo>
                  <a:lnTo>
                    <a:pt x="736" y="416"/>
                  </a:lnTo>
                  <a:lnTo>
                    <a:pt x="720" y="416"/>
                  </a:lnTo>
                  <a:lnTo>
                    <a:pt x="720" y="400"/>
                  </a:lnTo>
                  <a:lnTo>
                    <a:pt x="712" y="400"/>
                  </a:lnTo>
                  <a:lnTo>
                    <a:pt x="704" y="400"/>
                  </a:lnTo>
                  <a:lnTo>
                    <a:pt x="688" y="400"/>
                  </a:lnTo>
                  <a:lnTo>
                    <a:pt x="680" y="400"/>
                  </a:lnTo>
                  <a:lnTo>
                    <a:pt x="664" y="400"/>
                  </a:lnTo>
                  <a:lnTo>
                    <a:pt x="656" y="400"/>
                  </a:lnTo>
                  <a:lnTo>
                    <a:pt x="656" y="416"/>
                  </a:lnTo>
                  <a:lnTo>
                    <a:pt x="648" y="416"/>
                  </a:lnTo>
                  <a:lnTo>
                    <a:pt x="632" y="416"/>
                  </a:lnTo>
                  <a:lnTo>
                    <a:pt x="624" y="416"/>
                  </a:lnTo>
                  <a:lnTo>
                    <a:pt x="608" y="416"/>
                  </a:lnTo>
                  <a:lnTo>
                    <a:pt x="592" y="416"/>
                  </a:lnTo>
                  <a:lnTo>
                    <a:pt x="592" y="400"/>
                  </a:lnTo>
                  <a:lnTo>
                    <a:pt x="584" y="400"/>
                  </a:lnTo>
                  <a:lnTo>
                    <a:pt x="576" y="400"/>
                  </a:lnTo>
                  <a:lnTo>
                    <a:pt x="560" y="392"/>
                  </a:lnTo>
                  <a:lnTo>
                    <a:pt x="552" y="392"/>
                  </a:lnTo>
                  <a:lnTo>
                    <a:pt x="552" y="384"/>
                  </a:lnTo>
                  <a:lnTo>
                    <a:pt x="536" y="368"/>
                  </a:lnTo>
                  <a:lnTo>
                    <a:pt x="520" y="360"/>
                  </a:lnTo>
                  <a:lnTo>
                    <a:pt x="512" y="360"/>
                  </a:lnTo>
                  <a:lnTo>
                    <a:pt x="496" y="352"/>
                  </a:lnTo>
                  <a:lnTo>
                    <a:pt x="496" y="328"/>
                  </a:lnTo>
                  <a:lnTo>
                    <a:pt x="488" y="320"/>
                  </a:lnTo>
                  <a:lnTo>
                    <a:pt x="480" y="312"/>
                  </a:lnTo>
                  <a:lnTo>
                    <a:pt x="456" y="312"/>
                  </a:lnTo>
                  <a:lnTo>
                    <a:pt x="456" y="296"/>
                  </a:lnTo>
                  <a:lnTo>
                    <a:pt x="448" y="296"/>
                  </a:lnTo>
                  <a:lnTo>
                    <a:pt x="440" y="296"/>
                  </a:lnTo>
                  <a:lnTo>
                    <a:pt x="440" y="288"/>
                  </a:lnTo>
                  <a:lnTo>
                    <a:pt x="424" y="288"/>
                  </a:lnTo>
                  <a:lnTo>
                    <a:pt x="416" y="288"/>
                  </a:lnTo>
                  <a:lnTo>
                    <a:pt x="408" y="288"/>
                  </a:lnTo>
                  <a:lnTo>
                    <a:pt x="392" y="288"/>
                  </a:lnTo>
                  <a:lnTo>
                    <a:pt x="384" y="288"/>
                  </a:lnTo>
                  <a:lnTo>
                    <a:pt x="368" y="288"/>
                  </a:lnTo>
                  <a:lnTo>
                    <a:pt x="360" y="288"/>
                  </a:lnTo>
                  <a:lnTo>
                    <a:pt x="352" y="288"/>
                  </a:lnTo>
                  <a:lnTo>
                    <a:pt x="336" y="288"/>
                  </a:lnTo>
                  <a:lnTo>
                    <a:pt x="328" y="288"/>
                  </a:lnTo>
                  <a:lnTo>
                    <a:pt x="312" y="288"/>
                  </a:lnTo>
                  <a:lnTo>
                    <a:pt x="296" y="272"/>
                  </a:lnTo>
                  <a:lnTo>
                    <a:pt x="288" y="272"/>
                  </a:lnTo>
                  <a:lnTo>
                    <a:pt x="280" y="272"/>
                  </a:lnTo>
                  <a:lnTo>
                    <a:pt x="264" y="272"/>
                  </a:lnTo>
                  <a:lnTo>
                    <a:pt x="264" y="264"/>
                  </a:lnTo>
                  <a:lnTo>
                    <a:pt x="256" y="256"/>
                  </a:lnTo>
                  <a:lnTo>
                    <a:pt x="240" y="256"/>
                  </a:lnTo>
                  <a:lnTo>
                    <a:pt x="208" y="224"/>
                  </a:lnTo>
                  <a:lnTo>
                    <a:pt x="200" y="224"/>
                  </a:lnTo>
                  <a:lnTo>
                    <a:pt x="200" y="208"/>
                  </a:lnTo>
                  <a:lnTo>
                    <a:pt x="192" y="192"/>
                  </a:lnTo>
                  <a:lnTo>
                    <a:pt x="192" y="184"/>
                  </a:lnTo>
                  <a:lnTo>
                    <a:pt x="160" y="184"/>
                  </a:lnTo>
                  <a:lnTo>
                    <a:pt x="160" y="168"/>
                  </a:lnTo>
                  <a:lnTo>
                    <a:pt x="160" y="160"/>
                  </a:lnTo>
                  <a:lnTo>
                    <a:pt x="152" y="144"/>
                  </a:lnTo>
                  <a:lnTo>
                    <a:pt x="152" y="136"/>
                  </a:lnTo>
                  <a:lnTo>
                    <a:pt x="152" y="128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44" y="104"/>
                  </a:lnTo>
                  <a:lnTo>
                    <a:pt x="144" y="96"/>
                  </a:lnTo>
                  <a:lnTo>
                    <a:pt x="144" y="80"/>
                  </a:lnTo>
                  <a:lnTo>
                    <a:pt x="128" y="80"/>
                  </a:lnTo>
                  <a:lnTo>
                    <a:pt x="128" y="72"/>
                  </a:lnTo>
                  <a:lnTo>
                    <a:pt x="120" y="56"/>
                  </a:lnTo>
                  <a:lnTo>
                    <a:pt x="104" y="40"/>
                  </a:lnTo>
                  <a:lnTo>
                    <a:pt x="96" y="32"/>
                  </a:lnTo>
                  <a:lnTo>
                    <a:pt x="88" y="32"/>
                  </a:lnTo>
                  <a:lnTo>
                    <a:pt x="88" y="16"/>
                  </a:lnTo>
                  <a:lnTo>
                    <a:pt x="72" y="16"/>
                  </a:lnTo>
                  <a:lnTo>
                    <a:pt x="64" y="16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40" y="8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57150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0125" name="Freeform 77"/>
            <p:cNvSpPr>
              <a:spLocks/>
            </p:cNvSpPr>
            <p:nvPr/>
          </p:nvSpPr>
          <p:spPr bwMode="auto">
            <a:xfrm>
              <a:off x="4378" y="1834"/>
              <a:ext cx="89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8" y="18"/>
                </a:cxn>
                <a:cxn ang="0">
                  <a:pos x="114" y="36"/>
                </a:cxn>
              </a:cxnLst>
              <a:rect l="0" t="0" r="r" b="b"/>
              <a:pathLst>
                <a:path w="127" h="38">
                  <a:moveTo>
                    <a:pt x="0" y="0"/>
                  </a:moveTo>
                  <a:cubicBezTo>
                    <a:pt x="35" y="12"/>
                    <a:pt x="72" y="13"/>
                    <a:pt x="108" y="18"/>
                  </a:cubicBezTo>
                  <a:cubicBezTo>
                    <a:pt x="121" y="38"/>
                    <a:pt x="127" y="36"/>
                    <a:pt x="114" y="36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0129" name="Text Box 81"/>
          <p:cNvSpPr txBox="1">
            <a:spLocks noChangeArrowheads="1"/>
          </p:cNvSpPr>
          <p:nvPr/>
        </p:nvSpPr>
        <p:spPr bwMode="auto">
          <a:xfrm>
            <a:off x="1403350" y="6261124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err="1"/>
              <a:t>Shunt</a:t>
            </a:r>
            <a:r>
              <a:rPr lang="es-ES" dirty="0"/>
              <a:t> </a:t>
            </a:r>
            <a:r>
              <a:rPr lang="es-ES" dirty="0" err="1" smtClean="0"/>
              <a:t>type</a:t>
            </a:r>
            <a:r>
              <a:rPr lang="es-ES" dirty="0" smtClean="0"/>
              <a:t> 0</a:t>
            </a:r>
            <a:endParaRPr lang="es-ES" dirty="0"/>
          </a:p>
        </p:txBody>
      </p:sp>
      <p:sp>
        <p:nvSpPr>
          <p:cNvPr id="130130" name="Rectangle 82"/>
          <p:cNvSpPr>
            <a:spLocks noChangeArrowheads="1"/>
          </p:cNvSpPr>
          <p:nvPr/>
        </p:nvSpPr>
        <p:spPr bwMode="auto">
          <a:xfrm>
            <a:off x="3768725" y="6237312"/>
            <a:ext cx="1827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err="1"/>
              <a:t>Shunt</a:t>
            </a:r>
            <a:r>
              <a:rPr lang="es-ES" dirty="0"/>
              <a:t> </a:t>
            </a:r>
            <a:r>
              <a:rPr lang="es-ES" dirty="0" smtClean="0"/>
              <a:t>type1</a:t>
            </a:r>
            <a:endParaRPr lang="es-ES" dirty="0"/>
          </a:p>
        </p:txBody>
      </p:sp>
      <p:sp>
        <p:nvSpPr>
          <p:cNvPr id="130131" name="Rectangle 83"/>
          <p:cNvSpPr>
            <a:spLocks noChangeArrowheads="1"/>
          </p:cNvSpPr>
          <p:nvPr/>
        </p:nvSpPr>
        <p:spPr bwMode="auto">
          <a:xfrm>
            <a:off x="6372225" y="6237312"/>
            <a:ext cx="19127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err="1"/>
              <a:t>Shunt</a:t>
            </a:r>
            <a:r>
              <a:rPr lang="es-ES" dirty="0"/>
              <a:t> </a:t>
            </a:r>
            <a:r>
              <a:rPr lang="es-ES" dirty="0" err="1" smtClean="0"/>
              <a:t>type</a:t>
            </a:r>
            <a:r>
              <a:rPr lang="es-ES" dirty="0" smtClean="0"/>
              <a:t> 4</a:t>
            </a:r>
            <a:endParaRPr lang="es-ES" dirty="0"/>
          </a:p>
        </p:txBody>
      </p:sp>
      <p:sp>
        <p:nvSpPr>
          <p:cNvPr id="130134" name="Oval 86"/>
          <p:cNvSpPr>
            <a:spLocks noChangeArrowheads="1"/>
          </p:cNvSpPr>
          <p:nvPr/>
        </p:nvSpPr>
        <p:spPr bwMode="auto">
          <a:xfrm>
            <a:off x="1979613" y="2925763"/>
            <a:ext cx="431800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0136" name="Oval 88"/>
          <p:cNvSpPr>
            <a:spLocks noChangeArrowheads="1"/>
          </p:cNvSpPr>
          <p:nvPr/>
        </p:nvSpPr>
        <p:spPr bwMode="auto">
          <a:xfrm>
            <a:off x="4427538" y="2852738"/>
            <a:ext cx="431800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0137" name="Oval 89"/>
          <p:cNvSpPr>
            <a:spLocks noChangeArrowheads="1"/>
          </p:cNvSpPr>
          <p:nvPr/>
        </p:nvSpPr>
        <p:spPr bwMode="auto">
          <a:xfrm>
            <a:off x="6948488" y="2708275"/>
            <a:ext cx="431800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0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0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0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3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/>
      <p:bldP spid="130051" grpId="0"/>
      <p:bldP spid="130129" grpId="0"/>
      <p:bldP spid="130130" grpId="0"/>
      <p:bldP spid="130131" grpId="0"/>
      <p:bldP spid="130134" grpId="0" animBg="1"/>
      <p:bldP spid="130136" grpId="0" animBg="1"/>
      <p:bldP spid="13013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684213" y="476250"/>
            <a:ext cx="76327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VENO-VENOUS SHUNTS:</a:t>
            </a:r>
          </a:p>
          <a:p>
            <a:pPr algn="ctr">
              <a:spcBef>
                <a:spcPct val="50000"/>
              </a:spcBef>
            </a:pPr>
            <a:r>
              <a:rPr lang="es-ES" sz="3200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Differential</a:t>
            </a:r>
            <a:r>
              <a:rPr lang="es-ES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diagnosis</a:t>
            </a:r>
            <a:endParaRPr lang="es-ES" sz="32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900113" y="1919288"/>
            <a:ext cx="80645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2B </a:t>
            </a:r>
            <a:r>
              <a:rPr lang="es-ES" b="1" dirty="0"/>
              <a:t>vs. </a:t>
            </a: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3 and </a:t>
            </a:r>
            <a:r>
              <a:rPr lang="es-ES" b="1" dirty="0" err="1" smtClean="0"/>
              <a:t>Shunt</a:t>
            </a:r>
            <a:r>
              <a:rPr lang="es-ES" b="1" dirty="0" smtClean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5</a:t>
            </a:r>
            <a:endParaRPr lang="es-ES" b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s-ES" b="1" dirty="0"/>
          </a:p>
        </p:txBody>
      </p:sp>
      <p:sp>
        <p:nvSpPr>
          <p:cNvPr id="131128" name="Text Box 56"/>
          <p:cNvSpPr txBox="1">
            <a:spLocks noChangeArrowheads="1"/>
          </p:cNvSpPr>
          <p:nvPr/>
        </p:nvSpPr>
        <p:spPr bwMode="auto">
          <a:xfrm>
            <a:off x="1116013" y="6405140"/>
            <a:ext cx="2231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err="1"/>
              <a:t>Shunt</a:t>
            </a:r>
            <a:r>
              <a:rPr lang="es-ES" dirty="0"/>
              <a:t> </a:t>
            </a:r>
            <a:r>
              <a:rPr lang="es-ES" dirty="0" err="1" smtClean="0"/>
              <a:t>type</a:t>
            </a:r>
            <a:r>
              <a:rPr lang="es-ES" dirty="0" smtClean="0"/>
              <a:t> 2B</a:t>
            </a:r>
            <a:endParaRPr lang="es-ES" dirty="0"/>
          </a:p>
        </p:txBody>
      </p:sp>
      <p:sp>
        <p:nvSpPr>
          <p:cNvPr id="131129" name="Rectangle 57"/>
          <p:cNvSpPr>
            <a:spLocks noChangeArrowheads="1"/>
          </p:cNvSpPr>
          <p:nvPr/>
        </p:nvSpPr>
        <p:spPr bwMode="auto">
          <a:xfrm>
            <a:off x="3840163" y="6381328"/>
            <a:ext cx="19127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err="1"/>
              <a:t>Shunt</a:t>
            </a:r>
            <a:r>
              <a:rPr lang="es-ES" dirty="0"/>
              <a:t> </a:t>
            </a:r>
            <a:r>
              <a:rPr lang="es-ES" dirty="0" err="1" smtClean="0"/>
              <a:t>type</a:t>
            </a:r>
            <a:r>
              <a:rPr lang="es-ES" dirty="0" smtClean="0"/>
              <a:t> 3</a:t>
            </a:r>
            <a:endParaRPr lang="es-ES" dirty="0"/>
          </a:p>
        </p:txBody>
      </p:sp>
      <p:sp>
        <p:nvSpPr>
          <p:cNvPr id="131130" name="Rectangle 58"/>
          <p:cNvSpPr>
            <a:spLocks noChangeArrowheads="1"/>
          </p:cNvSpPr>
          <p:nvPr/>
        </p:nvSpPr>
        <p:spPr bwMode="auto">
          <a:xfrm>
            <a:off x="6372225" y="6381328"/>
            <a:ext cx="19127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err="1"/>
              <a:t>Shunt</a:t>
            </a:r>
            <a:r>
              <a:rPr lang="es-ES" dirty="0"/>
              <a:t> </a:t>
            </a:r>
            <a:r>
              <a:rPr lang="es-ES" dirty="0" err="1" smtClean="0"/>
              <a:t>type</a:t>
            </a:r>
            <a:r>
              <a:rPr lang="es-ES" dirty="0" smtClean="0"/>
              <a:t> 5</a:t>
            </a:r>
            <a:endParaRPr lang="es-ES" dirty="0"/>
          </a:p>
        </p:txBody>
      </p:sp>
      <p:grpSp>
        <p:nvGrpSpPr>
          <p:cNvPr id="131223" name="Group 151"/>
          <p:cNvGrpSpPr>
            <a:grpSpLocks/>
          </p:cNvGrpSpPr>
          <p:nvPr/>
        </p:nvGrpSpPr>
        <p:grpSpPr bwMode="auto">
          <a:xfrm>
            <a:off x="3851275" y="2636838"/>
            <a:ext cx="2395538" cy="3600450"/>
            <a:chOff x="2414" y="1661"/>
            <a:chExt cx="1509" cy="2268"/>
          </a:xfrm>
        </p:grpSpPr>
        <p:sp>
          <p:nvSpPr>
            <p:cNvPr id="131167" name="Rectangle 95"/>
            <p:cNvSpPr>
              <a:spLocks noChangeArrowheads="1"/>
            </p:cNvSpPr>
            <p:nvPr/>
          </p:nvSpPr>
          <p:spPr bwMode="auto">
            <a:xfrm>
              <a:off x="3625" y="2909"/>
              <a:ext cx="29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173" name="Line 101"/>
            <p:cNvSpPr>
              <a:spLocks noChangeShapeType="1"/>
            </p:cNvSpPr>
            <p:nvPr/>
          </p:nvSpPr>
          <p:spPr bwMode="auto">
            <a:xfrm flipV="1">
              <a:off x="2789" y="1661"/>
              <a:ext cx="0" cy="22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57" name="Arc 85"/>
            <p:cNvSpPr>
              <a:spLocks/>
            </p:cNvSpPr>
            <p:nvPr/>
          </p:nvSpPr>
          <p:spPr bwMode="auto">
            <a:xfrm>
              <a:off x="2460" y="2758"/>
              <a:ext cx="340" cy="28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58" name="Line 86"/>
            <p:cNvSpPr>
              <a:spLocks noChangeShapeType="1"/>
            </p:cNvSpPr>
            <p:nvPr/>
          </p:nvSpPr>
          <p:spPr bwMode="auto">
            <a:xfrm>
              <a:off x="2460" y="3035"/>
              <a:ext cx="1" cy="8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59" name="Arc 87"/>
            <p:cNvSpPr>
              <a:spLocks/>
            </p:cNvSpPr>
            <p:nvPr/>
          </p:nvSpPr>
          <p:spPr bwMode="auto">
            <a:xfrm>
              <a:off x="2818" y="1908"/>
              <a:ext cx="358" cy="2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60" name="Arc 88"/>
            <p:cNvSpPr>
              <a:spLocks/>
            </p:cNvSpPr>
            <p:nvPr/>
          </p:nvSpPr>
          <p:spPr bwMode="auto">
            <a:xfrm>
              <a:off x="2596" y="2027"/>
              <a:ext cx="506" cy="76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61" name="Rectangle 89"/>
            <p:cNvSpPr>
              <a:spLocks noChangeArrowheads="1"/>
            </p:cNvSpPr>
            <p:nvPr/>
          </p:nvSpPr>
          <p:spPr bwMode="auto">
            <a:xfrm>
              <a:off x="2867" y="2392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162" name="Rectangle 90"/>
            <p:cNvSpPr>
              <a:spLocks noChangeArrowheads="1"/>
            </p:cNvSpPr>
            <p:nvPr/>
          </p:nvSpPr>
          <p:spPr bwMode="auto">
            <a:xfrm>
              <a:off x="2414" y="1813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164" name="Line 92"/>
            <p:cNvSpPr>
              <a:spLocks noChangeShapeType="1"/>
            </p:cNvSpPr>
            <p:nvPr/>
          </p:nvSpPr>
          <p:spPr bwMode="auto">
            <a:xfrm flipV="1">
              <a:off x="2562" y="3136"/>
              <a:ext cx="0" cy="7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65" name="Line 93"/>
            <p:cNvSpPr>
              <a:spLocks noChangeShapeType="1"/>
            </p:cNvSpPr>
            <p:nvPr/>
          </p:nvSpPr>
          <p:spPr bwMode="auto">
            <a:xfrm>
              <a:off x="3176" y="2185"/>
              <a:ext cx="1" cy="17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66" name="Line 94"/>
            <p:cNvSpPr>
              <a:spLocks noChangeShapeType="1"/>
            </p:cNvSpPr>
            <p:nvPr/>
          </p:nvSpPr>
          <p:spPr bwMode="auto">
            <a:xfrm>
              <a:off x="3290" y="2720"/>
              <a:ext cx="333" cy="45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68" name="Freeform 96"/>
            <p:cNvSpPr>
              <a:spLocks/>
            </p:cNvSpPr>
            <p:nvPr/>
          </p:nvSpPr>
          <p:spPr bwMode="auto">
            <a:xfrm>
              <a:off x="3191" y="2833"/>
              <a:ext cx="474" cy="7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123"/>
                </a:cxn>
                <a:cxn ang="0">
                  <a:pos x="206" y="165"/>
                </a:cxn>
                <a:cxn ang="0">
                  <a:pos x="220" y="357"/>
                </a:cxn>
                <a:cxn ang="0">
                  <a:pos x="480" y="480"/>
                </a:cxn>
                <a:cxn ang="0">
                  <a:pos x="535" y="741"/>
                </a:cxn>
                <a:cxn ang="0">
                  <a:pos x="631" y="823"/>
                </a:cxn>
              </a:cxnLst>
              <a:rect l="0" t="0" r="r" b="b"/>
              <a:pathLst>
                <a:path w="631" h="823">
                  <a:moveTo>
                    <a:pt x="0" y="0"/>
                  </a:moveTo>
                  <a:cubicBezTo>
                    <a:pt x="29" y="84"/>
                    <a:pt x="94" y="107"/>
                    <a:pt x="178" y="123"/>
                  </a:cubicBezTo>
                  <a:cubicBezTo>
                    <a:pt x="187" y="137"/>
                    <a:pt x="203" y="148"/>
                    <a:pt x="206" y="165"/>
                  </a:cubicBezTo>
                  <a:cubicBezTo>
                    <a:pt x="217" y="228"/>
                    <a:pt x="199" y="296"/>
                    <a:pt x="220" y="357"/>
                  </a:cubicBezTo>
                  <a:cubicBezTo>
                    <a:pt x="260" y="470"/>
                    <a:pt x="392" y="450"/>
                    <a:pt x="480" y="480"/>
                  </a:cubicBezTo>
                  <a:cubicBezTo>
                    <a:pt x="548" y="546"/>
                    <a:pt x="509" y="657"/>
                    <a:pt x="535" y="741"/>
                  </a:cubicBezTo>
                  <a:cubicBezTo>
                    <a:pt x="546" y="776"/>
                    <a:pt x="606" y="798"/>
                    <a:pt x="631" y="82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69" name="Oval 97"/>
            <p:cNvSpPr>
              <a:spLocks noChangeArrowheads="1"/>
            </p:cNvSpPr>
            <p:nvPr/>
          </p:nvSpPr>
          <p:spPr bwMode="auto">
            <a:xfrm>
              <a:off x="3654" y="3507"/>
              <a:ext cx="80" cy="82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70" name="Arc 98"/>
            <p:cNvSpPr>
              <a:spLocks/>
            </p:cNvSpPr>
            <p:nvPr/>
          </p:nvSpPr>
          <p:spPr bwMode="auto">
            <a:xfrm>
              <a:off x="2880" y="1933"/>
              <a:ext cx="297" cy="266"/>
            </a:xfrm>
            <a:custGeom>
              <a:avLst/>
              <a:gdLst>
                <a:gd name="G0" fmla="+- 885 0 0"/>
                <a:gd name="G1" fmla="+- 21600 0 0"/>
                <a:gd name="G2" fmla="+- 21600 0 0"/>
                <a:gd name="T0" fmla="*/ 0 w 22485"/>
                <a:gd name="T1" fmla="*/ 18 h 21600"/>
                <a:gd name="T2" fmla="*/ 22485 w 22485"/>
                <a:gd name="T3" fmla="*/ 21600 h 21600"/>
                <a:gd name="T4" fmla="*/ 885 w 224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485" h="21600" fill="none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</a:path>
                <a:path w="22485" h="21600" stroke="0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  <a:lnTo>
                    <a:pt x="885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71" name="Line 99"/>
            <p:cNvSpPr>
              <a:spLocks noChangeShapeType="1"/>
            </p:cNvSpPr>
            <p:nvPr/>
          </p:nvSpPr>
          <p:spPr bwMode="auto">
            <a:xfrm flipV="1">
              <a:off x="3177" y="2191"/>
              <a:ext cx="0" cy="680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77" name="Line 105"/>
            <p:cNvSpPr>
              <a:spLocks noChangeShapeType="1"/>
            </p:cNvSpPr>
            <p:nvPr/>
          </p:nvSpPr>
          <p:spPr bwMode="auto">
            <a:xfrm flipH="1">
              <a:off x="2789" y="1933"/>
              <a:ext cx="91" cy="0"/>
            </a:xfrm>
            <a:prstGeom prst="line">
              <a:avLst/>
            </a:prstGeom>
            <a:noFill/>
            <a:ln w="984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201" name="Line 129"/>
            <p:cNvSpPr>
              <a:spLocks noChangeShapeType="1"/>
            </p:cNvSpPr>
            <p:nvPr/>
          </p:nvSpPr>
          <p:spPr bwMode="auto">
            <a:xfrm flipV="1">
              <a:off x="3055" y="2925"/>
              <a:ext cx="6" cy="10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31222" name="Group 150"/>
          <p:cNvGrpSpPr>
            <a:grpSpLocks/>
          </p:cNvGrpSpPr>
          <p:nvPr/>
        </p:nvGrpSpPr>
        <p:grpSpPr bwMode="auto">
          <a:xfrm>
            <a:off x="1331913" y="2636838"/>
            <a:ext cx="2395537" cy="3598862"/>
            <a:chOff x="839" y="1661"/>
            <a:chExt cx="1509" cy="2267"/>
          </a:xfrm>
        </p:grpSpPr>
        <p:sp>
          <p:nvSpPr>
            <p:cNvPr id="131137" name="Line 65"/>
            <p:cNvSpPr>
              <a:spLocks noChangeShapeType="1"/>
            </p:cNvSpPr>
            <p:nvPr/>
          </p:nvSpPr>
          <p:spPr bwMode="auto">
            <a:xfrm flipV="1">
              <a:off x="1246" y="1661"/>
              <a:ext cx="0" cy="22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32" name="Arc 60"/>
            <p:cNvSpPr>
              <a:spLocks/>
            </p:cNvSpPr>
            <p:nvPr/>
          </p:nvSpPr>
          <p:spPr bwMode="auto">
            <a:xfrm>
              <a:off x="885" y="2757"/>
              <a:ext cx="340" cy="28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33" name="Line 61"/>
            <p:cNvSpPr>
              <a:spLocks noChangeShapeType="1"/>
            </p:cNvSpPr>
            <p:nvPr/>
          </p:nvSpPr>
          <p:spPr bwMode="auto">
            <a:xfrm>
              <a:off x="885" y="3034"/>
              <a:ext cx="1" cy="8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34" name="Arc 62"/>
            <p:cNvSpPr>
              <a:spLocks/>
            </p:cNvSpPr>
            <p:nvPr/>
          </p:nvSpPr>
          <p:spPr bwMode="auto">
            <a:xfrm>
              <a:off x="1243" y="1907"/>
              <a:ext cx="358" cy="2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35" name="Arc 63"/>
            <p:cNvSpPr>
              <a:spLocks/>
            </p:cNvSpPr>
            <p:nvPr/>
          </p:nvSpPr>
          <p:spPr bwMode="auto">
            <a:xfrm>
              <a:off x="1021" y="2026"/>
              <a:ext cx="506" cy="76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36" name="Rectangle 64"/>
            <p:cNvSpPr>
              <a:spLocks noChangeArrowheads="1"/>
            </p:cNvSpPr>
            <p:nvPr/>
          </p:nvSpPr>
          <p:spPr bwMode="auto">
            <a:xfrm>
              <a:off x="1292" y="2391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138" name="Rectangle 66"/>
            <p:cNvSpPr>
              <a:spLocks noChangeArrowheads="1"/>
            </p:cNvSpPr>
            <p:nvPr/>
          </p:nvSpPr>
          <p:spPr bwMode="auto">
            <a:xfrm>
              <a:off x="839" y="1812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139" name="Line 67"/>
            <p:cNvSpPr>
              <a:spLocks noChangeShapeType="1"/>
            </p:cNvSpPr>
            <p:nvPr/>
          </p:nvSpPr>
          <p:spPr bwMode="auto">
            <a:xfrm flipV="1">
              <a:off x="1468" y="2886"/>
              <a:ext cx="6" cy="10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40" name="Line 68"/>
            <p:cNvSpPr>
              <a:spLocks noChangeShapeType="1"/>
            </p:cNvSpPr>
            <p:nvPr/>
          </p:nvSpPr>
          <p:spPr bwMode="auto">
            <a:xfrm flipV="1">
              <a:off x="987" y="3135"/>
              <a:ext cx="0" cy="7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41" name="Line 69"/>
            <p:cNvSpPr>
              <a:spLocks noChangeShapeType="1"/>
            </p:cNvSpPr>
            <p:nvPr/>
          </p:nvSpPr>
          <p:spPr bwMode="auto">
            <a:xfrm>
              <a:off x="1601" y="2184"/>
              <a:ext cx="1" cy="17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42" name="Line 70"/>
            <p:cNvSpPr>
              <a:spLocks noChangeShapeType="1"/>
            </p:cNvSpPr>
            <p:nvPr/>
          </p:nvSpPr>
          <p:spPr bwMode="auto">
            <a:xfrm>
              <a:off x="1715" y="2719"/>
              <a:ext cx="333" cy="45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43" name="Rectangle 71"/>
            <p:cNvSpPr>
              <a:spLocks noChangeArrowheads="1"/>
            </p:cNvSpPr>
            <p:nvPr/>
          </p:nvSpPr>
          <p:spPr bwMode="auto">
            <a:xfrm>
              <a:off x="2050" y="2908"/>
              <a:ext cx="29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144" name="Freeform 72"/>
            <p:cNvSpPr>
              <a:spLocks/>
            </p:cNvSpPr>
            <p:nvPr/>
          </p:nvSpPr>
          <p:spPr bwMode="auto">
            <a:xfrm>
              <a:off x="1616" y="2832"/>
              <a:ext cx="474" cy="7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123"/>
                </a:cxn>
                <a:cxn ang="0">
                  <a:pos x="206" y="165"/>
                </a:cxn>
                <a:cxn ang="0">
                  <a:pos x="220" y="357"/>
                </a:cxn>
                <a:cxn ang="0">
                  <a:pos x="480" y="480"/>
                </a:cxn>
                <a:cxn ang="0">
                  <a:pos x="535" y="741"/>
                </a:cxn>
                <a:cxn ang="0">
                  <a:pos x="631" y="823"/>
                </a:cxn>
              </a:cxnLst>
              <a:rect l="0" t="0" r="r" b="b"/>
              <a:pathLst>
                <a:path w="631" h="823">
                  <a:moveTo>
                    <a:pt x="0" y="0"/>
                  </a:moveTo>
                  <a:cubicBezTo>
                    <a:pt x="29" y="84"/>
                    <a:pt x="94" y="107"/>
                    <a:pt x="178" y="123"/>
                  </a:cubicBezTo>
                  <a:cubicBezTo>
                    <a:pt x="187" y="137"/>
                    <a:pt x="203" y="148"/>
                    <a:pt x="206" y="165"/>
                  </a:cubicBezTo>
                  <a:cubicBezTo>
                    <a:pt x="217" y="228"/>
                    <a:pt x="199" y="296"/>
                    <a:pt x="220" y="357"/>
                  </a:cubicBezTo>
                  <a:cubicBezTo>
                    <a:pt x="260" y="470"/>
                    <a:pt x="392" y="450"/>
                    <a:pt x="480" y="480"/>
                  </a:cubicBezTo>
                  <a:cubicBezTo>
                    <a:pt x="548" y="546"/>
                    <a:pt x="509" y="657"/>
                    <a:pt x="535" y="741"/>
                  </a:cubicBezTo>
                  <a:cubicBezTo>
                    <a:pt x="546" y="776"/>
                    <a:pt x="606" y="798"/>
                    <a:pt x="631" y="82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45" name="Oval 73"/>
            <p:cNvSpPr>
              <a:spLocks noChangeArrowheads="1"/>
            </p:cNvSpPr>
            <p:nvPr/>
          </p:nvSpPr>
          <p:spPr bwMode="auto">
            <a:xfrm>
              <a:off x="2079" y="3506"/>
              <a:ext cx="80" cy="82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51" name="Arc 79"/>
            <p:cNvSpPr>
              <a:spLocks/>
            </p:cNvSpPr>
            <p:nvPr/>
          </p:nvSpPr>
          <p:spPr bwMode="auto">
            <a:xfrm>
              <a:off x="1299" y="1925"/>
              <a:ext cx="297" cy="266"/>
            </a:xfrm>
            <a:custGeom>
              <a:avLst/>
              <a:gdLst>
                <a:gd name="G0" fmla="+- 885 0 0"/>
                <a:gd name="G1" fmla="+- 21600 0 0"/>
                <a:gd name="G2" fmla="+- 21600 0 0"/>
                <a:gd name="T0" fmla="*/ 0 w 22485"/>
                <a:gd name="T1" fmla="*/ 18 h 21600"/>
                <a:gd name="T2" fmla="*/ 22485 w 22485"/>
                <a:gd name="T3" fmla="*/ 21600 h 21600"/>
                <a:gd name="T4" fmla="*/ 885 w 224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485" h="21600" fill="none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</a:path>
                <a:path w="22485" h="21600" stroke="0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  <a:lnTo>
                    <a:pt x="885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52" name="Line 80"/>
            <p:cNvSpPr>
              <a:spLocks noChangeShapeType="1"/>
            </p:cNvSpPr>
            <p:nvPr/>
          </p:nvSpPr>
          <p:spPr bwMode="auto">
            <a:xfrm flipV="1">
              <a:off x="1602" y="2190"/>
              <a:ext cx="0" cy="680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54" name="Line 82"/>
            <p:cNvSpPr>
              <a:spLocks noChangeShapeType="1"/>
            </p:cNvSpPr>
            <p:nvPr/>
          </p:nvSpPr>
          <p:spPr bwMode="auto">
            <a:xfrm flipH="1">
              <a:off x="1304" y="1751"/>
              <a:ext cx="137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203" name="Line 131"/>
            <p:cNvSpPr>
              <a:spLocks noChangeShapeType="1"/>
            </p:cNvSpPr>
            <p:nvPr/>
          </p:nvSpPr>
          <p:spPr bwMode="auto">
            <a:xfrm flipV="1">
              <a:off x="1246" y="1661"/>
              <a:ext cx="0" cy="22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205" name="Arc 133"/>
            <p:cNvSpPr>
              <a:spLocks/>
            </p:cNvSpPr>
            <p:nvPr/>
          </p:nvSpPr>
          <p:spPr bwMode="auto">
            <a:xfrm>
              <a:off x="885" y="2757"/>
              <a:ext cx="340" cy="28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206" name="Line 134"/>
            <p:cNvSpPr>
              <a:spLocks noChangeShapeType="1"/>
            </p:cNvSpPr>
            <p:nvPr/>
          </p:nvSpPr>
          <p:spPr bwMode="auto">
            <a:xfrm>
              <a:off x="885" y="3034"/>
              <a:ext cx="1" cy="8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207" name="Arc 135"/>
            <p:cNvSpPr>
              <a:spLocks/>
            </p:cNvSpPr>
            <p:nvPr/>
          </p:nvSpPr>
          <p:spPr bwMode="auto">
            <a:xfrm>
              <a:off x="1243" y="1907"/>
              <a:ext cx="358" cy="2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208" name="Arc 136"/>
            <p:cNvSpPr>
              <a:spLocks/>
            </p:cNvSpPr>
            <p:nvPr/>
          </p:nvSpPr>
          <p:spPr bwMode="auto">
            <a:xfrm>
              <a:off x="1021" y="2026"/>
              <a:ext cx="506" cy="76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209" name="Rectangle 137"/>
            <p:cNvSpPr>
              <a:spLocks noChangeArrowheads="1"/>
            </p:cNvSpPr>
            <p:nvPr/>
          </p:nvSpPr>
          <p:spPr bwMode="auto">
            <a:xfrm>
              <a:off x="1292" y="2391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210" name="Rectangle 138"/>
            <p:cNvSpPr>
              <a:spLocks noChangeArrowheads="1"/>
            </p:cNvSpPr>
            <p:nvPr/>
          </p:nvSpPr>
          <p:spPr bwMode="auto">
            <a:xfrm>
              <a:off x="839" y="1812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212" name="Line 140"/>
            <p:cNvSpPr>
              <a:spLocks noChangeShapeType="1"/>
            </p:cNvSpPr>
            <p:nvPr/>
          </p:nvSpPr>
          <p:spPr bwMode="auto">
            <a:xfrm flipV="1">
              <a:off x="987" y="3135"/>
              <a:ext cx="0" cy="7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213" name="Line 141"/>
            <p:cNvSpPr>
              <a:spLocks noChangeShapeType="1"/>
            </p:cNvSpPr>
            <p:nvPr/>
          </p:nvSpPr>
          <p:spPr bwMode="auto">
            <a:xfrm>
              <a:off x="1601" y="2184"/>
              <a:ext cx="1" cy="17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214" name="Line 142"/>
            <p:cNvSpPr>
              <a:spLocks noChangeShapeType="1"/>
            </p:cNvSpPr>
            <p:nvPr/>
          </p:nvSpPr>
          <p:spPr bwMode="auto">
            <a:xfrm>
              <a:off x="1715" y="2719"/>
              <a:ext cx="333" cy="45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215" name="Rectangle 143"/>
            <p:cNvSpPr>
              <a:spLocks noChangeArrowheads="1"/>
            </p:cNvSpPr>
            <p:nvPr/>
          </p:nvSpPr>
          <p:spPr bwMode="auto">
            <a:xfrm>
              <a:off x="2050" y="2908"/>
              <a:ext cx="29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216" name="Freeform 144"/>
            <p:cNvSpPr>
              <a:spLocks/>
            </p:cNvSpPr>
            <p:nvPr/>
          </p:nvSpPr>
          <p:spPr bwMode="auto">
            <a:xfrm>
              <a:off x="1616" y="2832"/>
              <a:ext cx="474" cy="7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123"/>
                </a:cxn>
                <a:cxn ang="0">
                  <a:pos x="206" y="165"/>
                </a:cxn>
                <a:cxn ang="0">
                  <a:pos x="220" y="357"/>
                </a:cxn>
                <a:cxn ang="0">
                  <a:pos x="480" y="480"/>
                </a:cxn>
                <a:cxn ang="0">
                  <a:pos x="535" y="741"/>
                </a:cxn>
                <a:cxn ang="0">
                  <a:pos x="631" y="823"/>
                </a:cxn>
              </a:cxnLst>
              <a:rect l="0" t="0" r="r" b="b"/>
              <a:pathLst>
                <a:path w="631" h="823">
                  <a:moveTo>
                    <a:pt x="0" y="0"/>
                  </a:moveTo>
                  <a:cubicBezTo>
                    <a:pt x="29" y="84"/>
                    <a:pt x="94" y="107"/>
                    <a:pt x="178" y="123"/>
                  </a:cubicBezTo>
                  <a:cubicBezTo>
                    <a:pt x="187" y="137"/>
                    <a:pt x="203" y="148"/>
                    <a:pt x="206" y="165"/>
                  </a:cubicBezTo>
                  <a:cubicBezTo>
                    <a:pt x="217" y="228"/>
                    <a:pt x="199" y="296"/>
                    <a:pt x="220" y="357"/>
                  </a:cubicBezTo>
                  <a:cubicBezTo>
                    <a:pt x="260" y="470"/>
                    <a:pt x="392" y="450"/>
                    <a:pt x="480" y="480"/>
                  </a:cubicBezTo>
                  <a:cubicBezTo>
                    <a:pt x="548" y="546"/>
                    <a:pt x="509" y="657"/>
                    <a:pt x="535" y="741"/>
                  </a:cubicBezTo>
                  <a:cubicBezTo>
                    <a:pt x="546" y="776"/>
                    <a:pt x="606" y="798"/>
                    <a:pt x="631" y="82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217" name="Oval 145"/>
            <p:cNvSpPr>
              <a:spLocks noChangeArrowheads="1"/>
            </p:cNvSpPr>
            <p:nvPr/>
          </p:nvSpPr>
          <p:spPr bwMode="auto">
            <a:xfrm>
              <a:off x="2079" y="3506"/>
              <a:ext cx="80" cy="82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218" name="Arc 146"/>
            <p:cNvSpPr>
              <a:spLocks/>
            </p:cNvSpPr>
            <p:nvPr/>
          </p:nvSpPr>
          <p:spPr bwMode="auto">
            <a:xfrm>
              <a:off x="1299" y="1925"/>
              <a:ext cx="297" cy="266"/>
            </a:xfrm>
            <a:custGeom>
              <a:avLst/>
              <a:gdLst>
                <a:gd name="G0" fmla="+- 885 0 0"/>
                <a:gd name="G1" fmla="+- 21600 0 0"/>
                <a:gd name="G2" fmla="+- 21600 0 0"/>
                <a:gd name="T0" fmla="*/ 0 w 22485"/>
                <a:gd name="T1" fmla="*/ 18 h 21600"/>
                <a:gd name="T2" fmla="*/ 22485 w 22485"/>
                <a:gd name="T3" fmla="*/ 21600 h 21600"/>
                <a:gd name="T4" fmla="*/ 885 w 224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485" h="21600" fill="none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</a:path>
                <a:path w="22485" h="21600" stroke="0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  <a:lnTo>
                    <a:pt x="885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219" name="Line 147"/>
            <p:cNvSpPr>
              <a:spLocks noChangeShapeType="1"/>
            </p:cNvSpPr>
            <p:nvPr/>
          </p:nvSpPr>
          <p:spPr bwMode="auto">
            <a:xfrm flipV="1">
              <a:off x="1602" y="2190"/>
              <a:ext cx="0" cy="680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220" name="Line 148"/>
            <p:cNvSpPr>
              <a:spLocks noChangeShapeType="1"/>
            </p:cNvSpPr>
            <p:nvPr/>
          </p:nvSpPr>
          <p:spPr bwMode="auto">
            <a:xfrm flipH="1">
              <a:off x="1304" y="1751"/>
              <a:ext cx="137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31224" name="Group 152"/>
          <p:cNvGrpSpPr>
            <a:grpSpLocks/>
          </p:cNvGrpSpPr>
          <p:nvPr/>
        </p:nvGrpSpPr>
        <p:grpSpPr bwMode="auto">
          <a:xfrm>
            <a:off x="6353175" y="2667000"/>
            <a:ext cx="2395538" cy="3640138"/>
            <a:chOff x="4002" y="1680"/>
            <a:chExt cx="1509" cy="2293"/>
          </a:xfrm>
        </p:grpSpPr>
        <p:sp>
          <p:nvSpPr>
            <p:cNvPr id="131180" name="Line 108"/>
            <p:cNvSpPr>
              <a:spLocks noChangeShapeType="1"/>
            </p:cNvSpPr>
            <p:nvPr/>
          </p:nvSpPr>
          <p:spPr bwMode="auto">
            <a:xfrm flipV="1">
              <a:off x="4409" y="1706"/>
              <a:ext cx="0" cy="22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82" name="Arc 110"/>
            <p:cNvSpPr>
              <a:spLocks/>
            </p:cNvSpPr>
            <p:nvPr/>
          </p:nvSpPr>
          <p:spPr bwMode="auto">
            <a:xfrm>
              <a:off x="4048" y="2802"/>
              <a:ext cx="340" cy="28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83" name="Line 111"/>
            <p:cNvSpPr>
              <a:spLocks noChangeShapeType="1"/>
            </p:cNvSpPr>
            <p:nvPr/>
          </p:nvSpPr>
          <p:spPr bwMode="auto">
            <a:xfrm>
              <a:off x="4048" y="3079"/>
              <a:ext cx="1" cy="8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84" name="Arc 112"/>
            <p:cNvSpPr>
              <a:spLocks/>
            </p:cNvSpPr>
            <p:nvPr/>
          </p:nvSpPr>
          <p:spPr bwMode="auto">
            <a:xfrm>
              <a:off x="4406" y="1952"/>
              <a:ext cx="358" cy="2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85" name="Arc 113"/>
            <p:cNvSpPr>
              <a:spLocks/>
            </p:cNvSpPr>
            <p:nvPr/>
          </p:nvSpPr>
          <p:spPr bwMode="auto">
            <a:xfrm>
              <a:off x="4184" y="2071"/>
              <a:ext cx="506" cy="76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86" name="Rectangle 114"/>
            <p:cNvSpPr>
              <a:spLocks noChangeArrowheads="1"/>
            </p:cNvSpPr>
            <p:nvPr/>
          </p:nvSpPr>
          <p:spPr bwMode="auto">
            <a:xfrm>
              <a:off x="4455" y="2436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187" name="Rectangle 115"/>
            <p:cNvSpPr>
              <a:spLocks noChangeArrowheads="1"/>
            </p:cNvSpPr>
            <p:nvPr/>
          </p:nvSpPr>
          <p:spPr bwMode="auto">
            <a:xfrm>
              <a:off x="4002" y="1857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189" name="Line 117"/>
            <p:cNvSpPr>
              <a:spLocks noChangeShapeType="1"/>
            </p:cNvSpPr>
            <p:nvPr/>
          </p:nvSpPr>
          <p:spPr bwMode="auto">
            <a:xfrm flipV="1">
              <a:off x="4150" y="3180"/>
              <a:ext cx="0" cy="7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90" name="Line 118"/>
            <p:cNvSpPr>
              <a:spLocks noChangeShapeType="1"/>
            </p:cNvSpPr>
            <p:nvPr/>
          </p:nvSpPr>
          <p:spPr bwMode="auto">
            <a:xfrm>
              <a:off x="4764" y="2229"/>
              <a:ext cx="1" cy="17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91" name="Line 119"/>
            <p:cNvSpPr>
              <a:spLocks noChangeShapeType="1"/>
            </p:cNvSpPr>
            <p:nvPr/>
          </p:nvSpPr>
          <p:spPr bwMode="auto">
            <a:xfrm>
              <a:off x="4878" y="2764"/>
              <a:ext cx="333" cy="45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92" name="Rectangle 120"/>
            <p:cNvSpPr>
              <a:spLocks noChangeArrowheads="1"/>
            </p:cNvSpPr>
            <p:nvPr/>
          </p:nvSpPr>
          <p:spPr bwMode="auto">
            <a:xfrm>
              <a:off x="5213" y="2953"/>
              <a:ext cx="29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1193" name="Freeform 121"/>
            <p:cNvSpPr>
              <a:spLocks/>
            </p:cNvSpPr>
            <p:nvPr/>
          </p:nvSpPr>
          <p:spPr bwMode="auto">
            <a:xfrm>
              <a:off x="4779" y="2877"/>
              <a:ext cx="474" cy="7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123"/>
                </a:cxn>
                <a:cxn ang="0">
                  <a:pos x="206" y="165"/>
                </a:cxn>
                <a:cxn ang="0">
                  <a:pos x="220" y="357"/>
                </a:cxn>
                <a:cxn ang="0">
                  <a:pos x="480" y="480"/>
                </a:cxn>
                <a:cxn ang="0">
                  <a:pos x="535" y="741"/>
                </a:cxn>
                <a:cxn ang="0">
                  <a:pos x="631" y="823"/>
                </a:cxn>
              </a:cxnLst>
              <a:rect l="0" t="0" r="r" b="b"/>
              <a:pathLst>
                <a:path w="631" h="823">
                  <a:moveTo>
                    <a:pt x="0" y="0"/>
                  </a:moveTo>
                  <a:cubicBezTo>
                    <a:pt x="29" y="84"/>
                    <a:pt x="94" y="107"/>
                    <a:pt x="178" y="123"/>
                  </a:cubicBezTo>
                  <a:cubicBezTo>
                    <a:pt x="187" y="137"/>
                    <a:pt x="203" y="148"/>
                    <a:pt x="206" y="165"/>
                  </a:cubicBezTo>
                  <a:cubicBezTo>
                    <a:pt x="217" y="228"/>
                    <a:pt x="199" y="296"/>
                    <a:pt x="220" y="357"/>
                  </a:cubicBezTo>
                  <a:cubicBezTo>
                    <a:pt x="260" y="470"/>
                    <a:pt x="392" y="450"/>
                    <a:pt x="480" y="480"/>
                  </a:cubicBezTo>
                  <a:cubicBezTo>
                    <a:pt x="548" y="546"/>
                    <a:pt x="509" y="657"/>
                    <a:pt x="535" y="741"/>
                  </a:cubicBezTo>
                  <a:cubicBezTo>
                    <a:pt x="546" y="776"/>
                    <a:pt x="606" y="798"/>
                    <a:pt x="631" y="82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94" name="Oval 122"/>
            <p:cNvSpPr>
              <a:spLocks noChangeArrowheads="1"/>
            </p:cNvSpPr>
            <p:nvPr/>
          </p:nvSpPr>
          <p:spPr bwMode="auto">
            <a:xfrm>
              <a:off x="5242" y="3551"/>
              <a:ext cx="80" cy="82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95" name="Arc 123"/>
            <p:cNvSpPr>
              <a:spLocks/>
            </p:cNvSpPr>
            <p:nvPr/>
          </p:nvSpPr>
          <p:spPr bwMode="auto">
            <a:xfrm>
              <a:off x="4462" y="1970"/>
              <a:ext cx="297" cy="266"/>
            </a:xfrm>
            <a:custGeom>
              <a:avLst/>
              <a:gdLst>
                <a:gd name="G0" fmla="+- 885 0 0"/>
                <a:gd name="G1" fmla="+- 21600 0 0"/>
                <a:gd name="G2" fmla="+- 21600 0 0"/>
                <a:gd name="T0" fmla="*/ 0 w 22485"/>
                <a:gd name="T1" fmla="*/ 18 h 21600"/>
                <a:gd name="T2" fmla="*/ 22485 w 22485"/>
                <a:gd name="T3" fmla="*/ 21600 h 21600"/>
                <a:gd name="T4" fmla="*/ 885 w 224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485" h="21600" fill="none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</a:path>
                <a:path w="22485" h="21600" stroke="0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  <a:lnTo>
                    <a:pt x="885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1196" name="Line 124"/>
            <p:cNvSpPr>
              <a:spLocks noChangeShapeType="1"/>
            </p:cNvSpPr>
            <p:nvPr/>
          </p:nvSpPr>
          <p:spPr bwMode="auto">
            <a:xfrm flipV="1">
              <a:off x="4765" y="2235"/>
              <a:ext cx="0" cy="680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198" name="Freeform 126"/>
            <p:cNvSpPr>
              <a:spLocks/>
            </p:cNvSpPr>
            <p:nvPr/>
          </p:nvSpPr>
          <p:spPr bwMode="auto">
            <a:xfrm>
              <a:off x="4504" y="1680"/>
              <a:ext cx="236" cy="284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228" y="4"/>
                </a:cxn>
                <a:cxn ang="0">
                  <a:pos x="192" y="68"/>
                </a:cxn>
                <a:cxn ang="0">
                  <a:pos x="156" y="104"/>
                </a:cxn>
                <a:cxn ang="0">
                  <a:pos x="144" y="172"/>
                </a:cxn>
                <a:cxn ang="0">
                  <a:pos x="140" y="220"/>
                </a:cxn>
                <a:cxn ang="0">
                  <a:pos x="32" y="256"/>
                </a:cxn>
                <a:cxn ang="0">
                  <a:pos x="0" y="284"/>
                </a:cxn>
              </a:cxnLst>
              <a:rect l="0" t="0" r="r" b="b"/>
              <a:pathLst>
                <a:path w="236" h="284">
                  <a:moveTo>
                    <a:pt x="216" y="0"/>
                  </a:moveTo>
                  <a:cubicBezTo>
                    <a:pt x="220" y="1"/>
                    <a:pt x="227" y="0"/>
                    <a:pt x="228" y="4"/>
                  </a:cubicBezTo>
                  <a:cubicBezTo>
                    <a:pt x="236" y="38"/>
                    <a:pt x="211" y="49"/>
                    <a:pt x="192" y="68"/>
                  </a:cubicBezTo>
                  <a:cubicBezTo>
                    <a:pt x="188" y="80"/>
                    <a:pt x="168" y="96"/>
                    <a:pt x="156" y="104"/>
                  </a:cubicBezTo>
                  <a:cubicBezTo>
                    <a:pt x="132" y="140"/>
                    <a:pt x="139" y="118"/>
                    <a:pt x="144" y="172"/>
                  </a:cubicBezTo>
                  <a:cubicBezTo>
                    <a:pt x="143" y="188"/>
                    <a:pt x="143" y="204"/>
                    <a:pt x="140" y="220"/>
                  </a:cubicBezTo>
                  <a:cubicBezTo>
                    <a:pt x="135" y="244"/>
                    <a:pt x="50" y="254"/>
                    <a:pt x="32" y="256"/>
                  </a:cubicBezTo>
                  <a:cubicBezTo>
                    <a:pt x="1" y="266"/>
                    <a:pt x="12" y="260"/>
                    <a:pt x="0" y="284"/>
                  </a:cubicBezTo>
                </a:path>
              </a:pathLst>
            </a:cu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1221" name="Line 149"/>
            <p:cNvSpPr>
              <a:spLocks noChangeShapeType="1"/>
            </p:cNvSpPr>
            <p:nvPr/>
          </p:nvSpPr>
          <p:spPr bwMode="auto">
            <a:xfrm flipV="1">
              <a:off x="4649" y="2931"/>
              <a:ext cx="6" cy="10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1225" name="Oval 153"/>
          <p:cNvSpPr>
            <a:spLocks noChangeArrowheads="1"/>
          </p:cNvSpPr>
          <p:nvPr/>
        </p:nvSpPr>
        <p:spPr bwMode="auto">
          <a:xfrm>
            <a:off x="1836738" y="2852738"/>
            <a:ext cx="431800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1227" name="Oval 155"/>
          <p:cNvSpPr>
            <a:spLocks noChangeArrowheads="1"/>
          </p:cNvSpPr>
          <p:nvPr/>
        </p:nvSpPr>
        <p:spPr bwMode="auto">
          <a:xfrm>
            <a:off x="4284663" y="2852738"/>
            <a:ext cx="431800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1228" name="Oval 156"/>
          <p:cNvSpPr>
            <a:spLocks noChangeArrowheads="1"/>
          </p:cNvSpPr>
          <p:nvPr/>
        </p:nvSpPr>
        <p:spPr bwMode="auto">
          <a:xfrm>
            <a:off x="6804025" y="2925763"/>
            <a:ext cx="431800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3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131075" grpId="0"/>
      <p:bldP spid="131128" grpId="0"/>
      <p:bldP spid="131129" grpId="0"/>
      <p:bldP spid="131130" grpId="0"/>
      <p:bldP spid="131225" grpId="0" animBg="1"/>
      <p:bldP spid="131227" grpId="0" animBg="1"/>
      <p:bldP spid="13122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684213" y="476250"/>
            <a:ext cx="76327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VENO-VENOUS SHUNTS:</a:t>
            </a:r>
          </a:p>
          <a:p>
            <a:pPr algn="ctr">
              <a:spcBef>
                <a:spcPct val="50000"/>
              </a:spcBef>
            </a:pPr>
            <a:r>
              <a:rPr lang="es-ES" sz="3200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Differential</a:t>
            </a:r>
            <a:r>
              <a:rPr lang="es-ES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diagnosis</a:t>
            </a:r>
            <a:endParaRPr lang="es-ES" sz="32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900113" y="1919288"/>
            <a:ext cx="80645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err="1" smtClean="0"/>
              <a:t>type</a:t>
            </a:r>
            <a:r>
              <a:rPr lang="es-ES" b="1" dirty="0" smtClean="0"/>
              <a:t> 2C </a:t>
            </a:r>
            <a:r>
              <a:rPr lang="es-ES" b="1" dirty="0"/>
              <a:t>vs </a:t>
            </a:r>
            <a:r>
              <a:rPr lang="es-ES" b="1" dirty="0" err="1"/>
              <a:t>Shunt</a:t>
            </a:r>
            <a:r>
              <a:rPr lang="es-ES" b="1" dirty="0"/>
              <a:t>  </a:t>
            </a:r>
            <a:r>
              <a:rPr lang="es-ES" b="1" dirty="0" smtClean="0"/>
              <a:t>type1+2 </a:t>
            </a:r>
            <a:r>
              <a:rPr lang="es-ES" b="1" dirty="0"/>
              <a:t>y </a:t>
            </a:r>
            <a:r>
              <a:rPr lang="es-ES" b="1" dirty="0" err="1"/>
              <a:t>Shunt</a:t>
            </a:r>
            <a:r>
              <a:rPr lang="es-ES" b="1" dirty="0"/>
              <a:t> </a:t>
            </a:r>
            <a:r>
              <a:rPr lang="es-ES" b="1" dirty="0" smtClean="0"/>
              <a:t>type4+2</a:t>
            </a:r>
            <a:endParaRPr lang="es-ES" b="1" dirty="0"/>
          </a:p>
          <a:p>
            <a:pPr marL="457200" indent="-457200">
              <a:spcBef>
                <a:spcPct val="50000"/>
              </a:spcBef>
            </a:pPr>
            <a:endParaRPr lang="es-ES" b="1" dirty="0"/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116013" y="6333132"/>
            <a:ext cx="23038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err="1"/>
              <a:t>Shunt</a:t>
            </a:r>
            <a:r>
              <a:rPr lang="es-ES" dirty="0"/>
              <a:t> </a:t>
            </a:r>
            <a:r>
              <a:rPr lang="es-ES" dirty="0" err="1" smtClean="0"/>
              <a:t>type</a:t>
            </a:r>
            <a:r>
              <a:rPr lang="es-ES" dirty="0" smtClean="0"/>
              <a:t> 2B</a:t>
            </a:r>
            <a:endParaRPr lang="es-ES" dirty="0"/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3840163" y="6309320"/>
            <a:ext cx="21788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err="1"/>
              <a:t>Shunt</a:t>
            </a:r>
            <a:r>
              <a:rPr lang="es-ES" dirty="0"/>
              <a:t> </a:t>
            </a:r>
            <a:r>
              <a:rPr lang="es-ES" dirty="0" smtClean="0"/>
              <a:t>type1+2</a:t>
            </a:r>
            <a:endParaRPr lang="es-ES" dirty="0"/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6443663" y="6309320"/>
            <a:ext cx="22637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err="1"/>
              <a:t>Shunt</a:t>
            </a:r>
            <a:r>
              <a:rPr lang="es-ES" dirty="0"/>
              <a:t> </a:t>
            </a:r>
            <a:r>
              <a:rPr lang="es-ES" dirty="0" err="1" smtClean="0"/>
              <a:t>type</a:t>
            </a:r>
            <a:r>
              <a:rPr lang="es-ES" dirty="0" smtClean="0"/>
              <a:t> 4+2</a:t>
            </a:r>
            <a:endParaRPr lang="es-ES" dirty="0"/>
          </a:p>
        </p:txBody>
      </p:sp>
      <p:grpSp>
        <p:nvGrpSpPr>
          <p:cNvPr id="132198" name="Group 102"/>
          <p:cNvGrpSpPr>
            <a:grpSpLocks/>
          </p:cNvGrpSpPr>
          <p:nvPr/>
        </p:nvGrpSpPr>
        <p:grpSpPr bwMode="auto">
          <a:xfrm>
            <a:off x="1096963" y="2779713"/>
            <a:ext cx="2538412" cy="3457575"/>
            <a:chOff x="567" y="1706"/>
            <a:chExt cx="1785" cy="2359"/>
          </a:xfrm>
        </p:grpSpPr>
        <p:grpSp>
          <p:nvGrpSpPr>
            <p:cNvPr id="132179" name="Group 83"/>
            <p:cNvGrpSpPr>
              <a:grpSpLocks/>
            </p:cNvGrpSpPr>
            <p:nvPr/>
          </p:nvGrpSpPr>
          <p:grpSpPr bwMode="auto">
            <a:xfrm>
              <a:off x="567" y="1706"/>
              <a:ext cx="1785" cy="2359"/>
              <a:chOff x="2109" y="935"/>
              <a:chExt cx="1928" cy="2903"/>
            </a:xfrm>
          </p:grpSpPr>
          <p:sp>
            <p:nvSpPr>
              <p:cNvPr id="132180" name="Arc 84"/>
              <p:cNvSpPr>
                <a:spLocks/>
              </p:cNvSpPr>
              <p:nvPr/>
            </p:nvSpPr>
            <p:spPr bwMode="auto">
              <a:xfrm>
                <a:off x="2169" y="2327"/>
                <a:ext cx="440" cy="36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81" name="Line 85"/>
              <p:cNvSpPr>
                <a:spLocks noChangeShapeType="1"/>
              </p:cNvSpPr>
              <p:nvPr/>
            </p:nvSpPr>
            <p:spPr bwMode="auto">
              <a:xfrm>
                <a:off x="2169" y="2679"/>
                <a:ext cx="1" cy="11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82" name="Arc 86"/>
              <p:cNvSpPr>
                <a:spLocks/>
              </p:cNvSpPr>
              <p:nvPr/>
            </p:nvSpPr>
            <p:spPr bwMode="auto">
              <a:xfrm>
                <a:off x="2633" y="1247"/>
                <a:ext cx="464" cy="37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83" name="Arc 87"/>
              <p:cNvSpPr>
                <a:spLocks/>
              </p:cNvSpPr>
              <p:nvPr/>
            </p:nvSpPr>
            <p:spPr bwMode="auto">
              <a:xfrm>
                <a:off x="2345" y="1399"/>
                <a:ext cx="656" cy="972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510 h 21600"/>
                  <a:gd name="T2" fmla="*/ 2160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</a:path>
                  <a:path w="21600" h="21600" stroke="0" extrusionOk="0">
                    <a:moveTo>
                      <a:pt x="0" y="21510"/>
                    </a:moveTo>
                    <a:cubicBezTo>
                      <a:pt x="49" y="9615"/>
                      <a:pt x="9705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84" name="Rectangle 88"/>
              <p:cNvSpPr>
                <a:spLocks noChangeArrowheads="1"/>
              </p:cNvSpPr>
              <p:nvPr/>
            </p:nvSpPr>
            <p:spPr bwMode="auto">
              <a:xfrm>
                <a:off x="2696" y="1861"/>
                <a:ext cx="361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2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185" name="Line 89"/>
              <p:cNvSpPr>
                <a:spLocks noChangeShapeType="1"/>
              </p:cNvSpPr>
              <p:nvPr/>
            </p:nvSpPr>
            <p:spPr bwMode="auto">
              <a:xfrm flipV="1">
                <a:off x="2637" y="935"/>
                <a:ext cx="0" cy="288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86" name="Rectangle 90"/>
              <p:cNvSpPr>
                <a:spLocks noChangeArrowheads="1"/>
              </p:cNvSpPr>
              <p:nvPr/>
            </p:nvSpPr>
            <p:spPr bwMode="auto">
              <a:xfrm>
                <a:off x="2109" y="1128"/>
                <a:ext cx="361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1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187" name="Line 91"/>
              <p:cNvSpPr>
                <a:spLocks noChangeShapeType="1"/>
              </p:cNvSpPr>
              <p:nvPr/>
            </p:nvSpPr>
            <p:spPr bwMode="auto">
              <a:xfrm flipV="1">
                <a:off x="2971" y="3002"/>
                <a:ext cx="0" cy="8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88" name="Line 92"/>
              <p:cNvSpPr>
                <a:spLocks noChangeShapeType="1"/>
              </p:cNvSpPr>
              <p:nvPr/>
            </p:nvSpPr>
            <p:spPr bwMode="auto">
              <a:xfrm flipV="1">
                <a:off x="2301" y="2807"/>
                <a:ext cx="0" cy="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89" name="Line 93"/>
              <p:cNvSpPr>
                <a:spLocks noChangeShapeType="1"/>
              </p:cNvSpPr>
              <p:nvPr/>
            </p:nvSpPr>
            <p:spPr bwMode="auto">
              <a:xfrm>
                <a:off x="3097" y="1599"/>
                <a:ext cx="1" cy="21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90" name="Line 94"/>
              <p:cNvSpPr>
                <a:spLocks noChangeShapeType="1"/>
              </p:cNvSpPr>
              <p:nvPr/>
            </p:nvSpPr>
            <p:spPr bwMode="auto">
              <a:xfrm>
                <a:off x="3245" y="2279"/>
                <a:ext cx="432" cy="5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91" name="Rectangle 95"/>
              <p:cNvSpPr>
                <a:spLocks noChangeArrowheads="1"/>
              </p:cNvSpPr>
              <p:nvPr/>
            </p:nvSpPr>
            <p:spPr bwMode="auto">
              <a:xfrm>
                <a:off x="3677" y="2518"/>
                <a:ext cx="360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b="1">
                    <a:solidFill>
                      <a:schemeClr val="tx2"/>
                    </a:solidFill>
                  </a:rPr>
                  <a:t>R 3</a:t>
                </a:r>
                <a:endParaRPr lang="it-IT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192" name="Freeform 96"/>
              <p:cNvSpPr>
                <a:spLocks/>
              </p:cNvSpPr>
              <p:nvPr/>
            </p:nvSpPr>
            <p:spPr bwMode="auto">
              <a:xfrm>
                <a:off x="3117" y="2423"/>
                <a:ext cx="615" cy="91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8" y="123"/>
                  </a:cxn>
                  <a:cxn ang="0">
                    <a:pos x="206" y="165"/>
                  </a:cxn>
                  <a:cxn ang="0">
                    <a:pos x="220" y="357"/>
                  </a:cxn>
                  <a:cxn ang="0">
                    <a:pos x="480" y="480"/>
                  </a:cxn>
                  <a:cxn ang="0">
                    <a:pos x="535" y="741"/>
                  </a:cxn>
                  <a:cxn ang="0">
                    <a:pos x="631" y="823"/>
                  </a:cxn>
                </a:cxnLst>
                <a:rect l="0" t="0" r="r" b="b"/>
                <a:pathLst>
                  <a:path w="631" h="823">
                    <a:moveTo>
                      <a:pt x="0" y="0"/>
                    </a:moveTo>
                    <a:cubicBezTo>
                      <a:pt x="29" y="84"/>
                      <a:pt x="94" y="107"/>
                      <a:pt x="178" y="123"/>
                    </a:cubicBezTo>
                    <a:cubicBezTo>
                      <a:pt x="187" y="137"/>
                      <a:pt x="203" y="148"/>
                      <a:pt x="206" y="165"/>
                    </a:cubicBezTo>
                    <a:cubicBezTo>
                      <a:pt x="217" y="228"/>
                      <a:pt x="199" y="296"/>
                      <a:pt x="220" y="357"/>
                    </a:cubicBezTo>
                    <a:cubicBezTo>
                      <a:pt x="260" y="470"/>
                      <a:pt x="392" y="450"/>
                      <a:pt x="480" y="480"/>
                    </a:cubicBezTo>
                    <a:cubicBezTo>
                      <a:pt x="548" y="546"/>
                      <a:pt x="509" y="657"/>
                      <a:pt x="535" y="741"/>
                    </a:cubicBezTo>
                    <a:cubicBezTo>
                      <a:pt x="546" y="776"/>
                      <a:pt x="606" y="798"/>
                      <a:pt x="631" y="823"/>
                    </a:cubicBezTo>
                  </a:path>
                </a:pathLst>
              </a:custGeom>
              <a:noFill/>
              <a:ln w="57150" cmpd="sng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93" name="Oval 97"/>
              <p:cNvSpPr>
                <a:spLocks noChangeArrowheads="1"/>
              </p:cNvSpPr>
              <p:nvPr/>
            </p:nvSpPr>
            <p:spPr bwMode="auto">
              <a:xfrm>
                <a:off x="3717" y="3279"/>
                <a:ext cx="104" cy="104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94" name="Arc 98"/>
              <p:cNvSpPr>
                <a:spLocks/>
              </p:cNvSpPr>
              <p:nvPr/>
            </p:nvSpPr>
            <p:spPr bwMode="auto">
              <a:xfrm>
                <a:off x="2706" y="1271"/>
                <a:ext cx="385" cy="337"/>
              </a:xfrm>
              <a:custGeom>
                <a:avLst/>
                <a:gdLst>
                  <a:gd name="G0" fmla="+- 885 0 0"/>
                  <a:gd name="G1" fmla="+- 21600 0 0"/>
                  <a:gd name="G2" fmla="+- 21600 0 0"/>
                  <a:gd name="T0" fmla="*/ 0 w 22485"/>
                  <a:gd name="T1" fmla="*/ 18 h 21600"/>
                  <a:gd name="T2" fmla="*/ 22485 w 22485"/>
                  <a:gd name="T3" fmla="*/ 21600 h 21600"/>
                  <a:gd name="T4" fmla="*/ 885 w 2248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485" h="21600" fill="none" extrusionOk="0">
                    <a:moveTo>
                      <a:pt x="0" y="18"/>
                    </a:moveTo>
                    <a:cubicBezTo>
                      <a:pt x="294" y="6"/>
                      <a:pt x="589" y="-1"/>
                      <a:pt x="885" y="0"/>
                    </a:cubicBezTo>
                    <a:cubicBezTo>
                      <a:pt x="12814" y="0"/>
                      <a:pt x="22485" y="9670"/>
                      <a:pt x="22485" y="21600"/>
                    </a:cubicBezTo>
                  </a:path>
                  <a:path w="22485" h="21600" stroke="0" extrusionOk="0">
                    <a:moveTo>
                      <a:pt x="0" y="18"/>
                    </a:moveTo>
                    <a:cubicBezTo>
                      <a:pt x="294" y="6"/>
                      <a:pt x="589" y="-1"/>
                      <a:pt x="885" y="0"/>
                    </a:cubicBezTo>
                    <a:cubicBezTo>
                      <a:pt x="12814" y="0"/>
                      <a:pt x="22485" y="9670"/>
                      <a:pt x="22485" y="21600"/>
                    </a:cubicBezTo>
                    <a:lnTo>
                      <a:pt x="885" y="21600"/>
                    </a:lnTo>
                    <a:close/>
                  </a:path>
                </a:pathLst>
              </a:cu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95" name="Line 99"/>
              <p:cNvSpPr>
                <a:spLocks noChangeShapeType="1"/>
              </p:cNvSpPr>
              <p:nvPr/>
            </p:nvSpPr>
            <p:spPr bwMode="auto">
              <a:xfrm flipV="1">
                <a:off x="3099" y="1607"/>
                <a:ext cx="0" cy="1248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96" name="Oval 100"/>
              <p:cNvSpPr>
                <a:spLocks noChangeArrowheads="1"/>
              </p:cNvSpPr>
              <p:nvPr/>
            </p:nvSpPr>
            <p:spPr bwMode="auto">
              <a:xfrm>
                <a:off x="3048" y="2807"/>
                <a:ext cx="104" cy="104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32197" name="Line 101"/>
            <p:cNvSpPr>
              <a:spLocks noChangeShapeType="1"/>
            </p:cNvSpPr>
            <p:nvPr/>
          </p:nvSpPr>
          <p:spPr bwMode="auto">
            <a:xfrm flipV="1">
              <a:off x="1111" y="1797"/>
              <a:ext cx="136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32200" name="Group 104"/>
          <p:cNvGrpSpPr>
            <a:grpSpLocks/>
          </p:cNvGrpSpPr>
          <p:nvPr/>
        </p:nvGrpSpPr>
        <p:grpSpPr bwMode="auto">
          <a:xfrm>
            <a:off x="3905250" y="2636838"/>
            <a:ext cx="2395538" cy="3600450"/>
            <a:chOff x="2414" y="1661"/>
            <a:chExt cx="1509" cy="2268"/>
          </a:xfrm>
        </p:grpSpPr>
        <p:sp>
          <p:nvSpPr>
            <p:cNvPr id="132104" name="Rectangle 8"/>
            <p:cNvSpPr>
              <a:spLocks noChangeArrowheads="1"/>
            </p:cNvSpPr>
            <p:nvPr/>
          </p:nvSpPr>
          <p:spPr bwMode="auto">
            <a:xfrm>
              <a:off x="3625" y="2909"/>
              <a:ext cx="29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2105" name="Line 9"/>
            <p:cNvSpPr>
              <a:spLocks noChangeShapeType="1"/>
            </p:cNvSpPr>
            <p:nvPr/>
          </p:nvSpPr>
          <p:spPr bwMode="auto">
            <a:xfrm flipV="1">
              <a:off x="2835" y="1661"/>
              <a:ext cx="0" cy="22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06" name="Arc 10"/>
            <p:cNvSpPr>
              <a:spLocks/>
            </p:cNvSpPr>
            <p:nvPr/>
          </p:nvSpPr>
          <p:spPr bwMode="auto">
            <a:xfrm>
              <a:off x="2460" y="2758"/>
              <a:ext cx="340" cy="28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07" name="Line 11"/>
            <p:cNvSpPr>
              <a:spLocks noChangeShapeType="1"/>
            </p:cNvSpPr>
            <p:nvPr/>
          </p:nvSpPr>
          <p:spPr bwMode="auto">
            <a:xfrm>
              <a:off x="2460" y="3035"/>
              <a:ext cx="1" cy="8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08" name="Arc 12"/>
            <p:cNvSpPr>
              <a:spLocks/>
            </p:cNvSpPr>
            <p:nvPr/>
          </p:nvSpPr>
          <p:spPr bwMode="auto">
            <a:xfrm>
              <a:off x="2818" y="1908"/>
              <a:ext cx="358" cy="2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09" name="Arc 13"/>
            <p:cNvSpPr>
              <a:spLocks/>
            </p:cNvSpPr>
            <p:nvPr/>
          </p:nvSpPr>
          <p:spPr bwMode="auto">
            <a:xfrm>
              <a:off x="2596" y="2027"/>
              <a:ext cx="506" cy="76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10" name="Rectangle 14"/>
            <p:cNvSpPr>
              <a:spLocks noChangeArrowheads="1"/>
            </p:cNvSpPr>
            <p:nvPr/>
          </p:nvSpPr>
          <p:spPr bwMode="auto">
            <a:xfrm>
              <a:off x="2867" y="2392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2111" name="Rectangle 15"/>
            <p:cNvSpPr>
              <a:spLocks noChangeArrowheads="1"/>
            </p:cNvSpPr>
            <p:nvPr/>
          </p:nvSpPr>
          <p:spPr bwMode="auto">
            <a:xfrm>
              <a:off x="2414" y="1813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2112" name="Line 16"/>
            <p:cNvSpPr>
              <a:spLocks noChangeShapeType="1"/>
            </p:cNvSpPr>
            <p:nvPr/>
          </p:nvSpPr>
          <p:spPr bwMode="auto">
            <a:xfrm flipV="1">
              <a:off x="2562" y="3136"/>
              <a:ext cx="0" cy="7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13" name="Line 17"/>
            <p:cNvSpPr>
              <a:spLocks noChangeShapeType="1"/>
            </p:cNvSpPr>
            <p:nvPr/>
          </p:nvSpPr>
          <p:spPr bwMode="auto">
            <a:xfrm>
              <a:off x="3176" y="2185"/>
              <a:ext cx="1" cy="17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14" name="Line 18"/>
            <p:cNvSpPr>
              <a:spLocks noChangeShapeType="1"/>
            </p:cNvSpPr>
            <p:nvPr/>
          </p:nvSpPr>
          <p:spPr bwMode="auto">
            <a:xfrm>
              <a:off x="3290" y="2720"/>
              <a:ext cx="333" cy="45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3191" y="2833"/>
              <a:ext cx="474" cy="7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123"/>
                </a:cxn>
                <a:cxn ang="0">
                  <a:pos x="206" y="165"/>
                </a:cxn>
                <a:cxn ang="0">
                  <a:pos x="220" y="357"/>
                </a:cxn>
                <a:cxn ang="0">
                  <a:pos x="480" y="480"/>
                </a:cxn>
                <a:cxn ang="0">
                  <a:pos x="535" y="741"/>
                </a:cxn>
                <a:cxn ang="0">
                  <a:pos x="631" y="823"/>
                </a:cxn>
              </a:cxnLst>
              <a:rect l="0" t="0" r="r" b="b"/>
              <a:pathLst>
                <a:path w="631" h="823">
                  <a:moveTo>
                    <a:pt x="0" y="0"/>
                  </a:moveTo>
                  <a:cubicBezTo>
                    <a:pt x="29" y="84"/>
                    <a:pt x="94" y="107"/>
                    <a:pt x="178" y="123"/>
                  </a:cubicBezTo>
                  <a:cubicBezTo>
                    <a:pt x="187" y="137"/>
                    <a:pt x="203" y="148"/>
                    <a:pt x="206" y="165"/>
                  </a:cubicBezTo>
                  <a:cubicBezTo>
                    <a:pt x="217" y="228"/>
                    <a:pt x="199" y="296"/>
                    <a:pt x="220" y="357"/>
                  </a:cubicBezTo>
                  <a:cubicBezTo>
                    <a:pt x="260" y="470"/>
                    <a:pt x="392" y="450"/>
                    <a:pt x="480" y="480"/>
                  </a:cubicBezTo>
                  <a:cubicBezTo>
                    <a:pt x="548" y="546"/>
                    <a:pt x="509" y="657"/>
                    <a:pt x="535" y="741"/>
                  </a:cubicBezTo>
                  <a:cubicBezTo>
                    <a:pt x="546" y="776"/>
                    <a:pt x="606" y="798"/>
                    <a:pt x="631" y="82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16" name="Oval 20"/>
            <p:cNvSpPr>
              <a:spLocks noChangeArrowheads="1"/>
            </p:cNvSpPr>
            <p:nvPr/>
          </p:nvSpPr>
          <p:spPr bwMode="auto">
            <a:xfrm>
              <a:off x="3616" y="3507"/>
              <a:ext cx="80" cy="82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17" name="Arc 21"/>
            <p:cNvSpPr>
              <a:spLocks/>
            </p:cNvSpPr>
            <p:nvPr/>
          </p:nvSpPr>
          <p:spPr bwMode="auto">
            <a:xfrm>
              <a:off x="2901" y="1933"/>
              <a:ext cx="297" cy="266"/>
            </a:xfrm>
            <a:custGeom>
              <a:avLst/>
              <a:gdLst>
                <a:gd name="G0" fmla="+- 885 0 0"/>
                <a:gd name="G1" fmla="+- 21600 0 0"/>
                <a:gd name="G2" fmla="+- 21600 0 0"/>
                <a:gd name="T0" fmla="*/ 0 w 22485"/>
                <a:gd name="T1" fmla="*/ 18 h 21600"/>
                <a:gd name="T2" fmla="*/ 22485 w 22485"/>
                <a:gd name="T3" fmla="*/ 21600 h 21600"/>
                <a:gd name="T4" fmla="*/ 885 w 224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485" h="21600" fill="none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</a:path>
                <a:path w="22485" h="21600" stroke="0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  <a:lnTo>
                    <a:pt x="885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18" name="Line 22"/>
            <p:cNvSpPr>
              <a:spLocks noChangeShapeType="1"/>
            </p:cNvSpPr>
            <p:nvPr/>
          </p:nvSpPr>
          <p:spPr bwMode="auto">
            <a:xfrm flipH="1" flipV="1">
              <a:off x="3198" y="2160"/>
              <a:ext cx="0" cy="1089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19" name="Line 23"/>
            <p:cNvSpPr>
              <a:spLocks noChangeShapeType="1"/>
            </p:cNvSpPr>
            <p:nvPr/>
          </p:nvSpPr>
          <p:spPr bwMode="auto">
            <a:xfrm flipH="1">
              <a:off x="2834" y="1933"/>
              <a:ext cx="91" cy="0"/>
            </a:xfrm>
            <a:prstGeom prst="line">
              <a:avLst/>
            </a:prstGeom>
            <a:noFill/>
            <a:ln w="984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20" name="Line 24"/>
            <p:cNvSpPr>
              <a:spLocks noChangeShapeType="1"/>
            </p:cNvSpPr>
            <p:nvPr/>
          </p:nvSpPr>
          <p:spPr bwMode="auto">
            <a:xfrm flipV="1">
              <a:off x="3055" y="3385"/>
              <a:ext cx="6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99" name="Oval 103"/>
            <p:cNvSpPr>
              <a:spLocks noChangeArrowheads="1"/>
            </p:cNvSpPr>
            <p:nvPr/>
          </p:nvSpPr>
          <p:spPr bwMode="auto">
            <a:xfrm>
              <a:off x="3163" y="3203"/>
              <a:ext cx="80" cy="82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32202" name="Group 106"/>
          <p:cNvGrpSpPr>
            <a:grpSpLocks/>
          </p:cNvGrpSpPr>
          <p:nvPr/>
        </p:nvGrpSpPr>
        <p:grpSpPr bwMode="auto">
          <a:xfrm>
            <a:off x="6516688" y="2667000"/>
            <a:ext cx="2395537" cy="3641725"/>
            <a:chOff x="4093" y="1680"/>
            <a:chExt cx="1509" cy="2294"/>
          </a:xfrm>
        </p:grpSpPr>
        <p:sp>
          <p:nvSpPr>
            <p:cNvPr id="132156" name="Line 60"/>
            <p:cNvSpPr>
              <a:spLocks noChangeShapeType="1"/>
            </p:cNvSpPr>
            <p:nvPr/>
          </p:nvSpPr>
          <p:spPr bwMode="auto">
            <a:xfrm flipV="1">
              <a:off x="4500" y="1706"/>
              <a:ext cx="0" cy="22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57" name="Arc 61"/>
            <p:cNvSpPr>
              <a:spLocks/>
            </p:cNvSpPr>
            <p:nvPr/>
          </p:nvSpPr>
          <p:spPr bwMode="auto">
            <a:xfrm>
              <a:off x="4139" y="2802"/>
              <a:ext cx="340" cy="28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58" name="Line 62"/>
            <p:cNvSpPr>
              <a:spLocks noChangeShapeType="1"/>
            </p:cNvSpPr>
            <p:nvPr/>
          </p:nvSpPr>
          <p:spPr bwMode="auto">
            <a:xfrm>
              <a:off x="4139" y="3079"/>
              <a:ext cx="1" cy="8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59" name="Arc 63"/>
            <p:cNvSpPr>
              <a:spLocks/>
            </p:cNvSpPr>
            <p:nvPr/>
          </p:nvSpPr>
          <p:spPr bwMode="auto">
            <a:xfrm>
              <a:off x="4497" y="1952"/>
              <a:ext cx="358" cy="2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60" name="Arc 64"/>
            <p:cNvSpPr>
              <a:spLocks/>
            </p:cNvSpPr>
            <p:nvPr/>
          </p:nvSpPr>
          <p:spPr bwMode="auto">
            <a:xfrm>
              <a:off x="4275" y="2071"/>
              <a:ext cx="506" cy="76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61" name="Rectangle 65"/>
            <p:cNvSpPr>
              <a:spLocks noChangeArrowheads="1"/>
            </p:cNvSpPr>
            <p:nvPr/>
          </p:nvSpPr>
          <p:spPr bwMode="auto">
            <a:xfrm>
              <a:off x="4546" y="2436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2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2162" name="Rectangle 66"/>
            <p:cNvSpPr>
              <a:spLocks noChangeArrowheads="1"/>
            </p:cNvSpPr>
            <p:nvPr/>
          </p:nvSpPr>
          <p:spPr bwMode="auto">
            <a:xfrm>
              <a:off x="4093" y="1857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1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2163" name="Line 67"/>
            <p:cNvSpPr>
              <a:spLocks noChangeShapeType="1"/>
            </p:cNvSpPr>
            <p:nvPr/>
          </p:nvSpPr>
          <p:spPr bwMode="auto">
            <a:xfrm flipV="1">
              <a:off x="4241" y="3180"/>
              <a:ext cx="0" cy="7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64" name="Line 68"/>
            <p:cNvSpPr>
              <a:spLocks noChangeShapeType="1"/>
            </p:cNvSpPr>
            <p:nvPr/>
          </p:nvSpPr>
          <p:spPr bwMode="auto">
            <a:xfrm>
              <a:off x="4855" y="2229"/>
              <a:ext cx="1" cy="17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65" name="Line 69"/>
            <p:cNvSpPr>
              <a:spLocks noChangeShapeType="1"/>
            </p:cNvSpPr>
            <p:nvPr/>
          </p:nvSpPr>
          <p:spPr bwMode="auto">
            <a:xfrm>
              <a:off x="4969" y="2764"/>
              <a:ext cx="333" cy="45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66" name="Rectangle 70"/>
            <p:cNvSpPr>
              <a:spLocks noChangeArrowheads="1"/>
            </p:cNvSpPr>
            <p:nvPr/>
          </p:nvSpPr>
          <p:spPr bwMode="auto">
            <a:xfrm>
              <a:off x="5304" y="2953"/>
              <a:ext cx="29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chemeClr val="tx2"/>
                  </a:solidFill>
                </a:rPr>
                <a:t>R 3</a:t>
              </a:r>
              <a:endParaRPr lang="it-IT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32167" name="Freeform 71"/>
            <p:cNvSpPr>
              <a:spLocks/>
            </p:cNvSpPr>
            <p:nvPr/>
          </p:nvSpPr>
          <p:spPr bwMode="auto">
            <a:xfrm>
              <a:off x="4870" y="2877"/>
              <a:ext cx="474" cy="7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123"/>
                </a:cxn>
                <a:cxn ang="0">
                  <a:pos x="206" y="165"/>
                </a:cxn>
                <a:cxn ang="0">
                  <a:pos x="220" y="357"/>
                </a:cxn>
                <a:cxn ang="0">
                  <a:pos x="480" y="480"/>
                </a:cxn>
                <a:cxn ang="0">
                  <a:pos x="535" y="741"/>
                </a:cxn>
                <a:cxn ang="0">
                  <a:pos x="631" y="823"/>
                </a:cxn>
              </a:cxnLst>
              <a:rect l="0" t="0" r="r" b="b"/>
              <a:pathLst>
                <a:path w="631" h="823">
                  <a:moveTo>
                    <a:pt x="0" y="0"/>
                  </a:moveTo>
                  <a:cubicBezTo>
                    <a:pt x="29" y="84"/>
                    <a:pt x="94" y="107"/>
                    <a:pt x="178" y="123"/>
                  </a:cubicBezTo>
                  <a:cubicBezTo>
                    <a:pt x="187" y="137"/>
                    <a:pt x="203" y="148"/>
                    <a:pt x="206" y="165"/>
                  </a:cubicBezTo>
                  <a:cubicBezTo>
                    <a:pt x="217" y="228"/>
                    <a:pt x="199" y="296"/>
                    <a:pt x="220" y="357"/>
                  </a:cubicBezTo>
                  <a:cubicBezTo>
                    <a:pt x="260" y="470"/>
                    <a:pt x="392" y="450"/>
                    <a:pt x="480" y="480"/>
                  </a:cubicBezTo>
                  <a:cubicBezTo>
                    <a:pt x="548" y="546"/>
                    <a:pt x="509" y="657"/>
                    <a:pt x="535" y="741"/>
                  </a:cubicBezTo>
                  <a:cubicBezTo>
                    <a:pt x="546" y="776"/>
                    <a:pt x="606" y="798"/>
                    <a:pt x="631" y="823"/>
                  </a:cubicBezTo>
                </a:path>
              </a:pathLst>
            </a:custGeom>
            <a:noFill/>
            <a:ln w="889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68" name="Oval 72"/>
            <p:cNvSpPr>
              <a:spLocks noChangeArrowheads="1"/>
            </p:cNvSpPr>
            <p:nvPr/>
          </p:nvSpPr>
          <p:spPr bwMode="auto">
            <a:xfrm>
              <a:off x="5329" y="3566"/>
              <a:ext cx="80" cy="82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69" name="Arc 73"/>
            <p:cNvSpPr>
              <a:spLocks/>
            </p:cNvSpPr>
            <p:nvPr/>
          </p:nvSpPr>
          <p:spPr bwMode="auto">
            <a:xfrm>
              <a:off x="4579" y="1979"/>
              <a:ext cx="297" cy="266"/>
            </a:xfrm>
            <a:custGeom>
              <a:avLst/>
              <a:gdLst>
                <a:gd name="G0" fmla="+- 885 0 0"/>
                <a:gd name="G1" fmla="+- 21600 0 0"/>
                <a:gd name="G2" fmla="+- 21600 0 0"/>
                <a:gd name="T0" fmla="*/ 0 w 22485"/>
                <a:gd name="T1" fmla="*/ 18 h 21600"/>
                <a:gd name="T2" fmla="*/ 22485 w 22485"/>
                <a:gd name="T3" fmla="*/ 21600 h 21600"/>
                <a:gd name="T4" fmla="*/ 885 w 224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485" h="21600" fill="none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</a:path>
                <a:path w="22485" h="21600" stroke="0" extrusionOk="0">
                  <a:moveTo>
                    <a:pt x="0" y="18"/>
                  </a:moveTo>
                  <a:cubicBezTo>
                    <a:pt x="294" y="6"/>
                    <a:pt x="589" y="-1"/>
                    <a:pt x="885" y="0"/>
                  </a:cubicBezTo>
                  <a:cubicBezTo>
                    <a:pt x="12814" y="0"/>
                    <a:pt x="22485" y="9670"/>
                    <a:pt x="22485" y="21600"/>
                  </a:cubicBezTo>
                  <a:lnTo>
                    <a:pt x="885" y="21600"/>
                  </a:lnTo>
                  <a:close/>
                </a:path>
              </a:pathLst>
            </a:custGeom>
            <a:noFill/>
            <a:ln w="889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2170" name="Line 74"/>
            <p:cNvSpPr>
              <a:spLocks noChangeShapeType="1"/>
            </p:cNvSpPr>
            <p:nvPr/>
          </p:nvSpPr>
          <p:spPr bwMode="auto">
            <a:xfrm flipV="1">
              <a:off x="4876" y="2205"/>
              <a:ext cx="0" cy="1044"/>
            </a:xfrm>
            <a:prstGeom prst="line">
              <a:avLst/>
            </a:prstGeom>
            <a:noFill/>
            <a:ln w="889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71" name="Freeform 75"/>
            <p:cNvSpPr>
              <a:spLocks/>
            </p:cNvSpPr>
            <p:nvPr/>
          </p:nvSpPr>
          <p:spPr bwMode="auto">
            <a:xfrm>
              <a:off x="4595" y="1680"/>
              <a:ext cx="236" cy="284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228" y="4"/>
                </a:cxn>
                <a:cxn ang="0">
                  <a:pos x="192" y="68"/>
                </a:cxn>
                <a:cxn ang="0">
                  <a:pos x="156" y="104"/>
                </a:cxn>
                <a:cxn ang="0">
                  <a:pos x="144" y="172"/>
                </a:cxn>
                <a:cxn ang="0">
                  <a:pos x="140" y="220"/>
                </a:cxn>
                <a:cxn ang="0">
                  <a:pos x="32" y="256"/>
                </a:cxn>
                <a:cxn ang="0">
                  <a:pos x="0" y="284"/>
                </a:cxn>
              </a:cxnLst>
              <a:rect l="0" t="0" r="r" b="b"/>
              <a:pathLst>
                <a:path w="236" h="284">
                  <a:moveTo>
                    <a:pt x="216" y="0"/>
                  </a:moveTo>
                  <a:cubicBezTo>
                    <a:pt x="220" y="1"/>
                    <a:pt x="227" y="0"/>
                    <a:pt x="228" y="4"/>
                  </a:cubicBezTo>
                  <a:cubicBezTo>
                    <a:pt x="236" y="38"/>
                    <a:pt x="211" y="49"/>
                    <a:pt x="192" y="68"/>
                  </a:cubicBezTo>
                  <a:cubicBezTo>
                    <a:pt x="188" y="80"/>
                    <a:pt x="168" y="96"/>
                    <a:pt x="156" y="104"/>
                  </a:cubicBezTo>
                  <a:cubicBezTo>
                    <a:pt x="132" y="140"/>
                    <a:pt x="139" y="118"/>
                    <a:pt x="144" y="172"/>
                  </a:cubicBezTo>
                  <a:cubicBezTo>
                    <a:pt x="143" y="188"/>
                    <a:pt x="143" y="204"/>
                    <a:pt x="140" y="220"/>
                  </a:cubicBezTo>
                  <a:cubicBezTo>
                    <a:pt x="135" y="244"/>
                    <a:pt x="50" y="254"/>
                    <a:pt x="32" y="256"/>
                  </a:cubicBezTo>
                  <a:cubicBezTo>
                    <a:pt x="1" y="266"/>
                    <a:pt x="12" y="260"/>
                    <a:pt x="0" y="284"/>
                  </a:cubicBezTo>
                </a:path>
              </a:pathLst>
            </a:cu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172" name="Line 76"/>
            <p:cNvSpPr>
              <a:spLocks noChangeShapeType="1"/>
            </p:cNvSpPr>
            <p:nvPr/>
          </p:nvSpPr>
          <p:spPr bwMode="auto">
            <a:xfrm flipV="1">
              <a:off x="4740" y="3339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2201" name="Oval 105"/>
            <p:cNvSpPr>
              <a:spLocks noChangeArrowheads="1"/>
            </p:cNvSpPr>
            <p:nvPr/>
          </p:nvSpPr>
          <p:spPr bwMode="auto">
            <a:xfrm>
              <a:off x="4841" y="3203"/>
              <a:ext cx="80" cy="82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2203" name="Oval 107"/>
          <p:cNvSpPr>
            <a:spLocks noChangeArrowheads="1"/>
          </p:cNvSpPr>
          <p:nvPr/>
        </p:nvSpPr>
        <p:spPr bwMode="auto">
          <a:xfrm>
            <a:off x="1619250" y="2997200"/>
            <a:ext cx="431800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2204" name="Oval 108"/>
          <p:cNvSpPr>
            <a:spLocks noChangeArrowheads="1"/>
          </p:cNvSpPr>
          <p:nvPr/>
        </p:nvSpPr>
        <p:spPr bwMode="auto">
          <a:xfrm>
            <a:off x="4356100" y="2852738"/>
            <a:ext cx="431800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2205" name="Oval 109"/>
          <p:cNvSpPr>
            <a:spLocks noChangeArrowheads="1"/>
          </p:cNvSpPr>
          <p:nvPr/>
        </p:nvSpPr>
        <p:spPr bwMode="auto">
          <a:xfrm>
            <a:off x="7019925" y="2925763"/>
            <a:ext cx="431800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2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32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  <p:bldP spid="132099" grpId="0"/>
      <p:bldP spid="132100" grpId="0"/>
      <p:bldP spid="132101" grpId="0"/>
      <p:bldP spid="132102" grpId="0"/>
      <p:bldP spid="132203" grpId="0" animBg="1"/>
      <p:bldP spid="132204" grpId="0" animBg="1"/>
      <p:bldP spid="13220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s-ES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VENO-VENOUS SHUNTS</a:t>
            </a:r>
            <a:br>
              <a:rPr lang="es-ES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b="1" dirty="0" err="1" smtClean="0">
                <a:latin typeface="Arial" charset="0"/>
              </a:rPr>
              <a:t>Type</a:t>
            </a:r>
            <a:r>
              <a:rPr lang="es-ES" b="1" dirty="0" smtClean="0">
                <a:latin typeface="Arial" charset="0"/>
              </a:rPr>
              <a:t> of </a:t>
            </a:r>
            <a:r>
              <a:rPr lang="es-ES" b="1" dirty="0" err="1" smtClean="0">
                <a:latin typeface="Arial" charset="0"/>
              </a:rPr>
              <a:t>shunt</a:t>
            </a:r>
            <a:r>
              <a:rPr lang="es-ES" b="1" dirty="0" smtClean="0">
                <a:latin typeface="Arial" charset="0"/>
              </a:rPr>
              <a:t> </a:t>
            </a:r>
            <a:r>
              <a:rPr lang="es-ES" b="1" dirty="0" err="1" smtClean="0">
                <a:latin typeface="Arial" charset="0"/>
              </a:rPr>
              <a:t>knowledge</a:t>
            </a:r>
            <a:r>
              <a:rPr lang="es-ES" b="1" dirty="0" smtClean="0">
                <a:latin typeface="Arial" charset="0"/>
              </a:rPr>
              <a:t> :</a:t>
            </a:r>
            <a:endParaRPr lang="es-ES" b="1" dirty="0">
              <a:latin typeface="Arial" charset="0"/>
            </a:endParaRPr>
          </a:p>
          <a:p>
            <a:pPr>
              <a:buFontTx/>
              <a:buNone/>
            </a:pPr>
            <a:endParaRPr lang="es-ES" b="1" dirty="0">
              <a:latin typeface="Arial" charset="0"/>
            </a:endParaRPr>
          </a:p>
          <a:p>
            <a:r>
              <a:rPr lang="es-ES" sz="2800" dirty="0" err="1" smtClean="0">
                <a:latin typeface="Arial" charset="0"/>
              </a:rPr>
              <a:t>Allows</a:t>
            </a:r>
            <a:r>
              <a:rPr lang="es-ES" sz="2800" dirty="0" smtClean="0">
                <a:latin typeface="Arial" charset="0"/>
              </a:rPr>
              <a:t> </a:t>
            </a:r>
            <a:r>
              <a:rPr lang="es-ES" sz="2800" dirty="0" err="1" smtClean="0">
                <a:latin typeface="Arial" charset="0"/>
              </a:rPr>
              <a:t>the</a:t>
            </a:r>
            <a:r>
              <a:rPr lang="es-ES" sz="2800" dirty="0" smtClean="0">
                <a:latin typeface="Arial" charset="0"/>
              </a:rPr>
              <a:t> </a:t>
            </a:r>
            <a:r>
              <a:rPr lang="es-ES" sz="2800" dirty="0" err="1" smtClean="0">
                <a:latin typeface="Arial" charset="0"/>
              </a:rPr>
              <a:t>hemodynamic</a:t>
            </a:r>
            <a:r>
              <a:rPr lang="es-ES" sz="2800" dirty="0" smtClean="0">
                <a:latin typeface="Arial" charset="0"/>
              </a:rPr>
              <a:t> </a:t>
            </a:r>
            <a:r>
              <a:rPr lang="es-ES" sz="2800" dirty="0" err="1" smtClean="0">
                <a:latin typeface="Arial" charset="0"/>
              </a:rPr>
              <a:t>classification</a:t>
            </a:r>
            <a:r>
              <a:rPr lang="es-ES" sz="2800" dirty="0" smtClean="0">
                <a:latin typeface="Arial" charset="0"/>
              </a:rPr>
              <a:t> of </a:t>
            </a:r>
            <a:r>
              <a:rPr lang="es-ES" sz="2800" dirty="0" err="1" smtClean="0">
                <a:latin typeface="Arial" charset="0"/>
              </a:rPr>
              <a:t>the</a:t>
            </a:r>
            <a:r>
              <a:rPr lang="es-ES" sz="2800" dirty="0" smtClean="0">
                <a:latin typeface="Arial" charset="0"/>
              </a:rPr>
              <a:t> varices.</a:t>
            </a:r>
            <a:endParaRPr lang="es-ES" sz="2800" dirty="0">
              <a:latin typeface="Arial" charset="0"/>
            </a:endParaRPr>
          </a:p>
          <a:p>
            <a:r>
              <a:rPr lang="es-ES" sz="2800" dirty="0" err="1" smtClean="0">
                <a:latin typeface="Arial" charset="0"/>
              </a:rPr>
              <a:t>Offers</a:t>
            </a:r>
            <a:r>
              <a:rPr lang="es-ES" sz="2800" dirty="0" smtClean="0">
                <a:latin typeface="Arial" charset="0"/>
              </a:rPr>
              <a:t> </a:t>
            </a:r>
            <a:r>
              <a:rPr lang="es-ES" sz="2800" dirty="0" err="1" smtClean="0">
                <a:latin typeface="Arial" charset="0"/>
              </a:rPr>
              <a:t>the</a:t>
            </a:r>
            <a:r>
              <a:rPr lang="es-ES" sz="2800" dirty="0" smtClean="0">
                <a:latin typeface="Arial" charset="0"/>
              </a:rPr>
              <a:t> </a:t>
            </a:r>
            <a:r>
              <a:rPr lang="es-ES" sz="2800" dirty="0" err="1" smtClean="0">
                <a:latin typeface="Arial" charset="0"/>
              </a:rPr>
              <a:t>posiibilities</a:t>
            </a:r>
            <a:r>
              <a:rPr lang="es-ES" sz="2800" dirty="0" smtClean="0">
                <a:latin typeface="Arial" charset="0"/>
              </a:rPr>
              <a:t> of </a:t>
            </a:r>
            <a:r>
              <a:rPr lang="es-ES" sz="2800" dirty="0" err="1" smtClean="0">
                <a:latin typeface="Arial" charset="0"/>
              </a:rPr>
              <a:t>hemodynamic</a:t>
            </a:r>
            <a:r>
              <a:rPr lang="es-ES" sz="2800" dirty="0" smtClean="0">
                <a:latin typeface="Arial" charset="0"/>
              </a:rPr>
              <a:t> </a:t>
            </a:r>
            <a:r>
              <a:rPr lang="es-ES" sz="2800" dirty="0" err="1" smtClean="0">
                <a:latin typeface="Arial" charset="0"/>
              </a:rPr>
              <a:t>treatments</a:t>
            </a:r>
            <a:r>
              <a:rPr lang="es-ES" sz="2800" dirty="0" smtClean="0">
                <a:latin typeface="Arial" charset="0"/>
              </a:rPr>
              <a:t>. </a:t>
            </a:r>
            <a:endParaRPr lang="es-ES" sz="2800" dirty="0">
              <a:latin typeface="Arial" charset="0"/>
            </a:endParaRPr>
          </a:p>
          <a:p>
            <a:r>
              <a:rPr lang="es-ES" sz="2800" dirty="0" err="1" smtClean="0">
                <a:latin typeface="Arial" charset="0"/>
              </a:rPr>
              <a:t>Give</a:t>
            </a:r>
            <a:r>
              <a:rPr lang="es-ES" sz="2800" dirty="0" smtClean="0">
                <a:latin typeface="Arial" charset="0"/>
              </a:rPr>
              <a:t> </a:t>
            </a:r>
            <a:r>
              <a:rPr lang="es-ES" sz="2800" dirty="0" err="1" smtClean="0">
                <a:latin typeface="Arial" charset="0"/>
              </a:rPr>
              <a:t>the</a:t>
            </a:r>
            <a:r>
              <a:rPr lang="es-ES" sz="2800" dirty="0" smtClean="0">
                <a:latin typeface="Arial" charset="0"/>
              </a:rPr>
              <a:t> prognosis of </a:t>
            </a:r>
            <a:r>
              <a:rPr lang="es-ES" sz="2800" dirty="0" err="1" smtClean="0">
                <a:latin typeface="Arial" charset="0"/>
              </a:rPr>
              <a:t>these</a:t>
            </a:r>
            <a:r>
              <a:rPr lang="es-ES" sz="2800" dirty="0" smtClean="0">
                <a:latin typeface="Arial" charset="0"/>
              </a:rPr>
              <a:t> </a:t>
            </a:r>
            <a:r>
              <a:rPr lang="es-ES" sz="2800" dirty="0" err="1" smtClean="0">
                <a:latin typeface="Arial" charset="0"/>
              </a:rPr>
              <a:t>treatments</a:t>
            </a:r>
            <a:r>
              <a:rPr lang="es-ES" sz="2800" dirty="0" smtClean="0">
                <a:latin typeface="Arial" charset="0"/>
              </a:rPr>
              <a:t>.</a:t>
            </a:r>
            <a:endParaRPr lang="es-ES" sz="2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49"/>
          <p:cNvGrpSpPr>
            <a:grpSpLocks/>
          </p:cNvGrpSpPr>
          <p:nvPr/>
        </p:nvGrpSpPr>
        <p:grpSpPr bwMode="auto">
          <a:xfrm>
            <a:off x="0" y="914400"/>
            <a:ext cx="9144000" cy="5534026"/>
            <a:chOff x="0" y="576"/>
            <a:chExt cx="5760" cy="3486"/>
          </a:xfrm>
        </p:grpSpPr>
        <p:sp>
          <p:nvSpPr>
            <p:cNvPr id="72707" name="Text Box 1027"/>
            <p:cNvSpPr txBox="1">
              <a:spLocks noChangeArrowheads="1"/>
            </p:cNvSpPr>
            <p:nvPr/>
          </p:nvSpPr>
          <p:spPr bwMode="auto">
            <a:xfrm>
              <a:off x="0" y="1990"/>
              <a:ext cx="1983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</a:t>
              </a:r>
            </a:p>
          </p:txBody>
        </p:sp>
        <p:sp>
          <p:nvSpPr>
            <p:cNvPr id="72708" name="AutoShape 1028"/>
            <p:cNvSpPr>
              <a:spLocks/>
            </p:cNvSpPr>
            <p:nvPr/>
          </p:nvSpPr>
          <p:spPr bwMode="auto">
            <a:xfrm>
              <a:off x="755" y="576"/>
              <a:ext cx="331" cy="3172"/>
            </a:xfrm>
            <a:prstGeom prst="leftBrace">
              <a:avLst>
                <a:gd name="adj1" fmla="val 79859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709" name="Text Box 1029"/>
            <p:cNvSpPr txBox="1">
              <a:spLocks noChangeArrowheads="1"/>
            </p:cNvSpPr>
            <p:nvPr/>
          </p:nvSpPr>
          <p:spPr bwMode="auto">
            <a:xfrm>
              <a:off x="992" y="958"/>
              <a:ext cx="1843" cy="523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 smtClean="0"/>
                <a:t>WITHOUT ESCAPE POINT </a:t>
              </a:r>
              <a:endParaRPr lang="it-IT" dirty="0"/>
            </a:p>
          </p:txBody>
        </p:sp>
        <p:sp>
          <p:nvSpPr>
            <p:cNvPr id="72710" name="Text Box 1030"/>
            <p:cNvSpPr txBox="1">
              <a:spLocks noChangeArrowheads="1"/>
            </p:cNvSpPr>
            <p:nvPr/>
          </p:nvSpPr>
          <p:spPr bwMode="auto">
            <a:xfrm>
              <a:off x="897" y="2678"/>
              <a:ext cx="1983" cy="52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 smtClean="0"/>
                <a:t>WITH ESCAPE POINT </a:t>
              </a:r>
              <a:endParaRPr lang="it-IT" dirty="0"/>
            </a:p>
          </p:txBody>
        </p:sp>
        <p:sp>
          <p:nvSpPr>
            <p:cNvPr id="72711" name="AutoShape 1031"/>
            <p:cNvSpPr>
              <a:spLocks/>
            </p:cNvSpPr>
            <p:nvPr/>
          </p:nvSpPr>
          <p:spPr bwMode="auto">
            <a:xfrm>
              <a:off x="2644" y="1761"/>
              <a:ext cx="330" cy="2064"/>
            </a:xfrm>
            <a:prstGeom prst="leftBrace">
              <a:avLst>
                <a:gd name="adj1" fmla="val 52121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712" name="Text Box 1032"/>
            <p:cNvSpPr txBox="1">
              <a:spLocks noChangeArrowheads="1"/>
            </p:cNvSpPr>
            <p:nvPr/>
          </p:nvSpPr>
          <p:spPr bwMode="auto">
            <a:xfrm>
              <a:off x="2974" y="1837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</a:t>
              </a:r>
            </a:p>
          </p:txBody>
        </p:sp>
        <p:sp>
          <p:nvSpPr>
            <p:cNvPr id="72713" name="Text Box 1033"/>
            <p:cNvSpPr txBox="1">
              <a:spLocks noChangeArrowheads="1"/>
            </p:cNvSpPr>
            <p:nvPr/>
          </p:nvSpPr>
          <p:spPr bwMode="auto">
            <a:xfrm>
              <a:off x="2974" y="2028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II</a:t>
              </a:r>
            </a:p>
          </p:txBody>
        </p:sp>
        <p:sp>
          <p:nvSpPr>
            <p:cNvPr id="72714" name="Text Box 1034"/>
            <p:cNvSpPr txBox="1">
              <a:spLocks noChangeArrowheads="1"/>
            </p:cNvSpPr>
            <p:nvPr/>
          </p:nvSpPr>
          <p:spPr bwMode="auto">
            <a:xfrm>
              <a:off x="2974" y="2258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III</a:t>
              </a:r>
            </a:p>
          </p:txBody>
        </p:sp>
        <p:sp>
          <p:nvSpPr>
            <p:cNvPr id="72715" name="Text Box 1035"/>
            <p:cNvSpPr txBox="1">
              <a:spLocks noChangeArrowheads="1"/>
            </p:cNvSpPr>
            <p:nvPr/>
          </p:nvSpPr>
          <p:spPr bwMode="auto">
            <a:xfrm>
              <a:off x="2974" y="2449"/>
              <a:ext cx="1181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I+II</a:t>
              </a:r>
            </a:p>
          </p:txBody>
        </p:sp>
        <p:sp>
          <p:nvSpPr>
            <p:cNvPr id="72716" name="Text Box 1036"/>
            <p:cNvSpPr txBox="1">
              <a:spLocks noChangeArrowheads="1"/>
            </p:cNvSpPr>
            <p:nvPr/>
          </p:nvSpPr>
          <p:spPr bwMode="auto">
            <a:xfrm>
              <a:off x="2974" y="2640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IV </a:t>
              </a:r>
            </a:p>
          </p:txBody>
        </p:sp>
        <p:sp>
          <p:nvSpPr>
            <p:cNvPr id="72717" name="Text Box 1037"/>
            <p:cNvSpPr txBox="1">
              <a:spLocks noChangeArrowheads="1"/>
            </p:cNvSpPr>
            <p:nvPr/>
          </p:nvSpPr>
          <p:spPr bwMode="auto">
            <a:xfrm>
              <a:off x="2974" y="2831"/>
              <a:ext cx="1417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IV + II</a:t>
              </a:r>
            </a:p>
          </p:txBody>
        </p:sp>
        <p:sp>
          <p:nvSpPr>
            <p:cNvPr id="72718" name="Text Box 1038"/>
            <p:cNvSpPr txBox="1">
              <a:spLocks noChangeArrowheads="1"/>
            </p:cNvSpPr>
            <p:nvPr/>
          </p:nvSpPr>
          <p:spPr bwMode="auto">
            <a:xfrm>
              <a:off x="2974" y="3022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V</a:t>
              </a:r>
            </a:p>
          </p:txBody>
        </p:sp>
        <p:sp>
          <p:nvSpPr>
            <p:cNvPr id="72719" name="Text Box 1039"/>
            <p:cNvSpPr txBox="1">
              <a:spLocks noChangeArrowheads="1"/>
            </p:cNvSpPr>
            <p:nvPr/>
          </p:nvSpPr>
          <p:spPr bwMode="auto">
            <a:xfrm>
              <a:off x="2974" y="3213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VI</a:t>
              </a:r>
            </a:p>
          </p:txBody>
        </p:sp>
        <p:sp>
          <p:nvSpPr>
            <p:cNvPr id="72720" name="AutoShape 1040"/>
            <p:cNvSpPr>
              <a:spLocks/>
            </p:cNvSpPr>
            <p:nvPr/>
          </p:nvSpPr>
          <p:spPr bwMode="auto">
            <a:xfrm>
              <a:off x="3305" y="614"/>
              <a:ext cx="378" cy="956"/>
            </a:xfrm>
            <a:prstGeom prst="leftBrace">
              <a:avLst>
                <a:gd name="adj1" fmla="val 21076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721" name="Text Box 1041"/>
            <p:cNvSpPr txBox="1">
              <a:spLocks noChangeArrowheads="1"/>
            </p:cNvSpPr>
            <p:nvPr/>
          </p:nvSpPr>
          <p:spPr bwMode="auto">
            <a:xfrm>
              <a:off x="3683" y="652"/>
              <a:ext cx="1840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 smtClean="0"/>
                <a:t>Physiological</a:t>
              </a:r>
              <a:endParaRPr lang="it-IT" dirty="0"/>
            </a:p>
          </p:txBody>
        </p:sp>
        <p:sp>
          <p:nvSpPr>
            <p:cNvPr id="72722" name="Text Box 1042"/>
            <p:cNvSpPr txBox="1">
              <a:spLocks noChangeArrowheads="1"/>
            </p:cNvSpPr>
            <p:nvPr/>
          </p:nvSpPr>
          <p:spPr bwMode="auto">
            <a:xfrm>
              <a:off x="3683" y="920"/>
              <a:ext cx="2030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 smtClean="0"/>
                <a:t>Comet Term Valve</a:t>
              </a:r>
              <a:endParaRPr lang="it-IT" dirty="0"/>
            </a:p>
          </p:txBody>
        </p:sp>
        <p:sp>
          <p:nvSpPr>
            <p:cNvPr id="72723" name="Text Box 1043"/>
            <p:cNvSpPr txBox="1">
              <a:spLocks noChangeArrowheads="1"/>
            </p:cNvSpPr>
            <p:nvPr/>
          </p:nvSpPr>
          <p:spPr bwMode="auto">
            <a:xfrm>
              <a:off x="3683" y="1188"/>
              <a:ext cx="1463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Post-CHIVA</a:t>
              </a:r>
            </a:p>
          </p:txBody>
        </p:sp>
        <p:sp>
          <p:nvSpPr>
            <p:cNvPr id="72724" name="Text Box 1044"/>
            <p:cNvSpPr txBox="1">
              <a:spLocks noChangeArrowheads="1"/>
            </p:cNvSpPr>
            <p:nvPr/>
          </p:nvSpPr>
          <p:spPr bwMode="auto">
            <a:xfrm>
              <a:off x="2974" y="3519"/>
              <a:ext cx="2786" cy="543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000" dirty="0" smtClean="0"/>
                <a:t>OPEN VICARIOUS SHUNT </a:t>
              </a:r>
              <a:endParaRPr lang="it-IT" sz="2000" dirty="0"/>
            </a:p>
            <a:p>
              <a:pPr>
                <a:spcBef>
                  <a:spcPct val="50000"/>
                </a:spcBef>
              </a:pPr>
              <a:r>
                <a:rPr lang="it-IT" sz="2000" dirty="0"/>
                <a:t>( </a:t>
              </a:r>
              <a:r>
                <a:rPr lang="it-IT" sz="2000" dirty="0" smtClean="0"/>
                <a:t>SYSTOLIC and DIASTOLIC)</a:t>
              </a:r>
              <a:endParaRPr lang="it-IT" sz="2000" dirty="0"/>
            </a:p>
          </p:txBody>
        </p:sp>
        <p:sp>
          <p:nvSpPr>
            <p:cNvPr id="72725" name="AutoShape 1045"/>
            <p:cNvSpPr>
              <a:spLocks/>
            </p:cNvSpPr>
            <p:nvPr/>
          </p:nvSpPr>
          <p:spPr bwMode="auto">
            <a:xfrm>
              <a:off x="4155" y="1799"/>
              <a:ext cx="189" cy="1567"/>
            </a:xfrm>
            <a:prstGeom prst="rightBrace">
              <a:avLst>
                <a:gd name="adj1" fmla="val 69092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726" name="Text Box 1046"/>
            <p:cNvSpPr txBox="1">
              <a:spLocks noChangeArrowheads="1"/>
            </p:cNvSpPr>
            <p:nvPr/>
          </p:nvSpPr>
          <p:spPr bwMode="auto">
            <a:xfrm>
              <a:off x="4344" y="2487"/>
              <a:ext cx="1227" cy="21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600" b="1" dirty="0" smtClean="0"/>
                <a:t>DIASTOLIC</a:t>
              </a:r>
              <a:endParaRPr lang="it-IT" sz="1600" b="1" dirty="0"/>
            </a:p>
          </p:txBody>
        </p:sp>
      </p:grpSp>
      <p:sp>
        <p:nvSpPr>
          <p:cNvPr id="72727" name="Text Box 1047"/>
          <p:cNvSpPr txBox="1">
            <a:spLocks noChangeArrowheads="1"/>
          </p:cNvSpPr>
          <p:nvPr/>
        </p:nvSpPr>
        <p:spPr bwMode="auto">
          <a:xfrm>
            <a:off x="609600" y="228600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CLASIFICATION OF THE VENO-VENOUS SHUNTS</a:t>
            </a:r>
            <a:endParaRPr lang="es-ES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2728" name="Text Box 1048"/>
          <p:cNvSpPr txBox="1">
            <a:spLocks noChangeArrowheads="1"/>
          </p:cNvSpPr>
          <p:nvPr/>
        </p:nvSpPr>
        <p:spPr bwMode="auto">
          <a:xfrm>
            <a:off x="6248400" y="6477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>
                <a:solidFill>
                  <a:schemeClr val="hlink"/>
                </a:solidFill>
              </a:rPr>
              <a:t>Teupitz 2002</a:t>
            </a:r>
            <a:endParaRPr lang="es-ES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7" grpId="0" autoUpdateAnimBg="0"/>
      <p:bldP spid="7272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0" y="3159125"/>
            <a:ext cx="3148013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9345" name="Text Box 17"/>
          <p:cNvSpPr txBox="1">
            <a:spLocks noChangeArrowheads="1"/>
          </p:cNvSpPr>
          <p:nvPr/>
        </p:nvSpPr>
        <p:spPr bwMode="auto">
          <a:xfrm>
            <a:off x="5846763" y="1035050"/>
            <a:ext cx="2921000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9346" name="Text Box 18"/>
          <p:cNvSpPr txBox="1">
            <a:spLocks noChangeArrowheads="1"/>
          </p:cNvSpPr>
          <p:nvPr/>
        </p:nvSpPr>
        <p:spPr bwMode="auto">
          <a:xfrm>
            <a:off x="5846763" y="1460500"/>
            <a:ext cx="3222625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5297488" y="5586413"/>
            <a:ext cx="3019425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chemeClr val="hlink"/>
                </a:solidFill>
              </a:rPr>
              <a:t>Franceschi 1988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574800" y="677863"/>
            <a:ext cx="4195763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1423988" y="3408363"/>
            <a:ext cx="3148012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/>
          </a:p>
        </p:txBody>
      </p:sp>
      <p:sp>
        <p:nvSpPr>
          <p:cNvPr id="99341" name="Text Box 13"/>
          <p:cNvSpPr txBox="1">
            <a:spLocks noChangeArrowheads="1"/>
          </p:cNvSpPr>
          <p:nvPr/>
        </p:nvSpPr>
        <p:spPr bwMode="auto">
          <a:xfrm>
            <a:off x="3708400" y="3651250"/>
            <a:ext cx="2249488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4721225" y="3954463"/>
            <a:ext cx="1647825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4721225" y="4257675"/>
            <a:ext cx="1647825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5846763" y="1042988"/>
            <a:ext cx="2322512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6896100" y="3105150"/>
            <a:ext cx="1947863" cy="34607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600" b="1"/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609600" y="1458913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CLASIFICATION OF THE VENO-VENOUS SHUNTS</a:t>
            </a:r>
            <a:endParaRPr lang="es-ES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9355" name="Text Box 27"/>
          <p:cNvSpPr txBox="1">
            <a:spLocks noChangeArrowheads="1"/>
          </p:cNvSpPr>
          <p:nvPr/>
        </p:nvSpPr>
        <p:spPr bwMode="auto">
          <a:xfrm>
            <a:off x="1619250" y="2768600"/>
            <a:ext cx="540067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FontTx/>
              <a:buChar char="•"/>
            </a:pPr>
            <a:r>
              <a:rPr lang="es-ES" b="1" dirty="0"/>
              <a:t>SHUNT </a:t>
            </a:r>
            <a:r>
              <a:rPr lang="es-ES" b="1" dirty="0" smtClean="0"/>
              <a:t>TYPE </a:t>
            </a:r>
            <a:r>
              <a:rPr lang="es-ES" b="1" dirty="0"/>
              <a:t>1</a:t>
            </a:r>
          </a:p>
          <a:p>
            <a:pPr marL="457200" indent="-457200" algn="ctr">
              <a:spcBef>
                <a:spcPct val="50000"/>
              </a:spcBef>
              <a:buFontTx/>
              <a:buChar char="•"/>
            </a:pPr>
            <a:r>
              <a:rPr lang="es-ES" b="1" dirty="0"/>
              <a:t>SHUNT </a:t>
            </a:r>
            <a:r>
              <a:rPr lang="es-ES" b="1" dirty="0" smtClean="0"/>
              <a:t>TYPE </a:t>
            </a:r>
            <a:r>
              <a:rPr lang="es-ES" b="1" dirty="0" smtClean="0"/>
              <a:t>2</a:t>
            </a:r>
            <a:endParaRPr lang="es-ES" b="1" dirty="0"/>
          </a:p>
          <a:p>
            <a:pPr marL="457200" indent="-457200" algn="ctr"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SHUNT</a:t>
            </a:r>
            <a:r>
              <a:rPr lang="es-ES" b="1" dirty="0" smtClean="0"/>
              <a:t> TYPE</a:t>
            </a:r>
            <a:r>
              <a:rPr lang="es-ES" b="1" dirty="0" smtClean="0"/>
              <a:t> 3</a:t>
            </a:r>
            <a:endParaRPr lang="es-ES" b="1" dirty="0"/>
          </a:p>
          <a:p>
            <a:pPr marL="457200" indent="-457200" algn="ctr">
              <a:spcBef>
                <a:spcPct val="50000"/>
              </a:spcBef>
              <a:buFontTx/>
              <a:buChar char="•"/>
            </a:pPr>
            <a:r>
              <a:rPr lang="es-ES" b="1" dirty="0"/>
              <a:t>SHUNT </a:t>
            </a:r>
            <a:r>
              <a:rPr lang="es-ES" b="1" dirty="0" smtClean="0"/>
              <a:t>TYPE </a:t>
            </a:r>
            <a:r>
              <a:rPr lang="es-ES" b="1" dirty="0" smtClean="0"/>
              <a:t>4</a:t>
            </a:r>
            <a:endParaRPr lang="es-ES" b="1" dirty="0"/>
          </a:p>
        </p:txBody>
      </p:sp>
      <p:sp>
        <p:nvSpPr>
          <p:cNvPr id="99356" name="Text Box 28"/>
          <p:cNvSpPr txBox="1">
            <a:spLocks noChangeArrowheads="1"/>
          </p:cNvSpPr>
          <p:nvPr/>
        </p:nvSpPr>
        <p:spPr bwMode="auto">
          <a:xfrm>
            <a:off x="5508625" y="5949950"/>
            <a:ext cx="324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8" grpId="0" animBg="1"/>
      <p:bldP spid="99351" grpId="0" autoUpdateAnimBg="0"/>
      <p:bldP spid="9935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CHIVA STRATEGY </a:t>
            </a:r>
            <a:r>
              <a:rPr lang="es-ES_tradnl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/>
            </a:r>
            <a:br>
              <a:rPr lang="es-ES_tradnl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Basic </a:t>
            </a:r>
            <a:r>
              <a:rPr lang="es-ES_tradnl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Principles</a:t>
            </a:r>
            <a:endParaRPr lang="es-ES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09800"/>
            <a:ext cx="5638800" cy="4114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Segmentation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of </a:t>
            </a: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the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pressure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column</a:t>
            </a:r>
            <a:r>
              <a:rPr lang="es-ES_tradnl" sz="2800" b="1" dirty="0" smtClean="0">
                <a:solidFill>
                  <a:srgbClr val="FF3300"/>
                </a:solidFill>
                <a:latin typeface="Arial" charset="0"/>
              </a:rPr>
              <a:t>.</a:t>
            </a:r>
            <a:endParaRPr lang="es-ES_tradnl" sz="2800" b="1" dirty="0">
              <a:solidFill>
                <a:srgbClr val="FF3300"/>
              </a:solidFill>
              <a:latin typeface="Arial" charset="0"/>
            </a:endParaRPr>
          </a:p>
          <a:p>
            <a:pPr marL="533400" indent="-533400">
              <a:buFontTx/>
              <a:buNone/>
            </a:pPr>
            <a:endParaRPr lang="es-ES_tradnl" sz="28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5715000" y="6477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C. Franceschi 1988</a:t>
            </a:r>
            <a:r>
              <a:rPr lang="es-ES_tradnl">
                <a:solidFill>
                  <a:schemeClr val="bg1"/>
                </a:solidFill>
              </a:rPr>
              <a:t>.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101382" name="Arc 6"/>
          <p:cNvSpPr>
            <a:spLocks/>
          </p:cNvSpPr>
          <p:nvPr/>
        </p:nvSpPr>
        <p:spPr bwMode="auto">
          <a:xfrm>
            <a:off x="5937250" y="4051300"/>
            <a:ext cx="698500" cy="5715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383" name="Line 7"/>
          <p:cNvSpPr>
            <a:spLocks noChangeShapeType="1"/>
          </p:cNvSpPr>
          <p:nvPr/>
        </p:nvSpPr>
        <p:spPr bwMode="auto">
          <a:xfrm>
            <a:off x="5943600" y="4572000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384" name="Line 8"/>
          <p:cNvSpPr>
            <a:spLocks noChangeShapeType="1"/>
          </p:cNvSpPr>
          <p:nvPr/>
        </p:nvSpPr>
        <p:spPr bwMode="auto">
          <a:xfrm>
            <a:off x="7315200" y="2895600"/>
            <a:ext cx="1588" cy="345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385" name="Arc 9"/>
          <p:cNvSpPr>
            <a:spLocks/>
          </p:cNvSpPr>
          <p:nvPr/>
        </p:nvSpPr>
        <p:spPr bwMode="auto">
          <a:xfrm>
            <a:off x="6096000" y="2657475"/>
            <a:ext cx="1041400" cy="15430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1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386" name="Arc 10"/>
          <p:cNvSpPr>
            <a:spLocks/>
          </p:cNvSpPr>
          <p:nvPr/>
        </p:nvSpPr>
        <p:spPr bwMode="auto">
          <a:xfrm>
            <a:off x="6629400" y="2376488"/>
            <a:ext cx="681038" cy="609600"/>
          </a:xfrm>
          <a:custGeom>
            <a:avLst/>
            <a:gdLst>
              <a:gd name="G0" fmla="+- 109 0 0"/>
              <a:gd name="G1" fmla="+- 21600 0 0"/>
              <a:gd name="G2" fmla="+- 21600 0 0"/>
              <a:gd name="T0" fmla="*/ 0 w 21458"/>
              <a:gd name="T1" fmla="*/ 0 h 21600"/>
              <a:gd name="T2" fmla="*/ 21458 w 21458"/>
              <a:gd name="T3" fmla="*/ 18316 h 21600"/>
              <a:gd name="T4" fmla="*/ 109 w 21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58" h="21600" fill="none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</a:path>
              <a:path w="21458" h="21600" stroke="0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  <a:lnTo>
                  <a:pt x="109" y="2160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387" name="Oval 11"/>
          <p:cNvSpPr>
            <a:spLocks noChangeArrowheads="1"/>
          </p:cNvSpPr>
          <p:nvPr/>
        </p:nvSpPr>
        <p:spPr bwMode="auto">
          <a:xfrm>
            <a:off x="7239000" y="5467350"/>
            <a:ext cx="1778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>
            <a:off x="7315200" y="4495800"/>
            <a:ext cx="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389" name="Line 13"/>
          <p:cNvSpPr>
            <a:spLocks noChangeShapeType="1"/>
          </p:cNvSpPr>
          <p:nvPr/>
        </p:nvSpPr>
        <p:spPr bwMode="auto">
          <a:xfrm flipV="1">
            <a:off x="6629400" y="1828800"/>
            <a:ext cx="0" cy="457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390" name="Line 14"/>
          <p:cNvSpPr>
            <a:spLocks noChangeShapeType="1"/>
          </p:cNvSpPr>
          <p:nvPr/>
        </p:nvSpPr>
        <p:spPr bwMode="auto">
          <a:xfrm>
            <a:off x="6934200" y="21336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391" name="Line 15"/>
          <p:cNvSpPr>
            <a:spLocks noChangeShapeType="1"/>
          </p:cNvSpPr>
          <p:nvPr/>
        </p:nvSpPr>
        <p:spPr bwMode="auto">
          <a:xfrm>
            <a:off x="7162800" y="29718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392" name="Line 16"/>
          <p:cNvSpPr>
            <a:spLocks noChangeShapeType="1"/>
          </p:cNvSpPr>
          <p:nvPr/>
        </p:nvSpPr>
        <p:spPr bwMode="auto">
          <a:xfrm>
            <a:off x="7162800" y="4724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393" name="Line 17"/>
          <p:cNvSpPr>
            <a:spLocks noChangeShapeType="1"/>
          </p:cNvSpPr>
          <p:nvPr/>
        </p:nvSpPr>
        <p:spPr bwMode="auto">
          <a:xfrm flipV="1">
            <a:off x="6172200" y="4800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394" name="Freeform 18"/>
          <p:cNvSpPr>
            <a:spLocks/>
          </p:cNvSpPr>
          <p:nvPr/>
        </p:nvSpPr>
        <p:spPr bwMode="auto">
          <a:xfrm>
            <a:off x="7315200" y="4441825"/>
            <a:ext cx="1463675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2" y="64"/>
              </a:cxn>
              <a:cxn ang="0">
                <a:pos x="201" y="9"/>
              </a:cxn>
              <a:cxn ang="0">
                <a:pos x="311" y="18"/>
              </a:cxn>
              <a:cxn ang="0">
                <a:pos x="320" y="45"/>
              </a:cxn>
              <a:cxn ang="0">
                <a:pos x="311" y="109"/>
              </a:cxn>
              <a:cxn ang="0">
                <a:pos x="274" y="164"/>
              </a:cxn>
              <a:cxn ang="0">
                <a:pos x="356" y="256"/>
              </a:cxn>
              <a:cxn ang="0">
                <a:pos x="429" y="146"/>
              </a:cxn>
              <a:cxn ang="0">
                <a:pos x="557" y="210"/>
              </a:cxn>
              <a:cxn ang="0">
                <a:pos x="521" y="384"/>
              </a:cxn>
              <a:cxn ang="0">
                <a:pos x="484" y="411"/>
              </a:cxn>
              <a:cxn ang="0">
                <a:pos x="457" y="420"/>
              </a:cxn>
              <a:cxn ang="0">
                <a:pos x="420" y="457"/>
              </a:cxn>
              <a:cxn ang="0">
                <a:pos x="439" y="631"/>
              </a:cxn>
              <a:cxn ang="0">
                <a:pos x="887" y="649"/>
              </a:cxn>
              <a:cxn ang="0">
                <a:pos x="905" y="786"/>
              </a:cxn>
              <a:cxn ang="0">
                <a:pos x="877" y="868"/>
              </a:cxn>
              <a:cxn ang="0">
                <a:pos x="868" y="896"/>
              </a:cxn>
              <a:cxn ang="0">
                <a:pos x="905" y="1024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395" name="Oval 19"/>
          <p:cNvSpPr>
            <a:spLocks noChangeArrowheads="1"/>
          </p:cNvSpPr>
          <p:nvPr/>
        </p:nvSpPr>
        <p:spPr bwMode="auto">
          <a:xfrm>
            <a:off x="8763000" y="5986463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396" name="Line 20"/>
          <p:cNvSpPr>
            <a:spLocks noChangeShapeType="1"/>
          </p:cNvSpPr>
          <p:nvPr/>
        </p:nvSpPr>
        <p:spPr bwMode="auto">
          <a:xfrm>
            <a:off x="7315200" y="2895600"/>
            <a:ext cx="0" cy="16002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397" name="Line 21"/>
          <p:cNvSpPr>
            <a:spLocks noChangeShapeType="1"/>
          </p:cNvSpPr>
          <p:nvPr/>
        </p:nvSpPr>
        <p:spPr bwMode="auto">
          <a:xfrm>
            <a:off x="7848600" y="43434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398" name="Freeform 22"/>
          <p:cNvSpPr>
            <a:spLocks/>
          </p:cNvSpPr>
          <p:nvPr/>
        </p:nvSpPr>
        <p:spPr bwMode="auto">
          <a:xfrm>
            <a:off x="7315200" y="3162300"/>
            <a:ext cx="493713" cy="876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144"/>
              </a:cxn>
              <a:cxn ang="0">
                <a:pos x="144" y="252"/>
              </a:cxn>
              <a:cxn ang="0">
                <a:pos x="276" y="288"/>
              </a:cxn>
              <a:cxn ang="0">
                <a:pos x="300" y="324"/>
              </a:cxn>
              <a:cxn ang="0">
                <a:pos x="144" y="444"/>
              </a:cxn>
              <a:cxn ang="0">
                <a:pos x="72" y="540"/>
              </a:cxn>
              <a:cxn ang="0">
                <a:pos x="0" y="552"/>
              </a:cxn>
            </a:cxnLst>
            <a:rect l="0" t="0" r="r" b="b"/>
            <a:pathLst>
              <a:path w="311" h="552">
                <a:moveTo>
                  <a:pt x="0" y="0"/>
                </a:moveTo>
                <a:cubicBezTo>
                  <a:pt x="32" y="48"/>
                  <a:pt x="68" y="94"/>
                  <a:pt x="96" y="144"/>
                </a:cubicBezTo>
                <a:cubicBezTo>
                  <a:pt x="112" y="173"/>
                  <a:pt x="113" y="227"/>
                  <a:pt x="144" y="252"/>
                </a:cubicBezTo>
                <a:cubicBezTo>
                  <a:pt x="180" y="280"/>
                  <a:pt x="276" y="288"/>
                  <a:pt x="276" y="288"/>
                </a:cubicBezTo>
                <a:cubicBezTo>
                  <a:pt x="284" y="300"/>
                  <a:pt x="298" y="310"/>
                  <a:pt x="300" y="324"/>
                </a:cubicBezTo>
                <a:cubicBezTo>
                  <a:pt x="311" y="412"/>
                  <a:pt x="204" y="404"/>
                  <a:pt x="144" y="444"/>
                </a:cubicBezTo>
                <a:cubicBezTo>
                  <a:pt x="121" y="478"/>
                  <a:pt x="115" y="526"/>
                  <a:pt x="72" y="540"/>
                </a:cubicBezTo>
                <a:cubicBezTo>
                  <a:pt x="49" y="548"/>
                  <a:pt x="0" y="552"/>
                  <a:pt x="0" y="552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399" name="Line 23"/>
          <p:cNvSpPr>
            <a:spLocks noChangeShapeType="1"/>
          </p:cNvSpPr>
          <p:nvPr/>
        </p:nvSpPr>
        <p:spPr bwMode="auto">
          <a:xfrm>
            <a:off x="7543800" y="3124200"/>
            <a:ext cx="533400" cy="45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400" name="Line 24"/>
          <p:cNvSpPr>
            <a:spLocks noChangeShapeType="1"/>
          </p:cNvSpPr>
          <p:nvPr/>
        </p:nvSpPr>
        <p:spPr bwMode="auto">
          <a:xfrm>
            <a:off x="7162800" y="5867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401" name="Text Box 25"/>
          <p:cNvSpPr txBox="1">
            <a:spLocks noChangeArrowheads="1"/>
          </p:cNvSpPr>
          <p:nvPr/>
        </p:nvSpPr>
        <p:spPr bwMode="auto">
          <a:xfrm>
            <a:off x="5715000" y="243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>
              <a:latin typeface="Times New Roman" pitchFamily="18" charset="0"/>
            </a:endParaRPr>
          </a:p>
        </p:txBody>
      </p:sp>
      <p:sp>
        <p:nvSpPr>
          <p:cNvPr id="101402" name="Text Box 26"/>
          <p:cNvSpPr txBox="1">
            <a:spLocks noChangeArrowheads="1"/>
          </p:cNvSpPr>
          <p:nvPr/>
        </p:nvSpPr>
        <p:spPr bwMode="auto">
          <a:xfrm>
            <a:off x="5791200" y="259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R1</a:t>
            </a:r>
            <a:endParaRPr lang="es-ES"/>
          </a:p>
        </p:txBody>
      </p:sp>
      <p:sp>
        <p:nvSpPr>
          <p:cNvPr id="101403" name="Text Box 27"/>
          <p:cNvSpPr txBox="1">
            <a:spLocks noChangeArrowheads="1"/>
          </p:cNvSpPr>
          <p:nvPr/>
        </p:nvSpPr>
        <p:spPr bwMode="auto">
          <a:xfrm>
            <a:off x="76962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R2</a:t>
            </a:r>
            <a:endParaRPr lang="es-ES"/>
          </a:p>
        </p:txBody>
      </p:sp>
      <p:sp>
        <p:nvSpPr>
          <p:cNvPr id="101405" name="Text Box 29"/>
          <p:cNvSpPr txBox="1">
            <a:spLocks noChangeArrowheads="1"/>
          </p:cNvSpPr>
          <p:nvPr/>
        </p:nvSpPr>
        <p:spPr bwMode="auto">
          <a:xfrm>
            <a:off x="8153400" y="3352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R4</a:t>
            </a:r>
            <a:endParaRPr lang="es-ES"/>
          </a:p>
        </p:txBody>
      </p:sp>
      <p:sp>
        <p:nvSpPr>
          <p:cNvPr id="101406" name="Text Box 30"/>
          <p:cNvSpPr txBox="1">
            <a:spLocks noChangeArrowheads="1"/>
          </p:cNvSpPr>
          <p:nvPr/>
        </p:nvSpPr>
        <p:spPr bwMode="auto">
          <a:xfrm>
            <a:off x="8534400" y="4800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R3</a:t>
            </a:r>
            <a:endParaRPr lang="es-ES"/>
          </a:p>
        </p:txBody>
      </p:sp>
      <p:sp>
        <p:nvSpPr>
          <p:cNvPr id="101407" name="Line 31"/>
          <p:cNvSpPr>
            <a:spLocks noChangeShapeType="1"/>
          </p:cNvSpPr>
          <p:nvPr/>
        </p:nvSpPr>
        <p:spPr bwMode="auto">
          <a:xfrm>
            <a:off x="7086600" y="5715000"/>
            <a:ext cx="381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408" name="Line 32"/>
          <p:cNvSpPr>
            <a:spLocks noChangeShapeType="1"/>
          </p:cNvSpPr>
          <p:nvPr/>
        </p:nvSpPr>
        <p:spPr bwMode="auto">
          <a:xfrm>
            <a:off x="6781800" y="22098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1409" name="Line 33"/>
          <p:cNvSpPr>
            <a:spLocks noChangeShapeType="1"/>
          </p:cNvSpPr>
          <p:nvPr/>
        </p:nvSpPr>
        <p:spPr bwMode="auto">
          <a:xfrm flipH="1">
            <a:off x="7543800" y="3810000"/>
            <a:ext cx="3048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1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1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utoUpdateAnimBg="0"/>
      <p:bldP spid="101379" grpId="0" build="p" autoUpdateAnimBg="0"/>
      <p:bldP spid="101381" grpId="0" autoUpdateAnimBg="0"/>
      <p:bldP spid="101407" grpId="0" animBg="1"/>
      <p:bldP spid="10140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CHIVA STRATEGY </a:t>
            </a:r>
            <a:b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Basic </a:t>
            </a:r>
            <a:r>
              <a:rPr lang="es-ES_tradnl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Principles</a:t>
            </a:r>
            <a:endParaRPr lang="es-ES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09800"/>
            <a:ext cx="5638800" cy="4114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s-ES_tradnl" sz="2400" b="1" dirty="0" err="1" smtClean="0">
                <a:latin typeface="Arial" charset="0"/>
              </a:rPr>
              <a:t>Segmentation</a:t>
            </a:r>
            <a:r>
              <a:rPr lang="es-ES_tradnl" sz="2400" b="1" dirty="0" smtClean="0">
                <a:latin typeface="Arial" charset="0"/>
              </a:rPr>
              <a:t> of </a:t>
            </a:r>
            <a:r>
              <a:rPr lang="es-ES_tradnl" sz="2400" b="1" dirty="0" err="1" smtClean="0">
                <a:latin typeface="Arial" charset="0"/>
              </a:rPr>
              <a:t>the</a:t>
            </a:r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2400" b="1" dirty="0" err="1" smtClean="0">
                <a:latin typeface="Arial" charset="0"/>
              </a:rPr>
              <a:t>pressure</a:t>
            </a:r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2400" b="1" dirty="0" err="1" smtClean="0">
                <a:latin typeface="Arial" charset="0"/>
              </a:rPr>
              <a:t>column</a:t>
            </a:r>
            <a:r>
              <a:rPr lang="es-ES_tradnl" sz="2800" b="1" dirty="0" smtClean="0">
                <a:solidFill>
                  <a:srgbClr val="FF3300"/>
                </a:solidFill>
                <a:latin typeface="Arial" charset="0"/>
              </a:rPr>
              <a:t>.</a:t>
            </a:r>
          </a:p>
          <a:p>
            <a:pPr marL="533400" indent="-533400">
              <a:buFontTx/>
              <a:buAutoNum type="arabicPeriod"/>
            </a:pPr>
            <a:endParaRPr lang="es-ES_tradnl" sz="2400" dirty="0">
              <a:latin typeface="Arial" charset="0"/>
            </a:endParaRPr>
          </a:p>
          <a:p>
            <a:pPr marL="533400" indent="-533400">
              <a:buFontTx/>
              <a:buAutoNum type="arabicPeriod"/>
            </a:pP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Veno-venous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shunts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disconnection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.</a:t>
            </a:r>
            <a:endParaRPr lang="es-ES_tradnl" sz="2400" b="1" dirty="0">
              <a:solidFill>
                <a:srgbClr val="FF3300"/>
              </a:solidFill>
              <a:latin typeface="Arial" charset="0"/>
            </a:endParaRPr>
          </a:p>
          <a:p>
            <a:pPr marL="533400" indent="-533400">
              <a:buFontTx/>
              <a:buNone/>
            </a:pPr>
            <a:endParaRPr lang="es-ES_tradnl" sz="24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02404" name="Rectangle 4"/>
          <p:cNvSpPr>
            <a:spLocks noGrp="1" noChangeArrowheads="1" noTextEdit="1"/>
          </p:cNvSpPr>
          <p:nvPr>
            <p:ph type="clipArt" sz="half" idx="2"/>
          </p:nvPr>
        </p:nvSpPr>
        <p:spPr>
          <a:xfrm>
            <a:off x="5257800" y="2057400"/>
            <a:ext cx="3886200" cy="4114800"/>
          </a:xfrm>
        </p:spPr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6096000" y="6477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C. Franceschi 1988.</a:t>
            </a:r>
            <a:endParaRPr lang="es-ES"/>
          </a:p>
        </p:txBody>
      </p:sp>
      <p:sp>
        <p:nvSpPr>
          <p:cNvPr id="102406" name="Arc 6"/>
          <p:cNvSpPr>
            <a:spLocks/>
          </p:cNvSpPr>
          <p:nvPr/>
        </p:nvSpPr>
        <p:spPr bwMode="auto">
          <a:xfrm>
            <a:off x="5937250" y="4051300"/>
            <a:ext cx="698500" cy="5715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407" name="Line 7"/>
          <p:cNvSpPr>
            <a:spLocks noChangeShapeType="1"/>
          </p:cNvSpPr>
          <p:nvPr/>
        </p:nvSpPr>
        <p:spPr bwMode="auto">
          <a:xfrm>
            <a:off x="5943600" y="4572000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408" name="Line 8"/>
          <p:cNvSpPr>
            <a:spLocks noChangeShapeType="1"/>
          </p:cNvSpPr>
          <p:nvPr/>
        </p:nvSpPr>
        <p:spPr bwMode="auto">
          <a:xfrm>
            <a:off x="7315200" y="2895600"/>
            <a:ext cx="1588" cy="345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409" name="Arc 9"/>
          <p:cNvSpPr>
            <a:spLocks/>
          </p:cNvSpPr>
          <p:nvPr/>
        </p:nvSpPr>
        <p:spPr bwMode="auto">
          <a:xfrm>
            <a:off x="6121400" y="2667000"/>
            <a:ext cx="1041400" cy="15430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1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410" name="Arc 10"/>
          <p:cNvSpPr>
            <a:spLocks/>
          </p:cNvSpPr>
          <p:nvPr/>
        </p:nvSpPr>
        <p:spPr bwMode="auto">
          <a:xfrm>
            <a:off x="6629400" y="2376488"/>
            <a:ext cx="681038" cy="609600"/>
          </a:xfrm>
          <a:custGeom>
            <a:avLst/>
            <a:gdLst>
              <a:gd name="G0" fmla="+- 109 0 0"/>
              <a:gd name="G1" fmla="+- 21600 0 0"/>
              <a:gd name="G2" fmla="+- 21600 0 0"/>
              <a:gd name="T0" fmla="*/ 0 w 21458"/>
              <a:gd name="T1" fmla="*/ 0 h 21600"/>
              <a:gd name="T2" fmla="*/ 21458 w 21458"/>
              <a:gd name="T3" fmla="*/ 18316 h 21600"/>
              <a:gd name="T4" fmla="*/ 109 w 21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58" h="21600" fill="none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</a:path>
              <a:path w="21458" h="21600" stroke="0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  <a:lnTo>
                  <a:pt x="109" y="2160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411" name="Oval 11"/>
          <p:cNvSpPr>
            <a:spLocks noChangeArrowheads="1"/>
          </p:cNvSpPr>
          <p:nvPr/>
        </p:nvSpPr>
        <p:spPr bwMode="auto">
          <a:xfrm>
            <a:off x="7239000" y="5467350"/>
            <a:ext cx="1778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412" name="Line 12"/>
          <p:cNvSpPr>
            <a:spLocks noChangeShapeType="1"/>
          </p:cNvSpPr>
          <p:nvPr/>
        </p:nvSpPr>
        <p:spPr bwMode="auto">
          <a:xfrm>
            <a:off x="7315200" y="4495800"/>
            <a:ext cx="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13" name="Line 13"/>
          <p:cNvSpPr>
            <a:spLocks noChangeShapeType="1"/>
          </p:cNvSpPr>
          <p:nvPr/>
        </p:nvSpPr>
        <p:spPr bwMode="auto">
          <a:xfrm flipV="1">
            <a:off x="6629400" y="1828800"/>
            <a:ext cx="0" cy="457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14" name="Line 14"/>
          <p:cNvSpPr>
            <a:spLocks noChangeShapeType="1"/>
          </p:cNvSpPr>
          <p:nvPr/>
        </p:nvSpPr>
        <p:spPr bwMode="auto">
          <a:xfrm>
            <a:off x="6934200" y="21336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15" name="Line 15"/>
          <p:cNvSpPr>
            <a:spLocks noChangeShapeType="1"/>
          </p:cNvSpPr>
          <p:nvPr/>
        </p:nvSpPr>
        <p:spPr bwMode="auto">
          <a:xfrm>
            <a:off x="7162800" y="29718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16" name="Line 16"/>
          <p:cNvSpPr>
            <a:spLocks noChangeShapeType="1"/>
          </p:cNvSpPr>
          <p:nvPr/>
        </p:nvSpPr>
        <p:spPr bwMode="auto">
          <a:xfrm>
            <a:off x="7162800" y="4724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17" name="Line 17"/>
          <p:cNvSpPr>
            <a:spLocks noChangeShapeType="1"/>
          </p:cNvSpPr>
          <p:nvPr/>
        </p:nvSpPr>
        <p:spPr bwMode="auto">
          <a:xfrm flipV="1">
            <a:off x="6172200" y="4800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18" name="Freeform 18"/>
          <p:cNvSpPr>
            <a:spLocks/>
          </p:cNvSpPr>
          <p:nvPr/>
        </p:nvSpPr>
        <p:spPr bwMode="auto">
          <a:xfrm>
            <a:off x="7315200" y="4441825"/>
            <a:ext cx="1463675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2" y="64"/>
              </a:cxn>
              <a:cxn ang="0">
                <a:pos x="201" y="9"/>
              </a:cxn>
              <a:cxn ang="0">
                <a:pos x="311" y="18"/>
              </a:cxn>
              <a:cxn ang="0">
                <a:pos x="320" y="45"/>
              </a:cxn>
              <a:cxn ang="0">
                <a:pos x="311" y="109"/>
              </a:cxn>
              <a:cxn ang="0">
                <a:pos x="274" y="164"/>
              </a:cxn>
              <a:cxn ang="0">
                <a:pos x="356" y="256"/>
              </a:cxn>
              <a:cxn ang="0">
                <a:pos x="429" y="146"/>
              </a:cxn>
              <a:cxn ang="0">
                <a:pos x="557" y="210"/>
              </a:cxn>
              <a:cxn ang="0">
                <a:pos x="521" y="384"/>
              </a:cxn>
              <a:cxn ang="0">
                <a:pos x="484" y="411"/>
              </a:cxn>
              <a:cxn ang="0">
                <a:pos x="457" y="420"/>
              </a:cxn>
              <a:cxn ang="0">
                <a:pos x="420" y="457"/>
              </a:cxn>
              <a:cxn ang="0">
                <a:pos x="439" y="631"/>
              </a:cxn>
              <a:cxn ang="0">
                <a:pos x="887" y="649"/>
              </a:cxn>
              <a:cxn ang="0">
                <a:pos x="905" y="786"/>
              </a:cxn>
              <a:cxn ang="0">
                <a:pos x="877" y="868"/>
              </a:cxn>
              <a:cxn ang="0">
                <a:pos x="868" y="896"/>
              </a:cxn>
              <a:cxn ang="0">
                <a:pos x="905" y="1024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19" name="Oval 19"/>
          <p:cNvSpPr>
            <a:spLocks noChangeArrowheads="1"/>
          </p:cNvSpPr>
          <p:nvPr/>
        </p:nvSpPr>
        <p:spPr bwMode="auto">
          <a:xfrm>
            <a:off x="8763000" y="5986463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420" name="Line 20"/>
          <p:cNvSpPr>
            <a:spLocks noChangeShapeType="1"/>
          </p:cNvSpPr>
          <p:nvPr/>
        </p:nvSpPr>
        <p:spPr bwMode="auto">
          <a:xfrm>
            <a:off x="7315200" y="2895600"/>
            <a:ext cx="0" cy="16002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421" name="Line 21"/>
          <p:cNvSpPr>
            <a:spLocks noChangeShapeType="1"/>
          </p:cNvSpPr>
          <p:nvPr/>
        </p:nvSpPr>
        <p:spPr bwMode="auto">
          <a:xfrm>
            <a:off x="7848600" y="43434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22" name="Freeform 22"/>
          <p:cNvSpPr>
            <a:spLocks/>
          </p:cNvSpPr>
          <p:nvPr/>
        </p:nvSpPr>
        <p:spPr bwMode="auto">
          <a:xfrm>
            <a:off x="7315200" y="3162300"/>
            <a:ext cx="493713" cy="876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144"/>
              </a:cxn>
              <a:cxn ang="0">
                <a:pos x="144" y="252"/>
              </a:cxn>
              <a:cxn ang="0">
                <a:pos x="276" y="288"/>
              </a:cxn>
              <a:cxn ang="0">
                <a:pos x="300" y="324"/>
              </a:cxn>
              <a:cxn ang="0">
                <a:pos x="144" y="444"/>
              </a:cxn>
              <a:cxn ang="0">
                <a:pos x="72" y="540"/>
              </a:cxn>
              <a:cxn ang="0">
                <a:pos x="0" y="552"/>
              </a:cxn>
            </a:cxnLst>
            <a:rect l="0" t="0" r="r" b="b"/>
            <a:pathLst>
              <a:path w="311" h="552">
                <a:moveTo>
                  <a:pt x="0" y="0"/>
                </a:moveTo>
                <a:cubicBezTo>
                  <a:pt x="32" y="48"/>
                  <a:pt x="68" y="94"/>
                  <a:pt x="96" y="144"/>
                </a:cubicBezTo>
                <a:cubicBezTo>
                  <a:pt x="112" y="173"/>
                  <a:pt x="113" y="227"/>
                  <a:pt x="144" y="252"/>
                </a:cubicBezTo>
                <a:cubicBezTo>
                  <a:pt x="180" y="280"/>
                  <a:pt x="276" y="288"/>
                  <a:pt x="276" y="288"/>
                </a:cubicBezTo>
                <a:cubicBezTo>
                  <a:pt x="284" y="300"/>
                  <a:pt x="298" y="310"/>
                  <a:pt x="300" y="324"/>
                </a:cubicBezTo>
                <a:cubicBezTo>
                  <a:pt x="311" y="412"/>
                  <a:pt x="204" y="404"/>
                  <a:pt x="144" y="444"/>
                </a:cubicBezTo>
                <a:cubicBezTo>
                  <a:pt x="121" y="478"/>
                  <a:pt x="115" y="526"/>
                  <a:pt x="72" y="540"/>
                </a:cubicBezTo>
                <a:cubicBezTo>
                  <a:pt x="49" y="548"/>
                  <a:pt x="0" y="552"/>
                  <a:pt x="0" y="552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23" name="Line 23"/>
          <p:cNvSpPr>
            <a:spLocks noChangeShapeType="1"/>
          </p:cNvSpPr>
          <p:nvPr/>
        </p:nvSpPr>
        <p:spPr bwMode="auto">
          <a:xfrm>
            <a:off x="7543800" y="3124200"/>
            <a:ext cx="533400" cy="45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24" name="Line 24"/>
          <p:cNvSpPr>
            <a:spLocks noChangeShapeType="1"/>
          </p:cNvSpPr>
          <p:nvPr/>
        </p:nvSpPr>
        <p:spPr bwMode="auto">
          <a:xfrm>
            <a:off x="7162800" y="5867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26" name="Text Box 26"/>
          <p:cNvSpPr txBox="1">
            <a:spLocks noChangeArrowheads="1"/>
          </p:cNvSpPr>
          <p:nvPr/>
        </p:nvSpPr>
        <p:spPr bwMode="auto">
          <a:xfrm>
            <a:off x="5791200" y="259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R1</a:t>
            </a:r>
            <a:endParaRPr lang="es-ES"/>
          </a:p>
        </p:txBody>
      </p:sp>
      <p:sp>
        <p:nvSpPr>
          <p:cNvPr id="102427" name="Text Box 27"/>
          <p:cNvSpPr txBox="1">
            <a:spLocks noChangeArrowheads="1"/>
          </p:cNvSpPr>
          <p:nvPr/>
        </p:nvSpPr>
        <p:spPr bwMode="auto">
          <a:xfrm>
            <a:off x="76962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R2</a:t>
            </a:r>
            <a:endParaRPr lang="es-ES"/>
          </a:p>
        </p:txBody>
      </p:sp>
      <p:sp>
        <p:nvSpPr>
          <p:cNvPr id="102429" name="Text Box 29"/>
          <p:cNvSpPr txBox="1">
            <a:spLocks noChangeArrowheads="1"/>
          </p:cNvSpPr>
          <p:nvPr/>
        </p:nvSpPr>
        <p:spPr bwMode="auto">
          <a:xfrm>
            <a:off x="8153400" y="3352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R4</a:t>
            </a:r>
            <a:endParaRPr lang="es-ES"/>
          </a:p>
        </p:txBody>
      </p:sp>
      <p:sp>
        <p:nvSpPr>
          <p:cNvPr id="102430" name="Text Box 30"/>
          <p:cNvSpPr txBox="1">
            <a:spLocks noChangeArrowheads="1"/>
          </p:cNvSpPr>
          <p:nvPr/>
        </p:nvSpPr>
        <p:spPr bwMode="auto">
          <a:xfrm>
            <a:off x="8534400" y="4800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R3</a:t>
            </a:r>
            <a:endParaRPr lang="es-ES"/>
          </a:p>
        </p:txBody>
      </p:sp>
      <p:sp>
        <p:nvSpPr>
          <p:cNvPr id="102431" name="Line 31"/>
          <p:cNvSpPr>
            <a:spLocks noChangeShapeType="1"/>
          </p:cNvSpPr>
          <p:nvPr/>
        </p:nvSpPr>
        <p:spPr bwMode="auto">
          <a:xfrm>
            <a:off x="7086600" y="5715000"/>
            <a:ext cx="381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32" name="Line 32"/>
          <p:cNvSpPr>
            <a:spLocks noChangeShapeType="1"/>
          </p:cNvSpPr>
          <p:nvPr/>
        </p:nvSpPr>
        <p:spPr bwMode="auto">
          <a:xfrm>
            <a:off x="6781800" y="22098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33" name="Line 33"/>
          <p:cNvSpPr>
            <a:spLocks noChangeShapeType="1"/>
          </p:cNvSpPr>
          <p:nvPr/>
        </p:nvSpPr>
        <p:spPr bwMode="auto">
          <a:xfrm>
            <a:off x="7467600" y="31242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34" name="Line 34"/>
          <p:cNvSpPr>
            <a:spLocks noChangeShapeType="1"/>
          </p:cNvSpPr>
          <p:nvPr/>
        </p:nvSpPr>
        <p:spPr bwMode="auto">
          <a:xfrm>
            <a:off x="7467600" y="38100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35" name="Line 35"/>
          <p:cNvSpPr>
            <a:spLocks noChangeShapeType="1"/>
          </p:cNvSpPr>
          <p:nvPr/>
        </p:nvSpPr>
        <p:spPr bwMode="auto">
          <a:xfrm>
            <a:off x="7467600" y="4343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436" name="Line 36"/>
          <p:cNvSpPr>
            <a:spLocks noChangeShapeType="1"/>
          </p:cNvSpPr>
          <p:nvPr/>
        </p:nvSpPr>
        <p:spPr bwMode="auto">
          <a:xfrm flipH="1">
            <a:off x="7543800" y="3810000"/>
            <a:ext cx="3048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3" grpId="0" animBg="1"/>
      <p:bldP spid="102434" grpId="0" animBg="1"/>
      <p:bldP spid="10243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CHIVA STRATEGY </a:t>
            </a:r>
            <a:b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Basic </a:t>
            </a:r>
            <a:r>
              <a:rPr lang="es-ES_tradnl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Principles</a:t>
            </a:r>
            <a:endParaRPr lang="es-ES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09800"/>
            <a:ext cx="5638800" cy="4114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s-ES_tradnl" sz="2400" b="1" dirty="0" err="1" smtClean="0">
                <a:latin typeface="Arial" charset="0"/>
              </a:rPr>
              <a:t>Segmentation</a:t>
            </a:r>
            <a:r>
              <a:rPr lang="es-ES_tradnl" sz="2400" b="1" dirty="0" smtClean="0">
                <a:latin typeface="Arial" charset="0"/>
              </a:rPr>
              <a:t> of </a:t>
            </a:r>
            <a:r>
              <a:rPr lang="es-ES_tradnl" sz="2400" b="1" dirty="0" err="1" smtClean="0">
                <a:latin typeface="Arial" charset="0"/>
              </a:rPr>
              <a:t>the</a:t>
            </a:r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2400" b="1" dirty="0" err="1" smtClean="0">
                <a:latin typeface="Arial" charset="0"/>
              </a:rPr>
              <a:t>pressure</a:t>
            </a:r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2400" b="1" dirty="0" err="1" smtClean="0">
                <a:latin typeface="Arial" charset="0"/>
              </a:rPr>
              <a:t>column</a:t>
            </a:r>
            <a:r>
              <a:rPr lang="es-ES_tradnl" sz="2800" b="1" dirty="0" smtClean="0">
                <a:solidFill>
                  <a:srgbClr val="FF3300"/>
                </a:solidFill>
                <a:latin typeface="Arial" charset="0"/>
              </a:rPr>
              <a:t>.</a:t>
            </a:r>
          </a:p>
          <a:p>
            <a:pPr marL="533400" indent="-533400">
              <a:buFontTx/>
              <a:buAutoNum type="arabicPeriod"/>
            </a:pPr>
            <a:endParaRPr lang="es-ES_tradnl" sz="2400" dirty="0" smtClean="0">
              <a:latin typeface="Arial" charset="0"/>
            </a:endParaRPr>
          </a:p>
          <a:p>
            <a:pPr marL="533400" indent="-533400">
              <a:buFontTx/>
              <a:buAutoNum type="arabicPeriod"/>
            </a:pPr>
            <a:r>
              <a:rPr lang="es-ES_tradnl" sz="2400" b="1" dirty="0" err="1" smtClean="0">
                <a:latin typeface="Arial" charset="0"/>
              </a:rPr>
              <a:t>Veno-venous</a:t>
            </a:r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2400" b="1" dirty="0" err="1" smtClean="0">
                <a:latin typeface="Arial" charset="0"/>
              </a:rPr>
              <a:t>shunts</a:t>
            </a:r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2400" b="1" dirty="0" err="1" smtClean="0">
                <a:latin typeface="Arial" charset="0"/>
              </a:rPr>
              <a:t>disconnection</a:t>
            </a:r>
            <a:r>
              <a:rPr lang="es-ES_tradnl" sz="2400" b="1" dirty="0" smtClean="0">
                <a:latin typeface="Arial" charset="0"/>
              </a:rPr>
              <a:t>.</a:t>
            </a:r>
          </a:p>
          <a:p>
            <a:pPr marL="533400" indent="-533400">
              <a:buFontTx/>
              <a:buAutoNum type="arabicPeriod"/>
            </a:pPr>
            <a:endParaRPr lang="es-ES_tradnl" sz="2400" dirty="0">
              <a:latin typeface="Arial" charset="0"/>
            </a:endParaRPr>
          </a:p>
          <a:p>
            <a:pPr marL="533400" indent="-533400">
              <a:buFontTx/>
              <a:buAutoNum type="arabicPeriod"/>
            </a:pP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Preservation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of </a:t>
            </a: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the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re-</a:t>
            </a: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entry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perforators</a:t>
            </a:r>
            <a:endParaRPr lang="es-ES_tradnl" sz="2400" b="1" dirty="0">
              <a:solidFill>
                <a:srgbClr val="FF3300"/>
              </a:solidFill>
              <a:latin typeface="Arial" charset="0"/>
            </a:endParaRPr>
          </a:p>
          <a:p>
            <a:pPr marL="533400" indent="-533400">
              <a:buFontTx/>
              <a:buNone/>
            </a:pPr>
            <a:endParaRPr lang="es-ES_tradnl" sz="2800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6096000" y="6477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C. Franceschi 1988.</a:t>
            </a:r>
            <a:endParaRPr lang="es-ES"/>
          </a:p>
        </p:txBody>
      </p:sp>
      <p:sp>
        <p:nvSpPr>
          <p:cNvPr id="103429" name="Line 5"/>
          <p:cNvSpPr>
            <a:spLocks noChangeShapeType="1"/>
          </p:cNvSpPr>
          <p:nvPr/>
        </p:nvSpPr>
        <p:spPr bwMode="auto">
          <a:xfrm>
            <a:off x="6934200" y="5562600"/>
            <a:ext cx="2286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30" name="Arc 6"/>
          <p:cNvSpPr>
            <a:spLocks/>
          </p:cNvSpPr>
          <p:nvPr/>
        </p:nvSpPr>
        <p:spPr bwMode="auto">
          <a:xfrm>
            <a:off x="5937250" y="4051300"/>
            <a:ext cx="698500" cy="5715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>
            <a:off x="5943600" y="4572000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7315200" y="2895600"/>
            <a:ext cx="1588" cy="345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433" name="Arc 9"/>
          <p:cNvSpPr>
            <a:spLocks/>
          </p:cNvSpPr>
          <p:nvPr/>
        </p:nvSpPr>
        <p:spPr bwMode="auto">
          <a:xfrm>
            <a:off x="6096000" y="2657475"/>
            <a:ext cx="1041400" cy="15430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1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434" name="Arc 10"/>
          <p:cNvSpPr>
            <a:spLocks/>
          </p:cNvSpPr>
          <p:nvPr/>
        </p:nvSpPr>
        <p:spPr bwMode="auto">
          <a:xfrm>
            <a:off x="6629400" y="2376488"/>
            <a:ext cx="681038" cy="609600"/>
          </a:xfrm>
          <a:custGeom>
            <a:avLst/>
            <a:gdLst>
              <a:gd name="G0" fmla="+- 109 0 0"/>
              <a:gd name="G1" fmla="+- 21600 0 0"/>
              <a:gd name="G2" fmla="+- 21600 0 0"/>
              <a:gd name="T0" fmla="*/ 0 w 21458"/>
              <a:gd name="T1" fmla="*/ 0 h 21600"/>
              <a:gd name="T2" fmla="*/ 21458 w 21458"/>
              <a:gd name="T3" fmla="*/ 18316 h 21600"/>
              <a:gd name="T4" fmla="*/ 109 w 21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58" h="21600" fill="none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</a:path>
              <a:path w="21458" h="21600" stroke="0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  <a:lnTo>
                  <a:pt x="109" y="2160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435" name="Oval 11"/>
          <p:cNvSpPr>
            <a:spLocks noChangeArrowheads="1"/>
          </p:cNvSpPr>
          <p:nvPr/>
        </p:nvSpPr>
        <p:spPr bwMode="auto">
          <a:xfrm>
            <a:off x="7239000" y="5467350"/>
            <a:ext cx="1778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>
            <a:off x="7315200" y="4495800"/>
            <a:ext cx="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37" name="Line 13"/>
          <p:cNvSpPr>
            <a:spLocks noChangeShapeType="1"/>
          </p:cNvSpPr>
          <p:nvPr/>
        </p:nvSpPr>
        <p:spPr bwMode="auto">
          <a:xfrm flipV="1">
            <a:off x="6629400" y="1828800"/>
            <a:ext cx="0" cy="457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38" name="Line 14"/>
          <p:cNvSpPr>
            <a:spLocks noChangeShapeType="1"/>
          </p:cNvSpPr>
          <p:nvPr/>
        </p:nvSpPr>
        <p:spPr bwMode="auto">
          <a:xfrm>
            <a:off x="6934200" y="21336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39" name="Line 15"/>
          <p:cNvSpPr>
            <a:spLocks noChangeShapeType="1"/>
          </p:cNvSpPr>
          <p:nvPr/>
        </p:nvSpPr>
        <p:spPr bwMode="auto">
          <a:xfrm>
            <a:off x="7162800" y="29718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40" name="Line 16"/>
          <p:cNvSpPr>
            <a:spLocks noChangeShapeType="1"/>
          </p:cNvSpPr>
          <p:nvPr/>
        </p:nvSpPr>
        <p:spPr bwMode="auto">
          <a:xfrm>
            <a:off x="7162800" y="4724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41" name="Line 17"/>
          <p:cNvSpPr>
            <a:spLocks noChangeShapeType="1"/>
          </p:cNvSpPr>
          <p:nvPr/>
        </p:nvSpPr>
        <p:spPr bwMode="auto">
          <a:xfrm flipV="1">
            <a:off x="6172200" y="4800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42" name="Freeform 18"/>
          <p:cNvSpPr>
            <a:spLocks/>
          </p:cNvSpPr>
          <p:nvPr/>
        </p:nvSpPr>
        <p:spPr bwMode="auto">
          <a:xfrm>
            <a:off x="7315200" y="4441825"/>
            <a:ext cx="1463675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2" y="64"/>
              </a:cxn>
              <a:cxn ang="0">
                <a:pos x="201" y="9"/>
              </a:cxn>
              <a:cxn ang="0">
                <a:pos x="311" y="18"/>
              </a:cxn>
              <a:cxn ang="0">
                <a:pos x="320" y="45"/>
              </a:cxn>
              <a:cxn ang="0">
                <a:pos x="311" y="109"/>
              </a:cxn>
              <a:cxn ang="0">
                <a:pos x="274" y="164"/>
              </a:cxn>
              <a:cxn ang="0">
                <a:pos x="356" y="256"/>
              </a:cxn>
              <a:cxn ang="0">
                <a:pos x="429" y="146"/>
              </a:cxn>
              <a:cxn ang="0">
                <a:pos x="557" y="210"/>
              </a:cxn>
              <a:cxn ang="0">
                <a:pos x="521" y="384"/>
              </a:cxn>
              <a:cxn ang="0">
                <a:pos x="484" y="411"/>
              </a:cxn>
              <a:cxn ang="0">
                <a:pos x="457" y="420"/>
              </a:cxn>
              <a:cxn ang="0">
                <a:pos x="420" y="457"/>
              </a:cxn>
              <a:cxn ang="0">
                <a:pos x="439" y="631"/>
              </a:cxn>
              <a:cxn ang="0">
                <a:pos x="887" y="649"/>
              </a:cxn>
              <a:cxn ang="0">
                <a:pos x="905" y="786"/>
              </a:cxn>
              <a:cxn ang="0">
                <a:pos x="877" y="868"/>
              </a:cxn>
              <a:cxn ang="0">
                <a:pos x="868" y="896"/>
              </a:cxn>
              <a:cxn ang="0">
                <a:pos x="905" y="1024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43" name="Oval 19"/>
          <p:cNvSpPr>
            <a:spLocks noChangeArrowheads="1"/>
          </p:cNvSpPr>
          <p:nvPr/>
        </p:nvSpPr>
        <p:spPr bwMode="auto">
          <a:xfrm>
            <a:off x="8763000" y="5986463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444" name="Line 20"/>
          <p:cNvSpPr>
            <a:spLocks noChangeShapeType="1"/>
          </p:cNvSpPr>
          <p:nvPr/>
        </p:nvSpPr>
        <p:spPr bwMode="auto">
          <a:xfrm>
            <a:off x="7315200" y="2895600"/>
            <a:ext cx="0" cy="16002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445" name="Line 21"/>
          <p:cNvSpPr>
            <a:spLocks noChangeShapeType="1"/>
          </p:cNvSpPr>
          <p:nvPr/>
        </p:nvSpPr>
        <p:spPr bwMode="auto">
          <a:xfrm>
            <a:off x="7848600" y="43434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46" name="Freeform 22"/>
          <p:cNvSpPr>
            <a:spLocks/>
          </p:cNvSpPr>
          <p:nvPr/>
        </p:nvSpPr>
        <p:spPr bwMode="auto">
          <a:xfrm>
            <a:off x="7315200" y="3162300"/>
            <a:ext cx="493713" cy="876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144"/>
              </a:cxn>
              <a:cxn ang="0">
                <a:pos x="144" y="252"/>
              </a:cxn>
              <a:cxn ang="0">
                <a:pos x="276" y="288"/>
              </a:cxn>
              <a:cxn ang="0">
                <a:pos x="300" y="324"/>
              </a:cxn>
              <a:cxn ang="0">
                <a:pos x="144" y="444"/>
              </a:cxn>
              <a:cxn ang="0">
                <a:pos x="72" y="540"/>
              </a:cxn>
              <a:cxn ang="0">
                <a:pos x="0" y="552"/>
              </a:cxn>
            </a:cxnLst>
            <a:rect l="0" t="0" r="r" b="b"/>
            <a:pathLst>
              <a:path w="311" h="552">
                <a:moveTo>
                  <a:pt x="0" y="0"/>
                </a:moveTo>
                <a:cubicBezTo>
                  <a:pt x="32" y="48"/>
                  <a:pt x="68" y="94"/>
                  <a:pt x="96" y="144"/>
                </a:cubicBezTo>
                <a:cubicBezTo>
                  <a:pt x="112" y="173"/>
                  <a:pt x="113" y="227"/>
                  <a:pt x="144" y="252"/>
                </a:cubicBezTo>
                <a:cubicBezTo>
                  <a:pt x="180" y="280"/>
                  <a:pt x="276" y="288"/>
                  <a:pt x="276" y="288"/>
                </a:cubicBezTo>
                <a:cubicBezTo>
                  <a:pt x="284" y="300"/>
                  <a:pt x="298" y="310"/>
                  <a:pt x="300" y="324"/>
                </a:cubicBezTo>
                <a:cubicBezTo>
                  <a:pt x="311" y="412"/>
                  <a:pt x="204" y="404"/>
                  <a:pt x="144" y="444"/>
                </a:cubicBezTo>
                <a:cubicBezTo>
                  <a:pt x="121" y="478"/>
                  <a:pt x="115" y="526"/>
                  <a:pt x="72" y="540"/>
                </a:cubicBezTo>
                <a:cubicBezTo>
                  <a:pt x="49" y="548"/>
                  <a:pt x="0" y="552"/>
                  <a:pt x="0" y="552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47" name="Line 23"/>
          <p:cNvSpPr>
            <a:spLocks noChangeShapeType="1"/>
          </p:cNvSpPr>
          <p:nvPr/>
        </p:nvSpPr>
        <p:spPr bwMode="auto">
          <a:xfrm>
            <a:off x="7543800" y="3124200"/>
            <a:ext cx="533400" cy="45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48" name="Line 24"/>
          <p:cNvSpPr>
            <a:spLocks noChangeShapeType="1"/>
          </p:cNvSpPr>
          <p:nvPr/>
        </p:nvSpPr>
        <p:spPr bwMode="auto">
          <a:xfrm>
            <a:off x="7162800" y="5867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49" name="Text Box 25"/>
          <p:cNvSpPr txBox="1">
            <a:spLocks noChangeArrowheads="1"/>
          </p:cNvSpPr>
          <p:nvPr/>
        </p:nvSpPr>
        <p:spPr bwMode="auto">
          <a:xfrm>
            <a:off x="5715000" y="243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>
              <a:latin typeface="Times New Roman" pitchFamily="18" charset="0"/>
            </a:endParaRPr>
          </a:p>
        </p:txBody>
      </p:sp>
      <p:sp>
        <p:nvSpPr>
          <p:cNvPr id="103450" name="Text Box 26"/>
          <p:cNvSpPr txBox="1">
            <a:spLocks noChangeArrowheads="1"/>
          </p:cNvSpPr>
          <p:nvPr/>
        </p:nvSpPr>
        <p:spPr bwMode="auto">
          <a:xfrm>
            <a:off x="5791200" y="259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R1</a:t>
            </a:r>
            <a:endParaRPr lang="es-ES"/>
          </a:p>
        </p:txBody>
      </p:sp>
      <p:sp>
        <p:nvSpPr>
          <p:cNvPr id="103451" name="Text Box 27"/>
          <p:cNvSpPr txBox="1">
            <a:spLocks noChangeArrowheads="1"/>
          </p:cNvSpPr>
          <p:nvPr/>
        </p:nvSpPr>
        <p:spPr bwMode="auto">
          <a:xfrm>
            <a:off x="76962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R2</a:t>
            </a:r>
            <a:endParaRPr lang="es-ES"/>
          </a:p>
        </p:txBody>
      </p:sp>
      <p:sp>
        <p:nvSpPr>
          <p:cNvPr id="103453" name="Text Box 29"/>
          <p:cNvSpPr txBox="1">
            <a:spLocks noChangeArrowheads="1"/>
          </p:cNvSpPr>
          <p:nvPr/>
        </p:nvSpPr>
        <p:spPr bwMode="auto">
          <a:xfrm>
            <a:off x="8153400" y="3352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R4</a:t>
            </a:r>
            <a:endParaRPr lang="es-ES"/>
          </a:p>
        </p:txBody>
      </p:sp>
      <p:sp>
        <p:nvSpPr>
          <p:cNvPr id="103454" name="Text Box 30"/>
          <p:cNvSpPr txBox="1">
            <a:spLocks noChangeArrowheads="1"/>
          </p:cNvSpPr>
          <p:nvPr/>
        </p:nvSpPr>
        <p:spPr bwMode="auto">
          <a:xfrm>
            <a:off x="8534400" y="4800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R3</a:t>
            </a:r>
            <a:endParaRPr lang="es-ES"/>
          </a:p>
        </p:txBody>
      </p:sp>
      <p:sp>
        <p:nvSpPr>
          <p:cNvPr id="103455" name="Line 31"/>
          <p:cNvSpPr>
            <a:spLocks noChangeShapeType="1"/>
          </p:cNvSpPr>
          <p:nvPr/>
        </p:nvSpPr>
        <p:spPr bwMode="auto">
          <a:xfrm flipH="1">
            <a:off x="7543800" y="3810000"/>
            <a:ext cx="3048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56" name="Line 32"/>
          <p:cNvSpPr>
            <a:spLocks noChangeShapeType="1"/>
          </p:cNvSpPr>
          <p:nvPr/>
        </p:nvSpPr>
        <p:spPr bwMode="auto">
          <a:xfrm>
            <a:off x="6781800" y="22098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57" name="Line 33"/>
          <p:cNvSpPr>
            <a:spLocks noChangeShapeType="1"/>
          </p:cNvSpPr>
          <p:nvPr/>
        </p:nvSpPr>
        <p:spPr bwMode="auto">
          <a:xfrm>
            <a:off x="7467600" y="3200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58" name="Line 34"/>
          <p:cNvSpPr>
            <a:spLocks noChangeShapeType="1"/>
          </p:cNvSpPr>
          <p:nvPr/>
        </p:nvSpPr>
        <p:spPr bwMode="auto">
          <a:xfrm>
            <a:off x="7467600" y="38100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59" name="Line 35"/>
          <p:cNvSpPr>
            <a:spLocks noChangeShapeType="1"/>
          </p:cNvSpPr>
          <p:nvPr/>
        </p:nvSpPr>
        <p:spPr bwMode="auto">
          <a:xfrm>
            <a:off x="7467600" y="4343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60" name="Line 36"/>
          <p:cNvSpPr>
            <a:spLocks noChangeShapeType="1"/>
          </p:cNvSpPr>
          <p:nvPr/>
        </p:nvSpPr>
        <p:spPr bwMode="auto">
          <a:xfrm>
            <a:off x="7086600" y="5715000"/>
            <a:ext cx="381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CHIVA STRATEGY </a:t>
            </a:r>
            <a:b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Basic </a:t>
            </a:r>
            <a:r>
              <a:rPr lang="es-ES_tradnl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Principles</a:t>
            </a:r>
            <a:endParaRPr lang="es-ES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09800"/>
            <a:ext cx="5638800" cy="4114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s-ES_tradnl" sz="2400" b="1" dirty="0" err="1" smtClean="0">
                <a:latin typeface="Arial" charset="0"/>
              </a:rPr>
              <a:t>Segmentation</a:t>
            </a:r>
            <a:r>
              <a:rPr lang="es-ES_tradnl" sz="2400" b="1" dirty="0" smtClean="0">
                <a:latin typeface="Arial" charset="0"/>
              </a:rPr>
              <a:t> of </a:t>
            </a:r>
            <a:r>
              <a:rPr lang="es-ES_tradnl" sz="2400" b="1" dirty="0" err="1" smtClean="0">
                <a:latin typeface="Arial" charset="0"/>
              </a:rPr>
              <a:t>the</a:t>
            </a:r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2400" b="1" dirty="0" err="1" smtClean="0">
                <a:latin typeface="Arial" charset="0"/>
              </a:rPr>
              <a:t>pressure</a:t>
            </a:r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2400" b="1" dirty="0" err="1" smtClean="0">
                <a:latin typeface="Arial" charset="0"/>
              </a:rPr>
              <a:t>column</a:t>
            </a:r>
            <a:r>
              <a:rPr lang="es-ES_tradnl" sz="2800" b="1" dirty="0" smtClean="0">
                <a:solidFill>
                  <a:srgbClr val="FF3300"/>
                </a:solidFill>
                <a:latin typeface="Arial" charset="0"/>
              </a:rPr>
              <a:t>.</a:t>
            </a:r>
          </a:p>
          <a:p>
            <a:pPr marL="533400" indent="-533400">
              <a:buFontTx/>
              <a:buAutoNum type="arabicPeriod"/>
            </a:pPr>
            <a:endParaRPr lang="es-ES_tradnl" sz="2400" dirty="0" smtClean="0">
              <a:latin typeface="Arial" charset="0"/>
            </a:endParaRPr>
          </a:p>
          <a:p>
            <a:pPr marL="533400" indent="-533400">
              <a:buFontTx/>
              <a:buAutoNum type="arabicPeriod"/>
            </a:pPr>
            <a:r>
              <a:rPr lang="es-ES_tradnl" sz="2400" b="1" dirty="0" err="1" smtClean="0">
                <a:latin typeface="Arial" charset="0"/>
              </a:rPr>
              <a:t>Veno-venous</a:t>
            </a:r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2400" b="1" dirty="0" err="1" smtClean="0">
                <a:latin typeface="Arial" charset="0"/>
              </a:rPr>
              <a:t>shunts</a:t>
            </a:r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2400" b="1" dirty="0" err="1" smtClean="0">
                <a:latin typeface="Arial" charset="0"/>
              </a:rPr>
              <a:t>disconnection</a:t>
            </a:r>
            <a:r>
              <a:rPr lang="es-ES_tradnl" sz="2400" b="1" dirty="0" smtClean="0">
                <a:latin typeface="Arial" charset="0"/>
              </a:rPr>
              <a:t>.</a:t>
            </a:r>
          </a:p>
          <a:p>
            <a:pPr marL="533400" indent="-533400">
              <a:buFontTx/>
              <a:buAutoNum type="arabicPeriod"/>
            </a:pPr>
            <a:endParaRPr lang="es-ES_tradnl" sz="2400" dirty="0" smtClean="0">
              <a:latin typeface="Arial" charset="0"/>
            </a:endParaRPr>
          </a:p>
          <a:p>
            <a:pPr marL="533400" indent="-533400">
              <a:buFontTx/>
              <a:buAutoNum type="arabicPeriod"/>
            </a:pPr>
            <a:r>
              <a:rPr lang="es-ES_tradnl" sz="2400" b="1" dirty="0" err="1" smtClean="0">
                <a:latin typeface="Arial" charset="0"/>
              </a:rPr>
              <a:t>Preservation</a:t>
            </a:r>
            <a:r>
              <a:rPr lang="es-ES_tradnl" sz="2400" b="1" dirty="0" smtClean="0">
                <a:latin typeface="Arial" charset="0"/>
              </a:rPr>
              <a:t> of </a:t>
            </a:r>
            <a:r>
              <a:rPr lang="es-ES_tradnl" sz="2400" b="1" dirty="0" err="1" smtClean="0">
                <a:latin typeface="Arial" charset="0"/>
              </a:rPr>
              <a:t>the</a:t>
            </a:r>
            <a:r>
              <a:rPr lang="es-ES_tradnl" sz="2400" b="1" dirty="0" smtClean="0">
                <a:latin typeface="Arial" charset="0"/>
              </a:rPr>
              <a:t> re-</a:t>
            </a:r>
            <a:r>
              <a:rPr lang="es-ES_tradnl" sz="2400" b="1" dirty="0" err="1" smtClean="0">
                <a:latin typeface="Arial" charset="0"/>
              </a:rPr>
              <a:t>entry</a:t>
            </a:r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2400" b="1" dirty="0" err="1" smtClean="0">
                <a:latin typeface="Arial" charset="0"/>
              </a:rPr>
              <a:t>perforators</a:t>
            </a:r>
            <a:endParaRPr lang="es-ES_tradnl" sz="2400" b="1" dirty="0" smtClean="0">
              <a:latin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2400" dirty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Ablation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of </a:t>
            </a: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the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no </a:t>
            </a: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draining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R3 </a:t>
            </a:r>
            <a:r>
              <a:rPr lang="es-ES_tradnl" sz="2400" b="1" dirty="0" err="1" smtClean="0">
                <a:solidFill>
                  <a:srgbClr val="FF3300"/>
                </a:solidFill>
                <a:latin typeface="Arial" charset="0"/>
              </a:rPr>
              <a:t>or</a:t>
            </a:r>
            <a:r>
              <a:rPr lang="es-ES_tradnl" sz="2400" b="1" dirty="0" smtClean="0">
                <a:solidFill>
                  <a:srgbClr val="FF3300"/>
                </a:solidFill>
                <a:latin typeface="Arial" charset="0"/>
              </a:rPr>
              <a:t> R4.</a:t>
            </a:r>
            <a:endParaRPr lang="es-ES_tradnl" sz="2400" b="1" dirty="0">
              <a:solidFill>
                <a:srgbClr val="FF3300"/>
              </a:solidFill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s-ES_tradnl" sz="24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6096000" y="6477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C. Franceschi 1988.</a:t>
            </a:r>
            <a:endParaRPr lang="es-ES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8534400" y="4800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R3</a:t>
            </a:r>
            <a:endParaRPr lang="es-ES"/>
          </a:p>
        </p:txBody>
      </p:sp>
      <p:sp>
        <p:nvSpPr>
          <p:cNvPr id="104454" name="Arc 6"/>
          <p:cNvSpPr>
            <a:spLocks/>
          </p:cNvSpPr>
          <p:nvPr/>
        </p:nvSpPr>
        <p:spPr bwMode="auto">
          <a:xfrm>
            <a:off x="5937250" y="4051300"/>
            <a:ext cx="698500" cy="5715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4455" name="Line 7"/>
          <p:cNvSpPr>
            <a:spLocks noChangeShapeType="1"/>
          </p:cNvSpPr>
          <p:nvPr/>
        </p:nvSpPr>
        <p:spPr bwMode="auto">
          <a:xfrm>
            <a:off x="5943600" y="4572000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4456" name="Line 8"/>
          <p:cNvSpPr>
            <a:spLocks noChangeShapeType="1"/>
          </p:cNvSpPr>
          <p:nvPr/>
        </p:nvSpPr>
        <p:spPr bwMode="auto">
          <a:xfrm>
            <a:off x="7315200" y="2895600"/>
            <a:ext cx="1588" cy="345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4457" name="Arc 9"/>
          <p:cNvSpPr>
            <a:spLocks/>
          </p:cNvSpPr>
          <p:nvPr/>
        </p:nvSpPr>
        <p:spPr bwMode="auto">
          <a:xfrm>
            <a:off x="6629400" y="2376488"/>
            <a:ext cx="681038" cy="609600"/>
          </a:xfrm>
          <a:custGeom>
            <a:avLst/>
            <a:gdLst>
              <a:gd name="G0" fmla="+- 109 0 0"/>
              <a:gd name="G1" fmla="+- 21600 0 0"/>
              <a:gd name="G2" fmla="+- 21600 0 0"/>
              <a:gd name="T0" fmla="*/ 0 w 21458"/>
              <a:gd name="T1" fmla="*/ 0 h 21600"/>
              <a:gd name="T2" fmla="*/ 21458 w 21458"/>
              <a:gd name="T3" fmla="*/ 18316 h 21600"/>
              <a:gd name="T4" fmla="*/ 109 w 21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58" h="21600" fill="none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</a:path>
              <a:path w="21458" h="21600" stroke="0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  <a:lnTo>
                  <a:pt x="109" y="2160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4458" name="Oval 10"/>
          <p:cNvSpPr>
            <a:spLocks noChangeArrowheads="1"/>
          </p:cNvSpPr>
          <p:nvPr/>
        </p:nvSpPr>
        <p:spPr bwMode="auto">
          <a:xfrm>
            <a:off x="7239000" y="5467350"/>
            <a:ext cx="1778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4459" name="Line 11"/>
          <p:cNvSpPr>
            <a:spLocks noChangeShapeType="1"/>
          </p:cNvSpPr>
          <p:nvPr/>
        </p:nvSpPr>
        <p:spPr bwMode="auto">
          <a:xfrm>
            <a:off x="7315200" y="4495800"/>
            <a:ext cx="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60" name="Line 12"/>
          <p:cNvSpPr>
            <a:spLocks noChangeShapeType="1"/>
          </p:cNvSpPr>
          <p:nvPr/>
        </p:nvSpPr>
        <p:spPr bwMode="auto">
          <a:xfrm>
            <a:off x="6934200" y="21336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61" name="Line 13"/>
          <p:cNvSpPr>
            <a:spLocks noChangeShapeType="1"/>
          </p:cNvSpPr>
          <p:nvPr/>
        </p:nvSpPr>
        <p:spPr bwMode="auto">
          <a:xfrm>
            <a:off x="7162800" y="29718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62" name="Line 14"/>
          <p:cNvSpPr>
            <a:spLocks noChangeShapeType="1"/>
          </p:cNvSpPr>
          <p:nvPr/>
        </p:nvSpPr>
        <p:spPr bwMode="auto">
          <a:xfrm>
            <a:off x="7162800" y="4724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 flipV="1">
            <a:off x="6172200" y="4800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64" name="Freeform 16"/>
          <p:cNvSpPr>
            <a:spLocks/>
          </p:cNvSpPr>
          <p:nvPr/>
        </p:nvSpPr>
        <p:spPr bwMode="auto">
          <a:xfrm>
            <a:off x="7315200" y="4419600"/>
            <a:ext cx="1463675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2" y="64"/>
              </a:cxn>
              <a:cxn ang="0">
                <a:pos x="201" y="9"/>
              </a:cxn>
              <a:cxn ang="0">
                <a:pos x="311" y="18"/>
              </a:cxn>
              <a:cxn ang="0">
                <a:pos x="320" y="45"/>
              </a:cxn>
              <a:cxn ang="0">
                <a:pos x="311" y="109"/>
              </a:cxn>
              <a:cxn ang="0">
                <a:pos x="274" y="164"/>
              </a:cxn>
              <a:cxn ang="0">
                <a:pos x="356" y="256"/>
              </a:cxn>
              <a:cxn ang="0">
                <a:pos x="429" y="146"/>
              </a:cxn>
              <a:cxn ang="0">
                <a:pos x="557" y="210"/>
              </a:cxn>
              <a:cxn ang="0">
                <a:pos x="521" y="384"/>
              </a:cxn>
              <a:cxn ang="0">
                <a:pos x="484" y="411"/>
              </a:cxn>
              <a:cxn ang="0">
                <a:pos x="457" y="420"/>
              </a:cxn>
              <a:cxn ang="0">
                <a:pos x="420" y="457"/>
              </a:cxn>
              <a:cxn ang="0">
                <a:pos x="439" y="631"/>
              </a:cxn>
              <a:cxn ang="0">
                <a:pos x="887" y="649"/>
              </a:cxn>
              <a:cxn ang="0">
                <a:pos x="905" y="786"/>
              </a:cxn>
              <a:cxn ang="0">
                <a:pos x="877" y="868"/>
              </a:cxn>
              <a:cxn ang="0">
                <a:pos x="868" y="896"/>
              </a:cxn>
              <a:cxn ang="0">
                <a:pos x="905" y="1024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65" name="Oval 17"/>
          <p:cNvSpPr>
            <a:spLocks noChangeArrowheads="1"/>
          </p:cNvSpPr>
          <p:nvPr/>
        </p:nvSpPr>
        <p:spPr bwMode="auto">
          <a:xfrm>
            <a:off x="8763000" y="5986463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>
            <a:off x="7315200" y="2895600"/>
            <a:ext cx="0" cy="16002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>
            <a:off x="7848600" y="43434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68" name="Freeform 20"/>
          <p:cNvSpPr>
            <a:spLocks/>
          </p:cNvSpPr>
          <p:nvPr/>
        </p:nvSpPr>
        <p:spPr bwMode="auto">
          <a:xfrm>
            <a:off x="7354888" y="3200400"/>
            <a:ext cx="493712" cy="876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144"/>
              </a:cxn>
              <a:cxn ang="0">
                <a:pos x="144" y="252"/>
              </a:cxn>
              <a:cxn ang="0">
                <a:pos x="276" y="288"/>
              </a:cxn>
              <a:cxn ang="0">
                <a:pos x="300" y="324"/>
              </a:cxn>
              <a:cxn ang="0">
                <a:pos x="144" y="444"/>
              </a:cxn>
              <a:cxn ang="0">
                <a:pos x="72" y="540"/>
              </a:cxn>
              <a:cxn ang="0">
                <a:pos x="0" y="552"/>
              </a:cxn>
            </a:cxnLst>
            <a:rect l="0" t="0" r="r" b="b"/>
            <a:pathLst>
              <a:path w="311" h="552">
                <a:moveTo>
                  <a:pt x="0" y="0"/>
                </a:moveTo>
                <a:cubicBezTo>
                  <a:pt x="32" y="48"/>
                  <a:pt x="68" y="94"/>
                  <a:pt x="96" y="144"/>
                </a:cubicBezTo>
                <a:cubicBezTo>
                  <a:pt x="112" y="173"/>
                  <a:pt x="113" y="227"/>
                  <a:pt x="144" y="252"/>
                </a:cubicBezTo>
                <a:cubicBezTo>
                  <a:pt x="180" y="280"/>
                  <a:pt x="276" y="288"/>
                  <a:pt x="276" y="288"/>
                </a:cubicBezTo>
                <a:cubicBezTo>
                  <a:pt x="284" y="300"/>
                  <a:pt x="298" y="310"/>
                  <a:pt x="300" y="324"/>
                </a:cubicBezTo>
                <a:cubicBezTo>
                  <a:pt x="311" y="412"/>
                  <a:pt x="204" y="404"/>
                  <a:pt x="144" y="444"/>
                </a:cubicBezTo>
                <a:cubicBezTo>
                  <a:pt x="121" y="478"/>
                  <a:pt x="115" y="526"/>
                  <a:pt x="72" y="540"/>
                </a:cubicBezTo>
                <a:cubicBezTo>
                  <a:pt x="49" y="548"/>
                  <a:pt x="0" y="552"/>
                  <a:pt x="0" y="552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69" name="Line 21"/>
          <p:cNvSpPr>
            <a:spLocks noChangeShapeType="1"/>
          </p:cNvSpPr>
          <p:nvPr/>
        </p:nvSpPr>
        <p:spPr bwMode="auto">
          <a:xfrm>
            <a:off x="7162800" y="5867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70" name="Text Box 22"/>
          <p:cNvSpPr txBox="1">
            <a:spLocks noChangeArrowheads="1"/>
          </p:cNvSpPr>
          <p:nvPr/>
        </p:nvSpPr>
        <p:spPr bwMode="auto">
          <a:xfrm>
            <a:off x="5715000" y="243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>
              <a:latin typeface="Times New Roman" pitchFamily="18" charset="0"/>
            </a:endParaRPr>
          </a:p>
        </p:txBody>
      </p:sp>
      <p:sp>
        <p:nvSpPr>
          <p:cNvPr id="104471" name="Text Box 23"/>
          <p:cNvSpPr txBox="1">
            <a:spLocks noChangeArrowheads="1"/>
          </p:cNvSpPr>
          <p:nvPr/>
        </p:nvSpPr>
        <p:spPr bwMode="auto">
          <a:xfrm>
            <a:off x="5791200" y="259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R1</a:t>
            </a:r>
            <a:endParaRPr lang="es-ES"/>
          </a:p>
        </p:txBody>
      </p:sp>
      <p:sp>
        <p:nvSpPr>
          <p:cNvPr id="104472" name="Text Box 24"/>
          <p:cNvSpPr txBox="1">
            <a:spLocks noChangeArrowheads="1"/>
          </p:cNvSpPr>
          <p:nvPr/>
        </p:nvSpPr>
        <p:spPr bwMode="auto">
          <a:xfrm>
            <a:off x="76962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R2</a:t>
            </a:r>
            <a:endParaRPr lang="es-ES"/>
          </a:p>
        </p:txBody>
      </p:sp>
      <p:sp>
        <p:nvSpPr>
          <p:cNvPr id="104474" name="Text Box 26"/>
          <p:cNvSpPr txBox="1">
            <a:spLocks noChangeArrowheads="1"/>
          </p:cNvSpPr>
          <p:nvPr/>
        </p:nvSpPr>
        <p:spPr bwMode="auto">
          <a:xfrm>
            <a:off x="8153400" y="3352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R4</a:t>
            </a:r>
            <a:endParaRPr lang="es-ES"/>
          </a:p>
        </p:txBody>
      </p:sp>
      <p:sp>
        <p:nvSpPr>
          <p:cNvPr id="104475" name="Line 27"/>
          <p:cNvSpPr>
            <a:spLocks noChangeShapeType="1"/>
          </p:cNvSpPr>
          <p:nvPr/>
        </p:nvSpPr>
        <p:spPr bwMode="auto">
          <a:xfrm>
            <a:off x="7162800" y="5715000"/>
            <a:ext cx="381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76" name="Line 28"/>
          <p:cNvSpPr>
            <a:spLocks noChangeShapeType="1"/>
          </p:cNvSpPr>
          <p:nvPr/>
        </p:nvSpPr>
        <p:spPr bwMode="auto">
          <a:xfrm>
            <a:off x="6781800" y="22098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77" name="Line 29"/>
          <p:cNvSpPr>
            <a:spLocks noChangeShapeType="1"/>
          </p:cNvSpPr>
          <p:nvPr/>
        </p:nvSpPr>
        <p:spPr bwMode="auto">
          <a:xfrm>
            <a:off x="7467600" y="3200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78" name="Line 30"/>
          <p:cNvSpPr>
            <a:spLocks noChangeShapeType="1"/>
          </p:cNvSpPr>
          <p:nvPr/>
        </p:nvSpPr>
        <p:spPr bwMode="auto">
          <a:xfrm>
            <a:off x="7467600" y="38100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79" name="Line 31"/>
          <p:cNvSpPr>
            <a:spLocks noChangeShapeType="1"/>
          </p:cNvSpPr>
          <p:nvPr/>
        </p:nvSpPr>
        <p:spPr bwMode="auto">
          <a:xfrm>
            <a:off x="7467600" y="4343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80" name="Line 32"/>
          <p:cNvSpPr>
            <a:spLocks noChangeShapeType="1"/>
          </p:cNvSpPr>
          <p:nvPr/>
        </p:nvSpPr>
        <p:spPr bwMode="auto">
          <a:xfrm>
            <a:off x="6934200" y="5562600"/>
            <a:ext cx="2286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81" name="Freeform 33"/>
          <p:cNvSpPr>
            <a:spLocks/>
          </p:cNvSpPr>
          <p:nvPr/>
        </p:nvSpPr>
        <p:spPr bwMode="auto">
          <a:xfrm>
            <a:off x="7354888" y="3200400"/>
            <a:ext cx="493712" cy="876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144"/>
              </a:cxn>
              <a:cxn ang="0">
                <a:pos x="144" y="252"/>
              </a:cxn>
              <a:cxn ang="0">
                <a:pos x="276" y="288"/>
              </a:cxn>
              <a:cxn ang="0">
                <a:pos x="300" y="324"/>
              </a:cxn>
              <a:cxn ang="0">
                <a:pos x="144" y="444"/>
              </a:cxn>
              <a:cxn ang="0">
                <a:pos x="72" y="540"/>
              </a:cxn>
              <a:cxn ang="0">
                <a:pos x="0" y="552"/>
              </a:cxn>
            </a:cxnLst>
            <a:rect l="0" t="0" r="r" b="b"/>
            <a:pathLst>
              <a:path w="311" h="552">
                <a:moveTo>
                  <a:pt x="0" y="0"/>
                </a:moveTo>
                <a:cubicBezTo>
                  <a:pt x="32" y="48"/>
                  <a:pt x="68" y="94"/>
                  <a:pt x="96" y="144"/>
                </a:cubicBezTo>
                <a:cubicBezTo>
                  <a:pt x="112" y="173"/>
                  <a:pt x="113" y="227"/>
                  <a:pt x="144" y="252"/>
                </a:cubicBezTo>
                <a:cubicBezTo>
                  <a:pt x="180" y="280"/>
                  <a:pt x="276" y="288"/>
                  <a:pt x="276" y="288"/>
                </a:cubicBezTo>
                <a:cubicBezTo>
                  <a:pt x="284" y="300"/>
                  <a:pt x="298" y="310"/>
                  <a:pt x="300" y="324"/>
                </a:cubicBezTo>
                <a:cubicBezTo>
                  <a:pt x="311" y="412"/>
                  <a:pt x="204" y="404"/>
                  <a:pt x="144" y="444"/>
                </a:cubicBezTo>
                <a:cubicBezTo>
                  <a:pt x="121" y="478"/>
                  <a:pt x="115" y="526"/>
                  <a:pt x="72" y="540"/>
                </a:cubicBezTo>
                <a:cubicBezTo>
                  <a:pt x="49" y="548"/>
                  <a:pt x="0" y="552"/>
                  <a:pt x="0" y="552"/>
                </a:cubicBezTo>
              </a:path>
            </a:pathLst>
          </a:custGeom>
          <a:noFill/>
          <a:ln w="85725" cmpd="sng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82" name="Line 34"/>
          <p:cNvSpPr>
            <a:spLocks noChangeShapeType="1"/>
          </p:cNvSpPr>
          <p:nvPr/>
        </p:nvSpPr>
        <p:spPr bwMode="auto">
          <a:xfrm flipV="1">
            <a:off x="6629400" y="1828800"/>
            <a:ext cx="0" cy="457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4483" name="Arc 35"/>
          <p:cNvSpPr>
            <a:spLocks/>
          </p:cNvSpPr>
          <p:nvPr/>
        </p:nvSpPr>
        <p:spPr bwMode="auto">
          <a:xfrm>
            <a:off x="6096000" y="2657475"/>
            <a:ext cx="1041400" cy="15430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1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8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1447800" y="1355725"/>
            <a:ext cx="617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000" b="1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CHIVA: 1 CONCEPTO</a:t>
            </a:r>
            <a:endParaRPr lang="es-ES" sz="4000" b="1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1600200" y="3063875"/>
            <a:ext cx="60198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200" b="1"/>
              <a:t>Aplicación de los principios de la estrategia CHIVA</a:t>
            </a:r>
            <a:r>
              <a:rPr lang="es-ES_tradnl" sz="3200" b="1">
                <a:solidFill>
                  <a:schemeClr val="bg1"/>
                </a:solidFill>
              </a:rPr>
              <a:t> </a:t>
            </a:r>
            <a:r>
              <a:rPr lang="es-ES_tradnl" sz="3200" b="1">
                <a:solidFill>
                  <a:srgbClr val="FF3300"/>
                </a:solidFill>
              </a:rPr>
              <a:t>en un solo tiempo, generando un sistema drenado.</a:t>
            </a:r>
            <a:endParaRPr lang="es-ES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  <p:bldP spid="105475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1447800" y="457200"/>
            <a:ext cx="61722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1:</a:t>
            </a:r>
            <a:endParaRPr lang="es-ES_tradnl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es-ES_tradnl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1</a:t>
            </a: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6500" name="Line 4"/>
          <p:cNvSpPr>
            <a:spLocks noChangeShapeType="1"/>
          </p:cNvSpPr>
          <p:nvPr/>
        </p:nvSpPr>
        <p:spPr bwMode="auto">
          <a:xfrm>
            <a:off x="3673475" y="4721225"/>
            <a:ext cx="1588" cy="177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 flipV="1">
            <a:off x="4416425" y="1952625"/>
            <a:ext cx="0" cy="457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6502" name="Arc 6"/>
          <p:cNvSpPr>
            <a:spLocks/>
          </p:cNvSpPr>
          <p:nvPr/>
        </p:nvSpPr>
        <p:spPr bwMode="auto">
          <a:xfrm>
            <a:off x="3673475" y="4162425"/>
            <a:ext cx="698500" cy="5715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503" name="Arc 7"/>
          <p:cNvSpPr>
            <a:spLocks/>
          </p:cNvSpPr>
          <p:nvPr/>
        </p:nvSpPr>
        <p:spPr bwMode="auto">
          <a:xfrm>
            <a:off x="4410075" y="2447925"/>
            <a:ext cx="736600" cy="5969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504" name="Line 8"/>
          <p:cNvSpPr>
            <a:spLocks noChangeShapeType="1"/>
          </p:cNvSpPr>
          <p:nvPr/>
        </p:nvSpPr>
        <p:spPr bwMode="auto">
          <a:xfrm>
            <a:off x="5146675" y="3006725"/>
            <a:ext cx="1588" cy="345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505" name="Arc 9"/>
          <p:cNvSpPr>
            <a:spLocks/>
          </p:cNvSpPr>
          <p:nvPr/>
        </p:nvSpPr>
        <p:spPr bwMode="auto">
          <a:xfrm>
            <a:off x="3952875" y="2689225"/>
            <a:ext cx="1041400" cy="15430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1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506" name="Arc 10"/>
          <p:cNvSpPr>
            <a:spLocks/>
          </p:cNvSpPr>
          <p:nvPr/>
        </p:nvSpPr>
        <p:spPr bwMode="auto">
          <a:xfrm>
            <a:off x="4435475" y="2447925"/>
            <a:ext cx="742950" cy="622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507" name="Line 11"/>
          <p:cNvSpPr>
            <a:spLocks noChangeShapeType="1"/>
          </p:cNvSpPr>
          <p:nvPr/>
        </p:nvSpPr>
        <p:spPr bwMode="auto">
          <a:xfrm>
            <a:off x="5178425" y="3019425"/>
            <a:ext cx="0" cy="24384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508" name="Oval 12"/>
          <p:cNvSpPr>
            <a:spLocks noChangeArrowheads="1"/>
          </p:cNvSpPr>
          <p:nvPr/>
        </p:nvSpPr>
        <p:spPr bwMode="auto">
          <a:xfrm>
            <a:off x="5089525" y="4689475"/>
            <a:ext cx="1651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509" name="Line 13"/>
          <p:cNvSpPr>
            <a:spLocks noChangeShapeType="1"/>
          </p:cNvSpPr>
          <p:nvPr/>
        </p:nvSpPr>
        <p:spPr bwMode="auto">
          <a:xfrm>
            <a:off x="4721225" y="2333625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6510" name="Line 14"/>
          <p:cNvSpPr>
            <a:spLocks noChangeShapeType="1"/>
          </p:cNvSpPr>
          <p:nvPr/>
        </p:nvSpPr>
        <p:spPr bwMode="auto">
          <a:xfrm>
            <a:off x="5330825" y="3019425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6511" name="Line 15"/>
          <p:cNvSpPr>
            <a:spLocks noChangeShapeType="1"/>
          </p:cNvSpPr>
          <p:nvPr/>
        </p:nvSpPr>
        <p:spPr bwMode="auto">
          <a:xfrm flipV="1">
            <a:off x="4797425" y="492442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6512" name="Line 16"/>
          <p:cNvSpPr>
            <a:spLocks noChangeShapeType="1"/>
          </p:cNvSpPr>
          <p:nvPr/>
        </p:nvSpPr>
        <p:spPr bwMode="auto">
          <a:xfrm flipV="1">
            <a:off x="3883025" y="492442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6513" name="Oval 17"/>
          <p:cNvSpPr>
            <a:spLocks noChangeArrowheads="1"/>
          </p:cNvSpPr>
          <p:nvPr/>
        </p:nvSpPr>
        <p:spPr bwMode="auto">
          <a:xfrm>
            <a:off x="5089525" y="5457825"/>
            <a:ext cx="1651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514" name="Line 18"/>
          <p:cNvSpPr>
            <a:spLocks noChangeShapeType="1"/>
          </p:cNvSpPr>
          <p:nvPr/>
        </p:nvSpPr>
        <p:spPr bwMode="auto">
          <a:xfrm>
            <a:off x="5407025" y="4924425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6515" name="Text Box 19"/>
          <p:cNvSpPr txBox="1">
            <a:spLocks noChangeArrowheads="1"/>
          </p:cNvSpPr>
          <p:nvPr/>
        </p:nvSpPr>
        <p:spPr bwMode="auto">
          <a:xfrm>
            <a:off x="3425825" y="2714625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>
              <a:solidFill>
                <a:schemeClr val="bg1"/>
              </a:solidFill>
            </a:endParaRPr>
          </a:p>
        </p:txBody>
      </p:sp>
      <p:sp>
        <p:nvSpPr>
          <p:cNvPr id="106516" name="Text Box 20"/>
          <p:cNvSpPr txBox="1">
            <a:spLocks noChangeArrowheads="1"/>
          </p:cNvSpPr>
          <p:nvPr/>
        </p:nvSpPr>
        <p:spPr bwMode="auto">
          <a:xfrm>
            <a:off x="3276600" y="2971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>
              <a:solidFill>
                <a:schemeClr val="bg1"/>
              </a:solidFill>
            </a:endParaRPr>
          </a:p>
        </p:txBody>
      </p:sp>
      <p:sp>
        <p:nvSpPr>
          <p:cNvPr id="106517" name="Rectangle 21"/>
          <p:cNvSpPr>
            <a:spLocks noChangeArrowheads="1"/>
          </p:cNvSpPr>
          <p:nvPr/>
        </p:nvSpPr>
        <p:spPr bwMode="auto">
          <a:xfrm>
            <a:off x="3502025" y="2486025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800" b="1"/>
              <a:t>R 1</a:t>
            </a:r>
          </a:p>
        </p:txBody>
      </p:sp>
      <p:sp>
        <p:nvSpPr>
          <p:cNvPr id="106518" name="Rectangle 22"/>
          <p:cNvSpPr>
            <a:spLocks noChangeArrowheads="1"/>
          </p:cNvSpPr>
          <p:nvPr/>
        </p:nvSpPr>
        <p:spPr bwMode="auto">
          <a:xfrm>
            <a:off x="5400675" y="3217863"/>
            <a:ext cx="53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800" b="1"/>
              <a:t>R 2</a:t>
            </a:r>
          </a:p>
        </p:txBody>
      </p:sp>
      <p:sp>
        <p:nvSpPr>
          <p:cNvPr id="106519" name="Rectangle 23"/>
          <p:cNvSpPr>
            <a:spLocks noChangeArrowheads="1"/>
          </p:cNvSpPr>
          <p:nvPr/>
        </p:nvSpPr>
        <p:spPr bwMode="auto">
          <a:xfrm>
            <a:off x="609600" y="6370638"/>
            <a:ext cx="9525" cy="28416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 sz="1800">
              <a:latin typeface="Times New Roman" pitchFamily="18" charset="0"/>
            </a:endParaRPr>
          </a:p>
        </p:txBody>
      </p:sp>
      <p:sp>
        <p:nvSpPr>
          <p:cNvPr id="106520" name="Rectangle 24"/>
          <p:cNvSpPr>
            <a:spLocks noChangeArrowheads="1"/>
          </p:cNvSpPr>
          <p:nvPr/>
        </p:nvSpPr>
        <p:spPr bwMode="auto">
          <a:xfrm>
            <a:off x="3365500" y="6370638"/>
            <a:ext cx="9525" cy="3746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 b="1"/>
          </a:p>
        </p:txBody>
      </p:sp>
      <p:sp>
        <p:nvSpPr>
          <p:cNvPr id="106521" name="Rectangle 25"/>
          <p:cNvSpPr>
            <a:spLocks noChangeArrowheads="1"/>
          </p:cNvSpPr>
          <p:nvPr/>
        </p:nvSpPr>
        <p:spPr bwMode="auto">
          <a:xfrm>
            <a:off x="1993900" y="6370638"/>
            <a:ext cx="9525" cy="28416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 sz="1800">
              <a:latin typeface="Times New Roman" pitchFamily="18" charset="0"/>
            </a:endParaRPr>
          </a:p>
        </p:txBody>
      </p:sp>
      <p:sp>
        <p:nvSpPr>
          <p:cNvPr id="106524" name="Line 28"/>
          <p:cNvSpPr>
            <a:spLocks noChangeShapeType="1"/>
          </p:cNvSpPr>
          <p:nvPr/>
        </p:nvSpPr>
        <p:spPr bwMode="auto">
          <a:xfrm>
            <a:off x="4568825" y="2257425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6525" name="Line 29"/>
          <p:cNvSpPr>
            <a:spLocks noChangeShapeType="1"/>
          </p:cNvSpPr>
          <p:nvPr/>
        </p:nvSpPr>
        <p:spPr bwMode="auto">
          <a:xfrm>
            <a:off x="4949825" y="5000625"/>
            <a:ext cx="381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utoUpdateAnimBg="0"/>
      <p:bldP spid="106524" grpId="0" animBg="1"/>
      <p:bldP spid="10652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1447800" y="457200"/>
            <a:ext cx="61722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1</a:t>
            </a: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s-ES_tradnl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</a:t>
            </a:r>
            <a:r>
              <a:rPr lang="es-ES_tradnl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 </a:t>
            </a: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7525" name="Arc 5"/>
          <p:cNvSpPr>
            <a:spLocks/>
          </p:cNvSpPr>
          <p:nvPr/>
        </p:nvSpPr>
        <p:spPr bwMode="auto">
          <a:xfrm>
            <a:off x="3740150" y="4162425"/>
            <a:ext cx="698500" cy="5715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7526" name="Line 6"/>
          <p:cNvSpPr>
            <a:spLocks noChangeShapeType="1"/>
          </p:cNvSpPr>
          <p:nvPr/>
        </p:nvSpPr>
        <p:spPr bwMode="auto">
          <a:xfrm>
            <a:off x="3740150" y="4721225"/>
            <a:ext cx="1588" cy="177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7527" name="Arc 7"/>
          <p:cNvSpPr>
            <a:spLocks/>
          </p:cNvSpPr>
          <p:nvPr/>
        </p:nvSpPr>
        <p:spPr bwMode="auto">
          <a:xfrm>
            <a:off x="4476750" y="2447925"/>
            <a:ext cx="736600" cy="5969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7528" name="Arc 8"/>
          <p:cNvSpPr>
            <a:spLocks/>
          </p:cNvSpPr>
          <p:nvPr/>
        </p:nvSpPr>
        <p:spPr bwMode="auto">
          <a:xfrm>
            <a:off x="4019550" y="2689225"/>
            <a:ext cx="1041400" cy="15430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1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4660900" y="3425825"/>
            <a:ext cx="36512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800" b="1"/>
              <a:t>R 2</a:t>
            </a:r>
            <a:endParaRPr lang="it-IT" sz="1800">
              <a:latin typeface="Times New Roman" pitchFamily="18" charset="0"/>
            </a:endParaRPr>
          </a:p>
        </p:txBody>
      </p:sp>
      <p:sp>
        <p:nvSpPr>
          <p:cNvPr id="107530" name="Line 10"/>
          <p:cNvSpPr>
            <a:spLocks noChangeShapeType="1"/>
          </p:cNvSpPr>
          <p:nvPr/>
        </p:nvSpPr>
        <p:spPr bwMode="auto">
          <a:xfrm flipV="1">
            <a:off x="4483100" y="1952625"/>
            <a:ext cx="0" cy="457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7531" name="Rectangle 11"/>
          <p:cNvSpPr>
            <a:spLocks noChangeArrowheads="1"/>
          </p:cNvSpPr>
          <p:nvPr/>
        </p:nvSpPr>
        <p:spPr bwMode="auto">
          <a:xfrm>
            <a:off x="3822700" y="2257425"/>
            <a:ext cx="36512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800" b="1"/>
              <a:t>R 1</a:t>
            </a:r>
            <a:endParaRPr lang="it-IT" sz="1800">
              <a:latin typeface="Times New Roman" pitchFamily="18" charset="0"/>
            </a:endParaRPr>
          </a:p>
        </p:txBody>
      </p:sp>
      <p:sp>
        <p:nvSpPr>
          <p:cNvPr id="107532" name="Line 12"/>
          <p:cNvSpPr>
            <a:spLocks noChangeShapeType="1"/>
          </p:cNvSpPr>
          <p:nvPr/>
        </p:nvSpPr>
        <p:spPr bwMode="auto">
          <a:xfrm flipV="1">
            <a:off x="4940300" y="4010025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 flipV="1">
            <a:off x="3949700" y="492442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>
            <a:off x="5213350" y="3006725"/>
            <a:ext cx="1588" cy="345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7535" name="Line 15"/>
          <p:cNvSpPr>
            <a:spLocks noChangeShapeType="1"/>
          </p:cNvSpPr>
          <p:nvPr/>
        </p:nvSpPr>
        <p:spPr bwMode="auto">
          <a:xfrm>
            <a:off x="5448300" y="4086225"/>
            <a:ext cx="685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7536" name="Rectangle 16"/>
          <p:cNvSpPr>
            <a:spLocks noChangeArrowheads="1"/>
          </p:cNvSpPr>
          <p:nvPr/>
        </p:nvSpPr>
        <p:spPr bwMode="auto">
          <a:xfrm>
            <a:off x="6007100" y="4467225"/>
            <a:ext cx="365125" cy="284163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800" b="1"/>
              <a:t>R 3</a:t>
            </a:r>
            <a:endParaRPr lang="it-IT" sz="1800">
              <a:latin typeface="Times New Roman" pitchFamily="18" charset="0"/>
            </a:endParaRPr>
          </a:p>
        </p:txBody>
      </p:sp>
      <p:sp>
        <p:nvSpPr>
          <p:cNvPr id="107537" name="Freeform 17"/>
          <p:cNvSpPr>
            <a:spLocks/>
          </p:cNvSpPr>
          <p:nvPr/>
        </p:nvSpPr>
        <p:spPr bwMode="auto">
          <a:xfrm>
            <a:off x="5219700" y="4314825"/>
            <a:ext cx="1001713" cy="13065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8" y="123"/>
              </a:cxn>
              <a:cxn ang="0">
                <a:pos x="206" y="165"/>
              </a:cxn>
              <a:cxn ang="0">
                <a:pos x="220" y="357"/>
              </a:cxn>
              <a:cxn ang="0">
                <a:pos x="480" y="480"/>
              </a:cxn>
              <a:cxn ang="0">
                <a:pos x="535" y="741"/>
              </a:cxn>
              <a:cxn ang="0">
                <a:pos x="631" y="823"/>
              </a:cxn>
            </a:cxnLst>
            <a:rect l="0" t="0" r="r" b="b"/>
            <a:pathLst>
              <a:path w="631" h="823">
                <a:moveTo>
                  <a:pt x="0" y="0"/>
                </a:moveTo>
                <a:cubicBezTo>
                  <a:pt x="29" y="84"/>
                  <a:pt x="94" y="107"/>
                  <a:pt x="178" y="123"/>
                </a:cubicBezTo>
                <a:cubicBezTo>
                  <a:pt x="187" y="137"/>
                  <a:pt x="203" y="148"/>
                  <a:pt x="206" y="165"/>
                </a:cubicBezTo>
                <a:cubicBezTo>
                  <a:pt x="217" y="228"/>
                  <a:pt x="199" y="296"/>
                  <a:pt x="220" y="357"/>
                </a:cubicBezTo>
                <a:cubicBezTo>
                  <a:pt x="260" y="470"/>
                  <a:pt x="392" y="450"/>
                  <a:pt x="480" y="480"/>
                </a:cubicBezTo>
                <a:cubicBezTo>
                  <a:pt x="548" y="546"/>
                  <a:pt x="509" y="657"/>
                  <a:pt x="535" y="741"/>
                </a:cubicBezTo>
                <a:cubicBezTo>
                  <a:pt x="546" y="776"/>
                  <a:pt x="606" y="798"/>
                  <a:pt x="631" y="823"/>
                </a:cubicBezTo>
              </a:path>
            </a:pathLst>
          </a:custGeom>
          <a:noFill/>
          <a:ln w="889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7538" name="Oval 18"/>
          <p:cNvSpPr>
            <a:spLocks noChangeArrowheads="1"/>
          </p:cNvSpPr>
          <p:nvPr/>
        </p:nvSpPr>
        <p:spPr bwMode="auto">
          <a:xfrm>
            <a:off x="6197600" y="5521325"/>
            <a:ext cx="1651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7544" name="Line 24"/>
          <p:cNvSpPr>
            <a:spLocks noChangeShapeType="1"/>
          </p:cNvSpPr>
          <p:nvPr/>
        </p:nvSpPr>
        <p:spPr bwMode="auto">
          <a:xfrm>
            <a:off x="5321300" y="4238625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autoUpdateAnimBg="0"/>
      <p:bldP spid="10754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1447800" y="457200"/>
            <a:ext cx="61722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1</a:t>
            </a: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s-ES_tradnl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TYPE </a:t>
            </a: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1+2</a:t>
            </a: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8548" name="Arc 4"/>
          <p:cNvSpPr>
            <a:spLocks/>
          </p:cNvSpPr>
          <p:nvPr/>
        </p:nvSpPr>
        <p:spPr bwMode="auto">
          <a:xfrm>
            <a:off x="3727450" y="4103688"/>
            <a:ext cx="698500" cy="5715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8549" name="Line 5"/>
          <p:cNvSpPr>
            <a:spLocks noChangeShapeType="1"/>
          </p:cNvSpPr>
          <p:nvPr/>
        </p:nvSpPr>
        <p:spPr bwMode="auto">
          <a:xfrm>
            <a:off x="3733800" y="4624388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5105400" y="2947988"/>
            <a:ext cx="1588" cy="345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8551" name="Arc 7"/>
          <p:cNvSpPr>
            <a:spLocks/>
          </p:cNvSpPr>
          <p:nvPr/>
        </p:nvSpPr>
        <p:spPr bwMode="auto">
          <a:xfrm>
            <a:off x="3962400" y="2700338"/>
            <a:ext cx="1041400" cy="15430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1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8552" name="Arc 8"/>
          <p:cNvSpPr>
            <a:spLocks/>
          </p:cNvSpPr>
          <p:nvPr/>
        </p:nvSpPr>
        <p:spPr bwMode="auto">
          <a:xfrm>
            <a:off x="4419600" y="2428875"/>
            <a:ext cx="681038" cy="609600"/>
          </a:xfrm>
          <a:custGeom>
            <a:avLst/>
            <a:gdLst>
              <a:gd name="G0" fmla="+- 109 0 0"/>
              <a:gd name="G1" fmla="+- 21600 0 0"/>
              <a:gd name="G2" fmla="+- 21600 0 0"/>
              <a:gd name="T0" fmla="*/ 0 w 21458"/>
              <a:gd name="T1" fmla="*/ 0 h 21600"/>
              <a:gd name="T2" fmla="*/ 21458 w 21458"/>
              <a:gd name="T3" fmla="*/ 18316 h 21600"/>
              <a:gd name="T4" fmla="*/ 109 w 21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58" h="21600" fill="none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</a:path>
              <a:path w="21458" h="21600" stroke="0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  <a:lnTo>
                  <a:pt x="109" y="2160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8553" name="Oval 9"/>
          <p:cNvSpPr>
            <a:spLocks noChangeArrowheads="1"/>
          </p:cNvSpPr>
          <p:nvPr/>
        </p:nvSpPr>
        <p:spPr bwMode="auto">
          <a:xfrm>
            <a:off x="5029200" y="5519738"/>
            <a:ext cx="1778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>
            <a:off x="5105400" y="4548188"/>
            <a:ext cx="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8555" name="Line 11"/>
          <p:cNvSpPr>
            <a:spLocks noChangeShapeType="1"/>
          </p:cNvSpPr>
          <p:nvPr/>
        </p:nvSpPr>
        <p:spPr bwMode="auto">
          <a:xfrm flipV="1">
            <a:off x="4419600" y="1881188"/>
            <a:ext cx="0" cy="457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8556" name="Line 12"/>
          <p:cNvSpPr>
            <a:spLocks noChangeShapeType="1"/>
          </p:cNvSpPr>
          <p:nvPr/>
        </p:nvSpPr>
        <p:spPr bwMode="auto">
          <a:xfrm>
            <a:off x="4648200" y="2185988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8557" name="Line 13"/>
          <p:cNvSpPr>
            <a:spLocks noChangeShapeType="1"/>
          </p:cNvSpPr>
          <p:nvPr/>
        </p:nvSpPr>
        <p:spPr bwMode="auto">
          <a:xfrm>
            <a:off x="5257800" y="2871788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8558" name="Line 14"/>
          <p:cNvSpPr>
            <a:spLocks noChangeShapeType="1"/>
          </p:cNvSpPr>
          <p:nvPr/>
        </p:nvSpPr>
        <p:spPr bwMode="auto">
          <a:xfrm>
            <a:off x="5257800" y="4929188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8559" name="Line 15"/>
          <p:cNvSpPr>
            <a:spLocks noChangeShapeType="1"/>
          </p:cNvSpPr>
          <p:nvPr/>
        </p:nvSpPr>
        <p:spPr bwMode="auto">
          <a:xfrm flipV="1">
            <a:off x="3962400" y="485298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8560" name="Line 16"/>
          <p:cNvSpPr>
            <a:spLocks noChangeShapeType="1"/>
          </p:cNvSpPr>
          <p:nvPr/>
        </p:nvSpPr>
        <p:spPr bwMode="auto">
          <a:xfrm flipV="1">
            <a:off x="5257800" y="57673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8561" name="Rectangle 17"/>
          <p:cNvSpPr>
            <a:spLocks noChangeArrowheads="1"/>
          </p:cNvSpPr>
          <p:nvPr/>
        </p:nvSpPr>
        <p:spPr bwMode="auto">
          <a:xfrm>
            <a:off x="4591050" y="3405188"/>
            <a:ext cx="484188" cy="3746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/>
              <a:t>R 2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08562" name="Rectangle 18"/>
          <p:cNvSpPr>
            <a:spLocks noChangeArrowheads="1"/>
          </p:cNvSpPr>
          <p:nvPr/>
        </p:nvSpPr>
        <p:spPr bwMode="auto">
          <a:xfrm>
            <a:off x="3657600" y="2338388"/>
            <a:ext cx="484188" cy="3746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/>
              <a:t>R 1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08563" name="Rectangle 19"/>
          <p:cNvSpPr>
            <a:spLocks noChangeArrowheads="1"/>
          </p:cNvSpPr>
          <p:nvPr/>
        </p:nvSpPr>
        <p:spPr bwMode="auto">
          <a:xfrm>
            <a:off x="6248400" y="4852988"/>
            <a:ext cx="484188" cy="3746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/>
              <a:t>R 3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08564" name="Freeform 20"/>
          <p:cNvSpPr>
            <a:spLocks/>
          </p:cNvSpPr>
          <p:nvPr/>
        </p:nvSpPr>
        <p:spPr bwMode="auto">
          <a:xfrm>
            <a:off x="5105400" y="4494213"/>
            <a:ext cx="1463675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2" y="64"/>
              </a:cxn>
              <a:cxn ang="0">
                <a:pos x="201" y="9"/>
              </a:cxn>
              <a:cxn ang="0">
                <a:pos x="311" y="18"/>
              </a:cxn>
              <a:cxn ang="0">
                <a:pos x="320" y="45"/>
              </a:cxn>
              <a:cxn ang="0">
                <a:pos x="311" y="109"/>
              </a:cxn>
              <a:cxn ang="0">
                <a:pos x="274" y="164"/>
              </a:cxn>
              <a:cxn ang="0">
                <a:pos x="356" y="256"/>
              </a:cxn>
              <a:cxn ang="0">
                <a:pos x="429" y="146"/>
              </a:cxn>
              <a:cxn ang="0">
                <a:pos x="557" y="210"/>
              </a:cxn>
              <a:cxn ang="0">
                <a:pos x="521" y="384"/>
              </a:cxn>
              <a:cxn ang="0">
                <a:pos x="484" y="411"/>
              </a:cxn>
              <a:cxn ang="0">
                <a:pos x="457" y="420"/>
              </a:cxn>
              <a:cxn ang="0">
                <a:pos x="420" y="457"/>
              </a:cxn>
              <a:cxn ang="0">
                <a:pos x="439" y="631"/>
              </a:cxn>
              <a:cxn ang="0">
                <a:pos x="887" y="649"/>
              </a:cxn>
              <a:cxn ang="0">
                <a:pos x="905" y="786"/>
              </a:cxn>
              <a:cxn ang="0">
                <a:pos x="877" y="868"/>
              </a:cxn>
              <a:cxn ang="0">
                <a:pos x="868" y="896"/>
              </a:cxn>
              <a:cxn ang="0">
                <a:pos x="905" y="1024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8565" name="Oval 21"/>
          <p:cNvSpPr>
            <a:spLocks noChangeArrowheads="1"/>
          </p:cNvSpPr>
          <p:nvPr/>
        </p:nvSpPr>
        <p:spPr bwMode="auto">
          <a:xfrm>
            <a:off x="6553200" y="6038850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8566" name="Line 22"/>
          <p:cNvSpPr>
            <a:spLocks noChangeShapeType="1"/>
          </p:cNvSpPr>
          <p:nvPr/>
        </p:nvSpPr>
        <p:spPr bwMode="auto">
          <a:xfrm>
            <a:off x="5105400" y="2947988"/>
            <a:ext cx="0" cy="16002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8567" name="Line 23"/>
          <p:cNvSpPr>
            <a:spLocks noChangeShapeType="1"/>
          </p:cNvSpPr>
          <p:nvPr/>
        </p:nvSpPr>
        <p:spPr bwMode="auto">
          <a:xfrm>
            <a:off x="5638800" y="4395788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8568" name="Line 24"/>
          <p:cNvSpPr>
            <a:spLocks noChangeShapeType="1"/>
          </p:cNvSpPr>
          <p:nvPr/>
        </p:nvSpPr>
        <p:spPr bwMode="auto">
          <a:xfrm>
            <a:off x="4572000" y="2262188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8569" name="Line 25"/>
          <p:cNvSpPr>
            <a:spLocks noChangeShapeType="1"/>
          </p:cNvSpPr>
          <p:nvPr/>
        </p:nvSpPr>
        <p:spPr bwMode="auto">
          <a:xfrm>
            <a:off x="5257800" y="4395788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  <p:bldP spid="108568" grpId="0" animBg="1"/>
      <p:bldP spid="10856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1447800" y="457200"/>
            <a:ext cx="61722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1</a:t>
            </a: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s-ES_tradnl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TYPE  </a:t>
            </a: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9572" name="Arc 4"/>
          <p:cNvSpPr>
            <a:spLocks/>
          </p:cNvSpPr>
          <p:nvPr/>
        </p:nvSpPr>
        <p:spPr bwMode="auto">
          <a:xfrm>
            <a:off x="3743325" y="4208463"/>
            <a:ext cx="792163" cy="6477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9573" name="Arc 5"/>
          <p:cNvSpPr>
            <a:spLocks/>
          </p:cNvSpPr>
          <p:nvPr/>
        </p:nvSpPr>
        <p:spPr bwMode="auto">
          <a:xfrm>
            <a:off x="4578350" y="2265363"/>
            <a:ext cx="835025" cy="6762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9574" name="Line 6"/>
          <p:cNvSpPr>
            <a:spLocks noChangeShapeType="1"/>
          </p:cNvSpPr>
          <p:nvPr/>
        </p:nvSpPr>
        <p:spPr bwMode="auto">
          <a:xfrm>
            <a:off x="5413375" y="2898775"/>
            <a:ext cx="1588" cy="3900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9575" name="Arc 7"/>
          <p:cNvSpPr>
            <a:spLocks/>
          </p:cNvSpPr>
          <p:nvPr/>
        </p:nvSpPr>
        <p:spPr bwMode="auto">
          <a:xfrm>
            <a:off x="4059238" y="2538413"/>
            <a:ext cx="1181100" cy="1747837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1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9576" name="Arc 8"/>
          <p:cNvSpPr>
            <a:spLocks/>
          </p:cNvSpPr>
          <p:nvPr/>
        </p:nvSpPr>
        <p:spPr bwMode="auto">
          <a:xfrm>
            <a:off x="4606925" y="2266950"/>
            <a:ext cx="781050" cy="7048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9577" name="Line 9"/>
          <p:cNvSpPr>
            <a:spLocks noChangeShapeType="1"/>
          </p:cNvSpPr>
          <p:nvPr/>
        </p:nvSpPr>
        <p:spPr bwMode="auto">
          <a:xfrm>
            <a:off x="5387975" y="2922588"/>
            <a:ext cx="0" cy="1976437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9578" name="Rectangle 10"/>
          <p:cNvSpPr>
            <a:spLocks noChangeArrowheads="1"/>
          </p:cNvSpPr>
          <p:nvPr/>
        </p:nvSpPr>
        <p:spPr bwMode="auto">
          <a:xfrm>
            <a:off x="4692650" y="3373438"/>
            <a:ext cx="484188" cy="3746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/>
              <a:t>R 2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09579" name="Line 11"/>
          <p:cNvSpPr>
            <a:spLocks noChangeShapeType="1"/>
          </p:cNvSpPr>
          <p:nvPr/>
        </p:nvSpPr>
        <p:spPr bwMode="auto">
          <a:xfrm flipV="1">
            <a:off x="4579938" y="1685925"/>
            <a:ext cx="0" cy="518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3635375" y="2049463"/>
            <a:ext cx="484188" cy="3746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/>
              <a:t>R 1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09581" name="Line 13"/>
          <p:cNvSpPr>
            <a:spLocks noChangeShapeType="1"/>
          </p:cNvSpPr>
          <p:nvPr/>
        </p:nvSpPr>
        <p:spPr bwMode="auto">
          <a:xfrm>
            <a:off x="4930775" y="2135188"/>
            <a:ext cx="690563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9582" name="Line 14"/>
          <p:cNvSpPr>
            <a:spLocks noChangeShapeType="1"/>
          </p:cNvSpPr>
          <p:nvPr/>
        </p:nvSpPr>
        <p:spPr bwMode="auto">
          <a:xfrm>
            <a:off x="5621338" y="2913063"/>
            <a:ext cx="0" cy="16398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9583" name="Line 15"/>
          <p:cNvSpPr>
            <a:spLocks noChangeShapeType="1"/>
          </p:cNvSpPr>
          <p:nvPr/>
        </p:nvSpPr>
        <p:spPr bwMode="auto">
          <a:xfrm flipV="1">
            <a:off x="5275263" y="5243513"/>
            <a:ext cx="0" cy="1468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9584" name="Line 16"/>
          <p:cNvSpPr>
            <a:spLocks noChangeShapeType="1"/>
          </p:cNvSpPr>
          <p:nvPr/>
        </p:nvSpPr>
        <p:spPr bwMode="auto">
          <a:xfrm flipV="1">
            <a:off x="3924300" y="5072063"/>
            <a:ext cx="0" cy="1639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9585" name="Freeform 17"/>
          <p:cNvSpPr>
            <a:spLocks/>
          </p:cNvSpPr>
          <p:nvPr/>
        </p:nvSpPr>
        <p:spPr bwMode="auto">
          <a:xfrm flipV="1">
            <a:off x="5370513" y="4827588"/>
            <a:ext cx="990600" cy="955675"/>
          </a:xfrm>
          <a:custGeom>
            <a:avLst/>
            <a:gdLst/>
            <a:ahLst/>
            <a:cxnLst>
              <a:cxn ang="0">
                <a:pos x="466" y="17"/>
              </a:cxn>
              <a:cxn ang="0">
                <a:pos x="315" y="58"/>
              </a:cxn>
              <a:cxn ang="0">
                <a:pos x="178" y="182"/>
              </a:cxn>
              <a:cxn ang="0">
                <a:pos x="137" y="264"/>
              </a:cxn>
              <a:cxn ang="0">
                <a:pos x="123" y="319"/>
              </a:cxn>
              <a:cxn ang="0">
                <a:pos x="0" y="401"/>
              </a:cxn>
            </a:cxnLst>
            <a:rect l="0" t="0" r="r" b="b"/>
            <a:pathLst>
              <a:path w="466" h="401">
                <a:moveTo>
                  <a:pt x="466" y="17"/>
                </a:moveTo>
                <a:cubicBezTo>
                  <a:pt x="384" y="0"/>
                  <a:pt x="373" y="0"/>
                  <a:pt x="315" y="58"/>
                </a:cubicBezTo>
                <a:cubicBezTo>
                  <a:pt x="290" y="136"/>
                  <a:pt x="256" y="162"/>
                  <a:pt x="178" y="182"/>
                </a:cubicBezTo>
                <a:cubicBezTo>
                  <a:pt x="149" y="226"/>
                  <a:pt x="151" y="215"/>
                  <a:pt x="137" y="264"/>
                </a:cubicBezTo>
                <a:cubicBezTo>
                  <a:pt x="132" y="282"/>
                  <a:pt x="132" y="303"/>
                  <a:pt x="123" y="319"/>
                </a:cubicBezTo>
                <a:cubicBezTo>
                  <a:pt x="89" y="378"/>
                  <a:pt x="45" y="356"/>
                  <a:pt x="0" y="401"/>
                </a:cubicBezTo>
              </a:path>
            </a:pathLst>
          </a:custGeom>
          <a:noFill/>
          <a:ln w="889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9586" name="Rectangle 18"/>
          <p:cNvSpPr>
            <a:spLocks noChangeArrowheads="1"/>
          </p:cNvSpPr>
          <p:nvPr/>
        </p:nvSpPr>
        <p:spPr bwMode="auto">
          <a:xfrm>
            <a:off x="4757738" y="4379913"/>
            <a:ext cx="484187" cy="3746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/>
              <a:t>R 3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09587" name="Oval 19"/>
          <p:cNvSpPr>
            <a:spLocks noChangeArrowheads="1"/>
          </p:cNvSpPr>
          <p:nvPr/>
        </p:nvSpPr>
        <p:spPr bwMode="auto">
          <a:xfrm>
            <a:off x="5980113" y="5665788"/>
            <a:ext cx="381000" cy="228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9595" name="Line 27"/>
          <p:cNvSpPr>
            <a:spLocks noChangeShapeType="1"/>
          </p:cNvSpPr>
          <p:nvPr/>
        </p:nvSpPr>
        <p:spPr bwMode="auto">
          <a:xfrm>
            <a:off x="3708400" y="4868863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9596" name="Line 28"/>
          <p:cNvSpPr>
            <a:spLocks noChangeShapeType="1"/>
          </p:cNvSpPr>
          <p:nvPr/>
        </p:nvSpPr>
        <p:spPr bwMode="auto">
          <a:xfrm>
            <a:off x="5643563" y="4827588"/>
            <a:ext cx="53340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>
            <a:off x="4729163" y="2084388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utoUpdateAnimBg="0"/>
      <p:bldP spid="10959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1447800" y="457200"/>
            <a:ext cx="66294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1</a:t>
            </a: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s-ES_tradnl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OTHER TYPES OF SHUNTS</a:t>
            </a: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4648200" y="2565400"/>
            <a:ext cx="4038600" cy="13208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s-ES_tradnl" sz="32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s-ES" sz="3200" b="1">
              <a:solidFill>
                <a:schemeClr val="bg1"/>
              </a:solidFill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4419600" y="1889125"/>
            <a:ext cx="457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sz="32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s-ES_tradnl" sz="3200" b="1">
              <a:solidFill>
                <a:schemeClr val="bg1"/>
              </a:solidFill>
            </a:endParaRP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4343400" y="3548063"/>
            <a:ext cx="48768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 dirty="0" err="1" smtClean="0"/>
              <a:t>Eligible</a:t>
            </a:r>
            <a:r>
              <a:rPr lang="es-ES_tradnl" sz="2800" b="1" dirty="0" smtClean="0"/>
              <a:t> </a:t>
            </a:r>
            <a:r>
              <a:rPr lang="es-ES_tradnl" sz="2800" b="1" dirty="0" err="1" smtClean="0"/>
              <a:t>when</a:t>
            </a:r>
            <a:r>
              <a:rPr lang="es-ES_tradnl" sz="2800" b="1" dirty="0" smtClean="0"/>
              <a:t> </a:t>
            </a:r>
            <a:r>
              <a:rPr lang="es-ES_tradnl" sz="2800" b="1" dirty="0" err="1" smtClean="0"/>
              <a:t>the</a:t>
            </a:r>
            <a:r>
              <a:rPr lang="es-ES_tradnl" sz="2800" b="1" dirty="0" smtClean="0"/>
              <a:t> escape </a:t>
            </a:r>
            <a:r>
              <a:rPr lang="es-ES_tradnl" sz="2800" b="1" dirty="0" err="1" smtClean="0"/>
              <a:t>point</a:t>
            </a:r>
            <a:r>
              <a:rPr lang="es-ES_tradnl" sz="2800" b="1" dirty="0" smtClean="0"/>
              <a:t>  </a:t>
            </a:r>
            <a:r>
              <a:rPr lang="es-ES_tradnl" sz="2800" b="1" dirty="0" err="1" smtClean="0"/>
              <a:t>is</a:t>
            </a:r>
            <a:r>
              <a:rPr lang="es-ES_tradnl" sz="2800" b="1" dirty="0" smtClean="0"/>
              <a:t> accesible</a:t>
            </a:r>
            <a:r>
              <a:rPr lang="es-ES_tradnl" sz="2800" b="1" dirty="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s-ES" sz="2800" b="1" dirty="0"/>
          </a:p>
        </p:txBody>
      </p:sp>
      <p:sp>
        <p:nvSpPr>
          <p:cNvPr id="111622" name="Line 6"/>
          <p:cNvSpPr>
            <a:spLocks noChangeShapeType="1"/>
          </p:cNvSpPr>
          <p:nvPr/>
        </p:nvSpPr>
        <p:spPr bwMode="auto">
          <a:xfrm flipV="1">
            <a:off x="2266950" y="5334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3521075" y="3657600"/>
            <a:ext cx="9525" cy="3746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>
              <a:latin typeface="Times New Roman" pitchFamily="18" charset="0"/>
            </a:endParaRPr>
          </a:p>
        </p:txBody>
      </p:sp>
      <p:sp>
        <p:nvSpPr>
          <p:cNvPr id="111624" name="Arc 8"/>
          <p:cNvSpPr>
            <a:spLocks/>
          </p:cNvSpPr>
          <p:nvPr/>
        </p:nvSpPr>
        <p:spPr bwMode="auto">
          <a:xfrm>
            <a:off x="895350" y="4152900"/>
            <a:ext cx="736600" cy="6032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467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467"/>
                </a:moveTo>
                <a:cubicBezTo>
                  <a:pt x="73" y="9589"/>
                  <a:pt x="9722" y="0"/>
                  <a:pt x="21599" y="0"/>
                </a:cubicBezTo>
              </a:path>
              <a:path w="21600" h="21600" stroke="0" extrusionOk="0">
                <a:moveTo>
                  <a:pt x="0" y="21467"/>
                </a:moveTo>
                <a:cubicBezTo>
                  <a:pt x="73" y="9589"/>
                  <a:pt x="9722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1625" name="Line 9"/>
          <p:cNvSpPr>
            <a:spLocks noChangeShapeType="1"/>
          </p:cNvSpPr>
          <p:nvPr/>
        </p:nvSpPr>
        <p:spPr bwMode="auto">
          <a:xfrm>
            <a:off x="895350" y="4749800"/>
            <a:ext cx="1588" cy="187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1626" name="Arc 10"/>
          <p:cNvSpPr>
            <a:spLocks/>
          </p:cNvSpPr>
          <p:nvPr/>
        </p:nvSpPr>
        <p:spPr bwMode="auto">
          <a:xfrm>
            <a:off x="1673225" y="2336800"/>
            <a:ext cx="784225" cy="628650"/>
          </a:xfrm>
          <a:custGeom>
            <a:avLst/>
            <a:gdLst>
              <a:gd name="G0" fmla="+- 109 0 0"/>
              <a:gd name="G1" fmla="+- 21600 0 0"/>
              <a:gd name="G2" fmla="+- 21600 0 0"/>
              <a:gd name="T0" fmla="*/ 0 w 21709"/>
              <a:gd name="T1" fmla="*/ 0 h 21600"/>
              <a:gd name="T2" fmla="*/ 21709 w 21709"/>
              <a:gd name="T3" fmla="*/ 21464 h 21600"/>
              <a:gd name="T4" fmla="*/ 109 w 2170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9" h="21600" fill="none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1985" y="0"/>
                  <a:pt x="21633" y="9587"/>
                  <a:pt x="21708" y="21464"/>
                </a:cubicBezTo>
              </a:path>
              <a:path w="21709" h="21600" stroke="0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1985" y="0"/>
                  <a:pt x="21633" y="9587"/>
                  <a:pt x="21708" y="21464"/>
                </a:cubicBezTo>
                <a:lnTo>
                  <a:pt x="109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1627" name="Line 11"/>
          <p:cNvSpPr>
            <a:spLocks noChangeShapeType="1"/>
          </p:cNvSpPr>
          <p:nvPr/>
        </p:nvSpPr>
        <p:spPr bwMode="auto">
          <a:xfrm>
            <a:off x="2457450" y="2921000"/>
            <a:ext cx="1588" cy="3670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1628" name="Arc 12"/>
          <p:cNvSpPr>
            <a:spLocks/>
          </p:cNvSpPr>
          <p:nvPr/>
        </p:nvSpPr>
        <p:spPr bwMode="auto">
          <a:xfrm>
            <a:off x="1187450" y="2590800"/>
            <a:ext cx="1104900" cy="16383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1629" name="Line 13"/>
          <p:cNvSpPr>
            <a:spLocks noChangeShapeType="1"/>
          </p:cNvSpPr>
          <p:nvPr/>
        </p:nvSpPr>
        <p:spPr bwMode="auto">
          <a:xfrm>
            <a:off x="2470150" y="3619500"/>
            <a:ext cx="1588" cy="15240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1630" name="Rectangle 14"/>
          <p:cNvSpPr>
            <a:spLocks noChangeArrowheads="1"/>
          </p:cNvSpPr>
          <p:nvPr/>
        </p:nvSpPr>
        <p:spPr bwMode="auto">
          <a:xfrm>
            <a:off x="1720850" y="3429000"/>
            <a:ext cx="484188" cy="3746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/>
              <a:t>R 1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11631" name="Rectangle 15"/>
          <p:cNvSpPr>
            <a:spLocks noChangeArrowheads="1"/>
          </p:cNvSpPr>
          <p:nvPr/>
        </p:nvSpPr>
        <p:spPr bwMode="auto">
          <a:xfrm>
            <a:off x="2571750" y="4102100"/>
            <a:ext cx="484188" cy="3746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/>
              <a:t>R 2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11632" name="Rectangle 16"/>
          <p:cNvSpPr>
            <a:spLocks noChangeArrowheads="1"/>
          </p:cNvSpPr>
          <p:nvPr/>
        </p:nvSpPr>
        <p:spPr bwMode="auto">
          <a:xfrm>
            <a:off x="3124200" y="2628900"/>
            <a:ext cx="820738" cy="3746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>
                <a:solidFill>
                  <a:schemeClr val="bg1"/>
                </a:solidFill>
              </a:rPr>
              <a:t>    </a:t>
            </a:r>
            <a:r>
              <a:rPr lang="it-IT" b="1"/>
              <a:t>R 3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11633" name="Line 17"/>
          <p:cNvSpPr>
            <a:spLocks noChangeShapeType="1"/>
          </p:cNvSpPr>
          <p:nvPr/>
        </p:nvSpPr>
        <p:spPr bwMode="auto">
          <a:xfrm flipV="1">
            <a:off x="1638300" y="1790700"/>
            <a:ext cx="0" cy="480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 flipV="1">
            <a:off x="1028700" y="5029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1635" name="Line 19"/>
          <p:cNvSpPr>
            <a:spLocks noChangeShapeType="1"/>
          </p:cNvSpPr>
          <p:nvPr/>
        </p:nvSpPr>
        <p:spPr bwMode="auto">
          <a:xfrm flipH="1">
            <a:off x="2590800" y="3429000"/>
            <a:ext cx="6096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>
            <a:off x="2286000" y="3810000"/>
            <a:ext cx="0" cy="1295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1637" name="Freeform 21"/>
          <p:cNvSpPr>
            <a:spLocks/>
          </p:cNvSpPr>
          <p:nvPr/>
        </p:nvSpPr>
        <p:spPr bwMode="auto">
          <a:xfrm flipH="1">
            <a:off x="2487613" y="3238500"/>
            <a:ext cx="747712" cy="368300"/>
          </a:xfrm>
          <a:custGeom>
            <a:avLst/>
            <a:gdLst/>
            <a:ahLst/>
            <a:cxnLst>
              <a:cxn ang="0">
                <a:pos x="1072" y="608"/>
              </a:cxn>
              <a:cxn ang="0">
                <a:pos x="1056" y="600"/>
              </a:cxn>
              <a:cxn ang="0">
                <a:pos x="1016" y="560"/>
              </a:cxn>
              <a:cxn ang="0">
                <a:pos x="1000" y="560"/>
              </a:cxn>
              <a:cxn ang="0">
                <a:pos x="976" y="560"/>
              </a:cxn>
              <a:cxn ang="0">
                <a:pos x="952" y="560"/>
              </a:cxn>
              <a:cxn ang="0">
                <a:pos x="880" y="560"/>
              </a:cxn>
              <a:cxn ang="0">
                <a:pos x="872" y="552"/>
              </a:cxn>
              <a:cxn ang="0">
                <a:pos x="848" y="552"/>
              </a:cxn>
              <a:cxn ang="0">
                <a:pos x="832" y="544"/>
              </a:cxn>
              <a:cxn ang="0">
                <a:pos x="808" y="528"/>
              </a:cxn>
              <a:cxn ang="0">
                <a:pos x="808" y="512"/>
              </a:cxn>
              <a:cxn ang="0">
                <a:pos x="792" y="496"/>
              </a:cxn>
              <a:cxn ang="0">
                <a:pos x="792" y="472"/>
              </a:cxn>
              <a:cxn ang="0">
                <a:pos x="784" y="456"/>
              </a:cxn>
              <a:cxn ang="0">
                <a:pos x="776" y="440"/>
              </a:cxn>
              <a:cxn ang="0">
                <a:pos x="760" y="424"/>
              </a:cxn>
              <a:cxn ang="0">
                <a:pos x="736" y="416"/>
              </a:cxn>
              <a:cxn ang="0">
                <a:pos x="720" y="400"/>
              </a:cxn>
              <a:cxn ang="0">
                <a:pos x="704" y="400"/>
              </a:cxn>
              <a:cxn ang="0">
                <a:pos x="680" y="400"/>
              </a:cxn>
              <a:cxn ang="0">
                <a:pos x="656" y="400"/>
              </a:cxn>
              <a:cxn ang="0">
                <a:pos x="648" y="416"/>
              </a:cxn>
              <a:cxn ang="0">
                <a:pos x="624" y="416"/>
              </a:cxn>
              <a:cxn ang="0">
                <a:pos x="592" y="416"/>
              </a:cxn>
              <a:cxn ang="0">
                <a:pos x="584" y="400"/>
              </a:cxn>
              <a:cxn ang="0">
                <a:pos x="560" y="392"/>
              </a:cxn>
              <a:cxn ang="0">
                <a:pos x="552" y="384"/>
              </a:cxn>
              <a:cxn ang="0">
                <a:pos x="520" y="360"/>
              </a:cxn>
              <a:cxn ang="0">
                <a:pos x="496" y="352"/>
              </a:cxn>
              <a:cxn ang="0">
                <a:pos x="488" y="320"/>
              </a:cxn>
              <a:cxn ang="0">
                <a:pos x="456" y="312"/>
              </a:cxn>
              <a:cxn ang="0">
                <a:pos x="448" y="296"/>
              </a:cxn>
              <a:cxn ang="0">
                <a:pos x="440" y="288"/>
              </a:cxn>
              <a:cxn ang="0">
                <a:pos x="416" y="288"/>
              </a:cxn>
              <a:cxn ang="0">
                <a:pos x="392" y="288"/>
              </a:cxn>
              <a:cxn ang="0">
                <a:pos x="368" y="288"/>
              </a:cxn>
              <a:cxn ang="0">
                <a:pos x="352" y="288"/>
              </a:cxn>
              <a:cxn ang="0">
                <a:pos x="328" y="288"/>
              </a:cxn>
              <a:cxn ang="0">
                <a:pos x="296" y="272"/>
              </a:cxn>
              <a:cxn ang="0">
                <a:pos x="280" y="272"/>
              </a:cxn>
              <a:cxn ang="0">
                <a:pos x="264" y="264"/>
              </a:cxn>
              <a:cxn ang="0">
                <a:pos x="240" y="256"/>
              </a:cxn>
              <a:cxn ang="0">
                <a:pos x="200" y="224"/>
              </a:cxn>
              <a:cxn ang="0">
                <a:pos x="192" y="192"/>
              </a:cxn>
              <a:cxn ang="0">
                <a:pos x="160" y="184"/>
              </a:cxn>
              <a:cxn ang="0">
                <a:pos x="160" y="160"/>
              </a:cxn>
              <a:cxn ang="0">
                <a:pos x="152" y="136"/>
              </a:cxn>
              <a:cxn ang="0">
                <a:pos x="152" y="112"/>
              </a:cxn>
              <a:cxn ang="0">
                <a:pos x="144" y="104"/>
              </a:cxn>
              <a:cxn ang="0">
                <a:pos x="144" y="80"/>
              </a:cxn>
              <a:cxn ang="0">
                <a:pos x="128" y="72"/>
              </a:cxn>
              <a:cxn ang="0">
                <a:pos x="104" y="40"/>
              </a:cxn>
              <a:cxn ang="0">
                <a:pos x="88" y="32"/>
              </a:cxn>
              <a:cxn ang="0">
                <a:pos x="72" y="16"/>
              </a:cxn>
              <a:cxn ang="0">
                <a:pos x="64" y="8"/>
              </a:cxn>
              <a:cxn ang="0">
                <a:pos x="40" y="8"/>
              </a:cxn>
              <a:cxn ang="0">
                <a:pos x="24" y="0"/>
              </a:cxn>
              <a:cxn ang="0">
                <a:pos x="0" y="0"/>
              </a:cxn>
            </a:cxnLst>
            <a:rect l="0" t="0" r="r" b="b"/>
            <a:pathLst>
              <a:path w="1072" h="616">
                <a:moveTo>
                  <a:pt x="1072" y="616"/>
                </a:moveTo>
                <a:lnTo>
                  <a:pt x="1072" y="608"/>
                </a:lnTo>
                <a:lnTo>
                  <a:pt x="1072" y="600"/>
                </a:lnTo>
                <a:lnTo>
                  <a:pt x="1056" y="600"/>
                </a:lnTo>
                <a:lnTo>
                  <a:pt x="1032" y="560"/>
                </a:lnTo>
                <a:lnTo>
                  <a:pt x="1016" y="560"/>
                </a:lnTo>
                <a:lnTo>
                  <a:pt x="1008" y="560"/>
                </a:lnTo>
                <a:lnTo>
                  <a:pt x="1000" y="560"/>
                </a:lnTo>
                <a:lnTo>
                  <a:pt x="984" y="560"/>
                </a:lnTo>
                <a:lnTo>
                  <a:pt x="976" y="560"/>
                </a:lnTo>
                <a:lnTo>
                  <a:pt x="968" y="560"/>
                </a:lnTo>
                <a:lnTo>
                  <a:pt x="952" y="560"/>
                </a:lnTo>
                <a:lnTo>
                  <a:pt x="912" y="560"/>
                </a:lnTo>
                <a:lnTo>
                  <a:pt x="880" y="560"/>
                </a:lnTo>
                <a:lnTo>
                  <a:pt x="880" y="552"/>
                </a:lnTo>
                <a:lnTo>
                  <a:pt x="872" y="552"/>
                </a:lnTo>
                <a:lnTo>
                  <a:pt x="864" y="552"/>
                </a:lnTo>
                <a:lnTo>
                  <a:pt x="848" y="552"/>
                </a:lnTo>
                <a:lnTo>
                  <a:pt x="840" y="552"/>
                </a:lnTo>
                <a:lnTo>
                  <a:pt x="832" y="544"/>
                </a:lnTo>
                <a:lnTo>
                  <a:pt x="816" y="528"/>
                </a:lnTo>
                <a:lnTo>
                  <a:pt x="808" y="528"/>
                </a:lnTo>
                <a:lnTo>
                  <a:pt x="808" y="520"/>
                </a:lnTo>
                <a:lnTo>
                  <a:pt x="808" y="512"/>
                </a:lnTo>
                <a:lnTo>
                  <a:pt x="808" y="496"/>
                </a:lnTo>
                <a:lnTo>
                  <a:pt x="792" y="496"/>
                </a:lnTo>
                <a:lnTo>
                  <a:pt x="792" y="488"/>
                </a:lnTo>
                <a:lnTo>
                  <a:pt x="792" y="472"/>
                </a:lnTo>
                <a:lnTo>
                  <a:pt x="792" y="456"/>
                </a:lnTo>
                <a:lnTo>
                  <a:pt x="784" y="456"/>
                </a:lnTo>
                <a:lnTo>
                  <a:pt x="784" y="448"/>
                </a:lnTo>
                <a:lnTo>
                  <a:pt x="776" y="440"/>
                </a:lnTo>
                <a:lnTo>
                  <a:pt x="760" y="440"/>
                </a:lnTo>
                <a:lnTo>
                  <a:pt x="760" y="424"/>
                </a:lnTo>
                <a:lnTo>
                  <a:pt x="744" y="416"/>
                </a:lnTo>
                <a:lnTo>
                  <a:pt x="736" y="416"/>
                </a:lnTo>
                <a:lnTo>
                  <a:pt x="720" y="416"/>
                </a:lnTo>
                <a:lnTo>
                  <a:pt x="720" y="400"/>
                </a:lnTo>
                <a:lnTo>
                  <a:pt x="712" y="400"/>
                </a:lnTo>
                <a:lnTo>
                  <a:pt x="704" y="400"/>
                </a:lnTo>
                <a:lnTo>
                  <a:pt x="688" y="400"/>
                </a:lnTo>
                <a:lnTo>
                  <a:pt x="680" y="400"/>
                </a:lnTo>
                <a:lnTo>
                  <a:pt x="664" y="400"/>
                </a:lnTo>
                <a:lnTo>
                  <a:pt x="656" y="400"/>
                </a:lnTo>
                <a:lnTo>
                  <a:pt x="656" y="416"/>
                </a:lnTo>
                <a:lnTo>
                  <a:pt x="648" y="416"/>
                </a:lnTo>
                <a:lnTo>
                  <a:pt x="632" y="416"/>
                </a:lnTo>
                <a:lnTo>
                  <a:pt x="624" y="416"/>
                </a:lnTo>
                <a:lnTo>
                  <a:pt x="608" y="416"/>
                </a:lnTo>
                <a:lnTo>
                  <a:pt x="592" y="416"/>
                </a:lnTo>
                <a:lnTo>
                  <a:pt x="592" y="400"/>
                </a:lnTo>
                <a:lnTo>
                  <a:pt x="584" y="400"/>
                </a:lnTo>
                <a:lnTo>
                  <a:pt x="576" y="400"/>
                </a:lnTo>
                <a:lnTo>
                  <a:pt x="560" y="392"/>
                </a:lnTo>
                <a:lnTo>
                  <a:pt x="552" y="392"/>
                </a:lnTo>
                <a:lnTo>
                  <a:pt x="552" y="384"/>
                </a:lnTo>
                <a:lnTo>
                  <a:pt x="536" y="368"/>
                </a:lnTo>
                <a:lnTo>
                  <a:pt x="520" y="360"/>
                </a:lnTo>
                <a:lnTo>
                  <a:pt x="512" y="360"/>
                </a:lnTo>
                <a:lnTo>
                  <a:pt x="496" y="352"/>
                </a:lnTo>
                <a:lnTo>
                  <a:pt x="496" y="328"/>
                </a:lnTo>
                <a:lnTo>
                  <a:pt x="488" y="320"/>
                </a:lnTo>
                <a:lnTo>
                  <a:pt x="480" y="312"/>
                </a:lnTo>
                <a:lnTo>
                  <a:pt x="456" y="312"/>
                </a:lnTo>
                <a:lnTo>
                  <a:pt x="456" y="296"/>
                </a:lnTo>
                <a:lnTo>
                  <a:pt x="448" y="296"/>
                </a:lnTo>
                <a:lnTo>
                  <a:pt x="440" y="296"/>
                </a:lnTo>
                <a:lnTo>
                  <a:pt x="440" y="288"/>
                </a:lnTo>
                <a:lnTo>
                  <a:pt x="424" y="288"/>
                </a:lnTo>
                <a:lnTo>
                  <a:pt x="416" y="288"/>
                </a:lnTo>
                <a:lnTo>
                  <a:pt x="408" y="288"/>
                </a:lnTo>
                <a:lnTo>
                  <a:pt x="392" y="288"/>
                </a:lnTo>
                <a:lnTo>
                  <a:pt x="384" y="288"/>
                </a:lnTo>
                <a:lnTo>
                  <a:pt x="368" y="288"/>
                </a:lnTo>
                <a:lnTo>
                  <a:pt x="360" y="288"/>
                </a:lnTo>
                <a:lnTo>
                  <a:pt x="352" y="288"/>
                </a:lnTo>
                <a:lnTo>
                  <a:pt x="336" y="288"/>
                </a:lnTo>
                <a:lnTo>
                  <a:pt x="328" y="288"/>
                </a:lnTo>
                <a:lnTo>
                  <a:pt x="312" y="288"/>
                </a:lnTo>
                <a:lnTo>
                  <a:pt x="296" y="272"/>
                </a:lnTo>
                <a:lnTo>
                  <a:pt x="288" y="272"/>
                </a:lnTo>
                <a:lnTo>
                  <a:pt x="280" y="272"/>
                </a:lnTo>
                <a:lnTo>
                  <a:pt x="264" y="272"/>
                </a:lnTo>
                <a:lnTo>
                  <a:pt x="264" y="264"/>
                </a:lnTo>
                <a:lnTo>
                  <a:pt x="256" y="256"/>
                </a:lnTo>
                <a:lnTo>
                  <a:pt x="240" y="256"/>
                </a:lnTo>
                <a:lnTo>
                  <a:pt x="208" y="224"/>
                </a:lnTo>
                <a:lnTo>
                  <a:pt x="200" y="224"/>
                </a:lnTo>
                <a:lnTo>
                  <a:pt x="200" y="208"/>
                </a:lnTo>
                <a:lnTo>
                  <a:pt x="192" y="192"/>
                </a:lnTo>
                <a:lnTo>
                  <a:pt x="192" y="184"/>
                </a:lnTo>
                <a:lnTo>
                  <a:pt x="160" y="184"/>
                </a:lnTo>
                <a:lnTo>
                  <a:pt x="160" y="168"/>
                </a:lnTo>
                <a:lnTo>
                  <a:pt x="160" y="160"/>
                </a:lnTo>
                <a:lnTo>
                  <a:pt x="152" y="144"/>
                </a:lnTo>
                <a:lnTo>
                  <a:pt x="152" y="136"/>
                </a:lnTo>
                <a:lnTo>
                  <a:pt x="152" y="128"/>
                </a:lnTo>
                <a:lnTo>
                  <a:pt x="152" y="112"/>
                </a:lnTo>
                <a:lnTo>
                  <a:pt x="152" y="104"/>
                </a:lnTo>
                <a:lnTo>
                  <a:pt x="144" y="104"/>
                </a:lnTo>
                <a:lnTo>
                  <a:pt x="144" y="96"/>
                </a:lnTo>
                <a:lnTo>
                  <a:pt x="144" y="80"/>
                </a:lnTo>
                <a:lnTo>
                  <a:pt x="128" y="80"/>
                </a:lnTo>
                <a:lnTo>
                  <a:pt x="128" y="72"/>
                </a:lnTo>
                <a:lnTo>
                  <a:pt x="120" y="56"/>
                </a:lnTo>
                <a:lnTo>
                  <a:pt x="104" y="40"/>
                </a:lnTo>
                <a:lnTo>
                  <a:pt x="96" y="32"/>
                </a:lnTo>
                <a:lnTo>
                  <a:pt x="88" y="32"/>
                </a:lnTo>
                <a:lnTo>
                  <a:pt x="88" y="16"/>
                </a:lnTo>
                <a:lnTo>
                  <a:pt x="72" y="16"/>
                </a:lnTo>
                <a:lnTo>
                  <a:pt x="64" y="16"/>
                </a:lnTo>
                <a:lnTo>
                  <a:pt x="64" y="8"/>
                </a:lnTo>
                <a:lnTo>
                  <a:pt x="56" y="8"/>
                </a:lnTo>
                <a:lnTo>
                  <a:pt x="40" y="8"/>
                </a:lnTo>
                <a:lnTo>
                  <a:pt x="40" y="0"/>
                </a:lnTo>
                <a:lnTo>
                  <a:pt x="24" y="0"/>
                </a:lnTo>
                <a:lnTo>
                  <a:pt x="16" y="0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33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1638" name="Oval 22"/>
          <p:cNvSpPr>
            <a:spLocks noChangeArrowheads="1"/>
          </p:cNvSpPr>
          <p:nvPr/>
        </p:nvSpPr>
        <p:spPr bwMode="auto">
          <a:xfrm>
            <a:off x="3109913" y="3086100"/>
            <a:ext cx="215900" cy="2032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 flipV="1">
            <a:off x="2590800" y="2667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1640" name="Line 24"/>
          <p:cNvSpPr>
            <a:spLocks noChangeShapeType="1"/>
          </p:cNvSpPr>
          <p:nvPr/>
        </p:nvSpPr>
        <p:spPr bwMode="auto">
          <a:xfrm flipH="1" flipV="1">
            <a:off x="1905000" y="2209800"/>
            <a:ext cx="6096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1641" name="Freeform 25"/>
          <p:cNvSpPr>
            <a:spLocks/>
          </p:cNvSpPr>
          <p:nvPr/>
        </p:nvSpPr>
        <p:spPr bwMode="auto">
          <a:xfrm>
            <a:off x="2468563" y="5010150"/>
            <a:ext cx="1181100" cy="1390650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137" y="24"/>
              </a:cxn>
              <a:cxn ang="0">
                <a:pos x="209" y="36"/>
              </a:cxn>
              <a:cxn ang="0">
                <a:pos x="257" y="192"/>
              </a:cxn>
              <a:cxn ang="0">
                <a:pos x="269" y="240"/>
              </a:cxn>
              <a:cxn ang="0">
                <a:pos x="377" y="288"/>
              </a:cxn>
              <a:cxn ang="0">
                <a:pos x="401" y="360"/>
              </a:cxn>
              <a:cxn ang="0">
                <a:pos x="377" y="432"/>
              </a:cxn>
              <a:cxn ang="0">
                <a:pos x="521" y="624"/>
              </a:cxn>
              <a:cxn ang="0">
                <a:pos x="557" y="696"/>
              </a:cxn>
              <a:cxn ang="0">
                <a:pos x="581" y="780"/>
              </a:cxn>
              <a:cxn ang="0">
                <a:pos x="617" y="804"/>
              </a:cxn>
              <a:cxn ang="0">
                <a:pos x="641" y="840"/>
              </a:cxn>
              <a:cxn ang="0">
                <a:pos x="713" y="876"/>
              </a:cxn>
            </a:cxnLst>
            <a:rect l="0" t="0" r="r" b="b"/>
            <a:pathLst>
              <a:path w="744" h="876">
                <a:moveTo>
                  <a:pt x="5" y="0"/>
                </a:moveTo>
                <a:cubicBezTo>
                  <a:pt x="31" y="78"/>
                  <a:pt x="0" y="24"/>
                  <a:pt x="137" y="24"/>
                </a:cubicBezTo>
                <a:cubicBezTo>
                  <a:pt x="161" y="24"/>
                  <a:pt x="185" y="32"/>
                  <a:pt x="209" y="36"/>
                </a:cubicBezTo>
                <a:cubicBezTo>
                  <a:pt x="226" y="88"/>
                  <a:pt x="242" y="139"/>
                  <a:pt x="257" y="192"/>
                </a:cubicBezTo>
                <a:cubicBezTo>
                  <a:pt x="262" y="208"/>
                  <a:pt x="260" y="226"/>
                  <a:pt x="269" y="240"/>
                </a:cubicBezTo>
                <a:cubicBezTo>
                  <a:pt x="291" y="273"/>
                  <a:pt x="377" y="288"/>
                  <a:pt x="377" y="288"/>
                </a:cubicBezTo>
                <a:cubicBezTo>
                  <a:pt x="385" y="312"/>
                  <a:pt x="393" y="336"/>
                  <a:pt x="401" y="360"/>
                </a:cubicBezTo>
                <a:cubicBezTo>
                  <a:pt x="409" y="384"/>
                  <a:pt x="377" y="432"/>
                  <a:pt x="377" y="432"/>
                </a:cubicBezTo>
                <a:cubicBezTo>
                  <a:pt x="392" y="612"/>
                  <a:pt x="354" y="605"/>
                  <a:pt x="521" y="624"/>
                </a:cubicBezTo>
                <a:cubicBezTo>
                  <a:pt x="547" y="663"/>
                  <a:pt x="545" y="653"/>
                  <a:pt x="557" y="696"/>
                </a:cubicBezTo>
                <a:cubicBezTo>
                  <a:pt x="558" y="699"/>
                  <a:pt x="575" y="772"/>
                  <a:pt x="581" y="780"/>
                </a:cubicBezTo>
                <a:cubicBezTo>
                  <a:pt x="590" y="791"/>
                  <a:pt x="605" y="796"/>
                  <a:pt x="617" y="804"/>
                </a:cubicBezTo>
                <a:cubicBezTo>
                  <a:pt x="625" y="816"/>
                  <a:pt x="629" y="832"/>
                  <a:pt x="641" y="840"/>
                </a:cubicBezTo>
                <a:cubicBezTo>
                  <a:pt x="657" y="851"/>
                  <a:pt x="744" y="845"/>
                  <a:pt x="713" y="876"/>
                </a:cubicBezTo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1642" name="Oval 26"/>
          <p:cNvSpPr>
            <a:spLocks noChangeArrowheads="1"/>
          </p:cNvSpPr>
          <p:nvPr/>
        </p:nvSpPr>
        <p:spPr bwMode="auto">
          <a:xfrm>
            <a:off x="3556000" y="6292850"/>
            <a:ext cx="177800" cy="18415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>
            <a:off x="2819400" y="4724400"/>
            <a:ext cx="609600" cy="106680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1644" name="Line 28"/>
          <p:cNvSpPr>
            <a:spLocks noChangeShapeType="1"/>
          </p:cNvSpPr>
          <p:nvPr/>
        </p:nvSpPr>
        <p:spPr bwMode="auto">
          <a:xfrm>
            <a:off x="2971800" y="3124200"/>
            <a:ext cx="228600" cy="4953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1645" name="Line 29"/>
          <p:cNvSpPr>
            <a:spLocks noChangeShapeType="1"/>
          </p:cNvSpPr>
          <p:nvPr/>
        </p:nvSpPr>
        <p:spPr bwMode="auto">
          <a:xfrm>
            <a:off x="2590800" y="4876800"/>
            <a:ext cx="0" cy="4572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1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1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 autoUpdateAnimBg="0"/>
      <p:bldP spid="111621" grpId="0" uiExpand="1" build="p" autoUpdateAnimBg="0"/>
      <p:bldP spid="111644" grpId="0" animBg="1"/>
      <p:bldP spid="1116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ext Box 2"/>
          <p:cNvSpPr txBox="1">
            <a:spLocks noChangeArrowheads="1"/>
          </p:cNvSpPr>
          <p:nvPr/>
        </p:nvSpPr>
        <p:spPr bwMode="auto">
          <a:xfrm>
            <a:off x="0" y="3159125"/>
            <a:ext cx="3148013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42339" name="Text Box 3"/>
          <p:cNvSpPr txBox="1">
            <a:spLocks noChangeArrowheads="1"/>
          </p:cNvSpPr>
          <p:nvPr/>
        </p:nvSpPr>
        <p:spPr bwMode="auto">
          <a:xfrm>
            <a:off x="5846763" y="1035050"/>
            <a:ext cx="2921000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5846763" y="1460500"/>
            <a:ext cx="3222625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5297488" y="5986463"/>
            <a:ext cx="3019425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chemeClr val="hlink"/>
                </a:solidFill>
              </a:rPr>
              <a:t>Franceschi 1988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1574800" y="677863"/>
            <a:ext cx="4195763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1423988" y="3408363"/>
            <a:ext cx="3148012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/>
          </a:p>
        </p:txBody>
      </p:sp>
      <p:sp>
        <p:nvSpPr>
          <p:cNvPr id="142344" name="Text Box 8"/>
          <p:cNvSpPr txBox="1">
            <a:spLocks noChangeArrowheads="1"/>
          </p:cNvSpPr>
          <p:nvPr/>
        </p:nvSpPr>
        <p:spPr bwMode="auto">
          <a:xfrm>
            <a:off x="3708400" y="3651250"/>
            <a:ext cx="2249488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42345" name="Text Box 9"/>
          <p:cNvSpPr txBox="1">
            <a:spLocks noChangeArrowheads="1"/>
          </p:cNvSpPr>
          <p:nvPr/>
        </p:nvSpPr>
        <p:spPr bwMode="auto">
          <a:xfrm>
            <a:off x="4721225" y="3954463"/>
            <a:ext cx="1647825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42346" name="Text Box 10"/>
          <p:cNvSpPr txBox="1">
            <a:spLocks noChangeArrowheads="1"/>
          </p:cNvSpPr>
          <p:nvPr/>
        </p:nvSpPr>
        <p:spPr bwMode="auto">
          <a:xfrm>
            <a:off x="4721225" y="4257675"/>
            <a:ext cx="1647825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42347" name="Text Box 11"/>
          <p:cNvSpPr txBox="1">
            <a:spLocks noChangeArrowheads="1"/>
          </p:cNvSpPr>
          <p:nvPr/>
        </p:nvSpPr>
        <p:spPr bwMode="auto">
          <a:xfrm>
            <a:off x="5846763" y="1042988"/>
            <a:ext cx="2322512" cy="466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42348" name="Text Box 12"/>
          <p:cNvSpPr txBox="1">
            <a:spLocks noChangeArrowheads="1"/>
          </p:cNvSpPr>
          <p:nvPr/>
        </p:nvSpPr>
        <p:spPr bwMode="auto">
          <a:xfrm>
            <a:off x="6896100" y="3105150"/>
            <a:ext cx="1947863" cy="34607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600" b="1"/>
          </a:p>
        </p:txBody>
      </p:sp>
      <p:sp>
        <p:nvSpPr>
          <p:cNvPr id="142349" name="Text Box 13"/>
          <p:cNvSpPr txBox="1">
            <a:spLocks noChangeArrowheads="1"/>
          </p:cNvSpPr>
          <p:nvPr/>
        </p:nvSpPr>
        <p:spPr bwMode="auto">
          <a:xfrm>
            <a:off x="609600" y="908050"/>
            <a:ext cx="792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200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Issues</a:t>
            </a:r>
            <a:endParaRPr lang="es-ES_tradnl" sz="32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endParaRPr lang="es-ES" sz="32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2350" name="Text Box 14"/>
          <p:cNvSpPr txBox="1">
            <a:spLocks noChangeArrowheads="1"/>
          </p:cNvSpPr>
          <p:nvPr/>
        </p:nvSpPr>
        <p:spPr bwMode="auto">
          <a:xfrm>
            <a:off x="1331913" y="2420938"/>
            <a:ext cx="752475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CONCEPT of  SHUNT</a:t>
            </a:r>
            <a:endParaRPr lang="es-ES" b="1" dirty="0"/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s-ES" b="1" dirty="0"/>
              <a:t>SHUNT </a:t>
            </a:r>
            <a:r>
              <a:rPr lang="es-ES" b="1" dirty="0" smtClean="0"/>
              <a:t>TYPE </a:t>
            </a:r>
            <a:r>
              <a:rPr lang="es-ES" b="1" dirty="0"/>
              <a:t>0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SAFENOUS ARCH: </a:t>
            </a:r>
            <a:r>
              <a:rPr lang="es-ES" b="1" dirty="0"/>
              <a:t>I. ostial </a:t>
            </a:r>
            <a:r>
              <a:rPr lang="es-ES" b="1" dirty="0" err="1"/>
              <a:t>v.s.</a:t>
            </a:r>
            <a:r>
              <a:rPr lang="es-ES" b="1" dirty="0"/>
              <a:t> I. </a:t>
            </a:r>
            <a:r>
              <a:rPr lang="es-ES" b="1" dirty="0" err="1"/>
              <a:t>paraostial</a:t>
            </a:r>
            <a:endParaRPr lang="es-ES" b="1" dirty="0"/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s-ES" b="1" dirty="0"/>
              <a:t>SHUNT </a:t>
            </a:r>
            <a:r>
              <a:rPr lang="es-ES" b="1" dirty="0" smtClean="0"/>
              <a:t>TYPE </a:t>
            </a:r>
            <a:r>
              <a:rPr lang="es-ES" b="1" dirty="0"/>
              <a:t>2: </a:t>
            </a:r>
            <a:r>
              <a:rPr lang="es-ES" b="1" dirty="0" err="1" smtClean="0"/>
              <a:t>Safenous</a:t>
            </a:r>
            <a:r>
              <a:rPr lang="es-ES" b="1" dirty="0" smtClean="0"/>
              <a:t> retrograde </a:t>
            </a:r>
            <a:r>
              <a:rPr lang="es-ES" b="1" dirty="0" err="1" smtClean="0"/>
              <a:t>flow</a:t>
            </a:r>
            <a:r>
              <a:rPr lang="es-ES" b="1" dirty="0" smtClean="0"/>
              <a:t> 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MIXTE </a:t>
            </a:r>
            <a:r>
              <a:rPr lang="es-ES" b="1" dirty="0" smtClean="0"/>
              <a:t>SHUNTS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SHUNT TYPE </a:t>
            </a:r>
            <a:r>
              <a:rPr lang="es-ES" b="1" dirty="0"/>
              <a:t>4: </a:t>
            </a:r>
            <a:r>
              <a:rPr lang="fr-FR" dirty="0" err="1" smtClean="0"/>
              <a:t>Catchall</a:t>
            </a:r>
            <a:endParaRPr lang="es-ES" b="1" dirty="0"/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508625" y="5949950"/>
            <a:ext cx="324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1" grpId="0" animBg="1"/>
      <p:bldP spid="142349" grpId="0" autoUpdateAnimBg="0"/>
      <p:bldP spid="14235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1447800" y="1355725"/>
            <a:ext cx="617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0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2: </a:t>
            </a:r>
            <a:r>
              <a:rPr lang="es-ES_tradnl" sz="40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CONCEPT</a:t>
            </a:r>
            <a:endParaRPr lang="es-ES" sz="40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357313" y="2728913"/>
            <a:ext cx="7391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200" b="1" dirty="0" err="1" smtClean="0"/>
              <a:t>Implementation</a:t>
            </a:r>
            <a:r>
              <a:rPr lang="es-ES_tradnl" sz="3200" b="1" dirty="0" smtClean="0"/>
              <a:t> of </a:t>
            </a:r>
            <a:r>
              <a:rPr lang="es-ES_tradnl" sz="3200" b="1" dirty="0" err="1" smtClean="0"/>
              <a:t>the</a:t>
            </a:r>
            <a:r>
              <a:rPr lang="es-ES_tradnl" sz="3200" b="1" dirty="0" smtClean="0"/>
              <a:t> CHIVA </a:t>
            </a:r>
            <a:r>
              <a:rPr lang="es-ES_tradnl" sz="3200" b="1" dirty="0" err="1" smtClean="0"/>
              <a:t>strategy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principles</a:t>
            </a:r>
            <a:r>
              <a:rPr lang="es-ES_tradnl" sz="3200" b="1" dirty="0" smtClean="0"/>
              <a:t> </a:t>
            </a:r>
            <a:r>
              <a:rPr lang="es-ES_tradnl" sz="3200" b="1" dirty="0" smtClean="0">
                <a:solidFill>
                  <a:srgbClr val="FF3300"/>
                </a:solidFill>
              </a:rPr>
              <a:t>in 2 </a:t>
            </a:r>
            <a:r>
              <a:rPr lang="es-ES_tradnl" sz="3200" b="1" dirty="0" err="1" smtClean="0">
                <a:solidFill>
                  <a:srgbClr val="FF3300"/>
                </a:solidFill>
              </a:rPr>
              <a:t>steps</a:t>
            </a:r>
            <a:r>
              <a:rPr lang="es-ES_tradnl" sz="3200" b="1" dirty="0" smtClean="0">
                <a:solidFill>
                  <a:srgbClr val="FF3300"/>
                </a:solidFill>
              </a:rPr>
              <a:t> </a:t>
            </a:r>
            <a:r>
              <a:rPr lang="es-ES_tradnl" sz="3200" b="1" dirty="0" err="1" smtClean="0">
                <a:solidFill>
                  <a:srgbClr val="FF3300"/>
                </a:solidFill>
              </a:rPr>
              <a:t>by</a:t>
            </a:r>
            <a:r>
              <a:rPr lang="es-ES_tradnl" sz="3200" b="1" dirty="0" smtClean="0">
                <a:solidFill>
                  <a:srgbClr val="FF3300"/>
                </a:solidFill>
              </a:rPr>
              <a:t> </a:t>
            </a:r>
            <a:r>
              <a:rPr lang="es-ES_tradnl" sz="3200" b="1" dirty="0" err="1" smtClean="0">
                <a:solidFill>
                  <a:srgbClr val="FF3300"/>
                </a:solidFill>
              </a:rPr>
              <a:t>providing</a:t>
            </a:r>
            <a:r>
              <a:rPr lang="es-ES_tradnl" sz="3200" b="1" dirty="0" smtClean="0">
                <a:solidFill>
                  <a:srgbClr val="FF3300"/>
                </a:solidFill>
              </a:rPr>
              <a:t> a </a:t>
            </a:r>
            <a:r>
              <a:rPr lang="es-ES_tradnl" sz="3200" b="1" dirty="0" err="1" smtClean="0">
                <a:solidFill>
                  <a:srgbClr val="FF3300"/>
                </a:solidFill>
              </a:rPr>
              <a:t>draining</a:t>
            </a:r>
            <a:r>
              <a:rPr lang="es-ES_tradnl" sz="3200" b="1" dirty="0" smtClean="0">
                <a:solidFill>
                  <a:srgbClr val="FF3300"/>
                </a:solidFill>
              </a:rPr>
              <a:t> </a:t>
            </a:r>
            <a:r>
              <a:rPr lang="es-ES_tradnl" sz="3200" b="1" dirty="0" err="1" smtClean="0">
                <a:solidFill>
                  <a:srgbClr val="FF3300"/>
                </a:solidFill>
              </a:rPr>
              <a:t>system</a:t>
            </a:r>
            <a:r>
              <a:rPr lang="es-ES_tradnl" sz="3200" b="1" dirty="0" smtClean="0">
                <a:solidFill>
                  <a:srgbClr val="FF3300"/>
                </a:solidFill>
              </a:rPr>
              <a:t>.</a:t>
            </a:r>
            <a:r>
              <a:rPr lang="es-ES_tradnl" sz="3200" b="1" dirty="0" smtClean="0">
                <a:solidFill>
                  <a:schemeClr val="bg1"/>
                </a:solidFill>
              </a:rPr>
              <a:t> </a:t>
            </a:r>
            <a:r>
              <a:rPr lang="es-ES_tradnl" sz="3200" b="1" dirty="0" smtClean="0"/>
              <a:t>(</a:t>
            </a:r>
            <a:r>
              <a:rPr lang="es-ES_tradnl" sz="3200" b="1" dirty="0" err="1" smtClean="0"/>
              <a:t>Mainly</a:t>
            </a:r>
            <a:r>
              <a:rPr lang="es-ES_tradnl" sz="3200" b="1" dirty="0" smtClean="0"/>
              <a:t> </a:t>
            </a:r>
            <a:r>
              <a:rPr lang="es-ES_tradnl" sz="3200" b="1" dirty="0" err="1"/>
              <a:t>e</a:t>
            </a:r>
            <a:r>
              <a:rPr lang="es-ES_tradnl" sz="3200" b="1" dirty="0" err="1" smtClean="0"/>
              <a:t>ligible</a:t>
            </a:r>
            <a:r>
              <a:rPr lang="es-ES_tradnl" sz="3200" b="1" dirty="0" smtClean="0"/>
              <a:t> in </a:t>
            </a:r>
            <a:r>
              <a:rPr lang="es-ES_tradnl" sz="3200" b="1" dirty="0" err="1"/>
              <a:t>s</a:t>
            </a:r>
            <a:r>
              <a:rPr lang="es-ES_tradnl" sz="3200" b="1" dirty="0" err="1" smtClean="0"/>
              <a:t>hunt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type</a:t>
            </a:r>
            <a:r>
              <a:rPr lang="es-ES_tradnl" sz="3200" b="1" dirty="0" smtClean="0"/>
              <a:t> 3 ).</a:t>
            </a:r>
            <a:endParaRPr lang="es-E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autoUpdateAnimBg="0"/>
      <p:bldP spid="112643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1447800" y="457200"/>
            <a:ext cx="61722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2</a:t>
            </a:r>
            <a:endParaRPr lang="es-ES_tradnl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s-ES_tradnl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TIYPE  </a:t>
            </a: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4419600" y="3706813"/>
            <a:ext cx="4953000" cy="5286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 b="1">
                <a:solidFill>
                  <a:schemeClr val="bg1"/>
                </a:solidFill>
              </a:rPr>
              <a:t>     </a:t>
            </a:r>
            <a:endParaRPr lang="es-ES" sz="2800" b="1">
              <a:solidFill>
                <a:schemeClr val="bg1"/>
              </a:solidFill>
            </a:endParaRPr>
          </a:p>
        </p:txBody>
      </p:sp>
      <p:grpSp>
        <p:nvGrpSpPr>
          <p:cNvPr id="113668" name="Group 4"/>
          <p:cNvGrpSpPr>
            <a:grpSpLocks/>
          </p:cNvGrpSpPr>
          <p:nvPr/>
        </p:nvGrpSpPr>
        <p:grpSpPr bwMode="auto">
          <a:xfrm>
            <a:off x="1066800" y="1752600"/>
            <a:ext cx="3074988" cy="4572000"/>
            <a:chOff x="672" y="1104"/>
            <a:chExt cx="1937" cy="2880"/>
          </a:xfrm>
        </p:grpSpPr>
        <p:sp>
          <p:nvSpPr>
            <p:cNvPr id="113669" name="Arc 5"/>
            <p:cNvSpPr>
              <a:spLocks/>
            </p:cNvSpPr>
            <p:nvPr/>
          </p:nvSpPr>
          <p:spPr bwMode="auto">
            <a:xfrm>
              <a:off x="716" y="2504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670" name="Line 6"/>
            <p:cNvSpPr>
              <a:spLocks noChangeShapeType="1"/>
            </p:cNvSpPr>
            <p:nvPr/>
          </p:nvSpPr>
          <p:spPr bwMode="auto">
            <a:xfrm>
              <a:off x="720" y="2832"/>
              <a:ext cx="0" cy="1104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671" name="Line 7"/>
            <p:cNvSpPr>
              <a:spLocks noChangeShapeType="1"/>
            </p:cNvSpPr>
            <p:nvPr/>
          </p:nvSpPr>
          <p:spPr bwMode="auto">
            <a:xfrm>
              <a:off x="1584" y="1776"/>
              <a:ext cx="1" cy="21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672" name="Arc 8"/>
            <p:cNvSpPr>
              <a:spLocks/>
            </p:cNvSpPr>
            <p:nvPr/>
          </p:nvSpPr>
          <p:spPr bwMode="auto">
            <a:xfrm>
              <a:off x="864" y="1620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673" name="Arc 9"/>
            <p:cNvSpPr>
              <a:spLocks/>
            </p:cNvSpPr>
            <p:nvPr/>
          </p:nvSpPr>
          <p:spPr bwMode="auto">
            <a:xfrm>
              <a:off x="1152" y="1449"/>
              <a:ext cx="429" cy="384"/>
            </a:xfrm>
            <a:custGeom>
              <a:avLst/>
              <a:gdLst>
                <a:gd name="G0" fmla="+- 109 0 0"/>
                <a:gd name="G1" fmla="+- 21600 0 0"/>
                <a:gd name="G2" fmla="+- 21600 0 0"/>
                <a:gd name="T0" fmla="*/ 0 w 21458"/>
                <a:gd name="T1" fmla="*/ 0 h 21600"/>
                <a:gd name="T2" fmla="*/ 21458 w 21458"/>
                <a:gd name="T3" fmla="*/ 18316 h 21600"/>
                <a:gd name="T4" fmla="*/ 109 w 2145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8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0770" y="0"/>
                    <a:pt x="19836" y="7778"/>
                    <a:pt x="21457" y="18316"/>
                  </a:cubicBezTo>
                </a:path>
                <a:path w="21458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0"/>
                  </a:cubicBezTo>
                  <a:cubicBezTo>
                    <a:pt x="10770" y="0"/>
                    <a:pt x="19836" y="7778"/>
                    <a:pt x="21457" y="18316"/>
                  </a:cubicBezTo>
                  <a:lnTo>
                    <a:pt x="109" y="21600"/>
                  </a:lnTo>
                  <a:close/>
                </a:path>
              </a:pathLst>
            </a:cu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674" name="Line 10"/>
            <p:cNvSpPr>
              <a:spLocks noChangeShapeType="1"/>
            </p:cNvSpPr>
            <p:nvPr/>
          </p:nvSpPr>
          <p:spPr bwMode="auto">
            <a:xfrm flipV="1">
              <a:off x="1152" y="1104"/>
              <a:ext cx="0" cy="288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13675" name="Line 11"/>
            <p:cNvSpPr>
              <a:spLocks noChangeShapeType="1"/>
            </p:cNvSpPr>
            <p:nvPr/>
          </p:nvSpPr>
          <p:spPr bwMode="auto">
            <a:xfrm>
              <a:off x="1296" y="1296"/>
              <a:ext cx="384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13676" name="Line 12"/>
            <p:cNvSpPr>
              <a:spLocks noChangeShapeType="1"/>
            </p:cNvSpPr>
            <p:nvPr/>
          </p:nvSpPr>
          <p:spPr bwMode="auto">
            <a:xfrm>
              <a:off x="1680" y="1728"/>
              <a:ext cx="0" cy="91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13677" name="Line 13"/>
            <p:cNvSpPr>
              <a:spLocks noChangeShapeType="1"/>
            </p:cNvSpPr>
            <p:nvPr/>
          </p:nvSpPr>
          <p:spPr bwMode="auto">
            <a:xfrm flipV="1">
              <a:off x="864" y="2976"/>
              <a:ext cx="0" cy="9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13678" name="Line 14"/>
            <p:cNvSpPr>
              <a:spLocks noChangeShapeType="1"/>
            </p:cNvSpPr>
            <p:nvPr/>
          </p:nvSpPr>
          <p:spPr bwMode="auto">
            <a:xfrm flipV="1">
              <a:off x="1440" y="3312"/>
              <a:ext cx="0" cy="52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13679" name="Rectangle 15"/>
            <p:cNvSpPr>
              <a:spLocks noChangeArrowheads="1"/>
            </p:cNvSpPr>
            <p:nvPr/>
          </p:nvSpPr>
          <p:spPr bwMode="auto">
            <a:xfrm>
              <a:off x="1260" y="2064"/>
              <a:ext cx="305" cy="23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2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113680" name="Rectangle 16"/>
            <p:cNvSpPr>
              <a:spLocks noChangeArrowheads="1"/>
            </p:cNvSpPr>
            <p:nvPr/>
          </p:nvSpPr>
          <p:spPr bwMode="auto">
            <a:xfrm>
              <a:off x="672" y="1392"/>
              <a:ext cx="305" cy="23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1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113681" name="Rectangle 17"/>
            <p:cNvSpPr>
              <a:spLocks noChangeArrowheads="1"/>
            </p:cNvSpPr>
            <p:nvPr/>
          </p:nvSpPr>
          <p:spPr bwMode="auto">
            <a:xfrm>
              <a:off x="2304" y="2976"/>
              <a:ext cx="305" cy="23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/>
                <a:t>R 3</a:t>
              </a:r>
              <a:endParaRPr lang="it-IT">
                <a:latin typeface="Times New Roman" pitchFamily="18" charset="0"/>
              </a:endParaRPr>
            </a:p>
          </p:txBody>
        </p:sp>
        <p:sp>
          <p:nvSpPr>
            <p:cNvPr id="113682" name="Freeform 18"/>
            <p:cNvSpPr>
              <a:spLocks/>
            </p:cNvSpPr>
            <p:nvPr/>
          </p:nvSpPr>
          <p:spPr bwMode="auto">
            <a:xfrm>
              <a:off x="1584" y="2750"/>
              <a:ext cx="922" cy="10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" y="64"/>
                </a:cxn>
                <a:cxn ang="0">
                  <a:pos x="201" y="9"/>
                </a:cxn>
                <a:cxn ang="0">
                  <a:pos x="311" y="18"/>
                </a:cxn>
                <a:cxn ang="0">
                  <a:pos x="320" y="45"/>
                </a:cxn>
                <a:cxn ang="0">
                  <a:pos x="311" y="109"/>
                </a:cxn>
                <a:cxn ang="0">
                  <a:pos x="274" y="164"/>
                </a:cxn>
                <a:cxn ang="0">
                  <a:pos x="356" y="256"/>
                </a:cxn>
                <a:cxn ang="0">
                  <a:pos x="429" y="146"/>
                </a:cxn>
                <a:cxn ang="0">
                  <a:pos x="557" y="210"/>
                </a:cxn>
                <a:cxn ang="0">
                  <a:pos x="521" y="384"/>
                </a:cxn>
                <a:cxn ang="0">
                  <a:pos x="484" y="411"/>
                </a:cxn>
                <a:cxn ang="0">
                  <a:pos x="457" y="420"/>
                </a:cxn>
                <a:cxn ang="0">
                  <a:pos x="420" y="457"/>
                </a:cxn>
                <a:cxn ang="0">
                  <a:pos x="439" y="631"/>
                </a:cxn>
                <a:cxn ang="0">
                  <a:pos x="887" y="649"/>
                </a:cxn>
                <a:cxn ang="0">
                  <a:pos x="905" y="786"/>
                </a:cxn>
                <a:cxn ang="0">
                  <a:pos x="877" y="868"/>
                </a:cxn>
                <a:cxn ang="0">
                  <a:pos x="868" y="896"/>
                </a:cxn>
                <a:cxn ang="0">
                  <a:pos x="905" y="1024"/>
                </a:cxn>
              </a:cxnLst>
              <a:rect l="0" t="0" r="r" b="b"/>
              <a:pathLst>
                <a:path w="922" h="1024">
                  <a:moveTo>
                    <a:pt x="0" y="0"/>
                  </a:moveTo>
                  <a:cubicBezTo>
                    <a:pt x="22" y="33"/>
                    <a:pt x="44" y="51"/>
                    <a:pt x="82" y="64"/>
                  </a:cubicBezTo>
                  <a:cubicBezTo>
                    <a:pt x="132" y="54"/>
                    <a:pt x="156" y="31"/>
                    <a:pt x="201" y="9"/>
                  </a:cubicBezTo>
                  <a:cubicBezTo>
                    <a:pt x="238" y="12"/>
                    <a:pt x="276" y="7"/>
                    <a:pt x="311" y="18"/>
                  </a:cubicBezTo>
                  <a:cubicBezTo>
                    <a:pt x="320" y="21"/>
                    <a:pt x="320" y="36"/>
                    <a:pt x="320" y="45"/>
                  </a:cubicBezTo>
                  <a:cubicBezTo>
                    <a:pt x="320" y="67"/>
                    <a:pt x="319" y="89"/>
                    <a:pt x="311" y="109"/>
                  </a:cubicBezTo>
                  <a:cubicBezTo>
                    <a:pt x="303" y="130"/>
                    <a:pt x="274" y="164"/>
                    <a:pt x="274" y="164"/>
                  </a:cubicBezTo>
                  <a:cubicBezTo>
                    <a:pt x="284" y="254"/>
                    <a:pt x="267" y="274"/>
                    <a:pt x="356" y="256"/>
                  </a:cubicBezTo>
                  <a:cubicBezTo>
                    <a:pt x="391" y="221"/>
                    <a:pt x="402" y="186"/>
                    <a:pt x="429" y="146"/>
                  </a:cubicBezTo>
                  <a:cubicBezTo>
                    <a:pt x="496" y="157"/>
                    <a:pt x="499" y="170"/>
                    <a:pt x="557" y="210"/>
                  </a:cubicBezTo>
                  <a:cubicBezTo>
                    <a:pt x="600" y="271"/>
                    <a:pt x="601" y="357"/>
                    <a:pt x="521" y="384"/>
                  </a:cubicBezTo>
                  <a:cubicBezTo>
                    <a:pt x="509" y="393"/>
                    <a:pt x="497" y="404"/>
                    <a:pt x="484" y="411"/>
                  </a:cubicBezTo>
                  <a:cubicBezTo>
                    <a:pt x="476" y="416"/>
                    <a:pt x="465" y="415"/>
                    <a:pt x="457" y="420"/>
                  </a:cubicBezTo>
                  <a:cubicBezTo>
                    <a:pt x="442" y="429"/>
                    <a:pt x="433" y="445"/>
                    <a:pt x="420" y="457"/>
                  </a:cubicBezTo>
                  <a:cubicBezTo>
                    <a:pt x="402" y="512"/>
                    <a:pt x="369" y="606"/>
                    <a:pt x="439" y="631"/>
                  </a:cubicBezTo>
                  <a:cubicBezTo>
                    <a:pt x="587" y="621"/>
                    <a:pt x="743" y="603"/>
                    <a:pt x="887" y="649"/>
                  </a:cubicBezTo>
                  <a:cubicBezTo>
                    <a:pt x="906" y="707"/>
                    <a:pt x="922" y="715"/>
                    <a:pt x="905" y="786"/>
                  </a:cubicBezTo>
                  <a:cubicBezTo>
                    <a:pt x="898" y="814"/>
                    <a:pt x="886" y="841"/>
                    <a:pt x="877" y="868"/>
                  </a:cubicBezTo>
                  <a:cubicBezTo>
                    <a:pt x="874" y="877"/>
                    <a:pt x="868" y="896"/>
                    <a:pt x="868" y="896"/>
                  </a:cubicBezTo>
                  <a:cubicBezTo>
                    <a:pt x="875" y="957"/>
                    <a:pt x="881" y="974"/>
                    <a:pt x="905" y="1024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13683" name="Oval 19"/>
            <p:cNvSpPr>
              <a:spLocks noChangeArrowheads="1"/>
            </p:cNvSpPr>
            <p:nvPr/>
          </p:nvSpPr>
          <p:spPr bwMode="auto">
            <a:xfrm>
              <a:off x="2496" y="3723"/>
              <a:ext cx="96" cy="9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684" name="Line 20"/>
            <p:cNvSpPr>
              <a:spLocks noChangeShapeType="1"/>
            </p:cNvSpPr>
            <p:nvPr/>
          </p:nvSpPr>
          <p:spPr bwMode="auto">
            <a:xfrm>
              <a:off x="1584" y="1776"/>
              <a:ext cx="0" cy="1008"/>
            </a:xfrm>
            <a:prstGeom prst="line">
              <a:avLst/>
            </a:pr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685" name="Line 21"/>
            <p:cNvSpPr>
              <a:spLocks noChangeShapeType="1"/>
            </p:cNvSpPr>
            <p:nvPr/>
          </p:nvSpPr>
          <p:spPr bwMode="auto">
            <a:xfrm>
              <a:off x="1920" y="2688"/>
              <a:ext cx="384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13686" name="Text Box 22"/>
          <p:cNvSpPr txBox="1">
            <a:spLocks noChangeArrowheads="1"/>
          </p:cNvSpPr>
          <p:nvPr/>
        </p:nvSpPr>
        <p:spPr bwMode="auto">
          <a:xfrm>
            <a:off x="4800600" y="2590800"/>
            <a:ext cx="434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dirty="0"/>
              <a:t>1 </a:t>
            </a:r>
            <a:r>
              <a:rPr lang="es-ES_tradnl" b="1" dirty="0" err="1" smtClean="0"/>
              <a:t>Step</a:t>
            </a:r>
            <a:r>
              <a:rPr lang="es-ES_tradnl" b="1" dirty="0" smtClean="0"/>
              <a:t>: </a:t>
            </a:r>
            <a:r>
              <a:rPr lang="es-ES_tradnl" b="1" dirty="0" err="1" smtClean="0"/>
              <a:t>Discionnection</a:t>
            </a:r>
            <a:r>
              <a:rPr lang="es-ES_tradnl" b="1" dirty="0" smtClean="0"/>
              <a:t> of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escape </a:t>
            </a:r>
            <a:r>
              <a:rPr lang="es-ES_tradnl" b="1" dirty="0" err="1" smtClean="0"/>
              <a:t>point</a:t>
            </a:r>
            <a:r>
              <a:rPr lang="es-ES_tradnl" b="1" dirty="0" smtClean="0"/>
              <a:t> R2-R3</a:t>
            </a:r>
            <a:r>
              <a:rPr lang="es-ES_tradnl" b="1" dirty="0"/>
              <a:t>.</a:t>
            </a:r>
            <a:endParaRPr lang="es-ES" b="1" dirty="0"/>
          </a:p>
        </p:txBody>
      </p:sp>
      <p:sp>
        <p:nvSpPr>
          <p:cNvPr id="113687" name="Line 23"/>
          <p:cNvSpPr>
            <a:spLocks noChangeShapeType="1"/>
          </p:cNvSpPr>
          <p:nvPr/>
        </p:nvSpPr>
        <p:spPr bwMode="auto">
          <a:xfrm>
            <a:off x="2667000" y="42672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3688" name="Text Box 24"/>
          <p:cNvSpPr txBox="1">
            <a:spLocks noChangeArrowheads="1"/>
          </p:cNvSpPr>
          <p:nvPr/>
        </p:nvSpPr>
        <p:spPr bwMode="auto">
          <a:xfrm>
            <a:off x="4876800" y="3673475"/>
            <a:ext cx="3733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dirty="0" smtClean="0">
                <a:solidFill>
                  <a:schemeClr val="bg1"/>
                </a:solidFill>
              </a:rPr>
              <a:t>-</a:t>
            </a:r>
            <a:r>
              <a:rPr lang="es-ES_tradnl" b="1" dirty="0" err="1" smtClean="0"/>
              <a:t>collapse</a:t>
            </a:r>
            <a:r>
              <a:rPr lang="es-ES_tradnl" b="1" dirty="0" smtClean="0"/>
              <a:t> of R3</a:t>
            </a:r>
            <a:endParaRPr lang="es-ES_tradnl" b="1" dirty="0"/>
          </a:p>
          <a:p>
            <a:pPr>
              <a:spcBef>
                <a:spcPct val="50000"/>
              </a:spcBef>
            </a:pP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13689" name="Line 25"/>
          <p:cNvSpPr>
            <a:spLocks noChangeShapeType="1"/>
          </p:cNvSpPr>
          <p:nvPr/>
        </p:nvSpPr>
        <p:spPr bwMode="auto">
          <a:xfrm>
            <a:off x="2514600" y="4343400"/>
            <a:ext cx="0" cy="7620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3690" name="Line 26"/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3691" name="Oval 27"/>
          <p:cNvSpPr>
            <a:spLocks noChangeArrowheads="1"/>
          </p:cNvSpPr>
          <p:nvPr/>
        </p:nvSpPr>
        <p:spPr bwMode="auto">
          <a:xfrm>
            <a:off x="2438400" y="5029200"/>
            <a:ext cx="177800" cy="18415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692" name="Text Box 28"/>
          <p:cNvSpPr txBox="1">
            <a:spLocks noChangeArrowheads="1"/>
          </p:cNvSpPr>
          <p:nvPr/>
        </p:nvSpPr>
        <p:spPr bwMode="auto">
          <a:xfrm>
            <a:off x="4800600" y="5349875"/>
            <a:ext cx="40918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dirty="0"/>
              <a:t>2 </a:t>
            </a:r>
            <a:r>
              <a:rPr lang="es-ES_tradnl" b="1" dirty="0" err="1" smtClean="0"/>
              <a:t>Step</a:t>
            </a:r>
            <a:r>
              <a:rPr lang="es-ES_tradnl" b="1" dirty="0" smtClean="0"/>
              <a:t>: </a:t>
            </a:r>
            <a:r>
              <a:rPr lang="es-ES_tradnl" b="1" dirty="0" err="1" smtClean="0"/>
              <a:t>Disconnection</a:t>
            </a:r>
            <a:r>
              <a:rPr lang="es-ES_tradnl" b="1" dirty="0" smtClean="0"/>
              <a:t> of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escape </a:t>
            </a:r>
            <a:r>
              <a:rPr lang="es-ES_tradnl" b="1" dirty="0" err="1" smtClean="0"/>
              <a:t>point</a:t>
            </a:r>
            <a:r>
              <a:rPr lang="es-ES_tradnl" b="1" dirty="0" smtClean="0"/>
              <a:t> R1-R2</a:t>
            </a:r>
            <a:r>
              <a:rPr lang="es-ES_tradnl" b="1" dirty="0"/>
              <a:t>.</a:t>
            </a:r>
            <a:endParaRPr lang="es-ES" b="1" dirty="0"/>
          </a:p>
        </p:txBody>
      </p:sp>
      <p:sp>
        <p:nvSpPr>
          <p:cNvPr id="113693" name="Line 29"/>
          <p:cNvSpPr>
            <a:spLocks noChangeShapeType="1"/>
          </p:cNvSpPr>
          <p:nvPr/>
        </p:nvSpPr>
        <p:spPr bwMode="auto">
          <a:xfrm>
            <a:off x="1981200" y="21336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3694" name="Freeform 30"/>
          <p:cNvSpPr>
            <a:spLocks/>
          </p:cNvSpPr>
          <p:nvPr/>
        </p:nvSpPr>
        <p:spPr bwMode="auto">
          <a:xfrm>
            <a:off x="2590800" y="4343400"/>
            <a:ext cx="1371600" cy="160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2" y="64"/>
              </a:cxn>
              <a:cxn ang="0">
                <a:pos x="201" y="9"/>
              </a:cxn>
              <a:cxn ang="0">
                <a:pos x="311" y="18"/>
              </a:cxn>
              <a:cxn ang="0">
                <a:pos x="320" y="45"/>
              </a:cxn>
              <a:cxn ang="0">
                <a:pos x="311" y="109"/>
              </a:cxn>
              <a:cxn ang="0">
                <a:pos x="274" y="164"/>
              </a:cxn>
              <a:cxn ang="0">
                <a:pos x="356" y="256"/>
              </a:cxn>
              <a:cxn ang="0">
                <a:pos x="429" y="146"/>
              </a:cxn>
              <a:cxn ang="0">
                <a:pos x="557" y="210"/>
              </a:cxn>
              <a:cxn ang="0">
                <a:pos x="521" y="384"/>
              </a:cxn>
              <a:cxn ang="0">
                <a:pos x="484" y="411"/>
              </a:cxn>
              <a:cxn ang="0">
                <a:pos x="457" y="420"/>
              </a:cxn>
              <a:cxn ang="0">
                <a:pos x="420" y="457"/>
              </a:cxn>
              <a:cxn ang="0">
                <a:pos x="439" y="631"/>
              </a:cxn>
              <a:cxn ang="0">
                <a:pos x="887" y="649"/>
              </a:cxn>
              <a:cxn ang="0">
                <a:pos x="905" y="786"/>
              </a:cxn>
              <a:cxn ang="0">
                <a:pos x="877" y="868"/>
              </a:cxn>
              <a:cxn ang="0">
                <a:pos x="868" y="896"/>
              </a:cxn>
              <a:cxn ang="0">
                <a:pos x="905" y="1024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254000" cmpd="sng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3695" name="Text Box 31"/>
          <p:cNvSpPr txBox="1">
            <a:spLocks noChangeArrowheads="1"/>
          </p:cNvSpPr>
          <p:nvPr/>
        </p:nvSpPr>
        <p:spPr bwMode="auto">
          <a:xfrm>
            <a:off x="4876800" y="4343400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dirty="0" smtClean="0">
                <a:solidFill>
                  <a:schemeClr val="bg1"/>
                </a:solidFill>
              </a:rPr>
              <a:t>-</a:t>
            </a:r>
            <a:r>
              <a:rPr lang="es-ES_tradnl" b="1" dirty="0" err="1" smtClean="0"/>
              <a:t>Drainage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through</a:t>
            </a:r>
            <a:r>
              <a:rPr lang="es-ES_tradnl" b="1" dirty="0" smtClean="0"/>
              <a:t> a </a:t>
            </a:r>
            <a:r>
              <a:rPr lang="es-ES_tradnl" b="1" dirty="0" err="1" smtClean="0"/>
              <a:t>safenous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perforator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3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3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3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3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3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3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3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1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3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3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autoUpdateAnimBg="0"/>
      <p:bldP spid="113686" grpId="0" autoUpdateAnimBg="0"/>
      <p:bldP spid="113687" grpId="0" animBg="1"/>
      <p:bldP spid="113688" grpId="0" build="p" autoUpdateAnimBg="0"/>
      <p:bldP spid="113689" grpId="0" animBg="1"/>
      <p:bldP spid="113690" grpId="0" animBg="1"/>
      <p:bldP spid="113691" grpId="0" animBg="1"/>
      <p:bldP spid="113692" grpId="0" autoUpdateAnimBg="0"/>
      <p:bldP spid="113693" grpId="0" animBg="1"/>
      <p:bldP spid="113694" grpId="0" animBg="1"/>
      <p:bldP spid="113695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1447800" y="1355725"/>
            <a:ext cx="617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0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1+2: </a:t>
            </a:r>
            <a:r>
              <a:rPr lang="es-ES_tradnl" sz="40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CONCEPT</a:t>
            </a:r>
            <a:endParaRPr lang="es-ES" sz="40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990600" y="3140075"/>
            <a:ext cx="7162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200" b="1" dirty="0" err="1" smtClean="0"/>
              <a:t>Implementation</a:t>
            </a:r>
            <a:r>
              <a:rPr lang="es-ES_tradnl" sz="3200" b="1" dirty="0" smtClean="0"/>
              <a:t> of </a:t>
            </a:r>
            <a:r>
              <a:rPr lang="es-ES_tradnl" sz="3200" b="1" dirty="0" err="1" smtClean="0"/>
              <a:t>the</a:t>
            </a:r>
            <a:r>
              <a:rPr lang="es-ES_tradnl" sz="3200" b="1" dirty="0" smtClean="0"/>
              <a:t> CHIVA </a:t>
            </a:r>
            <a:r>
              <a:rPr lang="es-ES_tradnl" sz="3200" b="1" dirty="0" err="1" smtClean="0"/>
              <a:t>strategy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principles</a:t>
            </a:r>
            <a:r>
              <a:rPr lang="es-ES_tradnl" sz="3200" b="1" dirty="0" smtClean="0"/>
              <a:t> </a:t>
            </a:r>
            <a:r>
              <a:rPr lang="es-ES_tradnl" sz="3200" b="1" dirty="0" smtClean="0">
                <a:solidFill>
                  <a:srgbClr val="FF3300"/>
                </a:solidFill>
              </a:rPr>
              <a:t>in 1 </a:t>
            </a:r>
            <a:r>
              <a:rPr lang="es-ES_tradnl" sz="3200" b="1" dirty="0" err="1" smtClean="0">
                <a:solidFill>
                  <a:srgbClr val="FF3300"/>
                </a:solidFill>
              </a:rPr>
              <a:t>step</a:t>
            </a:r>
            <a:r>
              <a:rPr lang="es-ES_tradnl" sz="3200" b="1" dirty="0" smtClean="0">
                <a:solidFill>
                  <a:srgbClr val="FF3300"/>
                </a:solidFill>
              </a:rPr>
              <a:t> </a:t>
            </a:r>
            <a:r>
              <a:rPr lang="es-ES_tradnl" sz="3200" b="1" dirty="0" err="1" smtClean="0">
                <a:solidFill>
                  <a:srgbClr val="FF3300"/>
                </a:solidFill>
              </a:rPr>
              <a:t>by</a:t>
            </a:r>
            <a:r>
              <a:rPr lang="es-ES_tradnl" sz="3200" b="1" dirty="0" smtClean="0">
                <a:solidFill>
                  <a:srgbClr val="FF3300"/>
                </a:solidFill>
              </a:rPr>
              <a:t> </a:t>
            </a:r>
            <a:r>
              <a:rPr lang="es-ES_tradnl" sz="3200" b="1" dirty="0" err="1" smtClean="0">
                <a:solidFill>
                  <a:srgbClr val="FF3300"/>
                </a:solidFill>
              </a:rPr>
              <a:t>providing</a:t>
            </a:r>
            <a:r>
              <a:rPr lang="es-ES_tradnl" sz="3200" b="1" dirty="0" smtClean="0">
                <a:solidFill>
                  <a:srgbClr val="FF3300"/>
                </a:solidFill>
              </a:rPr>
              <a:t> a NO </a:t>
            </a:r>
            <a:r>
              <a:rPr lang="es-ES_tradnl" sz="3200" b="1" dirty="0" err="1" smtClean="0">
                <a:solidFill>
                  <a:srgbClr val="FF3300"/>
                </a:solidFill>
              </a:rPr>
              <a:t>draining</a:t>
            </a:r>
            <a:r>
              <a:rPr lang="es-ES_tradnl" sz="3200" b="1" dirty="0" smtClean="0">
                <a:solidFill>
                  <a:srgbClr val="FF3300"/>
                </a:solidFill>
              </a:rPr>
              <a:t> </a:t>
            </a:r>
            <a:r>
              <a:rPr lang="es-ES_tradnl" sz="3200" b="1" dirty="0" err="1" smtClean="0">
                <a:solidFill>
                  <a:srgbClr val="FF3300"/>
                </a:solidFill>
              </a:rPr>
              <a:t>system</a:t>
            </a:r>
            <a:r>
              <a:rPr lang="es-ES_tradnl" sz="3200" b="1" dirty="0" smtClean="0">
                <a:solidFill>
                  <a:srgbClr val="FF3300"/>
                </a:solidFill>
              </a:rPr>
              <a:t>.</a:t>
            </a:r>
            <a:r>
              <a:rPr lang="es-ES_tradnl" sz="3200" b="1" dirty="0" smtClean="0">
                <a:solidFill>
                  <a:schemeClr val="bg1"/>
                </a:solidFill>
              </a:rPr>
              <a:t> </a:t>
            </a:r>
            <a:r>
              <a:rPr lang="es-ES_tradnl" sz="3200" b="1" dirty="0"/>
              <a:t>(</a:t>
            </a:r>
            <a:r>
              <a:rPr lang="es-ES_tradnl" sz="3200" b="1" dirty="0" err="1"/>
              <a:t>Shunt</a:t>
            </a:r>
            <a:r>
              <a:rPr lang="es-ES_tradnl" sz="3200" b="1" dirty="0"/>
              <a:t> tipo 3).</a:t>
            </a:r>
            <a:endParaRPr lang="es-E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utoUpdateAnimBg="0"/>
      <p:bldP spid="115715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rc 2"/>
          <p:cNvSpPr>
            <a:spLocks/>
          </p:cNvSpPr>
          <p:nvPr/>
        </p:nvSpPr>
        <p:spPr bwMode="auto">
          <a:xfrm>
            <a:off x="1136650" y="3975100"/>
            <a:ext cx="698500" cy="5715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6739" name="Line 3"/>
          <p:cNvSpPr>
            <a:spLocks noChangeShapeType="1"/>
          </p:cNvSpPr>
          <p:nvPr/>
        </p:nvSpPr>
        <p:spPr bwMode="auto">
          <a:xfrm>
            <a:off x="1143000" y="4495800"/>
            <a:ext cx="0" cy="17526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6740" name="Line 4"/>
          <p:cNvSpPr>
            <a:spLocks noChangeShapeType="1"/>
          </p:cNvSpPr>
          <p:nvPr/>
        </p:nvSpPr>
        <p:spPr bwMode="auto">
          <a:xfrm>
            <a:off x="2514600" y="2819400"/>
            <a:ext cx="1588" cy="34544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6741" name="Arc 5"/>
          <p:cNvSpPr>
            <a:spLocks/>
          </p:cNvSpPr>
          <p:nvPr/>
        </p:nvSpPr>
        <p:spPr bwMode="auto">
          <a:xfrm>
            <a:off x="1371600" y="2571750"/>
            <a:ext cx="1041400" cy="15430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1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6742" name="Arc 6"/>
          <p:cNvSpPr>
            <a:spLocks/>
          </p:cNvSpPr>
          <p:nvPr/>
        </p:nvSpPr>
        <p:spPr bwMode="auto">
          <a:xfrm>
            <a:off x="1828800" y="2300288"/>
            <a:ext cx="681038" cy="609600"/>
          </a:xfrm>
          <a:custGeom>
            <a:avLst/>
            <a:gdLst>
              <a:gd name="G0" fmla="+- 109 0 0"/>
              <a:gd name="G1" fmla="+- 21600 0 0"/>
              <a:gd name="G2" fmla="+- 21600 0 0"/>
              <a:gd name="T0" fmla="*/ 0 w 21458"/>
              <a:gd name="T1" fmla="*/ 0 h 21600"/>
              <a:gd name="T2" fmla="*/ 21458 w 21458"/>
              <a:gd name="T3" fmla="*/ 18316 h 21600"/>
              <a:gd name="T4" fmla="*/ 109 w 21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58" h="21600" fill="none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</a:path>
              <a:path w="21458" h="21600" stroke="0" extrusionOk="0">
                <a:moveTo>
                  <a:pt x="0" y="0"/>
                </a:moveTo>
                <a:cubicBezTo>
                  <a:pt x="36" y="0"/>
                  <a:pt x="72" y="-1"/>
                  <a:pt x="109" y="0"/>
                </a:cubicBezTo>
                <a:cubicBezTo>
                  <a:pt x="10770" y="0"/>
                  <a:pt x="19836" y="7778"/>
                  <a:pt x="21457" y="18316"/>
                </a:cubicBezTo>
                <a:lnTo>
                  <a:pt x="109" y="2160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 flipV="1">
            <a:off x="1828800" y="1752600"/>
            <a:ext cx="0" cy="45720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2057400" y="20574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6745" name="Line 9"/>
          <p:cNvSpPr>
            <a:spLocks noChangeShapeType="1"/>
          </p:cNvSpPr>
          <p:nvPr/>
        </p:nvSpPr>
        <p:spPr bwMode="auto">
          <a:xfrm>
            <a:off x="2667000" y="27432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 flipV="1">
            <a:off x="1371600" y="4724400"/>
            <a:ext cx="0" cy="1447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 flipV="1">
            <a:off x="2362200" y="4572000"/>
            <a:ext cx="0" cy="1524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6748" name="Rectangle 12"/>
          <p:cNvSpPr>
            <a:spLocks noChangeArrowheads="1"/>
          </p:cNvSpPr>
          <p:nvPr/>
        </p:nvSpPr>
        <p:spPr bwMode="auto">
          <a:xfrm>
            <a:off x="1981200" y="3276600"/>
            <a:ext cx="484188" cy="3746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/>
              <a:t>R 2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16749" name="Rectangle 13"/>
          <p:cNvSpPr>
            <a:spLocks noChangeArrowheads="1"/>
          </p:cNvSpPr>
          <p:nvPr/>
        </p:nvSpPr>
        <p:spPr bwMode="auto">
          <a:xfrm>
            <a:off x="1066800" y="2209800"/>
            <a:ext cx="484188" cy="3746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/>
              <a:t>R 1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16750" name="Rectangle 14"/>
          <p:cNvSpPr>
            <a:spLocks noChangeArrowheads="1"/>
          </p:cNvSpPr>
          <p:nvPr/>
        </p:nvSpPr>
        <p:spPr bwMode="auto">
          <a:xfrm>
            <a:off x="3657600" y="4724400"/>
            <a:ext cx="484188" cy="3746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b="1"/>
              <a:t>R 3</a:t>
            </a:r>
            <a:endParaRPr lang="it-IT">
              <a:latin typeface="Times New Roman" pitchFamily="18" charset="0"/>
            </a:endParaRPr>
          </a:p>
        </p:txBody>
      </p:sp>
      <p:sp>
        <p:nvSpPr>
          <p:cNvPr id="116751" name="Freeform 15"/>
          <p:cNvSpPr>
            <a:spLocks/>
          </p:cNvSpPr>
          <p:nvPr/>
        </p:nvSpPr>
        <p:spPr bwMode="auto">
          <a:xfrm>
            <a:off x="2514600" y="4365625"/>
            <a:ext cx="1463675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2" y="64"/>
              </a:cxn>
              <a:cxn ang="0">
                <a:pos x="201" y="9"/>
              </a:cxn>
              <a:cxn ang="0">
                <a:pos x="311" y="18"/>
              </a:cxn>
              <a:cxn ang="0">
                <a:pos x="320" y="45"/>
              </a:cxn>
              <a:cxn ang="0">
                <a:pos x="311" y="109"/>
              </a:cxn>
              <a:cxn ang="0">
                <a:pos x="274" y="164"/>
              </a:cxn>
              <a:cxn ang="0">
                <a:pos x="356" y="256"/>
              </a:cxn>
              <a:cxn ang="0">
                <a:pos x="429" y="146"/>
              </a:cxn>
              <a:cxn ang="0">
                <a:pos x="557" y="210"/>
              </a:cxn>
              <a:cxn ang="0">
                <a:pos x="521" y="384"/>
              </a:cxn>
              <a:cxn ang="0">
                <a:pos x="484" y="411"/>
              </a:cxn>
              <a:cxn ang="0">
                <a:pos x="457" y="420"/>
              </a:cxn>
              <a:cxn ang="0">
                <a:pos x="420" y="457"/>
              </a:cxn>
              <a:cxn ang="0">
                <a:pos x="439" y="631"/>
              </a:cxn>
              <a:cxn ang="0">
                <a:pos x="887" y="649"/>
              </a:cxn>
              <a:cxn ang="0">
                <a:pos x="905" y="786"/>
              </a:cxn>
              <a:cxn ang="0">
                <a:pos x="877" y="868"/>
              </a:cxn>
              <a:cxn ang="0">
                <a:pos x="868" y="896"/>
              </a:cxn>
              <a:cxn ang="0">
                <a:pos x="905" y="1024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6752" name="Oval 16"/>
          <p:cNvSpPr>
            <a:spLocks noChangeArrowheads="1"/>
          </p:cNvSpPr>
          <p:nvPr/>
        </p:nvSpPr>
        <p:spPr bwMode="auto">
          <a:xfrm>
            <a:off x="3962400" y="5910263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6753" name="Line 17"/>
          <p:cNvSpPr>
            <a:spLocks noChangeShapeType="1"/>
          </p:cNvSpPr>
          <p:nvPr/>
        </p:nvSpPr>
        <p:spPr bwMode="auto">
          <a:xfrm>
            <a:off x="2514600" y="2819400"/>
            <a:ext cx="0" cy="16002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6754" name="Line 18"/>
          <p:cNvSpPr>
            <a:spLocks noChangeShapeType="1"/>
          </p:cNvSpPr>
          <p:nvPr/>
        </p:nvSpPr>
        <p:spPr bwMode="auto">
          <a:xfrm>
            <a:off x="3048000" y="42672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6755" name="Line 19"/>
          <p:cNvSpPr>
            <a:spLocks noChangeShapeType="1"/>
          </p:cNvSpPr>
          <p:nvPr/>
        </p:nvSpPr>
        <p:spPr bwMode="auto">
          <a:xfrm>
            <a:off x="1981200" y="21336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6756" name="Line 20"/>
          <p:cNvSpPr>
            <a:spLocks noChangeShapeType="1"/>
          </p:cNvSpPr>
          <p:nvPr/>
        </p:nvSpPr>
        <p:spPr bwMode="auto">
          <a:xfrm>
            <a:off x="2667000" y="42672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6757" name="Rectangle 21"/>
          <p:cNvSpPr>
            <a:spLocks noChangeArrowheads="1"/>
          </p:cNvSpPr>
          <p:nvPr/>
        </p:nvSpPr>
        <p:spPr bwMode="auto">
          <a:xfrm>
            <a:off x="2286000" y="533400"/>
            <a:ext cx="45720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1+2</a:t>
            </a:r>
            <a:endParaRPr lang="es-ES_tradnl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s-ES_tradnl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TYPE  </a:t>
            </a: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6758" name="Text Box 22"/>
          <p:cNvSpPr txBox="1">
            <a:spLocks noChangeArrowheads="1"/>
          </p:cNvSpPr>
          <p:nvPr/>
        </p:nvSpPr>
        <p:spPr bwMode="auto">
          <a:xfrm>
            <a:off x="4572000" y="3460750"/>
            <a:ext cx="434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dirty="0" err="1" smtClean="0"/>
              <a:t>Disconnection</a:t>
            </a:r>
            <a:r>
              <a:rPr lang="es-ES_tradnl" b="1" dirty="0" smtClean="0"/>
              <a:t> at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same</a:t>
            </a:r>
            <a:r>
              <a:rPr lang="es-ES_tradnl" b="1" dirty="0" smtClean="0"/>
              <a:t> time of </a:t>
            </a:r>
            <a:r>
              <a:rPr lang="es-ES_tradnl" b="1" dirty="0" err="1" smtClean="0"/>
              <a:t>both</a:t>
            </a:r>
            <a:r>
              <a:rPr lang="es-ES_tradnl" b="1" dirty="0" smtClean="0"/>
              <a:t> escape </a:t>
            </a:r>
            <a:r>
              <a:rPr lang="es-ES_tradnl" b="1" dirty="0" err="1" smtClean="0"/>
              <a:t>points</a:t>
            </a:r>
            <a:r>
              <a:rPr lang="es-ES_tradnl" b="1" dirty="0" smtClean="0"/>
              <a:t> R1-R2 and R2-R3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6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55" grpId="0" animBg="1"/>
      <p:bldP spid="116756" grpId="0" animBg="1"/>
      <p:bldP spid="116758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20713"/>
            <a:ext cx="7467600" cy="877887"/>
          </a:xfrm>
          <a:ln/>
        </p:spPr>
        <p:txBody>
          <a:bodyPr/>
          <a:lstStyle/>
          <a:p>
            <a:pPr algn="r"/>
            <a:r>
              <a:rPr lang="es-ES_tradnl" sz="4800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Devalvulation</a:t>
            </a:r>
            <a:r>
              <a:rPr lang="es-ES_tradnl" sz="4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:</a:t>
            </a:r>
            <a:r>
              <a:rPr lang="es-ES" sz="4800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Purpose</a:t>
            </a:r>
            <a:endParaRPr lang="es-ES" sz="4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611188" y="6172200"/>
            <a:ext cx="1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>
              <a:latin typeface="Times New Roman" pitchFamily="18" charset="0"/>
            </a:endParaRP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1601788" y="6188075"/>
            <a:ext cx="1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>
              <a:latin typeface="Times New Roman" pitchFamily="18" charset="0"/>
            </a:endParaRP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2609850" y="6172200"/>
            <a:ext cx="15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>
              <a:latin typeface="Times New Roman" pitchFamily="18" charset="0"/>
            </a:endParaRPr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3600450" y="6172200"/>
            <a:ext cx="15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>
              <a:latin typeface="Times New Roman" pitchFamily="18" charset="0"/>
            </a:endParaRP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539750" y="3120346"/>
            <a:ext cx="5111750" cy="2274662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800" b="1" dirty="0" smtClean="0"/>
              <a:t>Achieves  a 1 step surgical strategy in shunt type 3 that favors a drainage through a </a:t>
            </a:r>
            <a:r>
              <a:rPr lang="en-US" sz="2800" b="1" dirty="0" err="1" smtClean="0"/>
              <a:t>saphenous</a:t>
            </a:r>
            <a:r>
              <a:rPr lang="en-US" sz="2800" b="1" dirty="0" smtClean="0"/>
              <a:t> perforator</a:t>
            </a:r>
            <a:endParaRPr lang="en-US" sz="2800" b="1" dirty="0"/>
          </a:p>
        </p:txBody>
      </p:sp>
      <p:grpSp>
        <p:nvGrpSpPr>
          <p:cNvPr id="122888" name="Group 8"/>
          <p:cNvGrpSpPr>
            <a:grpSpLocks/>
          </p:cNvGrpSpPr>
          <p:nvPr/>
        </p:nvGrpSpPr>
        <p:grpSpPr bwMode="auto">
          <a:xfrm>
            <a:off x="6426200" y="1884363"/>
            <a:ext cx="2033588" cy="4352925"/>
            <a:chOff x="4048" y="1187"/>
            <a:chExt cx="1281" cy="2742"/>
          </a:xfrm>
        </p:grpSpPr>
        <p:sp>
          <p:nvSpPr>
            <p:cNvPr id="122889" name="Arc 9"/>
            <p:cNvSpPr>
              <a:spLocks/>
            </p:cNvSpPr>
            <p:nvPr/>
          </p:nvSpPr>
          <p:spPr bwMode="auto">
            <a:xfrm>
              <a:off x="4048" y="2513"/>
              <a:ext cx="403" cy="34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890" name="Line 10"/>
            <p:cNvSpPr>
              <a:spLocks noChangeShapeType="1"/>
            </p:cNvSpPr>
            <p:nvPr/>
          </p:nvSpPr>
          <p:spPr bwMode="auto">
            <a:xfrm>
              <a:off x="4048" y="2847"/>
              <a:ext cx="1" cy="1067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891" name="Arc 11"/>
            <p:cNvSpPr>
              <a:spLocks/>
            </p:cNvSpPr>
            <p:nvPr/>
          </p:nvSpPr>
          <p:spPr bwMode="auto">
            <a:xfrm>
              <a:off x="4473" y="1485"/>
              <a:ext cx="424" cy="3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892" name="Line 12"/>
            <p:cNvSpPr>
              <a:spLocks noChangeShapeType="1"/>
            </p:cNvSpPr>
            <p:nvPr/>
          </p:nvSpPr>
          <p:spPr bwMode="auto">
            <a:xfrm>
              <a:off x="4897" y="1820"/>
              <a:ext cx="1" cy="2063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893" name="Arc 13"/>
            <p:cNvSpPr>
              <a:spLocks/>
            </p:cNvSpPr>
            <p:nvPr/>
          </p:nvSpPr>
          <p:spPr bwMode="auto">
            <a:xfrm>
              <a:off x="4208" y="1629"/>
              <a:ext cx="601" cy="92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894" name="Arc 14"/>
            <p:cNvSpPr>
              <a:spLocks/>
            </p:cNvSpPr>
            <p:nvPr/>
          </p:nvSpPr>
          <p:spPr bwMode="auto">
            <a:xfrm>
              <a:off x="4486" y="1485"/>
              <a:ext cx="419" cy="37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895" name="Line 15"/>
            <p:cNvSpPr>
              <a:spLocks noChangeShapeType="1"/>
            </p:cNvSpPr>
            <p:nvPr/>
          </p:nvSpPr>
          <p:spPr bwMode="auto">
            <a:xfrm>
              <a:off x="4902" y="1832"/>
              <a:ext cx="0" cy="444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896" name="Line 16"/>
            <p:cNvSpPr>
              <a:spLocks noChangeShapeType="1"/>
            </p:cNvSpPr>
            <p:nvPr/>
          </p:nvSpPr>
          <p:spPr bwMode="auto">
            <a:xfrm flipV="1">
              <a:off x="4476" y="1187"/>
              <a:ext cx="0" cy="2742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2897" name="Line 17"/>
            <p:cNvSpPr>
              <a:spLocks noChangeShapeType="1"/>
            </p:cNvSpPr>
            <p:nvPr/>
          </p:nvSpPr>
          <p:spPr bwMode="auto">
            <a:xfrm>
              <a:off x="4652" y="1415"/>
              <a:ext cx="351" cy="229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2898" name="Line 18"/>
            <p:cNvSpPr>
              <a:spLocks noChangeShapeType="1"/>
            </p:cNvSpPr>
            <p:nvPr/>
          </p:nvSpPr>
          <p:spPr bwMode="auto">
            <a:xfrm>
              <a:off x="4980" y="1711"/>
              <a:ext cx="0" cy="44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2899" name="Line 19"/>
            <p:cNvSpPr>
              <a:spLocks noChangeShapeType="1"/>
            </p:cNvSpPr>
            <p:nvPr/>
          </p:nvSpPr>
          <p:spPr bwMode="auto">
            <a:xfrm flipV="1">
              <a:off x="4827" y="3566"/>
              <a:ext cx="0" cy="27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2900" name="Line 20"/>
            <p:cNvSpPr>
              <a:spLocks noChangeShapeType="1"/>
            </p:cNvSpPr>
            <p:nvPr/>
          </p:nvSpPr>
          <p:spPr bwMode="auto">
            <a:xfrm flipV="1">
              <a:off x="4168" y="2970"/>
              <a:ext cx="0" cy="86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2901" name="Oval 21"/>
            <p:cNvSpPr>
              <a:spLocks noChangeArrowheads="1"/>
            </p:cNvSpPr>
            <p:nvPr/>
          </p:nvSpPr>
          <p:spPr bwMode="auto">
            <a:xfrm>
              <a:off x="4864" y="3405"/>
              <a:ext cx="94" cy="9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902" name="Freeform 22"/>
            <p:cNvSpPr>
              <a:spLocks/>
            </p:cNvSpPr>
            <p:nvPr/>
          </p:nvSpPr>
          <p:spPr bwMode="auto">
            <a:xfrm>
              <a:off x="4881" y="2235"/>
              <a:ext cx="266" cy="691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68" y="41"/>
                </a:cxn>
                <a:cxn ang="0">
                  <a:pos x="274" y="82"/>
                </a:cxn>
                <a:cxn ang="0">
                  <a:pos x="301" y="137"/>
                </a:cxn>
                <a:cxn ang="0">
                  <a:pos x="329" y="178"/>
                </a:cxn>
                <a:cxn ang="0">
                  <a:pos x="315" y="219"/>
                </a:cxn>
                <a:cxn ang="0">
                  <a:pos x="329" y="261"/>
                </a:cxn>
                <a:cxn ang="0">
                  <a:pos x="315" y="411"/>
                </a:cxn>
                <a:cxn ang="0">
                  <a:pos x="219" y="494"/>
                </a:cxn>
                <a:cxn ang="0">
                  <a:pos x="123" y="590"/>
                </a:cxn>
                <a:cxn ang="0">
                  <a:pos x="109" y="754"/>
                </a:cxn>
                <a:cxn ang="0">
                  <a:pos x="41" y="809"/>
                </a:cxn>
                <a:cxn ang="0">
                  <a:pos x="0" y="823"/>
                </a:cxn>
              </a:cxnLst>
              <a:rect l="0" t="0" r="r" b="b"/>
              <a:pathLst>
                <a:path w="331" h="823">
                  <a:moveTo>
                    <a:pt x="27" y="0"/>
                  </a:moveTo>
                  <a:cubicBezTo>
                    <a:pt x="41" y="14"/>
                    <a:pt x="50" y="33"/>
                    <a:pt x="68" y="41"/>
                  </a:cubicBezTo>
                  <a:cubicBezTo>
                    <a:pt x="98" y="54"/>
                    <a:pt x="240" y="77"/>
                    <a:pt x="274" y="82"/>
                  </a:cubicBezTo>
                  <a:cubicBezTo>
                    <a:pt x="283" y="100"/>
                    <a:pt x="291" y="119"/>
                    <a:pt x="301" y="137"/>
                  </a:cubicBezTo>
                  <a:cubicBezTo>
                    <a:pt x="309" y="151"/>
                    <a:pt x="326" y="162"/>
                    <a:pt x="329" y="178"/>
                  </a:cubicBezTo>
                  <a:cubicBezTo>
                    <a:pt x="331" y="192"/>
                    <a:pt x="320" y="205"/>
                    <a:pt x="315" y="219"/>
                  </a:cubicBezTo>
                  <a:cubicBezTo>
                    <a:pt x="320" y="233"/>
                    <a:pt x="329" y="246"/>
                    <a:pt x="329" y="261"/>
                  </a:cubicBezTo>
                  <a:cubicBezTo>
                    <a:pt x="329" y="311"/>
                    <a:pt x="325" y="362"/>
                    <a:pt x="315" y="411"/>
                  </a:cubicBezTo>
                  <a:cubicBezTo>
                    <a:pt x="304" y="462"/>
                    <a:pt x="257" y="475"/>
                    <a:pt x="219" y="494"/>
                  </a:cubicBezTo>
                  <a:cubicBezTo>
                    <a:pt x="174" y="517"/>
                    <a:pt x="150" y="549"/>
                    <a:pt x="123" y="590"/>
                  </a:cubicBezTo>
                  <a:cubicBezTo>
                    <a:pt x="118" y="645"/>
                    <a:pt x="120" y="700"/>
                    <a:pt x="109" y="754"/>
                  </a:cubicBezTo>
                  <a:cubicBezTo>
                    <a:pt x="106" y="770"/>
                    <a:pt x="49" y="805"/>
                    <a:pt x="41" y="809"/>
                  </a:cubicBezTo>
                  <a:cubicBezTo>
                    <a:pt x="28" y="815"/>
                    <a:pt x="0" y="823"/>
                    <a:pt x="0" y="823"/>
                  </a:cubicBezTo>
                </a:path>
              </a:pathLst>
            </a:custGeom>
            <a:noFill/>
            <a:ln w="889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2903" name="Line 23"/>
            <p:cNvSpPr>
              <a:spLocks noChangeShapeType="1"/>
            </p:cNvSpPr>
            <p:nvPr/>
          </p:nvSpPr>
          <p:spPr bwMode="auto">
            <a:xfrm>
              <a:off x="4902" y="2921"/>
              <a:ext cx="0" cy="484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904" name="Line 24"/>
            <p:cNvSpPr>
              <a:spLocks noChangeShapeType="1"/>
            </p:cNvSpPr>
            <p:nvPr/>
          </p:nvSpPr>
          <p:spPr bwMode="auto">
            <a:xfrm>
              <a:off x="5019" y="3002"/>
              <a:ext cx="0" cy="44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2905" name="Freeform 25"/>
            <p:cNvSpPr>
              <a:spLocks/>
            </p:cNvSpPr>
            <p:nvPr/>
          </p:nvSpPr>
          <p:spPr bwMode="auto">
            <a:xfrm>
              <a:off x="5057" y="2195"/>
              <a:ext cx="272" cy="6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336"/>
                </a:cxn>
                <a:cxn ang="0">
                  <a:pos x="0" y="720"/>
                </a:cxn>
              </a:cxnLst>
              <a:rect l="0" t="0" r="r" b="b"/>
              <a:pathLst>
                <a:path w="336" h="720">
                  <a:moveTo>
                    <a:pt x="0" y="0"/>
                  </a:moveTo>
                  <a:cubicBezTo>
                    <a:pt x="168" y="108"/>
                    <a:pt x="336" y="216"/>
                    <a:pt x="336" y="336"/>
                  </a:cubicBezTo>
                  <a:cubicBezTo>
                    <a:pt x="336" y="456"/>
                    <a:pt x="168" y="588"/>
                    <a:pt x="0" y="720"/>
                  </a:cubicBezTo>
                </a:path>
              </a:pathLst>
            </a:custGeom>
            <a:noFill/>
            <a:ln w="28575" cmpd="sng">
              <a:solidFill>
                <a:schemeClr val="bg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2906" name="Text Box 26"/>
            <p:cNvSpPr txBox="1">
              <a:spLocks noChangeArrowheads="1"/>
            </p:cNvSpPr>
            <p:nvPr/>
          </p:nvSpPr>
          <p:spPr bwMode="auto">
            <a:xfrm>
              <a:off x="4553" y="2428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>
                  <a:solidFill>
                    <a:srgbClr val="FFFF00"/>
                  </a:solidFill>
                  <a:latin typeface="Times New Roman" pitchFamily="18" charset="0"/>
                </a:rPr>
                <a:t>D</a:t>
              </a:r>
              <a:endParaRPr lang="fr-FR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2907" name="Line 27"/>
            <p:cNvSpPr>
              <a:spLocks noChangeShapeType="1"/>
            </p:cNvSpPr>
            <p:nvPr/>
          </p:nvSpPr>
          <p:spPr bwMode="auto">
            <a:xfrm flipV="1">
              <a:off x="4843" y="2284"/>
              <a:ext cx="0" cy="52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2908" name="Line 28"/>
            <p:cNvSpPr>
              <a:spLocks noChangeShapeType="1"/>
            </p:cNvSpPr>
            <p:nvPr/>
          </p:nvSpPr>
          <p:spPr bwMode="auto">
            <a:xfrm>
              <a:off x="4795" y="2284"/>
              <a:ext cx="0" cy="576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 autoUpdateAnimBg="0"/>
      <p:bldP spid="122887" grpId="0" animBg="1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0" y="490538"/>
            <a:ext cx="5334000" cy="576262"/>
          </a:xfrm>
          <a:ln/>
        </p:spPr>
        <p:txBody>
          <a:bodyPr/>
          <a:lstStyle/>
          <a:p>
            <a:pPr algn="r"/>
            <a:r>
              <a:rPr lang="es-ES" sz="4000">
                <a:solidFill>
                  <a:schemeClr val="bg1"/>
                </a:solidFill>
                <a:latin typeface="Comic Sans MS" pitchFamily="66" charset="0"/>
              </a:rPr>
              <a:t>	</a:t>
            </a:r>
            <a:endParaRPr lang="es-ES" sz="4800" b="1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611188" y="6172200"/>
            <a:ext cx="1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>
              <a:latin typeface="Times New Roman" pitchFamily="18" charset="0"/>
            </a:endParaRP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1601788" y="6188075"/>
            <a:ext cx="1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>
              <a:latin typeface="Times New Roman" pitchFamily="18" charset="0"/>
            </a:endParaRPr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2609850" y="6172200"/>
            <a:ext cx="15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>
              <a:latin typeface="Times New Roman" pitchFamily="18" charset="0"/>
            </a:endParaRPr>
          </a:p>
        </p:txBody>
      </p:sp>
      <p:sp>
        <p:nvSpPr>
          <p:cNvPr id="123910" name="Rectangle 6"/>
          <p:cNvSpPr>
            <a:spLocks noChangeArrowheads="1"/>
          </p:cNvSpPr>
          <p:nvPr/>
        </p:nvSpPr>
        <p:spPr bwMode="auto">
          <a:xfrm>
            <a:off x="3600450" y="6172200"/>
            <a:ext cx="15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s-ES">
              <a:latin typeface="Times New Roman" pitchFamily="18" charset="0"/>
            </a:endParaRPr>
          </a:p>
        </p:txBody>
      </p:sp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1906588" y="898525"/>
            <a:ext cx="5256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/>
            <a:r>
              <a:rPr lang="es-ES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DEVALVULATION:</a:t>
            </a:r>
            <a:r>
              <a:rPr lang="es-ES_tradnl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TYPES</a:t>
            </a:r>
            <a:endParaRPr lang="es-ES" sz="32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just" eaLnBrk="0" hangingPunct="0">
              <a:buFontTx/>
              <a:buChar char="-"/>
            </a:pPr>
            <a:endParaRPr lang="es-ES" sz="2800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123912" name="Group 8"/>
          <p:cNvGrpSpPr>
            <a:grpSpLocks/>
          </p:cNvGrpSpPr>
          <p:nvPr/>
        </p:nvGrpSpPr>
        <p:grpSpPr bwMode="auto">
          <a:xfrm>
            <a:off x="3276600" y="2060575"/>
            <a:ext cx="2362200" cy="4572000"/>
            <a:chOff x="2160" y="1248"/>
            <a:chExt cx="1488" cy="2880"/>
          </a:xfrm>
        </p:grpSpPr>
        <p:sp>
          <p:nvSpPr>
            <p:cNvPr id="123913" name="Text Box 9"/>
            <p:cNvSpPr txBox="1">
              <a:spLocks noChangeArrowheads="1"/>
            </p:cNvSpPr>
            <p:nvPr/>
          </p:nvSpPr>
          <p:spPr bwMode="auto">
            <a:xfrm>
              <a:off x="2160" y="3840"/>
              <a:ext cx="12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TYPE B</a:t>
              </a:r>
              <a:endPara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3914" name="Arc 10"/>
            <p:cNvSpPr>
              <a:spLocks/>
            </p:cNvSpPr>
            <p:nvPr/>
          </p:nvSpPr>
          <p:spPr bwMode="auto">
            <a:xfrm>
              <a:off x="2442" y="2448"/>
              <a:ext cx="354" cy="29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15" name="Arc 11"/>
            <p:cNvSpPr>
              <a:spLocks/>
            </p:cNvSpPr>
            <p:nvPr/>
          </p:nvSpPr>
          <p:spPr bwMode="auto">
            <a:xfrm>
              <a:off x="2793" y="1508"/>
              <a:ext cx="373" cy="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16" name="Line 12"/>
            <p:cNvSpPr>
              <a:spLocks noChangeShapeType="1"/>
            </p:cNvSpPr>
            <p:nvPr/>
          </p:nvSpPr>
          <p:spPr bwMode="auto">
            <a:xfrm>
              <a:off x="3166" y="1800"/>
              <a:ext cx="1" cy="1801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17" name="Arc 13"/>
            <p:cNvSpPr>
              <a:spLocks/>
            </p:cNvSpPr>
            <p:nvPr/>
          </p:nvSpPr>
          <p:spPr bwMode="auto">
            <a:xfrm>
              <a:off x="2561" y="1635"/>
              <a:ext cx="528" cy="84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 w 21600"/>
                <a:gd name="T1" fmla="*/ 22541 h 22541"/>
                <a:gd name="T2" fmla="*/ 21600 w 21600"/>
                <a:gd name="T3" fmla="*/ 0 h 22541"/>
                <a:gd name="T4" fmla="*/ 21600 w 21600"/>
                <a:gd name="T5" fmla="*/ 21600 h 22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41" fill="none" extrusionOk="0">
                  <a:moveTo>
                    <a:pt x="20" y="22541"/>
                  </a:moveTo>
                  <a:cubicBezTo>
                    <a:pt x="6" y="22227"/>
                    <a:pt x="0" y="21913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22541" stroke="0" extrusionOk="0">
                  <a:moveTo>
                    <a:pt x="20" y="22541"/>
                  </a:moveTo>
                  <a:cubicBezTo>
                    <a:pt x="6" y="22227"/>
                    <a:pt x="0" y="21913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18" name="Arc 14"/>
            <p:cNvSpPr>
              <a:spLocks/>
            </p:cNvSpPr>
            <p:nvPr/>
          </p:nvSpPr>
          <p:spPr bwMode="auto">
            <a:xfrm>
              <a:off x="2806" y="1508"/>
              <a:ext cx="349" cy="3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19" name="Line 15"/>
            <p:cNvSpPr>
              <a:spLocks noChangeShapeType="1"/>
            </p:cNvSpPr>
            <p:nvPr/>
          </p:nvSpPr>
          <p:spPr bwMode="auto">
            <a:xfrm>
              <a:off x="3155" y="1811"/>
              <a:ext cx="0" cy="913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20" name="Rectangle 16"/>
            <p:cNvSpPr>
              <a:spLocks noChangeArrowheads="1"/>
            </p:cNvSpPr>
            <p:nvPr/>
          </p:nvSpPr>
          <p:spPr bwMode="auto">
            <a:xfrm>
              <a:off x="3349" y="2019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FF00"/>
                  </a:solidFill>
                </a:rPr>
                <a:t>R 2</a:t>
              </a:r>
              <a:endParaRPr lang="it-IT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3921" name="Line 17"/>
            <p:cNvSpPr>
              <a:spLocks noChangeShapeType="1"/>
            </p:cNvSpPr>
            <p:nvPr/>
          </p:nvSpPr>
          <p:spPr bwMode="auto">
            <a:xfrm flipV="1">
              <a:off x="2796" y="1248"/>
              <a:ext cx="0" cy="2393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22" name="Rectangle 18"/>
            <p:cNvSpPr>
              <a:spLocks noChangeArrowheads="1"/>
            </p:cNvSpPr>
            <p:nvPr/>
          </p:nvSpPr>
          <p:spPr bwMode="auto">
            <a:xfrm>
              <a:off x="2372" y="140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FF00"/>
                  </a:solidFill>
                </a:rPr>
                <a:t>R 1</a:t>
              </a:r>
              <a:endParaRPr lang="it-IT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3923" name="Line 19"/>
            <p:cNvSpPr>
              <a:spLocks noChangeShapeType="1"/>
            </p:cNvSpPr>
            <p:nvPr/>
          </p:nvSpPr>
          <p:spPr bwMode="auto">
            <a:xfrm>
              <a:off x="2950" y="1447"/>
              <a:ext cx="309" cy="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24" name="Line 20"/>
            <p:cNvSpPr>
              <a:spLocks noChangeShapeType="1"/>
            </p:cNvSpPr>
            <p:nvPr/>
          </p:nvSpPr>
          <p:spPr bwMode="auto">
            <a:xfrm>
              <a:off x="3259" y="1807"/>
              <a:ext cx="0" cy="75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25" name="Line 21"/>
            <p:cNvSpPr>
              <a:spLocks noChangeShapeType="1"/>
            </p:cNvSpPr>
            <p:nvPr/>
          </p:nvSpPr>
          <p:spPr bwMode="auto">
            <a:xfrm flipV="1">
              <a:off x="3104" y="2883"/>
              <a:ext cx="0" cy="67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26" name="Line 22"/>
            <p:cNvSpPr>
              <a:spLocks noChangeShapeType="1"/>
            </p:cNvSpPr>
            <p:nvPr/>
          </p:nvSpPr>
          <p:spPr bwMode="auto">
            <a:xfrm flipV="1">
              <a:off x="2527" y="2804"/>
              <a:ext cx="0" cy="75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27" name="Freeform 23"/>
            <p:cNvSpPr>
              <a:spLocks/>
            </p:cNvSpPr>
            <p:nvPr/>
          </p:nvSpPr>
          <p:spPr bwMode="auto">
            <a:xfrm>
              <a:off x="2644" y="2710"/>
              <a:ext cx="532" cy="474"/>
            </a:xfrm>
            <a:custGeom>
              <a:avLst/>
              <a:gdLst/>
              <a:ahLst/>
              <a:cxnLst>
                <a:cxn ang="0">
                  <a:pos x="466" y="17"/>
                </a:cxn>
                <a:cxn ang="0">
                  <a:pos x="315" y="58"/>
                </a:cxn>
                <a:cxn ang="0">
                  <a:pos x="178" y="182"/>
                </a:cxn>
                <a:cxn ang="0">
                  <a:pos x="137" y="264"/>
                </a:cxn>
                <a:cxn ang="0">
                  <a:pos x="123" y="319"/>
                </a:cxn>
                <a:cxn ang="0">
                  <a:pos x="0" y="401"/>
                </a:cxn>
              </a:cxnLst>
              <a:rect l="0" t="0" r="r" b="b"/>
              <a:pathLst>
                <a:path w="466" h="401">
                  <a:moveTo>
                    <a:pt x="466" y="17"/>
                  </a:moveTo>
                  <a:cubicBezTo>
                    <a:pt x="384" y="0"/>
                    <a:pt x="373" y="0"/>
                    <a:pt x="315" y="58"/>
                  </a:cubicBezTo>
                  <a:cubicBezTo>
                    <a:pt x="290" y="136"/>
                    <a:pt x="256" y="162"/>
                    <a:pt x="178" y="182"/>
                  </a:cubicBezTo>
                  <a:cubicBezTo>
                    <a:pt x="149" y="226"/>
                    <a:pt x="151" y="215"/>
                    <a:pt x="137" y="264"/>
                  </a:cubicBezTo>
                  <a:cubicBezTo>
                    <a:pt x="132" y="282"/>
                    <a:pt x="132" y="303"/>
                    <a:pt x="123" y="319"/>
                  </a:cubicBezTo>
                  <a:cubicBezTo>
                    <a:pt x="89" y="378"/>
                    <a:pt x="45" y="356"/>
                    <a:pt x="0" y="401"/>
                  </a:cubicBezTo>
                </a:path>
              </a:pathLst>
            </a:custGeom>
            <a:noFill/>
            <a:ln w="889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28" name="Rectangle 24"/>
            <p:cNvSpPr>
              <a:spLocks noChangeArrowheads="1"/>
            </p:cNvSpPr>
            <p:nvPr/>
          </p:nvSpPr>
          <p:spPr bwMode="auto">
            <a:xfrm>
              <a:off x="2805" y="2490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FF00"/>
                  </a:solidFill>
                </a:rPr>
                <a:t>R 3</a:t>
              </a:r>
              <a:endParaRPr lang="it-IT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3929" name="Oval 25"/>
            <p:cNvSpPr>
              <a:spLocks noChangeArrowheads="1"/>
            </p:cNvSpPr>
            <p:nvPr/>
          </p:nvSpPr>
          <p:spPr bwMode="auto">
            <a:xfrm>
              <a:off x="2610" y="3133"/>
              <a:ext cx="84" cy="8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30" name="Line 26"/>
            <p:cNvSpPr>
              <a:spLocks noChangeShapeType="1"/>
            </p:cNvSpPr>
            <p:nvPr/>
          </p:nvSpPr>
          <p:spPr bwMode="auto">
            <a:xfrm>
              <a:off x="2442" y="2726"/>
              <a:ext cx="0" cy="915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31" name="Oval 27"/>
            <p:cNvSpPr>
              <a:spLocks noChangeArrowheads="1"/>
            </p:cNvSpPr>
            <p:nvPr/>
          </p:nvSpPr>
          <p:spPr bwMode="auto">
            <a:xfrm>
              <a:off x="3126" y="3120"/>
              <a:ext cx="84" cy="8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32" name="Text Box 28"/>
            <p:cNvSpPr txBox="1">
              <a:spLocks noChangeArrowheads="1"/>
            </p:cNvSpPr>
            <p:nvPr/>
          </p:nvSpPr>
          <p:spPr bwMode="auto">
            <a:xfrm>
              <a:off x="3168" y="2765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FF00"/>
                  </a:solidFill>
                  <a:latin typeface="Times New Roman" pitchFamily="18" charset="0"/>
                </a:rPr>
                <a:t>D</a:t>
              </a:r>
            </a:p>
          </p:txBody>
        </p:sp>
      </p:grpSp>
      <p:grpSp>
        <p:nvGrpSpPr>
          <p:cNvPr id="123933" name="Group 29"/>
          <p:cNvGrpSpPr>
            <a:grpSpLocks/>
          </p:cNvGrpSpPr>
          <p:nvPr/>
        </p:nvGrpSpPr>
        <p:grpSpPr bwMode="auto">
          <a:xfrm>
            <a:off x="539750" y="2012950"/>
            <a:ext cx="2743200" cy="4713288"/>
            <a:chOff x="340" y="1268"/>
            <a:chExt cx="1728" cy="2969"/>
          </a:xfrm>
        </p:grpSpPr>
        <p:sp>
          <p:nvSpPr>
            <p:cNvPr id="123934" name="Arc 30"/>
            <p:cNvSpPr>
              <a:spLocks/>
            </p:cNvSpPr>
            <p:nvPr/>
          </p:nvSpPr>
          <p:spPr bwMode="auto">
            <a:xfrm>
              <a:off x="529" y="2425"/>
              <a:ext cx="334" cy="29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35" name="Line 31"/>
            <p:cNvSpPr>
              <a:spLocks noChangeShapeType="1"/>
            </p:cNvSpPr>
            <p:nvPr/>
          </p:nvSpPr>
          <p:spPr bwMode="auto">
            <a:xfrm>
              <a:off x="529" y="2717"/>
              <a:ext cx="1" cy="931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36" name="Arc 32"/>
            <p:cNvSpPr>
              <a:spLocks/>
            </p:cNvSpPr>
            <p:nvPr/>
          </p:nvSpPr>
          <p:spPr bwMode="auto">
            <a:xfrm>
              <a:off x="881" y="1528"/>
              <a:ext cx="350" cy="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37" name="Line 33"/>
            <p:cNvSpPr>
              <a:spLocks noChangeShapeType="1"/>
            </p:cNvSpPr>
            <p:nvPr/>
          </p:nvSpPr>
          <p:spPr bwMode="auto">
            <a:xfrm>
              <a:off x="1231" y="1820"/>
              <a:ext cx="1" cy="1801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38" name="Arc 34"/>
            <p:cNvSpPr>
              <a:spLocks/>
            </p:cNvSpPr>
            <p:nvPr/>
          </p:nvSpPr>
          <p:spPr bwMode="auto">
            <a:xfrm>
              <a:off x="662" y="1654"/>
              <a:ext cx="497" cy="80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39" name="Arc 35"/>
            <p:cNvSpPr>
              <a:spLocks/>
            </p:cNvSpPr>
            <p:nvPr/>
          </p:nvSpPr>
          <p:spPr bwMode="auto">
            <a:xfrm>
              <a:off x="892" y="1528"/>
              <a:ext cx="346" cy="32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40" name="Line 36"/>
            <p:cNvSpPr>
              <a:spLocks noChangeShapeType="1"/>
            </p:cNvSpPr>
            <p:nvPr/>
          </p:nvSpPr>
          <p:spPr bwMode="auto">
            <a:xfrm>
              <a:off x="1236" y="1831"/>
              <a:ext cx="0" cy="387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41" name="Rectangle 37"/>
            <p:cNvSpPr>
              <a:spLocks noChangeArrowheads="1"/>
            </p:cNvSpPr>
            <p:nvPr/>
          </p:nvSpPr>
          <p:spPr bwMode="auto">
            <a:xfrm>
              <a:off x="929" y="2039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FF00"/>
                  </a:solidFill>
                </a:rPr>
                <a:t>R 2</a:t>
              </a:r>
              <a:endParaRPr lang="it-IT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3942" name="Line 38"/>
            <p:cNvSpPr>
              <a:spLocks noChangeShapeType="1"/>
            </p:cNvSpPr>
            <p:nvPr/>
          </p:nvSpPr>
          <p:spPr bwMode="auto">
            <a:xfrm flipV="1">
              <a:off x="884" y="1268"/>
              <a:ext cx="0" cy="2393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43" name="Rectangle 39"/>
            <p:cNvSpPr>
              <a:spLocks noChangeArrowheads="1"/>
            </p:cNvSpPr>
            <p:nvPr/>
          </p:nvSpPr>
          <p:spPr bwMode="auto">
            <a:xfrm>
              <a:off x="484" y="142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FF00"/>
                  </a:solidFill>
                </a:rPr>
                <a:t>R 1</a:t>
              </a:r>
              <a:endParaRPr lang="it-IT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3944" name="Line 40"/>
            <p:cNvSpPr>
              <a:spLocks noChangeShapeType="1"/>
            </p:cNvSpPr>
            <p:nvPr/>
          </p:nvSpPr>
          <p:spPr bwMode="auto">
            <a:xfrm>
              <a:off x="1029" y="1467"/>
              <a:ext cx="290" cy="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45" name="Line 41"/>
            <p:cNvSpPr>
              <a:spLocks noChangeShapeType="1"/>
            </p:cNvSpPr>
            <p:nvPr/>
          </p:nvSpPr>
          <p:spPr bwMode="auto">
            <a:xfrm>
              <a:off x="1300" y="1725"/>
              <a:ext cx="0" cy="38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46" name="Line 42"/>
            <p:cNvSpPr>
              <a:spLocks noChangeShapeType="1"/>
            </p:cNvSpPr>
            <p:nvPr/>
          </p:nvSpPr>
          <p:spPr bwMode="auto">
            <a:xfrm flipV="1">
              <a:off x="1174" y="3344"/>
              <a:ext cx="0" cy="23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47" name="Line 43"/>
            <p:cNvSpPr>
              <a:spLocks noChangeShapeType="1"/>
            </p:cNvSpPr>
            <p:nvPr/>
          </p:nvSpPr>
          <p:spPr bwMode="auto">
            <a:xfrm flipV="1">
              <a:off x="629" y="2824"/>
              <a:ext cx="0" cy="75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48" name="Rectangle 44"/>
            <p:cNvSpPr>
              <a:spLocks noChangeArrowheads="1"/>
            </p:cNvSpPr>
            <p:nvPr/>
          </p:nvSpPr>
          <p:spPr bwMode="auto">
            <a:xfrm>
              <a:off x="1652" y="2289"/>
              <a:ext cx="4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FF00"/>
                  </a:solidFill>
                </a:rPr>
                <a:t>R 4L</a:t>
              </a:r>
              <a:endParaRPr lang="it-IT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3949" name="Oval 45"/>
            <p:cNvSpPr>
              <a:spLocks noChangeArrowheads="1"/>
            </p:cNvSpPr>
            <p:nvPr/>
          </p:nvSpPr>
          <p:spPr bwMode="auto">
            <a:xfrm>
              <a:off x="1204" y="3204"/>
              <a:ext cx="78" cy="85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50" name="Freeform 46"/>
            <p:cNvSpPr>
              <a:spLocks/>
            </p:cNvSpPr>
            <p:nvPr/>
          </p:nvSpPr>
          <p:spPr bwMode="auto">
            <a:xfrm>
              <a:off x="1218" y="2183"/>
              <a:ext cx="221" cy="603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68" y="41"/>
                </a:cxn>
                <a:cxn ang="0">
                  <a:pos x="274" y="82"/>
                </a:cxn>
                <a:cxn ang="0">
                  <a:pos x="301" y="137"/>
                </a:cxn>
                <a:cxn ang="0">
                  <a:pos x="329" y="178"/>
                </a:cxn>
                <a:cxn ang="0">
                  <a:pos x="315" y="219"/>
                </a:cxn>
                <a:cxn ang="0">
                  <a:pos x="329" y="261"/>
                </a:cxn>
                <a:cxn ang="0">
                  <a:pos x="315" y="411"/>
                </a:cxn>
                <a:cxn ang="0">
                  <a:pos x="219" y="494"/>
                </a:cxn>
                <a:cxn ang="0">
                  <a:pos x="123" y="590"/>
                </a:cxn>
                <a:cxn ang="0">
                  <a:pos x="109" y="754"/>
                </a:cxn>
                <a:cxn ang="0">
                  <a:pos x="41" y="809"/>
                </a:cxn>
                <a:cxn ang="0">
                  <a:pos x="0" y="823"/>
                </a:cxn>
              </a:cxnLst>
              <a:rect l="0" t="0" r="r" b="b"/>
              <a:pathLst>
                <a:path w="331" h="823">
                  <a:moveTo>
                    <a:pt x="27" y="0"/>
                  </a:moveTo>
                  <a:cubicBezTo>
                    <a:pt x="41" y="14"/>
                    <a:pt x="50" y="33"/>
                    <a:pt x="68" y="41"/>
                  </a:cubicBezTo>
                  <a:cubicBezTo>
                    <a:pt x="98" y="54"/>
                    <a:pt x="240" y="77"/>
                    <a:pt x="274" y="82"/>
                  </a:cubicBezTo>
                  <a:cubicBezTo>
                    <a:pt x="283" y="100"/>
                    <a:pt x="291" y="119"/>
                    <a:pt x="301" y="137"/>
                  </a:cubicBezTo>
                  <a:cubicBezTo>
                    <a:pt x="309" y="151"/>
                    <a:pt x="326" y="162"/>
                    <a:pt x="329" y="178"/>
                  </a:cubicBezTo>
                  <a:cubicBezTo>
                    <a:pt x="331" y="192"/>
                    <a:pt x="320" y="205"/>
                    <a:pt x="315" y="219"/>
                  </a:cubicBezTo>
                  <a:cubicBezTo>
                    <a:pt x="320" y="233"/>
                    <a:pt x="329" y="246"/>
                    <a:pt x="329" y="261"/>
                  </a:cubicBezTo>
                  <a:cubicBezTo>
                    <a:pt x="329" y="311"/>
                    <a:pt x="325" y="362"/>
                    <a:pt x="315" y="411"/>
                  </a:cubicBezTo>
                  <a:cubicBezTo>
                    <a:pt x="304" y="462"/>
                    <a:pt x="257" y="475"/>
                    <a:pt x="219" y="494"/>
                  </a:cubicBezTo>
                  <a:cubicBezTo>
                    <a:pt x="174" y="517"/>
                    <a:pt x="150" y="549"/>
                    <a:pt x="123" y="590"/>
                  </a:cubicBezTo>
                  <a:cubicBezTo>
                    <a:pt x="118" y="645"/>
                    <a:pt x="120" y="700"/>
                    <a:pt x="109" y="754"/>
                  </a:cubicBezTo>
                  <a:cubicBezTo>
                    <a:pt x="106" y="770"/>
                    <a:pt x="49" y="805"/>
                    <a:pt x="41" y="809"/>
                  </a:cubicBezTo>
                  <a:cubicBezTo>
                    <a:pt x="28" y="815"/>
                    <a:pt x="0" y="823"/>
                    <a:pt x="0" y="823"/>
                  </a:cubicBezTo>
                </a:path>
              </a:pathLst>
            </a:custGeom>
            <a:noFill/>
            <a:ln w="889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51" name="Line 47"/>
            <p:cNvSpPr>
              <a:spLocks noChangeShapeType="1"/>
            </p:cNvSpPr>
            <p:nvPr/>
          </p:nvSpPr>
          <p:spPr bwMode="auto">
            <a:xfrm>
              <a:off x="1236" y="2781"/>
              <a:ext cx="0" cy="423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52" name="Line 48"/>
            <p:cNvSpPr>
              <a:spLocks noChangeShapeType="1"/>
            </p:cNvSpPr>
            <p:nvPr/>
          </p:nvSpPr>
          <p:spPr bwMode="auto">
            <a:xfrm>
              <a:off x="1332" y="2852"/>
              <a:ext cx="0" cy="38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53" name="Freeform 49"/>
            <p:cNvSpPr>
              <a:spLocks/>
            </p:cNvSpPr>
            <p:nvPr/>
          </p:nvSpPr>
          <p:spPr bwMode="auto">
            <a:xfrm>
              <a:off x="1364" y="2148"/>
              <a:ext cx="224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336"/>
                </a:cxn>
                <a:cxn ang="0">
                  <a:pos x="0" y="720"/>
                </a:cxn>
              </a:cxnLst>
              <a:rect l="0" t="0" r="r" b="b"/>
              <a:pathLst>
                <a:path w="336" h="720">
                  <a:moveTo>
                    <a:pt x="0" y="0"/>
                  </a:moveTo>
                  <a:cubicBezTo>
                    <a:pt x="168" y="108"/>
                    <a:pt x="336" y="216"/>
                    <a:pt x="336" y="336"/>
                  </a:cubicBezTo>
                  <a:cubicBezTo>
                    <a:pt x="336" y="456"/>
                    <a:pt x="168" y="588"/>
                    <a:pt x="0" y="72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54" name="Line 50"/>
            <p:cNvSpPr>
              <a:spLocks noChangeShapeType="1"/>
            </p:cNvSpPr>
            <p:nvPr/>
          </p:nvSpPr>
          <p:spPr bwMode="auto">
            <a:xfrm flipV="1">
              <a:off x="1172" y="2289"/>
              <a:ext cx="0" cy="38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55" name="Text Box 51"/>
            <p:cNvSpPr txBox="1">
              <a:spLocks noChangeArrowheads="1"/>
            </p:cNvSpPr>
            <p:nvPr/>
          </p:nvSpPr>
          <p:spPr bwMode="auto">
            <a:xfrm>
              <a:off x="916" y="2317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FF00"/>
                  </a:solidFill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123956" name="Text Box 52"/>
            <p:cNvSpPr txBox="1">
              <a:spLocks noChangeArrowheads="1"/>
            </p:cNvSpPr>
            <p:nvPr/>
          </p:nvSpPr>
          <p:spPr bwMode="auto">
            <a:xfrm>
              <a:off x="340" y="3949"/>
              <a:ext cx="12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s-ES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3957" name="Text Box 53"/>
            <p:cNvSpPr txBox="1">
              <a:spLocks noChangeArrowheads="1"/>
            </p:cNvSpPr>
            <p:nvPr/>
          </p:nvSpPr>
          <p:spPr bwMode="auto">
            <a:xfrm>
              <a:off x="493" y="3865"/>
              <a:ext cx="8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TYPE A</a:t>
              </a:r>
              <a:endPara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grpSp>
        <p:nvGrpSpPr>
          <p:cNvPr id="123958" name="Group 54"/>
          <p:cNvGrpSpPr>
            <a:grpSpLocks/>
          </p:cNvGrpSpPr>
          <p:nvPr/>
        </p:nvGrpSpPr>
        <p:grpSpPr bwMode="auto">
          <a:xfrm>
            <a:off x="6156325" y="1989138"/>
            <a:ext cx="1981200" cy="4713287"/>
            <a:chOff x="4036" y="1248"/>
            <a:chExt cx="1248" cy="2969"/>
          </a:xfrm>
        </p:grpSpPr>
        <p:sp>
          <p:nvSpPr>
            <p:cNvPr id="123959" name="Arc 55"/>
            <p:cNvSpPr>
              <a:spLocks/>
            </p:cNvSpPr>
            <p:nvPr/>
          </p:nvSpPr>
          <p:spPr bwMode="auto">
            <a:xfrm>
              <a:off x="4189" y="2405"/>
              <a:ext cx="354" cy="29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60" name="Arc 56"/>
            <p:cNvSpPr>
              <a:spLocks/>
            </p:cNvSpPr>
            <p:nvPr/>
          </p:nvSpPr>
          <p:spPr bwMode="auto">
            <a:xfrm>
              <a:off x="4585" y="1508"/>
              <a:ext cx="373" cy="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61" name="Line 57"/>
            <p:cNvSpPr>
              <a:spLocks noChangeShapeType="1"/>
            </p:cNvSpPr>
            <p:nvPr/>
          </p:nvSpPr>
          <p:spPr bwMode="auto">
            <a:xfrm>
              <a:off x="4958" y="1800"/>
              <a:ext cx="1" cy="1801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62" name="Arc 58"/>
            <p:cNvSpPr>
              <a:spLocks/>
            </p:cNvSpPr>
            <p:nvPr/>
          </p:nvSpPr>
          <p:spPr bwMode="auto">
            <a:xfrm>
              <a:off x="4353" y="1634"/>
              <a:ext cx="528" cy="80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s-ES" sz="440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sp>
          <p:nvSpPr>
            <p:cNvPr id="123963" name="Arc 59"/>
            <p:cNvSpPr>
              <a:spLocks/>
            </p:cNvSpPr>
            <p:nvPr/>
          </p:nvSpPr>
          <p:spPr bwMode="auto">
            <a:xfrm>
              <a:off x="4598" y="1508"/>
              <a:ext cx="349" cy="3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64" name="Line 60"/>
            <p:cNvSpPr>
              <a:spLocks noChangeShapeType="1"/>
            </p:cNvSpPr>
            <p:nvPr/>
          </p:nvSpPr>
          <p:spPr bwMode="auto">
            <a:xfrm>
              <a:off x="4947" y="1811"/>
              <a:ext cx="0" cy="913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65" name="Rectangle 61"/>
            <p:cNvSpPr>
              <a:spLocks noChangeArrowheads="1"/>
            </p:cNvSpPr>
            <p:nvPr/>
          </p:nvSpPr>
          <p:spPr bwMode="auto">
            <a:xfrm>
              <a:off x="4636" y="2019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FF00"/>
                  </a:solidFill>
                </a:rPr>
                <a:t>R 2</a:t>
              </a:r>
              <a:endParaRPr lang="it-IT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3966" name="Line 62"/>
            <p:cNvSpPr>
              <a:spLocks noChangeShapeType="1"/>
            </p:cNvSpPr>
            <p:nvPr/>
          </p:nvSpPr>
          <p:spPr bwMode="auto">
            <a:xfrm flipV="1">
              <a:off x="4588" y="1248"/>
              <a:ext cx="0" cy="2393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67" name="Rectangle 63"/>
            <p:cNvSpPr>
              <a:spLocks noChangeArrowheads="1"/>
            </p:cNvSpPr>
            <p:nvPr/>
          </p:nvSpPr>
          <p:spPr bwMode="auto">
            <a:xfrm>
              <a:off x="4164" y="140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FF00"/>
                  </a:solidFill>
                </a:rPr>
                <a:t>R 1</a:t>
              </a:r>
              <a:endParaRPr lang="it-IT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3968" name="Line 64"/>
            <p:cNvSpPr>
              <a:spLocks noChangeShapeType="1"/>
            </p:cNvSpPr>
            <p:nvPr/>
          </p:nvSpPr>
          <p:spPr bwMode="auto">
            <a:xfrm>
              <a:off x="4742" y="1447"/>
              <a:ext cx="309" cy="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69" name="Line 65"/>
            <p:cNvSpPr>
              <a:spLocks noChangeShapeType="1"/>
            </p:cNvSpPr>
            <p:nvPr/>
          </p:nvSpPr>
          <p:spPr bwMode="auto">
            <a:xfrm>
              <a:off x="5051" y="1807"/>
              <a:ext cx="0" cy="75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70" name="Line 66"/>
            <p:cNvSpPr>
              <a:spLocks noChangeShapeType="1"/>
            </p:cNvSpPr>
            <p:nvPr/>
          </p:nvSpPr>
          <p:spPr bwMode="auto">
            <a:xfrm flipV="1">
              <a:off x="4896" y="2883"/>
              <a:ext cx="0" cy="67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lg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71" name="Line 67"/>
            <p:cNvSpPr>
              <a:spLocks noChangeShapeType="1"/>
            </p:cNvSpPr>
            <p:nvPr/>
          </p:nvSpPr>
          <p:spPr bwMode="auto">
            <a:xfrm flipV="1">
              <a:off x="4280" y="2804"/>
              <a:ext cx="0" cy="75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72" name="Freeform 68"/>
            <p:cNvSpPr>
              <a:spLocks/>
            </p:cNvSpPr>
            <p:nvPr/>
          </p:nvSpPr>
          <p:spPr bwMode="auto">
            <a:xfrm>
              <a:off x="4436" y="2710"/>
              <a:ext cx="532" cy="474"/>
            </a:xfrm>
            <a:custGeom>
              <a:avLst/>
              <a:gdLst/>
              <a:ahLst/>
              <a:cxnLst>
                <a:cxn ang="0">
                  <a:pos x="466" y="17"/>
                </a:cxn>
                <a:cxn ang="0">
                  <a:pos x="315" y="58"/>
                </a:cxn>
                <a:cxn ang="0">
                  <a:pos x="178" y="182"/>
                </a:cxn>
                <a:cxn ang="0">
                  <a:pos x="137" y="264"/>
                </a:cxn>
                <a:cxn ang="0">
                  <a:pos x="123" y="319"/>
                </a:cxn>
                <a:cxn ang="0">
                  <a:pos x="0" y="401"/>
                </a:cxn>
              </a:cxnLst>
              <a:rect l="0" t="0" r="r" b="b"/>
              <a:pathLst>
                <a:path w="466" h="401">
                  <a:moveTo>
                    <a:pt x="466" y="17"/>
                  </a:moveTo>
                  <a:cubicBezTo>
                    <a:pt x="384" y="0"/>
                    <a:pt x="373" y="0"/>
                    <a:pt x="315" y="58"/>
                  </a:cubicBezTo>
                  <a:cubicBezTo>
                    <a:pt x="290" y="136"/>
                    <a:pt x="256" y="162"/>
                    <a:pt x="178" y="182"/>
                  </a:cubicBezTo>
                  <a:cubicBezTo>
                    <a:pt x="149" y="226"/>
                    <a:pt x="151" y="215"/>
                    <a:pt x="137" y="264"/>
                  </a:cubicBezTo>
                  <a:cubicBezTo>
                    <a:pt x="132" y="282"/>
                    <a:pt x="132" y="303"/>
                    <a:pt x="123" y="319"/>
                  </a:cubicBezTo>
                  <a:cubicBezTo>
                    <a:pt x="89" y="378"/>
                    <a:pt x="45" y="356"/>
                    <a:pt x="0" y="401"/>
                  </a:cubicBezTo>
                </a:path>
              </a:pathLst>
            </a:custGeom>
            <a:noFill/>
            <a:ln w="889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973" name="Rectangle 69"/>
            <p:cNvSpPr>
              <a:spLocks noChangeArrowheads="1"/>
            </p:cNvSpPr>
            <p:nvPr/>
          </p:nvSpPr>
          <p:spPr bwMode="auto">
            <a:xfrm>
              <a:off x="4665" y="248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FF00"/>
                  </a:solidFill>
                </a:rPr>
                <a:t>R 3</a:t>
              </a:r>
              <a:endParaRPr lang="it-IT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3974" name="Oval 70"/>
            <p:cNvSpPr>
              <a:spLocks noChangeArrowheads="1"/>
            </p:cNvSpPr>
            <p:nvPr/>
          </p:nvSpPr>
          <p:spPr bwMode="auto">
            <a:xfrm>
              <a:off x="4402" y="3133"/>
              <a:ext cx="84" cy="8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75" name="Text Box 71"/>
            <p:cNvSpPr txBox="1">
              <a:spLocks noChangeArrowheads="1"/>
            </p:cNvSpPr>
            <p:nvPr/>
          </p:nvSpPr>
          <p:spPr bwMode="auto">
            <a:xfrm>
              <a:off x="4992" y="2825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FF00"/>
                  </a:solidFill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123976" name="Text Box 72"/>
            <p:cNvSpPr txBox="1">
              <a:spLocks noChangeArrowheads="1"/>
            </p:cNvSpPr>
            <p:nvPr/>
          </p:nvSpPr>
          <p:spPr bwMode="auto">
            <a:xfrm>
              <a:off x="4992" y="3305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3977" name="Text Box 73"/>
            <p:cNvSpPr txBox="1">
              <a:spLocks noChangeArrowheads="1"/>
            </p:cNvSpPr>
            <p:nvPr/>
          </p:nvSpPr>
          <p:spPr bwMode="auto">
            <a:xfrm>
              <a:off x="4036" y="3929"/>
              <a:ext cx="12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s-ES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3978" name="Line 74"/>
            <p:cNvSpPr>
              <a:spLocks noChangeShapeType="1"/>
            </p:cNvSpPr>
            <p:nvPr/>
          </p:nvSpPr>
          <p:spPr bwMode="auto">
            <a:xfrm>
              <a:off x="4189" y="2712"/>
              <a:ext cx="0" cy="915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979" name="Text Box 75"/>
            <p:cNvSpPr txBox="1">
              <a:spLocks noChangeArrowheads="1"/>
            </p:cNvSpPr>
            <p:nvPr/>
          </p:nvSpPr>
          <p:spPr bwMode="auto">
            <a:xfrm>
              <a:off x="4176" y="3865"/>
              <a:ext cx="8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TYPE C</a:t>
              </a:r>
              <a:endPara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3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3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1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2"/>
          <p:cNvSpPr txBox="1">
            <a:spLocks noChangeArrowheads="1"/>
          </p:cNvSpPr>
          <p:nvPr/>
        </p:nvSpPr>
        <p:spPr bwMode="auto">
          <a:xfrm>
            <a:off x="323528" y="1268413"/>
            <a:ext cx="81362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chemeClr val="tx2"/>
                </a:solidFill>
              </a:rPr>
              <a:t>“</a:t>
            </a:r>
            <a:r>
              <a:rPr lang="es-ES" sz="3200" b="1" dirty="0" err="1" smtClean="0">
                <a:solidFill>
                  <a:schemeClr val="tx2"/>
                </a:solidFill>
              </a:rPr>
              <a:t>Teaching</a:t>
            </a:r>
            <a:r>
              <a:rPr lang="es-ES" sz="3200" b="1" dirty="0" smtClean="0">
                <a:solidFill>
                  <a:schemeClr val="tx2"/>
                </a:solidFill>
              </a:rPr>
              <a:t> </a:t>
            </a:r>
            <a:r>
              <a:rPr lang="es-ES" sz="3200" b="1" dirty="0" err="1" smtClean="0">
                <a:solidFill>
                  <a:schemeClr val="tx2"/>
                </a:solidFill>
              </a:rPr>
              <a:t>is</a:t>
            </a:r>
            <a:r>
              <a:rPr lang="es-ES" sz="3200" b="1" dirty="0" smtClean="0">
                <a:solidFill>
                  <a:schemeClr val="tx2"/>
                </a:solidFill>
              </a:rPr>
              <a:t> </a:t>
            </a:r>
            <a:r>
              <a:rPr lang="es-ES" sz="3200" b="1" dirty="0" err="1" smtClean="0">
                <a:solidFill>
                  <a:schemeClr val="tx2"/>
                </a:solidFill>
              </a:rPr>
              <a:t>classifying</a:t>
            </a:r>
            <a:r>
              <a:rPr lang="es-ES" sz="3200" b="1" dirty="0" smtClean="0">
                <a:solidFill>
                  <a:schemeClr val="tx2"/>
                </a:solidFill>
              </a:rPr>
              <a:t> and </a:t>
            </a:r>
            <a:r>
              <a:rPr lang="es-ES" sz="3200" b="1" dirty="0" err="1" smtClean="0">
                <a:solidFill>
                  <a:schemeClr val="tx2"/>
                </a:solidFill>
              </a:rPr>
              <a:t>repeating</a:t>
            </a:r>
            <a:r>
              <a:rPr lang="es-E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”</a:t>
            </a:r>
            <a:endParaRPr lang="es-ES" sz="32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41315" name="Picture 3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5388" y="2420938"/>
            <a:ext cx="3190875" cy="3722687"/>
          </a:xfrm>
          <a:prstGeom prst="rect">
            <a:avLst/>
          </a:prstGeom>
          <a:noFill/>
        </p:spPr>
      </p:pic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4932363" y="5661025"/>
            <a:ext cx="421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/>
              <a:t>Prof. Piulachs (1908-1976)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23850" y="476250"/>
            <a:ext cx="8893175" cy="576263"/>
          </a:xfrm>
        </p:spPr>
        <p:txBody>
          <a:bodyPr/>
          <a:lstStyle/>
          <a:p>
            <a:r>
              <a:rPr lang="es-ES" sz="28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rPr>
              <a:t>	</a:t>
            </a:r>
            <a:r>
              <a:rPr lang="es-ES_tradnl" b="1" dirty="0" smtClean="0">
                <a:solidFill>
                  <a:srgbClr val="FFFF99"/>
                </a:solidFill>
              </a:rPr>
              <a:t>ISSUE: </a:t>
            </a:r>
            <a:r>
              <a:rPr lang="es-ES_tradnl" b="1" dirty="0" err="1">
                <a:solidFill>
                  <a:srgbClr val="FFFF99"/>
                </a:solidFill>
              </a:rPr>
              <a:t>Shunt</a:t>
            </a:r>
            <a:r>
              <a:rPr lang="es-ES_tradnl" b="1" dirty="0">
                <a:solidFill>
                  <a:srgbClr val="FFFF99"/>
                </a:solidFill>
              </a:rPr>
              <a:t> </a:t>
            </a:r>
            <a:r>
              <a:rPr lang="es-ES_tradnl" b="1" dirty="0" err="1" smtClean="0">
                <a:solidFill>
                  <a:srgbClr val="FFFF99"/>
                </a:solidFill>
              </a:rPr>
              <a:t>type</a:t>
            </a:r>
            <a:r>
              <a:rPr lang="es-ES_tradnl" b="1" dirty="0" smtClean="0">
                <a:solidFill>
                  <a:srgbClr val="FFFF99"/>
                </a:solidFill>
              </a:rPr>
              <a:t> </a:t>
            </a:r>
            <a:r>
              <a:rPr lang="es-ES_tradnl" b="1" dirty="0">
                <a:solidFill>
                  <a:srgbClr val="FFFF99"/>
                </a:solidFill>
              </a:rPr>
              <a:t>0</a:t>
            </a:r>
            <a:endParaRPr lang="es-ES" b="1" dirty="0">
              <a:solidFill>
                <a:srgbClr val="FFFF99"/>
              </a:solidFill>
            </a:endParaRPr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381000" y="2420938"/>
            <a:ext cx="4622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" b="1" dirty="0" err="1" smtClean="0">
                <a:solidFill>
                  <a:schemeClr val="bg1"/>
                </a:solidFill>
              </a:rPr>
              <a:t>Sometimes</a:t>
            </a:r>
            <a:r>
              <a:rPr lang="es-ES" b="1" dirty="0" smtClean="0">
                <a:solidFill>
                  <a:schemeClr val="bg1"/>
                </a:solidFill>
              </a:rPr>
              <a:t>, </a:t>
            </a:r>
            <a:r>
              <a:rPr lang="es-ES" b="1" dirty="0" err="1" smtClean="0">
                <a:solidFill>
                  <a:schemeClr val="bg1"/>
                </a:solidFill>
              </a:rPr>
              <a:t>there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is</a:t>
            </a:r>
            <a:r>
              <a:rPr lang="es-ES" b="1" dirty="0" smtClean="0">
                <a:solidFill>
                  <a:schemeClr val="bg1"/>
                </a:solidFill>
              </a:rPr>
              <a:t> a </a:t>
            </a:r>
            <a:r>
              <a:rPr lang="es-ES" b="1" dirty="0" err="1" smtClean="0">
                <a:solidFill>
                  <a:schemeClr val="bg1"/>
                </a:solidFill>
              </a:rPr>
              <a:t>segmental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safenous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diastolic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reflux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with</a:t>
            </a:r>
            <a:r>
              <a:rPr lang="es-ES" b="1" dirty="0" smtClean="0">
                <a:solidFill>
                  <a:schemeClr val="bg1"/>
                </a:solidFill>
              </a:rPr>
              <a:t> re-</a:t>
            </a:r>
            <a:r>
              <a:rPr lang="es-ES" b="1" dirty="0" err="1" smtClean="0">
                <a:solidFill>
                  <a:schemeClr val="bg1"/>
                </a:solidFill>
              </a:rPr>
              <a:t>etry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deep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veins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through</a:t>
            </a:r>
            <a:r>
              <a:rPr lang="es-ES" b="1" dirty="0" smtClean="0">
                <a:solidFill>
                  <a:schemeClr val="bg1"/>
                </a:solidFill>
              </a:rPr>
              <a:t> a re-</a:t>
            </a:r>
            <a:r>
              <a:rPr lang="es-ES" b="1" dirty="0" err="1" smtClean="0">
                <a:solidFill>
                  <a:schemeClr val="bg1"/>
                </a:solidFill>
              </a:rPr>
              <a:t>entry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perforator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</a:p>
          <a:p>
            <a:pPr eaLnBrk="0" hangingPunct="0"/>
            <a:endParaRPr lang="es-ES" b="1" dirty="0">
              <a:solidFill>
                <a:schemeClr val="bg1"/>
              </a:solidFill>
            </a:endParaRPr>
          </a:p>
          <a:p>
            <a:pPr eaLnBrk="0" hangingPunct="0"/>
            <a:r>
              <a:rPr lang="es-ES" b="1" dirty="0" err="1" smtClean="0">
                <a:solidFill>
                  <a:schemeClr val="bg1"/>
                </a:solidFill>
              </a:rPr>
              <a:t>This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condition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may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be</a:t>
            </a:r>
            <a:r>
              <a:rPr lang="es-ES" b="1" dirty="0" smtClean="0">
                <a:solidFill>
                  <a:schemeClr val="bg1"/>
                </a:solidFill>
              </a:rPr>
              <a:t> reversible</a:t>
            </a:r>
            <a:endParaRPr lang="es-ES" b="1" dirty="0">
              <a:solidFill>
                <a:schemeClr val="bg1"/>
              </a:solidFill>
            </a:endParaRPr>
          </a:p>
          <a:p>
            <a:pPr eaLnBrk="0" hangingPunct="0"/>
            <a:endParaRPr lang="es-ES" b="1" dirty="0"/>
          </a:p>
        </p:txBody>
      </p:sp>
      <p:grpSp>
        <p:nvGrpSpPr>
          <p:cNvPr id="81943" name="Group 23"/>
          <p:cNvGrpSpPr>
            <a:grpSpLocks/>
          </p:cNvGrpSpPr>
          <p:nvPr/>
        </p:nvGrpSpPr>
        <p:grpSpPr bwMode="auto">
          <a:xfrm>
            <a:off x="5791200" y="1524000"/>
            <a:ext cx="2971800" cy="4572000"/>
            <a:chOff x="3648" y="960"/>
            <a:chExt cx="1872" cy="2880"/>
          </a:xfrm>
        </p:grpSpPr>
        <p:sp>
          <p:nvSpPr>
            <p:cNvPr id="81923" name="Line 3"/>
            <p:cNvSpPr>
              <a:spLocks noChangeShapeType="1"/>
            </p:cNvSpPr>
            <p:nvPr/>
          </p:nvSpPr>
          <p:spPr bwMode="auto">
            <a:xfrm flipV="1">
              <a:off x="4278" y="960"/>
              <a:ext cx="0" cy="288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1924" name="Rectangle 4"/>
            <p:cNvSpPr>
              <a:spLocks noChangeArrowheads="1"/>
            </p:cNvSpPr>
            <p:nvPr/>
          </p:nvSpPr>
          <p:spPr bwMode="auto">
            <a:xfrm>
              <a:off x="3787" y="1056"/>
              <a:ext cx="305" cy="2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R 1</a:t>
              </a:r>
              <a:endParaRPr lang="it-IT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sp>
          <p:nvSpPr>
            <p:cNvPr id="81925" name="Arc 5"/>
            <p:cNvSpPr>
              <a:spLocks/>
            </p:cNvSpPr>
            <p:nvPr/>
          </p:nvSpPr>
          <p:spPr bwMode="auto">
            <a:xfrm>
              <a:off x="3838" y="2256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1926" name="Line 6"/>
            <p:cNvSpPr>
              <a:spLocks noChangeShapeType="1"/>
            </p:cNvSpPr>
            <p:nvPr/>
          </p:nvSpPr>
          <p:spPr bwMode="auto">
            <a:xfrm>
              <a:off x="3845" y="2608"/>
              <a:ext cx="1" cy="112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1927" name="Arc 7"/>
            <p:cNvSpPr>
              <a:spLocks/>
            </p:cNvSpPr>
            <p:nvPr/>
          </p:nvSpPr>
          <p:spPr bwMode="auto">
            <a:xfrm>
              <a:off x="4276" y="1176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1929" name="Arc 9"/>
            <p:cNvSpPr>
              <a:spLocks/>
            </p:cNvSpPr>
            <p:nvPr/>
          </p:nvSpPr>
          <p:spPr bwMode="auto">
            <a:xfrm>
              <a:off x="4006" y="1328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1930" name="Rectangle 10"/>
            <p:cNvSpPr>
              <a:spLocks noChangeArrowheads="1"/>
            </p:cNvSpPr>
            <p:nvPr/>
          </p:nvSpPr>
          <p:spPr bwMode="auto">
            <a:xfrm>
              <a:off x="3648" y="1792"/>
              <a:ext cx="305" cy="2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R 2</a:t>
              </a:r>
              <a:endParaRPr lang="it-IT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sp>
          <p:nvSpPr>
            <p:cNvPr id="81931" name="Oval 11"/>
            <p:cNvSpPr>
              <a:spLocks noChangeArrowheads="1"/>
            </p:cNvSpPr>
            <p:nvPr/>
          </p:nvSpPr>
          <p:spPr bwMode="auto">
            <a:xfrm>
              <a:off x="4694" y="2568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1932" name="Line 12"/>
            <p:cNvSpPr>
              <a:spLocks noChangeShapeType="1"/>
            </p:cNvSpPr>
            <p:nvPr/>
          </p:nvSpPr>
          <p:spPr bwMode="auto">
            <a:xfrm flipV="1">
              <a:off x="3942" y="2736"/>
              <a:ext cx="0" cy="9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1933" name="Line 13"/>
            <p:cNvSpPr>
              <a:spLocks noChangeShapeType="1"/>
            </p:cNvSpPr>
            <p:nvPr/>
          </p:nvSpPr>
          <p:spPr bwMode="auto">
            <a:xfrm>
              <a:off x="4854" y="1680"/>
              <a:ext cx="0" cy="912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1934" name="Line 14"/>
            <p:cNvSpPr>
              <a:spLocks noChangeShapeType="1"/>
            </p:cNvSpPr>
            <p:nvPr/>
          </p:nvSpPr>
          <p:spPr bwMode="auto">
            <a:xfrm>
              <a:off x="4758" y="1536"/>
              <a:ext cx="432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1935" name="Line 15"/>
            <p:cNvSpPr>
              <a:spLocks noChangeShapeType="1"/>
            </p:cNvSpPr>
            <p:nvPr/>
          </p:nvSpPr>
          <p:spPr bwMode="auto">
            <a:xfrm flipH="1" flipV="1">
              <a:off x="4814" y="1536"/>
              <a:ext cx="288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1936" name="Line 16"/>
            <p:cNvSpPr>
              <a:spLocks noChangeShapeType="1"/>
            </p:cNvSpPr>
            <p:nvPr/>
          </p:nvSpPr>
          <p:spPr bwMode="auto">
            <a:xfrm flipH="1" flipV="1">
              <a:off x="4518" y="1152"/>
              <a:ext cx="240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1937" name="Rectangle 17"/>
            <p:cNvSpPr>
              <a:spLocks noChangeArrowheads="1"/>
            </p:cNvSpPr>
            <p:nvPr/>
          </p:nvSpPr>
          <p:spPr bwMode="auto">
            <a:xfrm>
              <a:off x="5099" y="1440"/>
              <a:ext cx="42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R 3</a:t>
              </a:r>
              <a:endParaRPr lang="es-ES" b="1">
                <a:solidFill>
                  <a:srgbClr val="FF3300"/>
                </a:solidFill>
              </a:endParaRPr>
            </a:p>
          </p:txBody>
        </p:sp>
        <p:sp>
          <p:nvSpPr>
            <p:cNvPr id="81938" name="Line 18"/>
            <p:cNvSpPr>
              <a:spLocks noChangeShapeType="1"/>
            </p:cNvSpPr>
            <p:nvPr/>
          </p:nvSpPr>
          <p:spPr bwMode="auto">
            <a:xfrm flipV="1">
              <a:off x="4854" y="2784"/>
              <a:ext cx="0" cy="7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1939" name="Line 19"/>
            <p:cNvSpPr>
              <a:spLocks noChangeShapeType="1"/>
            </p:cNvSpPr>
            <p:nvPr/>
          </p:nvSpPr>
          <p:spPr bwMode="auto">
            <a:xfrm flipV="1">
              <a:off x="4374" y="2736"/>
              <a:ext cx="0" cy="9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1941" name="Line 21"/>
            <p:cNvSpPr>
              <a:spLocks noChangeShapeType="1"/>
            </p:cNvSpPr>
            <p:nvPr/>
          </p:nvSpPr>
          <p:spPr bwMode="auto">
            <a:xfrm>
              <a:off x="4740" y="1570"/>
              <a:ext cx="0" cy="99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1942" name="Line 22"/>
            <p:cNvSpPr>
              <a:spLocks noChangeShapeType="1"/>
            </p:cNvSpPr>
            <p:nvPr/>
          </p:nvSpPr>
          <p:spPr bwMode="auto">
            <a:xfrm>
              <a:off x="4740" y="2659"/>
              <a:ext cx="0" cy="90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98438"/>
            <a:ext cx="7772400" cy="1143000"/>
          </a:xfrm>
        </p:spPr>
        <p:txBody>
          <a:bodyPr/>
          <a:lstStyle/>
          <a:p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CONCEPT OF </a:t>
            </a:r>
            <a:r>
              <a:rPr lang="es-ES_tradnl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SHUNT</a:t>
            </a:r>
            <a:endParaRPr lang="es-ES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115616" y="2636912"/>
            <a:ext cx="366553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dirty="0" err="1" smtClean="0"/>
              <a:t>Veno-venous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flow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diversion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with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direction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contrary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to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physiological</a:t>
            </a:r>
            <a:endParaRPr lang="es-ES" sz="3600" dirty="0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6584950" y="6356350"/>
            <a:ext cx="194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>
                <a:solidFill>
                  <a:schemeClr val="hlink"/>
                </a:solidFill>
              </a:rPr>
              <a:t>Teupitz 2002</a:t>
            </a:r>
            <a:endParaRPr lang="es-ES">
              <a:solidFill>
                <a:schemeClr val="hlink"/>
              </a:solidFill>
            </a:endParaRPr>
          </a:p>
        </p:txBody>
      </p:sp>
      <p:grpSp>
        <p:nvGrpSpPr>
          <p:cNvPr id="49178" name="Group 26"/>
          <p:cNvGrpSpPr>
            <a:grpSpLocks/>
          </p:cNvGrpSpPr>
          <p:nvPr/>
        </p:nvGrpSpPr>
        <p:grpSpPr bwMode="auto">
          <a:xfrm>
            <a:off x="5791200" y="1524000"/>
            <a:ext cx="2971800" cy="4572000"/>
            <a:chOff x="3648" y="960"/>
            <a:chExt cx="1872" cy="2880"/>
          </a:xfrm>
        </p:grpSpPr>
        <p:sp>
          <p:nvSpPr>
            <p:cNvPr id="49158" name="Line 6"/>
            <p:cNvSpPr>
              <a:spLocks noChangeShapeType="1"/>
            </p:cNvSpPr>
            <p:nvPr/>
          </p:nvSpPr>
          <p:spPr bwMode="auto">
            <a:xfrm flipV="1">
              <a:off x="4278" y="960"/>
              <a:ext cx="0" cy="28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9159" name="Rectangle 7"/>
            <p:cNvSpPr>
              <a:spLocks noChangeArrowheads="1"/>
            </p:cNvSpPr>
            <p:nvPr/>
          </p:nvSpPr>
          <p:spPr bwMode="auto">
            <a:xfrm>
              <a:off x="3787" y="1056"/>
              <a:ext cx="305" cy="23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R 1</a:t>
              </a:r>
              <a:endParaRPr lang="it-IT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sp>
          <p:nvSpPr>
            <p:cNvPr id="49160" name="Arc 8"/>
            <p:cNvSpPr>
              <a:spLocks/>
            </p:cNvSpPr>
            <p:nvPr/>
          </p:nvSpPr>
          <p:spPr bwMode="auto">
            <a:xfrm>
              <a:off x="3838" y="2256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161" name="Line 9"/>
            <p:cNvSpPr>
              <a:spLocks noChangeShapeType="1"/>
            </p:cNvSpPr>
            <p:nvPr/>
          </p:nvSpPr>
          <p:spPr bwMode="auto">
            <a:xfrm>
              <a:off x="3845" y="2608"/>
              <a:ext cx="1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162" name="Arc 10"/>
            <p:cNvSpPr>
              <a:spLocks/>
            </p:cNvSpPr>
            <p:nvPr/>
          </p:nvSpPr>
          <p:spPr bwMode="auto">
            <a:xfrm>
              <a:off x="4276" y="1176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163" name="Arc 11"/>
            <p:cNvSpPr>
              <a:spLocks/>
            </p:cNvSpPr>
            <p:nvPr/>
          </p:nvSpPr>
          <p:spPr bwMode="auto">
            <a:xfrm>
              <a:off x="4006" y="1328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164" name="Rectangle 12"/>
            <p:cNvSpPr>
              <a:spLocks noChangeArrowheads="1"/>
            </p:cNvSpPr>
            <p:nvPr/>
          </p:nvSpPr>
          <p:spPr bwMode="auto">
            <a:xfrm>
              <a:off x="3648" y="1792"/>
              <a:ext cx="305" cy="23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R 2</a:t>
              </a:r>
              <a:endParaRPr lang="it-IT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sp>
          <p:nvSpPr>
            <p:cNvPr id="49165" name="Oval 13"/>
            <p:cNvSpPr>
              <a:spLocks noChangeArrowheads="1"/>
            </p:cNvSpPr>
            <p:nvPr/>
          </p:nvSpPr>
          <p:spPr bwMode="auto">
            <a:xfrm>
              <a:off x="4694" y="2568"/>
              <a:ext cx="104" cy="104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166" name="Line 14"/>
            <p:cNvSpPr>
              <a:spLocks noChangeShapeType="1"/>
            </p:cNvSpPr>
            <p:nvPr/>
          </p:nvSpPr>
          <p:spPr bwMode="auto">
            <a:xfrm flipV="1">
              <a:off x="3942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9167" name="Line 15"/>
            <p:cNvSpPr>
              <a:spLocks noChangeShapeType="1"/>
            </p:cNvSpPr>
            <p:nvPr/>
          </p:nvSpPr>
          <p:spPr bwMode="auto">
            <a:xfrm>
              <a:off x="4854" y="1680"/>
              <a:ext cx="0" cy="912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9168" name="Line 16"/>
            <p:cNvSpPr>
              <a:spLocks noChangeShapeType="1"/>
            </p:cNvSpPr>
            <p:nvPr/>
          </p:nvSpPr>
          <p:spPr bwMode="auto">
            <a:xfrm>
              <a:off x="4758" y="1536"/>
              <a:ext cx="432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9169" name="Line 17"/>
            <p:cNvSpPr>
              <a:spLocks noChangeShapeType="1"/>
            </p:cNvSpPr>
            <p:nvPr/>
          </p:nvSpPr>
          <p:spPr bwMode="auto">
            <a:xfrm flipH="1" flipV="1">
              <a:off x="4814" y="1536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9170" name="Line 18"/>
            <p:cNvSpPr>
              <a:spLocks noChangeShapeType="1"/>
            </p:cNvSpPr>
            <p:nvPr/>
          </p:nvSpPr>
          <p:spPr bwMode="auto">
            <a:xfrm flipH="1" flipV="1">
              <a:off x="4518" y="1152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9171" name="Rectangle 19"/>
            <p:cNvSpPr>
              <a:spLocks noChangeArrowheads="1"/>
            </p:cNvSpPr>
            <p:nvPr/>
          </p:nvSpPr>
          <p:spPr bwMode="auto">
            <a:xfrm>
              <a:off x="5099" y="1440"/>
              <a:ext cx="421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R 3</a:t>
              </a:r>
              <a:endParaRPr lang="es-ES" b="1">
                <a:solidFill>
                  <a:srgbClr val="FF3300"/>
                </a:solidFill>
              </a:endParaRPr>
            </a:p>
          </p:txBody>
        </p:sp>
        <p:sp>
          <p:nvSpPr>
            <p:cNvPr id="49172" name="Line 20"/>
            <p:cNvSpPr>
              <a:spLocks noChangeShapeType="1"/>
            </p:cNvSpPr>
            <p:nvPr/>
          </p:nvSpPr>
          <p:spPr bwMode="auto">
            <a:xfrm flipV="1">
              <a:off x="4854" y="278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9173" name="Line 21"/>
            <p:cNvSpPr>
              <a:spLocks noChangeShapeType="1"/>
            </p:cNvSpPr>
            <p:nvPr/>
          </p:nvSpPr>
          <p:spPr bwMode="auto">
            <a:xfrm flipV="1">
              <a:off x="4374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9174" name="Line 22"/>
            <p:cNvSpPr>
              <a:spLocks noChangeShapeType="1"/>
            </p:cNvSpPr>
            <p:nvPr/>
          </p:nvSpPr>
          <p:spPr bwMode="auto">
            <a:xfrm>
              <a:off x="4740" y="1570"/>
              <a:ext cx="0" cy="99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9175" name="Line 23"/>
            <p:cNvSpPr>
              <a:spLocks noChangeShapeType="1"/>
            </p:cNvSpPr>
            <p:nvPr/>
          </p:nvSpPr>
          <p:spPr bwMode="auto">
            <a:xfrm>
              <a:off x="4740" y="2659"/>
              <a:ext cx="0" cy="9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29" name="Group 1049"/>
          <p:cNvGrpSpPr>
            <a:grpSpLocks/>
          </p:cNvGrpSpPr>
          <p:nvPr/>
        </p:nvGrpSpPr>
        <p:grpSpPr bwMode="auto">
          <a:xfrm>
            <a:off x="0" y="914400"/>
            <a:ext cx="9144000" cy="5534026"/>
            <a:chOff x="0" y="576"/>
            <a:chExt cx="5760" cy="3486"/>
          </a:xfrm>
        </p:grpSpPr>
        <p:sp>
          <p:nvSpPr>
            <p:cNvPr id="72707" name="Text Box 1027"/>
            <p:cNvSpPr txBox="1">
              <a:spLocks noChangeArrowheads="1"/>
            </p:cNvSpPr>
            <p:nvPr/>
          </p:nvSpPr>
          <p:spPr bwMode="auto">
            <a:xfrm>
              <a:off x="0" y="1990"/>
              <a:ext cx="1983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</a:t>
              </a:r>
            </a:p>
          </p:txBody>
        </p:sp>
        <p:sp>
          <p:nvSpPr>
            <p:cNvPr id="72708" name="AutoShape 1028"/>
            <p:cNvSpPr>
              <a:spLocks/>
            </p:cNvSpPr>
            <p:nvPr/>
          </p:nvSpPr>
          <p:spPr bwMode="auto">
            <a:xfrm>
              <a:off x="755" y="576"/>
              <a:ext cx="331" cy="3172"/>
            </a:xfrm>
            <a:prstGeom prst="leftBrace">
              <a:avLst>
                <a:gd name="adj1" fmla="val 79859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709" name="Text Box 1029"/>
            <p:cNvSpPr txBox="1">
              <a:spLocks noChangeArrowheads="1"/>
            </p:cNvSpPr>
            <p:nvPr/>
          </p:nvSpPr>
          <p:spPr bwMode="auto">
            <a:xfrm>
              <a:off x="992" y="958"/>
              <a:ext cx="1843" cy="523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 smtClean="0"/>
                <a:t>WITHOUT ESCAPE POINT </a:t>
              </a:r>
              <a:endParaRPr lang="it-IT" dirty="0"/>
            </a:p>
          </p:txBody>
        </p:sp>
        <p:sp>
          <p:nvSpPr>
            <p:cNvPr id="72710" name="Text Box 1030"/>
            <p:cNvSpPr txBox="1">
              <a:spLocks noChangeArrowheads="1"/>
            </p:cNvSpPr>
            <p:nvPr/>
          </p:nvSpPr>
          <p:spPr bwMode="auto">
            <a:xfrm>
              <a:off x="897" y="2678"/>
              <a:ext cx="1983" cy="52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 smtClean="0"/>
                <a:t>WITH ESCAPE POINT </a:t>
              </a:r>
              <a:endParaRPr lang="it-IT" dirty="0"/>
            </a:p>
          </p:txBody>
        </p:sp>
        <p:sp>
          <p:nvSpPr>
            <p:cNvPr id="72711" name="AutoShape 1031"/>
            <p:cNvSpPr>
              <a:spLocks/>
            </p:cNvSpPr>
            <p:nvPr/>
          </p:nvSpPr>
          <p:spPr bwMode="auto">
            <a:xfrm>
              <a:off x="2644" y="1761"/>
              <a:ext cx="330" cy="2064"/>
            </a:xfrm>
            <a:prstGeom prst="leftBrace">
              <a:avLst>
                <a:gd name="adj1" fmla="val 52121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712" name="Text Box 1032"/>
            <p:cNvSpPr txBox="1">
              <a:spLocks noChangeArrowheads="1"/>
            </p:cNvSpPr>
            <p:nvPr/>
          </p:nvSpPr>
          <p:spPr bwMode="auto">
            <a:xfrm>
              <a:off x="2974" y="1837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</a:t>
              </a:r>
            </a:p>
          </p:txBody>
        </p:sp>
        <p:sp>
          <p:nvSpPr>
            <p:cNvPr id="72713" name="Text Box 1033"/>
            <p:cNvSpPr txBox="1">
              <a:spLocks noChangeArrowheads="1"/>
            </p:cNvSpPr>
            <p:nvPr/>
          </p:nvSpPr>
          <p:spPr bwMode="auto">
            <a:xfrm>
              <a:off x="2974" y="2028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II</a:t>
              </a:r>
            </a:p>
          </p:txBody>
        </p:sp>
        <p:sp>
          <p:nvSpPr>
            <p:cNvPr id="72714" name="Text Box 1034"/>
            <p:cNvSpPr txBox="1">
              <a:spLocks noChangeArrowheads="1"/>
            </p:cNvSpPr>
            <p:nvPr/>
          </p:nvSpPr>
          <p:spPr bwMode="auto">
            <a:xfrm>
              <a:off x="2974" y="2258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III</a:t>
              </a:r>
            </a:p>
          </p:txBody>
        </p:sp>
        <p:sp>
          <p:nvSpPr>
            <p:cNvPr id="72715" name="Text Box 1035"/>
            <p:cNvSpPr txBox="1">
              <a:spLocks noChangeArrowheads="1"/>
            </p:cNvSpPr>
            <p:nvPr/>
          </p:nvSpPr>
          <p:spPr bwMode="auto">
            <a:xfrm>
              <a:off x="2974" y="2449"/>
              <a:ext cx="1181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I+II</a:t>
              </a:r>
            </a:p>
          </p:txBody>
        </p:sp>
        <p:sp>
          <p:nvSpPr>
            <p:cNvPr id="72716" name="Text Box 1036"/>
            <p:cNvSpPr txBox="1">
              <a:spLocks noChangeArrowheads="1"/>
            </p:cNvSpPr>
            <p:nvPr/>
          </p:nvSpPr>
          <p:spPr bwMode="auto">
            <a:xfrm>
              <a:off x="2974" y="2640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IV </a:t>
              </a:r>
            </a:p>
          </p:txBody>
        </p:sp>
        <p:sp>
          <p:nvSpPr>
            <p:cNvPr id="72717" name="Text Box 1037"/>
            <p:cNvSpPr txBox="1">
              <a:spLocks noChangeArrowheads="1"/>
            </p:cNvSpPr>
            <p:nvPr/>
          </p:nvSpPr>
          <p:spPr bwMode="auto">
            <a:xfrm>
              <a:off x="2974" y="2831"/>
              <a:ext cx="1417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IV + II</a:t>
              </a:r>
            </a:p>
          </p:txBody>
        </p:sp>
        <p:sp>
          <p:nvSpPr>
            <p:cNvPr id="72718" name="Text Box 1038"/>
            <p:cNvSpPr txBox="1">
              <a:spLocks noChangeArrowheads="1"/>
            </p:cNvSpPr>
            <p:nvPr/>
          </p:nvSpPr>
          <p:spPr bwMode="auto">
            <a:xfrm>
              <a:off x="2974" y="3022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V</a:t>
              </a:r>
            </a:p>
          </p:txBody>
        </p:sp>
        <p:sp>
          <p:nvSpPr>
            <p:cNvPr id="72719" name="Text Box 1039"/>
            <p:cNvSpPr txBox="1">
              <a:spLocks noChangeArrowheads="1"/>
            </p:cNvSpPr>
            <p:nvPr/>
          </p:nvSpPr>
          <p:spPr bwMode="auto">
            <a:xfrm>
              <a:off x="2974" y="3213"/>
              <a:ext cx="1038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SHUNT VI</a:t>
              </a:r>
            </a:p>
          </p:txBody>
        </p:sp>
        <p:sp>
          <p:nvSpPr>
            <p:cNvPr id="72720" name="AutoShape 1040"/>
            <p:cNvSpPr>
              <a:spLocks/>
            </p:cNvSpPr>
            <p:nvPr/>
          </p:nvSpPr>
          <p:spPr bwMode="auto">
            <a:xfrm>
              <a:off x="3305" y="614"/>
              <a:ext cx="378" cy="956"/>
            </a:xfrm>
            <a:prstGeom prst="leftBrace">
              <a:avLst>
                <a:gd name="adj1" fmla="val 21076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721" name="Text Box 1041"/>
            <p:cNvSpPr txBox="1">
              <a:spLocks noChangeArrowheads="1"/>
            </p:cNvSpPr>
            <p:nvPr/>
          </p:nvSpPr>
          <p:spPr bwMode="auto">
            <a:xfrm>
              <a:off x="3683" y="652"/>
              <a:ext cx="1840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 smtClean="0"/>
                <a:t>Physiological</a:t>
              </a:r>
              <a:endParaRPr lang="it-IT" dirty="0"/>
            </a:p>
          </p:txBody>
        </p:sp>
        <p:sp>
          <p:nvSpPr>
            <p:cNvPr id="72722" name="Text Box 1042"/>
            <p:cNvSpPr txBox="1">
              <a:spLocks noChangeArrowheads="1"/>
            </p:cNvSpPr>
            <p:nvPr/>
          </p:nvSpPr>
          <p:spPr bwMode="auto">
            <a:xfrm>
              <a:off x="3683" y="920"/>
              <a:ext cx="2030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 smtClean="0"/>
                <a:t>Comet Term Valve</a:t>
              </a:r>
              <a:endParaRPr lang="it-IT" dirty="0"/>
            </a:p>
          </p:txBody>
        </p:sp>
        <p:sp>
          <p:nvSpPr>
            <p:cNvPr id="72723" name="Text Box 1043"/>
            <p:cNvSpPr txBox="1">
              <a:spLocks noChangeArrowheads="1"/>
            </p:cNvSpPr>
            <p:nvPr/>
          </p:nvSpPr>
          <p:spPr bwMode="auto">
            <a:xfrm>
              <a:off x="3683" y="1188"/>
              <a:ext cx="1463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/>
                <a:t>Post-CHIVA</a:t>
              </a:r>
            </a:p>
          </p:txBody>
        </p:sp>
        <p:sp>
          <p:nvSpPr>
            <p:cNvPr id="72724" name="Text Box 1044"/>
            <p:cNvSpPr txBox="1">
              <a:spLocks noChangeArrowheads="1"/>
            </p:cNvSpPr>
            <p:nvPr/>
          </p:nvSpPr>
          <p:spPr bwMode="auto">
            <a:xfrm>
              <a:off x="2974" y="3519"/>
              <a:ext cx="2786" cy="543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000" dirty="0" smtClean="0"/>
                <a:t>OPEN VICARIOUS SHUNT </a:t>
              </a:r>
              <a:endParaRPr lang="it-IT" sz="2000" dirty="0"/>
            </a:p>
            <a:p>
              <a:pPr>
                <a:spcBef>
                  <a:spcPct val="50000"/>
                </a:spcBef>
              </a:pPr>
              <a:r>
                <a:rPr lang="it-IT" sz="2000" dirty="0"/>
                <a:t>( </a:t>
              </a:r>
              <a:r>
                <a:rPr lang="it-IT" sz="2000" dirty="0" smtClean="0"/>
                <a:t>SYSTOLIC and DIASTOLIC)</a:t>
              </a:r>
              <a:endParaRPr lang="it-IT" sz="2000" dirty="0"/>
            </a:p>
          </p:txBody>
        </p:sp>
        <p:sp>
          <p:nvSpPr>
            <p:cNvPr id="72725" name="AutoShape 1045"/>
            <p:cNvSpPr>
              <a:spLocks/>
            </p:cNvSpPr>
            <p:nvPr/>
          </p:nvSpPr>
          <p:spPr bwMode="auto">
            <a:xfrm>
              <a:off x="4155" y="1799"/>
              <a:ext cx="189" cy="1567"/>
            </a:xfrm>
            <a:prstGeom prst="rightBrace">
              <a:avLst>
                <a:gd name="adj1" fmla="val 69092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726" name="Text Box 1046"/>
            <p:cNvSpPr txBox="1">
              <a:spLocks noChangeArrowheads="1"/>
            </p:cNvSpPr>
            <p:nvPr/>
          </p:nvSpPr>
          <p:spPr bwMode="auto">
            <a:xfrm>
              <a:off x="4344" y="2487"/>
              <a:ext cx="1227" cy="21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600" b="1" dirty="0" smtClean="0"/>
                <a:t>DIASTOLIC</a:t>
              </a:r>
              <a:endParaRPr lang="it-IT" sz="1600" b="1" dirty="0"/>
            </a:p>
          </p:txBody>
        </p:sp>
      </p:grpSp>
      <p:sp>
        <p:nvSpPr>
          <p:cNvPr id="72727" name="Text Box 1047"/>
          <p:cNvSpPr txBox="1">
            <a:spLocks noChangeArrowheads="1"/>
          </p:cNvSpPr>
          <p:nvPr/>
        </p:nvSpPr>
        <p:spPr bwMode="auto">
          <a:xfrm>
            <a:off x="609600" y="228600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CLASIFICATION OF THE VENO-VENOUS SHUNTS</a:t>
            </a:r>
            <a:endParaRPr lang="es-ES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2728" name="Text Box 1048"/>
          <p:cNvSpPr txBox="1">
            <a:spLocks noChangeArrowheads="1"/>
          </p:cNvSpPr>
          <p:nvPr/>
        </p:nvSpPr>
        <p:spPr bwMode="auto">
          <a:xfrm>
            <a:off x="6248400" y="6477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>
                <a:solidFill>
                  <a:schemeClr val="hlink"/>
                </a:solidFill>
              </a:rPr>
              <a:t>Teupitz 2002</a:t>
            </a:r>
            <a:endParaRPr lang="es-ES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7" grpId="0" autoUpdateAnimBg="0"/>
      <p:bldP spid="7272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32050" y="338138"/>
            <a:ext cx="4876800" cy="576262"/>
          </a:xfrm>
        </p:spPr>
        <p:txBody>
          <a:bodyPr/>
          <a:lstStyle/>
          <a:p>
            <a:r>
              <a:rPr lang="es-ES" sz="28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rPr>
              <a:t>	</a:t>
            </a:r>
            <a:endParaRPr lang="es-ES" sz="3600" b="1">
              <a:solidFill>
                <a:srgbClr val="FFFF00"/>
              </a:solidFill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0" y="1268760"/>
            <a:ext cx="57961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s-ES_tradnl" b="1" dirty="0" smtClean="0">
                <a:solidFill>
                  <a:schemeClr val="bg1"/>
                </a:solidFill>
              </a:rPr>
              <a:t>As </a:t>
            </a:r>
            <a:r>
              <a:rPr lang="es-ES_tradnl" b="1" dirty="0" err="1" smtClean="0">
                <a:solidFill>
                  <a:schemeClr val="bg1"/>
                </a:solidFill>
              </a:rPr>
              <a:t>related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to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the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draining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volume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flow</a:t>
            </a:r>
            <a:r>
              <a:rPr lang="es-ES_tradnl" b="1" dirty="0" smtClean="0">
                <a:solidFill>
                  <a:schemeClr val="bg1"/>
                </a:solidFill>
              </a:rPr>
              <a:t>, </a:t>
            </a:r>
            <a:r>
              <a:rPr lang="es-ES_tradnl" b="1" dirty="0" err="1" smtClean="0">
                <a:solidFill>
                  <a:schemeClr val="bg1"/>
                </a:solidFill>
              </a:rPr>
              <a:t>both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conditions</a:t>
            </a:r>
            <a:r>
              <a:rPr lang="es-ES_tradnl" b="1" dirty="0" smtClean="0">
                <a:solidFill>
                  <a:schemeClr val="bg1"/>
                </a:solidFill>
              </a:rPr>
              <a:t> are similar. </a:t>
            </a:r>
            <a:endParaRPr lang="es-ES" b="1" dirty="0">
              <a:solidFill>
                <a:schemeClr val="bg1"/>
              </a:solidFill>
            </a:endParaRPr>
          </a:p>
        </p:txBody>
      </p:sp>
      <p:grpSp>
        <p:nvGrpSpPr>
          <p:cNvPr id="82948" name="Group 4"/>
          <p:cNvGrpSpPr>
            <a:grpSpLocks/>
          </p:cNvGrpSpPr>
          <p:nvPr/>
        </p:nvGrpSpPr>
        <p:grpSpPr bwMode="auto">
          <a:xfrm>
            <a:off x="755650" y="2286000"/>
            <a:ext cx="3095625" cy="4572000"/>
            <a:chOff x="295" y="1207"/>
            <a:chExt cx="1950" cy="2880"/>
          </a:xfrm>
        </p:grpSpPr>
        <p:sp>
          <p:nvSpPr>
            <p:cNvPr id="82949" name="Line 5"/>
            <p:cNvSpPr>
              <a:spLocks noChangeShapeType="1"/>
            </p:cNvSpPr>
            <p:nvPr/>
          </p:nvSpPr>
          <p:spPr bwMode="auto">
            <a:xfrm flipV="1">
              <a:off x="1012" y="1207"/>
              <a:ext cx="0" cy="288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50" name="Rectangle 6"/>
            <p:cNvSpPr>
              <a:spLocks noChangeArrowheads="1"/>
            </p:cNvSpPr>
            <p:nvPr/>
          </p:nvSpPr>
          <p:spPr bwMode="auto">
            <a:xfrm>
              <a:off x="476" y="1244"/>
              <a:ext cx="408" cy="2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 R 1</a:t>
              </a:r>
              <a:endParaRPr lang="it-IT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sp>
          <p:nvSpPr>
            <p:cNvPr id="82951" name="Arc 7"/>
            <p:cNvSpPr>
              <a:spLocks/>
            </p:cNvSpPr>
            <p:nvPr/>
          </p:nvSpPr>
          <p:spPr bwMode="auto">
            <a:xfrm>
              <a:off x="580" y="2503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952" name="Line 8"/>
            <p:cNvSpPr>
              <a:spLocks noChangeShapeType="1"/>
            </p:cNvSpPr>
            <p:nvPr/>
          </p:nvSpPr>
          <p:spPr bwMode="auto">
            <a:xfrm>
              <a:off x="579" y="2855"/>
              <a:ext cx="1" cy="112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953" name="Arc 9"/>
            <p:cNvSpPr>
              <a:spLocks/>
            </p:cNvSpPr>
            <p:nvPr/>
          </p:nvSpPr>
          <p:spPr bwMode="auto">
            <a:xfrm>
              <a:off x="1028" y="1423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954" name="Line 10"/>
            <p:cNvSpPr>
              <a:spLocks noChangeShapeType="1"/>
            </p:cNvSpPr>
            <p:nvPr/>
          </p:nvSpPr>
          <p:spPr bwMode="auto">
            <a:xfrm>
              <a:off x="1491" y="1783"/>
              <a:ext cx="1" cy="21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955" name="Arc 11"/>
            <p:cNvSpPr>
              <a:spLocks/>
            </p:cNvSpPr>
            <p:nvPr/>
          </p:nvSpPr>
          <p:spPr bwMode="auto">
            <a:xfrm>
              <a:off x="740" y="1575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956" name="Rectangle 12"/>
            <p:cNvSpPr>
              <a:spLocks noChangeArrowheads="1"/>
            </p:cNvSpPr>
            <p:nvPr/>
          </p:nvSpPr>
          <p:spPr bwMode="auto">
            <a:xfrm>
              <a:off x="295" y="2024"/>
              <a:ext cx="408" cy="2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 R 2</a:t>
              </a:r>
              <a:endParaRPr lang="it-IT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sp>
          <p:nvSpPr>
            <p:cNvPr id="82957" name="Line 13"/>
            <p:cNvSpPr>
              <a:spLocks noChangeShapeType="1"/>
            </p:cNvSpPr>
            <p:nvPr/>
          </p:nvSpPr>
          <p:spPr bwMode="auto">
            <a:xfrm flipV="1">
              <a:off x="676" y="2983"/>
              <a:ext cx="0" cy="9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58" name="Line 14"/>
            <p:cNvSpPr>
              <a:spLocks noChangeShapeType="1"/>
            </p:cNvSpPr>
            <p:nvPr/>
          </p:nvSpPr>
          <p:spPr bwMode="auto">
            <a:xfrm>
              <a:off x="1492" y="1783"/>
              <a:ext cx="432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59" name="Line 15"/>
            <p:cNvSpPr>
              <a:spLocks noChangeShapeType="1"/>
            </p:cNvSpPr>
            <p:nvPr/>
          </p:nvSpPr>
          <p:spPr bwMode="auto">
            <a:xfrm flipH="1" flipV="1">
              <a:off x="1548" y="1783"/>
              <a:ext cx="288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60" name="Line 16"/>
            <p:cNvSpPr>
              <a:spLocks noChangeShapeType="1"/>
            </p:cNvSpPr>
            <p:nvPr/>
          </p:nvSpPr>
          <p:spPr bwMode="auto">
            <a:xfrm flipH="1" flipV="1">
              <a:off x="1252" y="1399"/>
              <a:ext cx="240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61" name="Rectangle 17"/>
            <p:cNvSpPr>
              <a:spLocks noChangeArrowheads="1"/>
            </p:cNvSpPr>
            <p:nvPr/>
          </p:nvSpPr>
          <p:spPr bwMode="auto">
            <a:xfrm>
              <a:off x="1824" y="1594"/>
              <a:ext cx="42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R 3</a:t>
              </a:r>
              <a:endParaRPr lang="es-ES" b="1">
                <a:solidFill>
                  <a:srgbClr val="FF3300"/>
                </a:solidFill>
              </a:endParaRPr>
            </a:p>
          </p:txBody>
        </p:sp>
        <p:sp>
          <p:nvSpPr>
            <p:cNvPr id="82962" name="Line 18"/>
            <p:cNvSpPr>
              <a:spLocks noChangeShapeType="1"/>
            </p:cNvSpPr>
            <p:nvPr/>
          </p:nvSpPr>
          <p:spPr bwMode="auto">
            <a:xfrm flipH="1" flipV="1">
              <a:off x="1565" y="2205"/>
              <a:ext cx="0" cy="154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63" name="Line 19"/>
            <p:cNvSpPr>
              <a:spLocks noChangeShapeType="1"/>
            </p:cNvSpPr>
            <p:nvPr/>
          </p:nvSpPr>
          <p:spPr bwMode="auto">
            <a:xfrm flipV="1">
              <a:off x="1108" y="2983"/>
              <a:ext cx="0" cy="9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2981" name="Rectangle 37"/>
          <p:cNvSpPr>
            <a:spLocks noChangeArrowheads="1"/>
          </p:cNvSpPr>
          <p:nvPr/>
        </p:nvSpPr>
        <p:spPr bwMode="auto">
          <a:xfrm>
            <a:off x="4067175" y="3457575"/>
            <a:ext cx="7921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9600" b="1">
                <a:solidFill>
                  <a:srgbClr val="FFFF00"/>
                </a:solidFill>
                <a:sym typeface="Symbol" pitchFamily="18" charset="2"/>
              </a:rPr>
              <a:t>≃</a:t>
            </a:r>
            <a:endParaRPr lang="es-ES" sz="9600" b="1">
              <a:solidFill>
                <a:srgbClr val="FFFF00"/>
              </a:solidFill>
              <a:sym typeface="Symbol" pitchFamily="18" charset="2"/>
            </a:endParaRPr>
          </a:p>
        </p:txBody>
      </p:sp>
      <p:grpSp>
        <p:nvGrpSpPr>
          <p:cNvPr id="82984" name="Group 40"/>
          <p:cNvGrpSpPr>
            <a:grpSpLocks/>
          </p:cNvGrpSpPr>
          <p:nvPr/>
        </p:nvGrpSpPr>
        <p:grpSpPr bwMode="auto">
          <a:xfrm>
            <a:off x="5632450" y="2241550"/>
            <a:ext cx="2971800" cy="4572000"/>
            <a:chOff x="554" y="1412"/>
            <a:chExt cx="1872" cy="2880"/>
          </a:xfrm>
        </p:grpSpPr>
        <p:sp>
          <p:nvSpPr>
            <p:cNvPr id="82964" name="Line 20"/>
            <p:cNvSpPr>
              <a:spLocks noChangeShapeType="1"/>
            </p:cNvSpPr>
            <p:nvPr/>
          </p:nvSpPr>
          <p:spPr bwMode="auto">
            <a:xfrm flipV="1">
              <a:off x="1189" y="1412"/>
              <a:ext cx="0" cy="288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65" name="Rectangle 21"/>
            <p:cNvSpPr>
              <a:spLocks noChangeArrowheads="1"/>
            </p:cNvSpPr>
            <p:nvPr/>
          </p:nvSpPr>
          <p:spPr bwMode="auto">
            <a:xfrm>
              <a:off x="698" y="1508"/>
              <a:ext cx="305" cy="2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R 1</a:t>
              </a:r>
              <a:endParaRPr lang="it-IT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sp>
          <p:nvSpPr>
            <p:cNvPr id="82966" name="Arc 22"/>
            <p:cNvSpPr>
              <a:spLocks/>
            </p:cNvSpPr>
            <p:nvPr/>
          </p:nvSpPr>
          <p:spPr bwMode="auto">
            <a:xfrm>
              <a:off x="749" y="2708"/>
              <a:ext cx="440" cy="3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967" name="Line 23"/>
            <p:cNvSpPr>
              <a:spLocks noChangeShapeType="1"/>
            </p:cNvSpPr>
            <p:nvPr/>
          </p:nvSpPr>
          <p:spPr bwMode="auto">
            <a:xfrm>
              <a:off x="756" y="3060"/>
              <a:ext cx="1" cy="112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968" name="Arc 24"/>
            <p:cNvSpPr>
              <a:spLocks/>
            </p:cNvSpPr>
            <p:nvPr/>
          </p:nvSpPr>
          <p:spPr bwMode="auto">
            <a:xfrm>
              <a:off x="1205" y="1628"/>
              <a:ext cx="464" cy="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969" name="Line 25"/>
            <p:cNvSpPr>
              <a:spLocks noChangeShapeType="1"/>
            </p:cNvSpPr>
            <p:nvPr/>
          </p:nvSpPr>
          <p:spPr bwMode="auto">
            <a:xfrm>
              <a:off x="1683" y="2006"/>
              <a:ext cx="1" cy="21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970" name="Arc 26"/>
            <p:cNvSpPr>
              <a:spLocks/>
            </p:cNvSpPr>
            <p:nvPr/>
          </p:nvSpPr>
          <p:spPr bwMode="auto">
            <a:xfrm>
              <a:off x="917" y="1780"/>
              <a:ext cx="656" cy="9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1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971" name="Rectangle 27"/>
            <p:cNvSpPr>
              <a:spLocks noChangeArrowheads="1"/>
            </p:cNvSpPr>
            <p:nvPr/>
          </p:nvSpPr>
          <p:spPr bwMode="auto">
            <a:xfrm>
              <a:off x="554" y="2244"/>
              <a:ext cx="305" cy="2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R 2</a:t>
              </a:r>
              <a:endParaRPr lang="it-IT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sp>
          <p:nvSpPr>
            <p:cNvPr id="82972" name="Oval 28"/>
            <p:cNvSpPr>
              <a:spLocks noChangeArrowheads="1"/>
            </p:cNvSpPr>
            <p:nvPr/>
          </p:nvSpPr>
          <p:spPr bwMode="auto">
            <a:xfrm>
              <a:off x="1621" y="3040"/>
              <a:ext cx="104" cy="10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973" name="Line 29"/>
            <p:cNvSpPr>
              <a:spLocks noChangeShapeType="1"/>
            </p:cNvSpPr>
            <p:nvPr/>
          </p:nvSpPr>
          <p:spPr bwMode="auto">
            <a:xfrm flipV="1">
              <a:off x="853" y="3188"/>
              <a:ext cx="0" cy="9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74" name="Line 30"/>
            <p:cNvSpPr>
              <a:spLocks noChangeShapeType="1"/>
            </p:cNvSpPr>
            <p:nvPr/>
          </p:nvSpPr>
          <p:spPr bwMode="auto">
            <a:xfrm>
              <a:off x="1765" y="2132"/>
              <a:ext cx="0" cy="912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75" name="Line 31"/>
            <p:cNvSpPr>
              <a:spLocks noChangeShapeType="1"/>
            </p:cNvSpPr>
            <p:nvPr/>
          </p:nvSpPr>
          <p:spPr bwMode="auto">
            <a:xfrm>
              <a:off x="1684" y="2006"/>
              <a:ext cx="432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76" name="Line 32"/>
            <p:cNvSpPr>
              <a:spLocks noChangeShapeType="1"/>
            </p:cNvSpPr>
            <p:nvPr/>
          </p:nvSpPr>
          <p:spPr bwMode="auto">
            <a:xfrm flipH="1" flipV="1">
              <a:off x="1725" y="1988"/>
              <a:ext cx="288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77" name="Line 33"/>
            <p:cNvSpPr>
              <a:spLocks noChangeShapeType="1"/>
            </p:cNvSpPr>
            <p:nvPr/>
          </p:nvSpPr>
          <p:spPr bwMode="auto">
            <a:xfrm flipH="1" flipV="1">
              <a:off x="1429" y="1604"/>
              <a:ext cx="240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78" name="Rectangle 34"/>
            <p:cNvSpPr>
              <a:spLocks noChangeArrowheads="1"/>
            </p:cNvSpPr>
            <p:nvPr/>
          </p:nvSpPr>
          <p:spPr bwMode="auto">
            <a:xfrm>
              <a:off x="2005" y="1892"/>
              <a:ext cx="42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3300"/>
                  </a:solidFill>
                </a:rPr>
                <a:t>R 3</a:t>
              </a:r>
              <a:endParaRPr lang="es-ES" b="1">
                <a:solidFill>
                  <a:srgbClr val="FF3300"/>
                </a:solidFill>
              </a:endParaRPr>
            </a:p>
          </p:txBody>
        </p:sp>
        <p:sp>
          <p:nvSpPr>
            <p:cNvPr id="82979" name="Line 35"/>
            <p:cNvSpPr>
              <a:spLocks noChangeShapeType="1"/>
            </p:cNvSpPr>
            <p:nvPr/>
          </p:nvSpPr>
          <p:spPr bwMode="auto">
            <a:xfrm flipV="1">
              <a:off x="1765" y="3236"/>
              <a:ext cx="0" cy="7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80" name="Line 36"/>
            <p:cNvSpPr>
              <a:spLocks noChangeShapeType="1"/>
            </p:cNvSpPr>
            <p:nvPr/>
          </p:nvSpPr>
          <p:spPr bwMode="auto">
            <a:xfrm flipV="1">
              <a:off x="1285" y="3188"/>
              <a:ext cx="0" cy="9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82" name="Line 38"/>
            <p:cNvSpPr>
              <a:spLocks noChangeShapeType="1"/>
            </p:cNvSpPr>
            <p:nvPr/>
          </p:nvSpPr>
          <p:spPr bwMode="auto">
            <a:xfrm>
              <a:off x="1684" y="2006"/>
              <a:ext cx="0" cy="108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2983" name="Rectangle 39"/>
          <p:cNvSpPr>
            <a:spLocks noChangeArrowheads="1"/>
          </p:cNvSpPr>
          <p:nvPr/>
        </p:nvSpPr>
        <p:spPr bwMode="auto">
          <a:xfrm>
            <a:off x="920523" y="280988"/>
            <a:ext cx="740138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ES_tradnl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OPEN SHUNT WITHOUT ESCAPE POINT  :</a:t>
            </a:r>
            <a:endParaRPr lang="es-ES_tradnl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SHUNT </a:t>
            </a:r>
            <a:r>
              <a:rPr lang="es-ES_tradnl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</a:t>
            </a:r>
            <a:r>
              <a:rPr lang="es-ES_tradnl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  <a:endParaRPr lang="es-ES" sz="2800" b="1" dirty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2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82981" grpId="1"/>
      <p:bldP spid="82983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6766</TotalTime>
  <Words>1827</Words>
  <Application>Microsoft Office PowerPoint</Application>
  <PresentationFormat>Affichage à l'écran (4:3)</PresentationFormat>
  <Paragraphs>563</Paragraphs>
  <Slides>56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56</vt:i4>
      </vt:variant>
    </vt:vector>
  </HeadingPairs>
  <TitlesOfParts>
    <vt:vector size="62" baseType="lpstr">
      <vt:lpstr>Times New Roman</vt:lpstr>
      <vt:lpstr>Arial</vt:lpstr>
      <vt:lpstr>Comic Sans MS</vt:lpstr>
      <vt:lpstr>Symbol</vt:lpstr>
      <vt:lpstr>Struttura predefinita</vt:lpstr>
      <vt:lpstr>Presentación en blanco</vt:lpstr>
      <vt:lpstr>CHIVA TERMINOLOGY</vt:lpstr>
      <vt:lpstr>CHIVATERMINOLOGY : History</vt:lpstr>
      <vt:lpstr>CONCEPT OF SHUNT</vt:lpstr>
      <vt:lpstr>Diapositive 4</vt:lpstr>
      <vt:lpstr>Diapositive 5</vt:lpstr>
      <vt:lpstr> ISSUE: Shunt type 0</vt:lpstr>
      <vt:lpstr>CONCEPT OF SHUNT</vt:lpstr>
      <vt:lpstr>Diapositive 8</vt:lpstr>
      <vt:lpstr> </vt:lpstr>
      <vt:lpstr>  SHUNT ABIERTO SIN PUNTO DE FUGA: SHUNT TIPO 0</vt:lpstr>
      <vt:lpstr> 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VENO-VENOUS SHUNTS </vt:lpstr>
      <vt:lpstr>Diapositive 39</vt:lpstr>
      <vt:lpstr> CHIVA STRATEGY  Basic Principles</vt:lpstr>
      <vt:lpstr>CHIVA STRATEGY  Basic Principles</vt:lpstr>
      <vt:lpstr>CHIVA STRATEGY  Basic Principles</vt:lpstr>
      <vt:lpstr>CHIVA STRATEGY  Basic Principles</vt:lpstr>
      <vt:lpstr>Diapositive 44</vt:lpstr>
      <vt:lpstr>Diapositive 45</vt:lpstr>
      <vt:lpstr>Diapositive 46</vt:lpstr>
      <vt:lpstr>Diapositive 47</vt:lpstr>
      <vt:lpstr>Diapositive 48</vt:lpstr>
      <vt:lpstr>Diapositive 49</vt:lpstr>
      <vt:lpstr>Diapositive 50</vt:lpstr>
      <vt:lpstr>Diapositive 51</vt:lpstr>
      <vt:lpstr>Diapositive 52</vt:lpstr>
      <vt:lpstr>Diapositive 53</vt:lpstr>
      <vt:lpstr>Devalvulation:Purpose</vt:lpstr>
      <vt:lpstr> </vt:lpstr>
      <vt:lpstr>Diapositive 56</vt:lpstr>
    </vt:vector>
  </TitlesOfParts>
  <Company>STUDIO MEDICO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Massimo Cappelli</dc:creator>
  <cp:lastModifiedBy>claude franceschi</cp:lastModifiedBy>
  <cp:revision>159</cp:revision>
  <dcterms:created xsi:type="dcterms:W3CDTF">2000-12-30T08:45:03Z</dcterms:created>
  <dcterms:modified xsi:type="dcterms:W3CDTF">2016-09-07T13:00:06Z</dcterms:modified>
</cp:coreProperties>
</file>