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65" r:id="rId2"/>
    <p:sldId id="269" r:id="rId3"/>
    <p:sldId id="267" r:id="rId4"/>
    <p:sldId id="268" r:id="rId5"/>
    <p:sldId id="280" r:id="rId6"/>
    <p:sldId id="281" r:id="rId7"/>
    <p:sldId id="279" r:id="rId8"/>
    <p:sldId id="256" r:id="rId9"/>
    <p:sldId id="270" r:id="rId10"/>
    <p:sldId id="257" r:id="rId11"/>
    <p:sldId id="271" r:id="rId12"/>
    <p:sldId id="284" r:id="rId13"/>
    <p:sldId id="286" r:id="rId14"/>
    <p:sldId id="288" r:id="rId15"/>
    <p:sldId id="273" r:id="rId16"/>
    <p:sldId id="264" r:id="rId17"/>
    <p:sldId id="272" r:id="rId18"/>
    <p:sldId id="258" r:id="rId19"/>
    <p:sldId id="277" r:id="rId20"/>
    <p:sldId id="282" r:id="rId21"/>
    <p:sldId id="283" r:id="rId22"/>
    <p:sldId id="275" r:id="rId23"/>
    <p:sldId id="276" r:id="rId24"/>
    <p:sldId id="278" r:id="rId25"/>
    <p:sldId id="274" r:id="rId26"/>
    <p:sldId id="259" r:id="rId27"/>
    <p:sldId id="260" r:id="rId28"/>
    <p:sldId id="261" r:id="rId29"/>
    <p:sldId id="262" r:id="rId30"/>
    <p:sldId id="263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DA9"/>
    <a:srgbClr val="4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77" autoAdjust="0"/>
  </p:normalViewPr>
  <p:slideViewPr>
    <p:cSldViewPr snapToGrid="0" snapToObjects="1">
      <p:cViewPr>
        <p:scale>
          <a:sx n="100" d="100"/>
          <a:sy n="100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495272-3AED-CB4F-BB0B-19721EC8D6DF}" type="datetimeFigureOut">
              <a:rPr lang="it-IT" smtClean="0"/>
              <a:t>06/09/12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F3BAF42-3388-3D4E-B6ED-95ED45DD0D3D}" type="slidenum">
              <a:rPr lang="it-IT" smtClean="0"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835958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/>
              <a:t>A</a:t>
            </a:r>
            <a:r>
              <a:rPr lang="it-IT" dirty="0" err="1" smtClean="0"/>
              <a:t>xe</a:t>
            </a:r>
            <a:r>
              <a:rPr lang="it-IT" dirty="0" smtClean="0"/>
              <a:t> </a:t>
            </a:r>
            <a:r>
              <a:rPr lang="it-IT" dirty="0" err="1" smtClean="0"/>
              <a:t>Fragmentation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2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6528" y="458314"/>
            <a:ext cx="82213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How can I </a:t>
            </a:r>
            <a:r>
              <a:rPr lang="it-IT" sz="2800" b="1" dirty="0" err="1" smtClean="0">
                <a:solidFill>
                  <a:srgbClr val="FFFF00"/>
                </a:solidFill>
              </a:rPr>
              <a:t>assess</a:t>
            </a:r>
            <a:r>
              <a:rPr lang="it-IT" sz="2800" b="1" dirty="0" smtClean="0">
                <a:solidFill>
                  <a:srgbClr val="FFFF00"/>
                </a:solidFill>
              </a:rPr>
              <a:t> the </a:t>
            </a:r>
            <a:r>
              <a:rPr lang="it-IT" sz="2800" b="1" dirty="0" err="1" smtClean="0">
                <a:solidFill>
                  <a:srgbClr val="FFFF00"/>
                </a:solidFill>
              </a:rPr>
              <a:t>reduction</a:t>
            </a:r>
            <a:r>
              <a:rPr lang="it-IT" sz="2800" b="1" dirty="0" smtClean="0">
                <a:solidFill>
                  <a:srgbClr val="FFFF00"/>
                </a:solidFill>
              </a:rPr>
              <a:t> of </a:t>
            </a:r>
            <a:r>
              <a:rPr lang="it-IT" sz="2800" b="1" dirty="0" err="1" smtClean="0">
                <a:solidFill>
                  <a:srgbClr val="FFFF00"/>
                </a:solidFill>
              </a:rPr>
              <a:t>energy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that</a:t>
            </a:r>
            <a:r>
              <a:rPr lang="it-IT" sz="2800" b="1" dirty="0" smtClean="0">
                <a:solidFill>
                  <a:srgbClr val="FFFF00"/>
                </a:solidFill>
              </a:rPr>
              <a:t> I gain with the treatment of the </a:t>
            </a:r>
            <a:r>
              <a:rPr lang="it-IT" sz="2800" b="1" dirty="0" err="1" smtClean="0">
                <a:solidFill>
                  <a:srgbClr val="FFFF00"/>
                </a:solidFill>
              </a:rPr>
              <a:t>escape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point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only</a:t>
            </a:r>
            <a:r>
              <a:rPr lang="it-IT" sz="2800" b="1" dirty="0" smtClean="0">
                <a:solidFill>
                  <a:srgbClr val="FFFF00"/>
                </a:solidFill>
              </a:rPr>
              <a:t> ? </a:t>
            </a:r>
          </a:p>
          <a:p>
            <a:endParaRPr lang="it-IT" b="1" dirty="0" smtClean="0"/>
          </a:p>
          <a:p>
            <a:r>
              <a:rPr lang="it-IT" dirty="0" err="1" smtClean="0"/>
              <a:t>Velocity</a:t>
            </a:r>
            <a:r>
              <a:rPr lang="it-IT" dirty="0" smtClean="0"/>
              <a:t> and flow volume are </a:t>
            </a:r>
            <a:r>
              <a:rPr lang="it-IT" dirty="0" err="1" smtClean="0"/>
              <a:t>related</a:t>
            </a:r>
            <a:r>
              <a:rPr lang="it-IT" dirty="0" smtClean="0"/>
              <a:t> , i can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diastolic</a:t>
            </a:r>
            <a:r>
              <a:rPr lang="it-IT" dirty="0" smtClean="0"/>
              <a:t> </a:t>
            </a:r>
            <a:r>
              <a:rPr lang="it-IT" dirty="0" err="1" smtClean="0"/>
              <a:t>speed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</a:t>
            </a:r>
            <a:r>
              <a:rPr lang="it-IT" dirty="0" err="1"/>
              <a:t>a</a:t>
            </a:r>
            <a:r>
              <a:rPr lang="it-IT" dirty="0" err="1" smtClean="0"/>
              <a:t>fter</a:t>
            </a:r>
            <a:r>
              <a:rPr lang="it-IT" dirty="0" smtClean="0"/>
              <a:t> the </a:t>
            </a:r>
            <a:r>
              <a:rPr lang="it-IT" dirty="0" err="1" smtClean="0"/>
              <a:t>escape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treatment, or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compression</a:t>
            </a:r>
            <a:r>
              <a:rPr lang="it-IT" dirty="0" smtClean="0"/>
              <a:t> of the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axe</a:t>
            </a:r>
            <a:r>
              <a:rPr lang="it-IT" dirty="0" smtClean="0"/>
              <a:t> in the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third</a:t>
            </a:r>
            <a:r>
              <a:rPr lang="it-IT" dirty="0" smtClean="0"/>
              <a:t> of the  </a:t>
            </a:r>
            <a:r>
              <a:rPr lang="it-IT" dirty="0" err="1" smtClean="0"/>
              <a:t>thight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err="1" smtClean="0"/>
              <a:t>Because</a:t>
            </a:r>
            <a:r>
              <a:rPr lang="it-IT" dirty="0" smtClean="0"/>
              <a:t> : Flow rate= Tube </a:t>
            </a:r>
            <a:r>
              <a:rPr lang="it-IT" dirty="0" err="1" smtClean="0"/>
              <a:t>Section</a:t>
            </a:r>
            <a:r>
              <a:rPr lang="it-IT" dirty="0" smtClean="0"/>
              <a:t> x </a:t>
            </a:r>
            <a:r>
              <a:rPr lang="it-IT" dirty="0" err="1" smtClean="0"/>
              <a:t>Velocity</a:t>
            </a:r>
            <a:r>
              <a:rPr lang="it-IT" dirty="0" smtClean="0"/>
              <a:t> , </a:t>
            </a:r>
            <a:r>
              <a:rPr lang="it-IT" dirty="0" err="1" smtClean="0"/>
              <a:t>if</a:t>
            </a:r>
            <a:r>
              <a:rPr lang="it-IT" dirty="0" smtClean="0"/>
              <a:t> I </a:t>
            </a:r>
            <a:r>
              <a:rPr lang="it-IT" dirty="0" err="1" smtClean="0"/>
              <a:t>close</a:t>
            </a:r>
            <a:r>
              <a:rPr lang="it-IT" dirty="0" smtClean="0"/>
              <a:t>  the shunt, the flow rate </a:t>
            </a:r>
            <a:r>
              <a:rPr lang="it-IT" dirty="0" err="1" smtClean="0"/>
              <a:t>decrease</a:t>
            </a:r>
            <a:r>
              <a:rPr lang="it-IT" dirty="0" smtClean="0"/>
              <a:t> and </a:t>
            </a:r>
            <a:r>
              <a:rPr lang="it-IT" dirty="0" err="1" smtClean="0"/>
              <a:t>velocity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the tube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immidiately</a:t>
            </a:r>
            <a:r>
              <a:rPr lang="it-IT" dirty="0" smtClean="0"/>
              <a:t> </a:t>
            </a:r>
            <a:r>
              <a:rPr lang="it-IT" dirty="0" err="1" smtClean="0"/>
              <a:t>dosen’t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to </a:t>
            </a:r>
            <a:r>
              <a:rPr lang="it-IT" dirty="0" err="1" smtClean="0"/>
              <a:t>verify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73100" y="4025900"/>
            <a:ext cx="8263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Questa è solo una cosa teorica , io non l’ho mai fatto. </a:t>
            </a:r>
          </a:p>
          <a:p>
            <a:r>
              <a:rPr lang="it-IT" sz="2800" dirty="0" smtClean="0"/>
              <a:t>Questa slide secondo me è da togliere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7769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6400" y="589483"/>
            <a:ext cx="79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b="1" dirty="0" smtClean="0"/>
              <a:t>Evaluation of the </a:t>
            </a:r>
            <a:r>
              <a:rPr lang="it-IT" b="1" dirty="0" err="1" smtClean="0"/>
              <a:t>perforator</a:t>
            </a:r>
            <a:r>
              <a:rPr lang="it-IT" b="1" dirty="0" smtClean="0"/>
              <a:t> </a:t>
            </a:r>
            <a:r>
              <a:rPr lang="it-IT" b="1" dirty="0" err="1" smtClean="0"/>
              <a:t>caliber</a:t>
            </a:r>
            <a:r>
              <a:rPr lang="it-IT" b="1" dirty="0" smtClean="0"/>
              <a:t> in relation to the </a:t>
            </a:r>
            <a:r>
              <a:rPr lang="it-IT" b="1" dirty="0" err="1" smtClean="0"/>
              <a:t>saphena</a:t>
            </a:r>
            <a:r>
              <a:rPr lang="it-IT" b="1" dirty="0" smtClean="0"/>
              <a:t> </a:t>
            </a:r>
            <a:r>
              <a:rPr lang="it-IT" b="1" dirty="0" err="1" smtClean="0"/>
              <a:t>caliber</a:t>
            </a:r>
            <a:endParaRPr lang="it-IT" b="1" dirty="0" smtClean="0"/>
          </a:p>
          <a:p>
            <a:pPr marL="285750" indent="-285750">
              <a:buFont typeface="Arial"/>
              <a:buChar char="•"/>
            </a:pPr>
            <a:endParaRPr lang="it-IT" b="1" dirty="0" smtClean="0"/>
          </a:p>
          <a:p>
            <a:pPr marL="285750" indent="-285750">
              <a:buFont typeface="Arial"/>
              <a:buChar char="•"/>
            </a:pPr>
            <a:r>
              <a:rPr lang="it-IT" b="1" dirty="0" smtClean="0"/>
              <a:t>Evaluation of the angle of </a:t>
            </a:r>
            <a:r>
              <a:rPr lang="it-IT" b="1" dirty="0" err="1" smtClean="0"/>
              <a:t>insertion</a:t>
            </a:r>
            <a:r>
              <a:rPr lang="it-IT" b="1" dirty="0" smtClean="0"/>
              <a:t> of the </a:t>
            </a:r>
            <a:r>
              <a:rPr lang="it-IT" b="1" dirty="0" err="1" smtClean="0"/>
              <a:t>perforator</a:t>
            </a:r>
            <a:r>
              <a:rPr lang="it-IT" b="1" dirty="0" smtClean="0"/>
              <a:t> in the </a:t>
            </a:r>
            <a:r>
              <a:rPr lang="it-IT" b="1" dirty="0" err="1" smtClean="0"/>
              <a:t>saphenous</a:t>
            </a:r>
            <a:r>
              <a:rPr lang="it-IT" b="1" dirty="0" smtClean="0"/>
              <a:t> </a:t>
            </a:r>
            <a:r>
              <a:rPr lang="it-IT" b="1" dirty="0" err="1" smtClean="0"/>
              <a:t>axe</a:t>
            </a:r>
            <a:endParaRPr lang="it-IT" b="1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06400" y="183467"/>
            <a:ext cx="848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>
                <a:solidFill>
                  <a:srgbClr val="FFFF00"/>
                </a:solidFill>
              </a:rPr>
              <a:t>check-up of the </a:t>
            </a:r>
            <a:r>
              <a:rPr lang="it-IT" sz="2000" b="1" dirty="0" err="1">
                <a:solidFill>
                  <a:srgbClr val="FFFF00"/>
                </a:solidFill>
              </a:rPr>
              <a:t>saphenous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axe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above</a:t>
            </a:r>
            <a:r>
              <a:rPr lang="it-IT" sz="2000" b="1" dirty="0">
                <a:solidFill>
                  <a:srgbClr val="FFFF00"/>
                </a:solidFill>
              </a:rPr>
              <a:t> the </a:t>
            </a:r>
            <a:r>
              <a:rPr lang="it-IT" sz="2000" b="1" dirty="0" err="1">
                <a:solidFill>
                  <a:srgbClr val="FFFF00"/>
                </a:solidFill>
              </a:rPr>
              <a:t>interruption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2449631" y="5435160"/>
            <a:ext cx="845191" cy="589806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co 428"/>
          <p:cNvSpPr>
            <a:spLocks/>
          </p:cNvSpPr>
          <p:nvPr/>
        </p:nvSpPr>
        <p:spPr bwMode="auto">
          <a:xfrm flipV="1">
            <a:off x="3412428" y="2033506"/>
            <a:ext cx="282912" cy="21935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11"/>
              <a:gd name="T1" fmla="*/ 0 h 21600"/>
              <a:gd name="T2" fmla="*/ 21211 w 21211"/>
              <a:gd name="T3" fmla="*/ 17520 h 21600"/>
              <a:gd name="T4" fmla="*/ 0 w 212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1" h="21600" fill="none" extrusionOk="0">
                <a:moveTo>
                  <a:pt x="0" y="-1"/>
                </a:moveTo>
                <a:cubicBezTo>
                  <a:pt x="10356" y="-1"/>
                  <a:pt x="19254" y="7350"/>
                  <a:pt x="21211" y="17519"/>
                </a:cubicBezTo>
              </a:path>
              <a:path w="21211" h="21600" stroke="0" extrusionOk="0">
                <a:moveTo>
                  <a:pt x="0" y="-1"/>
                </a:moveTo>
                <a:cubicBezTo>
                  <a:pt x="10356" y="-1"/>
                  <a:pt x="19254" y="7350"/>
                  <a:pt x="21211" y="1751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9" name="Arco 429"/>
          <p:cNvSpPr>
            <a:spLocks/>
          </p:cNvSpPr>
          <p:nvPr/>
        </p:nvSpPr>
        <p:spPr bwMode="auto">
          <a:xfrm flipV="1">
            <a:off x="3151127" y="4324973"/>
            <a:ext cx="288807" cy="1817505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20" name="Group 430"/>
          <p:cNvGrpSpPr>
            <a:grpSpLocks/>
          </p:cNvGrpSpPr>
          <p:nvPr/>
        </p:nvGrpSpPr>
        <p:grpSpPr bwMode="auto">
          <a:xfrm>
            <a:off x="3412428" y="4227046"/>
            <a:ext cx="94304" cy="438708"/>
            <a:chOff x="3840" y="2448"/>
            <a:chExt cx="96" cy="752"/>
          </a:xfrm>
        </p:grpSpPr>
        <p:sp>
          <p:nvSpPr>
            <p:cNvPr id="38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9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1" name="Arco 433"/>
          <p:cNvSpPr>
            <a:spLocks/>
          </p:cNvSpPr>
          <p:nvPr/>
        </p:nvSpPr>
        <p:spPr bwMode="auto">
          <a:xfrm>
            <a:off x="3160951" y="6134643"/>
            <a:ext cx="628693" cy="28594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2" name="Freeform 434"/>
          <p:cNvSpPr>
            <a:spLocks/>
          </p:cNvSpPr>
          <p:nvPr/>
        </p:nvSpPr>
        <p:spPr bwMode="auto">
          <a:xfrm>
            <a:off x="1714956" y="6284796"/>
            <a:ext cx="2577643" cy="219354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3" name="Arco 435"/>
          <p:cNvSpPr>
            <a:spLocks/>
          </p:cNvSpPr>
          <p:nvPr/>
        </p:nvSpPr>
        <p:spPr bwMode="auto">
          <a:xfrm flipH="1" flipV="1">
            <a:off x="1526348" y="4227046"/>
            <a:ext cx="188608" cy="200552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4" name="Arco 436"/>
          <p:cNvSpPr>
            <a:spLocks/>
          </p:cNvSpPr>
          <p:nvPr/>
        </p:nvSpPr>
        <p:spPr bwMode="auto">
          <a:xfrm flipH="1" flipV="1">
            <a:off x="1149132" y="2472214"/>
            <a:ext cx="377216" cy="175483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5" name="Oval 441"/>
          <p:cNvSpPr>
            <a:spLocks noChangeArrowheads="1"/>
          </p:cNvSpPr>
          <p:nvPr/>
        </p:nvSpPr>
        <p:spPr bwMode="auto">
          <a:xfrm>
            <a:off x="2500823" y="5894398"/>
            <a:ext cx="196467" cy="1305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Arco 442"/>
          <p:cNvSpPr>
            <a:spLocks/>
          </p:cNvSpPr>
          <p:nvPr/>
        </p:nvSpPr>
        <p:spPr bwMode="auto">
          <a:xfrm>
            <a:off x="2887862" y="4866829"/>
            <a:ext cx="125739" cy="134485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Arco 443"/>
          <p:cNvSpPr>
            <a:spLocks/>
          </p:cNvSpPr>
          <p:nvPr/>
        </p:nvSpPr>
        <p:spPr bwMode="auto">
          <a:xfrm>
            <a:off x="1872129" y="4877274"/>
            <a:ext cx="123773" cy="133179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Arco 444"/>
          <p:cNvSpPr>
            <a:spLocks/>
          </p:cNvSpPr>
          <p:nvPr/>
        </p:nvSpPr>
        <p:spPr bwMode="auto">
          <a:xfrm>
            <a:off x="2636384" y="2664149"/>
            <a:ext cx="121809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448"/>
          <p:cNvSpPr>
            <a:spLocks noChangeShapeType="1"/>
          </p:cNvSpPr>
          <p:nvPr/>
        </p:nvSpPr>
        <p:spPr bwMode="auto">
          <a:xfrm>
            <a:off x="1997868" y="403902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" name="Line 449"/>
          <p:cNvSpPr>
            <a:spLocks noChangeShapeType="1"/>
          </p:cNvSpPr>
          <p:nvPr/>
        </p:nvSpPr>
        <p:spPr bwMode="auto">
          <a:xfrm>
            <a:off x="2186476" y="403902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1" name="Line 450"/>
          <p:cNvSpPr>
            <a:spLocks noChangeShapeType="1"/>
          </p:cNvSpPr>
          <p:nvPr/>
        </p:nvSpPr>
        <p:spPr bwMode="auto">
          <a:xfrm>
            <a:off x="2092172" y="3913683"/>
            <a:ext cx="0" cy="2506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2" name="Line 451"/>
          <p:cNvSpPr>
            <a:spLocks noChangeShapeType="1"/>
          </p:cNvSpPr>
          <p:nvPr/>
        </p:nvSpPr>
        <p:spPr bwMode="auto">
          <a:xfrm>
            <a:off x="1997868" y="234686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3" name="Line 452"/>
          <p:cNvSpPr>
            <a:spLocks noChangeShapeType="1"/>
          </p:cNvSpPr>
          <p:nvPr/>
        </p:nvSpPr>
        <p:spPr bwMode="auto">
          <a:xfrm>
            <a:off x="2186476" y="234686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4" name="Line 453"/>
          <p:cNvSpPr>
            <a:spLocks noChangeShapeType="1"/>
          </p:cNvSpPr>
          <p:nvPr/>
        </p:nvSpPr>
        <p:spPr bwMode="auto">
          <a:xfrm>
            <a:off x="2092172" y="2221524"/>
            <a:ext cx="0" cy="2506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35" name="Group 454"/>
          <p:cNvGrpSpPr>
            <a:grpSpLocks/>
          </p:cNvGrpSpPr>
          <p:nvPr/>
        </p:nvGrpSpPr>
        <p:grpSpPr bwMode="auto">
          <a:xfrm flipH="1">
            <a:off x="1620652" y="6232569"/>
            <a:ext cx="94304" cy="250690"/>
            <a:chOff x="3840" y="2448"/>
            <a:chExt cx="96" cy="752"/>
          </a:xfrm>
        </p:grpSpPr>
        <p:sp>
          <p:nvSpPr>
            <p:cNvPr id="36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7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9" name="Arco 8"/>
          <p:cNvSpPr/>
          <p:nvPr/>
        </p:nvSpPr>
        <p:spPr>
          <a:xfrm>
            <a:off x="1497363" y="2472214"/>
            <a:ext cx="1516237" cy="1323069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3013600" y="3136410"/>
            <a:ext cx="0" cy="3096158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o 10"/>
          <p:cNvSpPr/>
          <p:nvPr/>
        </p:nvSpPr>
        <p:spPr>
          <a:xfrm>
            <a:off x="1714956" y="2346869"/>
            <a:ext cx="1183786" cy="664196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3160951" y="3407019"/>
            <a:ext cx="0" cy="6320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167466" y="4950117"/>
            <a:ext cx="0" cy="9442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>
            <a:off x="2360363" y="4818889"/>
            <a:ext cx="647826" cy="75823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197905" y="4818889"/>
            <a:ext cx="173886" cy="1312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2249391" y="2218381"/>
            <a:ext cx="251432" cy="587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2636384" y="4991847"/>
            <a:ext cx="656462" cy="1910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igura a mano libera 44"/>
          <p:cNvSpPr/>
          <p:nvPr/>
        </p:nvSpPr>
        <p:spPr>
          <a:xfrm>
            <a:off x="6119931" y="5379079"/>
            <a:ext cx="845191" cy="589806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uppo 45"/>
          <p:cNvGrpSpPr/>
          <p:nvPr/>
        </p:nvGrpSpPr>
        <p:grpSpPr>
          <a:xfrm flipH="1">
            <a:off x="4819432" y="1977425"/>
            <a:ext cx="3143467" cy="4470644"/>
            <a:chOff x="457200" y="685800"/>
            <a:chExt cx="2540000" cy="5435600"/>
          </a:xfrm>
        </p:grpSpPr>
        <p:sp>
          <p:nvSpPr>
            <p:cNvPr id="56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7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58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76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77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59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0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1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2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3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8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9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0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1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2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73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74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75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47" name="Arco 46"/>
          <p:cNvSpPr/>
          <p:nvPr/>
        </p:nvSpPr>
        <p:spPr>
          <a:xfrm>
            <a:off x="5167663" y="2416133"/>
            <a:ext cx="1516237" cy="1323069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>
            <a:off x="6683900" y="3080329"/>
            <a:ext cx="0" cy="3096158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o 48"/>
          <p:cNvSpPr/>
          <p:nvPr/>
        </p:nvSpPr>
        <p:spPr>
          <a:xfrm>
            <a:off x="5385256" y="2290788"/>
            <a:ext cx="1183786" cy="664196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/>
          <p:cNvCxnSpPr/>
          <p:nvPr/>
        </p:nvCxnSpPr>
        <p:spPr>
          <a:xfrm>
            <a:off x="6831251" y="3350938"/>
            <a:ext cx="0" cy="6320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6837766" y="4894036"/>
            <a:ext cx="0" cy="9442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igura a mano libera 51"/>
          <p:cNvSpPr/>
          <p:nvPr/>
        </p:nvSpPr>
        <p:spPr>
          <a:xfrm rot="19650991">
            <a:off x="5985090" y="4655287"/>
            <a:ext cx="768247" cy="117664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5997237" y="4877274"/>
            <a:ext cx="173886" cy="1312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arrotondato 53"/>
          <p:cNvSpPr/>
          <p:nvPr/>
        </p:nvSpPr>
        <p:spPr>
          <a:xfrm>
            <a:off x="5919691" y="2162300"/>
            <a:ext cx="251432" cy="587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 rot="19745196">
            <a:off x="6451326" y="4715228"/>
            <a:ext cx="656462" cy="1910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4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38300" y="257798"/>
            <a:ext cx="551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FFFF00"/>
                </a:solidFill>
              </a:rPr>
              <a:t>Haemodinamic</a:t>
            </a:r>
            <a:r>
              <a:rPr lang="it-IT" sz="2000" b="1" dirty="0">
                <a:solidFill>
                  <a:srgbClr val="FFFF00"/>
                </a:solidFill>
              </a:rPr>
              <a:t> check-up of </a:t>
            </a:r>
            <a:r>
              <a:rPr lang="it-IT" sz="2000" b="1" dirty="0" smtClean="0">
                <a:solidFill>
                  <a:srgbClr val="FFFF00"/>
                </a:solidFill>
              </a:rPr>
              <a:t>the </a:t>
            </a:r>
            <a:r>
              <a:rPr lang="it-IT" sz="2000" b="1" dirty="0" err="1" smtClean="0">
                <a:solidFill>
                  <a:srgbClr val="FFFF00"/>
                </a:solidFill>
              </a:rPr>
              <a:t>perforator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vein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67177" y="2781300"/>
            <a:ext cx="3729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Systole</a:t>
            </a:r>
            <a:r>
              <a:rPr lang="it-IT" dirty="0" smtClean="0"/>
              <a:t>: </a:t>
            </a:r>
          </a:p>
          <a:p>
            <a:r>
              <a:rPr lang="it-IT" dirty="0" err="1" smtClean="0"/>
              <a:t>Static</a:t>
            </a:r>
            <a:r>
              <a:rPr lang="it-IT" dirty="0" smtClean="0"/>
              <a:t> pressure in the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saphena</a:t>
            </a:r>
            <a:endParaRPr lang="it-IT" dirty="0" smtClean="0"/>
          </a:p>
          <a:p>
            <a:r>
              <a:rPr lang="it-IT" dirty="0" smtClean="0"/>
              <a:t>Aspirative </a:t>
            </a:r>
            <a:r>
              <a:rPr lang="it-IT" dirty="0" err="1" smtClean="0"/>
              <a:t>gradient</a:t>
            </a:r>
            <a:r>
              <a:rPr lang="it-IT" dirty="0" smtClean="0"/>
              <a:t> in the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veins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Systolic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in the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saphena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16377" y="4406900"/>
            <a:ext cx="406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Diastole:</a:t>
            </a:r>
          </a:p>
          <a:p>
            <a:r>
              <a:rPr lang="it-IT" dirty="0" err="1" smtClean="0"/>
              <a:t>Kinetic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in the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saphena</a:t>
            </a:r>
            <a:endParaRPr lang="it-IT" dirty="0" smtClean="0"/>
          </a:p>
          <a:p>
            <a:r>
              <a:rPr lang="it-IT" dirty="0" err="1" smtClean="0"/>
              <a:t>Caliper</a:t>
            </a:r>
            <a:r>
              <a:rPr lang="it-IT" dirty="0" smtClean="0"/>
              <a:t> of the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saphena</a:t>
            </a:r>
            <a:endParaRPr lang="it-IT" dirty="0" smtClean="0"/>
          </a:p>
          <a:p>
            <a:r>
              <a:rPr lang="it-IT" dirty="0" smtClean="0"/>
              <a:t>Angle of </a:t>
            </a:r>
            <a:r>
              <a:rPr lang="it-IT" dirty="0" err="1" smtClean="0"/>
              <a:t>insertion</a:t>
            </a:r>
            <a:r>
              <a:rPr lang="it-IT" dirty="0" smtClean="0"/>
              <a:t> in the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axe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16377" y="5821067"/>
            <a:ext cx="692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Usually</a:t>
            </a:r>
            <a:r>
              <a:rPr lang="it-IT" sz="2400" b="1" dirty="0" smtClean="0"/>
              <a:t> </a:t>
            </a:r>
            <a:r>
              <a:rPr lang="it-IT" sz="2400" b="1" dirty="0" err="1"/>
              <a:t>during</a:t>
            </a:r>
            <a:r>
              <a:rPr lang="it-IT" sz="2400" b="1" dirty="0"/>
              <a:t> </a:t>
            </a:r>
            <a:r>
              <a:rPr lang="it-IT" sz="2400" b="1" dirty="0" smtClean="0"/>
              <a:t>diastole the </a:t>
            </a:r>
            <a:r>
              <a:rPr lang="it-IT" sz="2400" b="1" dirty="0" err="1" smtClean="0"/>
              <a:t>perforator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reflux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5177" y="819834"/>
            <a:ext cx="735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smtClean="0"/>
              <a:t>The </a:t>
            </a:r>
            <a:r>
              <a:rPr lang="it-IT" sz="2400" b="1" dirty="0" err="1" smtClean="0"/>
              <a:t>perforator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runs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like</a:t>
            </a:r>
            <a:r>
              <a:rPr lang="it-IT" sz="2400" b="1" dirty="0" smtClean="0"/>
              <a:t> e Terminal </a:t>
            </a:r>
            <a:r>
              <a:rPr lang="it-IT" sz="2400" b="1" dirty="0" err="1" smtClean="0"/>
              <a:t>Perforator</a:t>
            </a:r>
            <a:endParaRPr lang="it-IT" sz="2400" b="1" dirty="0" smtClean="0"/>
          </a:p>
          <a:p>
            <a:pPr marL="342900" indent="-342900">
              <a:buFont typeface="Arial"/>
              <a:buChar char="•"/>
            </a:pPr>
            <a:r>
              <a:rPr lang="it-IT" sz="2400" b="1" dirty="0" smtClean="0"/>
              <a:t>The </a:t>
            </a:r>
            <a:r>
              <a:rPr lang="it-IT" sz="2400" b="1" dirty="0" err="1" smtClean="0"/>
              <a:t>perforator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runs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like</a:t>
            </a:r>
            <a:r>
              <a:rPr lang="it-IT" sz="2400" b="1" dirty="0" smtClean="0"/>
              <a:t> a non Terminal </a:t>
            </a:r>
            <a:r>
              <a:rPr lang="it-IT" sz="2400" b="1" dirty="0" err="1"/>
              <a:t>P</a:t>
            </a:r>
            <a:r>
              <a:rPr lang="it-IT" sz="2400" b="1" dirty="0" err="1" smtClean="0"/>
              <a:t>erforator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55700" y="2325132"/>
            <a:ext cx="422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The </a:t>
            </a:r>
            <a:r>
              <a:rPr lang="it-IT" sz="2000" b="1" dirty="0" err="1" smtClean="0"/>
              <a:t>haemodynamic</a:t>
            </a:r>
            <a:r>
              <a:rPr lang="it-IT" sz="2000" b="1" dirty="0" smtClean="0"/>
              <a:t> pattern </a:t>
            </a:r>
            <a:r>
              <a:rPr lang="it-IT" sz="2000" b="1" dirty="0" err="1" smtClean="0"/>
              <a:t>depends</a:t>
            </a:r>
            <a:r>
              <a:rPr lang="it-IT" sz="2000" b="1" dirty="0" smtClean="0"/>
              <a:t>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67750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ccia giù 60"/>
          <p:cNvSpPr/>
          <p:nvPr/>
        </p:nvSpPr>
        <p:spPr>
          <a:xfrm>
            <a:off x="2839490" y="4105052"/>
            <a:ext cx="313267" cy="214436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638300" y="257798"/>
            <a:ext cx="551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FFFF00"/>
                </a:solidFill>
              </a:rPr>
              <a:t>Haemodinamic</a:t>
            </a:r>
            <a:r>
              <a:rPr lang="it-IT" sz="2000" b="1" dirty="0">
                <a:solidFill>
                  <a:srgbClr val="FFFF00"/>
                </a:solidFill>
              </a:rPr>
              <a:t> check-up of </a:t>
            </a:r>
            <a:r>
              <a:rPr lang="it-IT" sz="2000" b="1" dirty="0" smtClean="0">
                <a:solidFill>
                  <a:srgbClr val="FFFF00"/>
                </a:solidFill>
              </a:rPr>
              <a:t>the </a:t>
            </a:r>
            <a:r>
              <a:rPr lang="it-IT" sz="2000" b="1" dirty="0" err="1" smtClean="0">
                <a:solidFill>
                  <a:srgbClr val="FFFF00"/>
                </a:solidFill>
              </a:rPr>
              <a:t>perforator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vein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0400" y="657908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Effect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sapheous</a:t>
            </a:r>
            <a:r>
              <a:rPr lang="it-IT" sz="2400" dirty="0" smtClean="0"/>
              <a:t> </a:t>
            </a:r>
            <a:r>
              <a:rPr lang="it-IT" sz="2400" dirty="0" err="1" smtClean="0"/>
              <a:t>axe</a:t>
            </a:r>
            <a:r>
              <a:rPr lang="it-IT" sz="2400" dirty="0" smtClean="0"/>
              <a:t> </a:t>
            </a:r>
            <a:r>
              <a:rPr lang="it-IT" sz="2400" dirty="0" err="1" smtClean="0"/>
              <a:t>terminalization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Haemodinamic</a:t>
            </a:r>
            <a:r>
              <a:rPr lang="it-IT" sz="2400" dirty="0"/>
              <a:t> </a:t>
            </a:r>
            <a:r>
              <a:rPr lang="it-IT" sz="2400" dirty="0" err="1" smtClean="0"/>
              <a:t>behavior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perforator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73213" y="1488905"/>
            <a:ext cx="188885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Dyastolic</a:t>
            </a:r>
            <a:r>
              <a:rPr lang="it-IT" b="1" dirty="0" smtClean="0"/>
              <a:t> </a:t>
            </a:r>
            <a:r>
              <a:rPr lang="it-IT" b="1" dirty="0" err="1" smtClean="0"/>
              <a:t>Events</a:t>
            </a:r>
            <a:endParaRPr lang="it-IT" b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555171" y="2352452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247867" y="2419648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247867" y="4651896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213067" y="2419648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213067" y="4651896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549071" y="2425700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247867" y="4130452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247867" y="4651896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409371" y="2568352"/>
            <a:ext cx="88900" cy="3276600"/>
          </a:xfrm>
          <a:prstGeom prst="straightConnector1">
            <a:avLst/>
          </a:prstGeom>
          <a:ln w="76200" cmpd="sng">
            <a:solidFill>
              <a:schemeClr val="accent6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igura a mano libera 21"/>
          <p:cNvSpPr/>
          <p:nvPr/>
        </p:nvSpPr>
        <p:spPr>
          <a:xfrm>
            <a:off x="1380671" y="4397152"/>
            <a:ext cx="965237" cy="901700"/>
          </a:xfrm>
          <a:custGeom>
            <a:avLst/>
            <a:gdLst>
              <a:gd name="connsiteX0" fmla="*/ 0 w 965237"/>
              <a:gd name="connsiteY0" fmla="*/ 0 h 901700"/>
              <a:gd name="connsiteX1" fmla="*/ 800100 w 965237"/>
              <a:gd name="connsiteY1" fmla="*/ 12700 h 901700"/>
              <a:gd name="connsiteX2" fmla="*/ 939800 w 965237"/>
              <a:gd name="connsiteY2" fmla="*/ 101600 h 901700"/>
              <a:gd name="connsiteX3" fmla="*/ 965200 w 965237"/>
              <a:gd name="connsiteY3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37" h="901700">
                <a:moveTo>
                  <a:pt x="0" y="0"/>
                </a:moveTo>
                <a:lnTo>
                  <a:pt x="800100" y="12700"/>
                </a:lnTo>
                <a:cubicBezTo>
                  <a:pt x="956733" y="29633"/>
                  <a:pt x="912283" y="-46567"/>
                  <a:pt x="939800" y="101600"/>
                </a:cubicBezTo>
                <a:cubicBezTo>
                  <a:pt x="967317" y="249767"/>
                  <a:pt x="965200" y="901700"/>
                  <a:pt x="965200" y="901700"/>
                </a:cubicBezTo>
              </a:path>
            </a:pathLst>
          </a:custGeom>
          <a:ln w="76200" cmpd="sng">
            <a:solidFill>
              <a:srgbClr val="9EE4D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co 22"/>
          <p:cNvSpPr/>
          <p:nvPr/>
        </p:nvSpPr>
        <p:spPr>
          <a:xfrm flipV="1">
            <a:off x="248650" y="3546252"/>
            <a:ext cx="613042" cy="393700"/>
          </a:xfrm>
          <a:prstGeom prst="arc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/>
          <p:cNvSpPr/>
          <p:nvPr/>
        </p:nvSpPr>
        <p:spPr>
          <a:xfrm flipH="1" flipV="1">
            <a:off x="941346" y="3546252"/>
            <a:ext cx="613042" cy="393700"/>
          </a:xfrm>
          <a:prstGeom prst="arc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237671" y="2796952"/>
            <a:ext cx="1305738" cy="393700"/>
            <a:chOff x="988879" y="3771900"/>
            <a:chExt cx="1305738" cy="393700"/>
          </a:xfrm>
        </p:grpSpPr>
        <p:sp>
          <p:nvSpPr>
            <p:cNvPr id="25" name="Arco 24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Arco 25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48650" y="4715396"/>
            <a:ext cx="1305738" cy="393700"/>
            <a:chOff x="988879" y="3771900"/>
            <a:chExt cx="1305738" cy="393700"/>
          </a:xfrm>
        </p:grpSpPr>
        <p:sp>
          <p:nvSpPr>
            <p:cNvPr id="29" name="Arco 28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Arco 29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299456" y="5516240"/>
            <a:ext cx="1305738" cy="393700"/>
            <a:chOff x="988879" y="3771900"/>
            <a:chExt cx="1305738" cy="393700"/>
          </a:xfrm>
        </p:grpSpPr>
        <p:sp>
          <p:nvSpPr>
            <p:cNvPr id="32" name="Arco 31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Arco 32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2549071" y="2056368"/>
            <a:ext cx="197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Mgh</a:t>
            </a:r>
            <a:r>
              <a:rPr lang="it-IT" dirty="0" smtClean="0"/>
              <a:t> + ½ mv2= C</a:t>
            </a:r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5021490" y="2318266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714186" y="2385462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714186" y="4617710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679386" y="2385462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6679386" y="4617710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7015390" y="2391514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714186" y="4096266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714186" y="4617710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6875690" y="2568352"/>
            <a:ext cx="0" cy="943714"/>
          </a:xfrm>
          <a:prstGeom prst="straightConnector1">
            <a:avLst/>
          </a:prstGeom>
          <a:ln w="76200" cmpd="sng">
            <a:solidFill>
              <a:schemeClr val="accent6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o 44"/>
          <p:cNvSpPr/>
          <p:nvPr/>
        </p:nvSpPr>
        <p:spPr>
          <a:xfrm flipV="1">
            <a:off x="4714969" y="3512066"/>
            <a:ext cx="613042" cy="393700"/>
          </a:xfrm>
          <a:prstGeom prst="arc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rco 45"/>
          <p:cNvSpPr/>
          <p:nvPr/>
        </p:nvSpPr>
        <p:spPr>
          <a:xfrm flipH="1" flipV="1">
            <a:off x="5407665" y="3512066"/>
            <a:ext cx="613042" cy="393700"/>
          </a:xfrm>
          <a:prstGeom prst="arc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/>
          <p:cNvGrpSpPr/>
          <p:nvPr/>
        </p:nvGrpSpPr>
        <p:grpSpPr>
          <a:xfrm>
            <a:off x="4703990" y="2762766"/>
            <a:ext cx="1305738" cy="393700"/>
            <a:chOff x="988879" y="3771900"/>
            <a:chExt cx="1305738" cy="393700"/>
          </a:xfrm>
        </p:grpSpPr>
        <p:sp>
          <p:nvSpPr>
            <p:cNvPr id="48" name="Arco 47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Arco 48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4714969" y="4681210"/>
            <a:ext cx="1305738" cy="393700"/>
            <a:chOff x="988879" y="3771900"/>
            <a:chExt cx="1305738" cy="393700"/>
          </a:xfrm>
        </p:grpSpPr>
        <p:sp>
          <p:nvSpPr>
            <p:cNvPr id="51" name="Arco 50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Arco 51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4765775" y="5482054"/>
            <a:ext cx="1305738" cy="393700"/>
            <a:chOff x="988879" y="3771900"/>
            <a:chExt cx="1305738" cy="393700"/>
          </a:xfrm>
        </p:grpSpPr>
        <p:sp>
          <p:nvSpPr>
            <p:cNvPr id="54" name="Arco 53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Arco 54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6" name="CasellaDiTesto 55"/>
          <p:cNvSpPr txBox="1"/>
          <p:nvPr/>
        </p:nvSpPr>
        <p:spPr>
          <a:xfrm>
            <a:off x="7116990" y="3612704"/>
            <a:ext cx="197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Mgh</a:t>
            </a:r>
            <a:r>
              <a:rPr lang="it-IT" dirty="0" smtClean="0"/>
              <a:t> + ½ mv2= C</a:t>
            </a:r>
            <a:endParaRPr lang="it-IT" dirty="0"/>
          </a:p>
        </p:txBody>
      </p:sp>
      <p:grpSp>
        <p:nvGrpSpPr>
          <p:cNvPr id="59" name="Gruppo 58"/>
          <p:cNvGrpSpPr/>
          <p:nvPr/>
        </p:nvGrpSpPr>
        <p:grpSpPr>
          <a:xfrm>
            <a:off x="3594100" y="2534166"/>
            <a:ext cx="355600" cy="1785322"/>
            <a:chOff x="3594100" y="2534166"/>
            <a:chExt cx="355600" cy="1785322"/>
          </a:xfrm>
          <a:solidFill>
            <a:schemeClr val="tx1">
              <a:lumMod val="75000"/>
            </a:schemeClr>
          </a:solidFill>
        </p:grpSpPr>
        <p:sp>
          <p:nvSpPr>
            <p:cNvPr id="58" name="Freccia giù 57"/>
            <p:cNvSpPr/>
            <p:nvPr/>
          </p:nvSpPr>
          <p:spPr>
            <a:xfrm>
              <a:off x="3635896" y="3789040"/>
              <a:ext cx="266700" cy="530448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Triangolo isoscele 56"/>
            <p:cNvSpPr/>
            <p:nvPr/>
          </p:nvSpPr>
          <p:spPr>
            <a:xfrm>
              <a:off x="3594100" y="2534166"/>
              <a:ext cx="355600" cy="1562100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2" name="Triangolo isoscele 61"/>
          <p:cNvSpPr/>
          <p:nvPr/>
        </p:nvSpPr>
        <p:spPr>
          <a:xfrm flipV="1">
            <a:off x="2814092" y="2542952"/>
            <a:ext cx="355600" cy="1562100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arrotondato 72"/>
          <p:cNvSpPr/>
          <p:nvPr/>
        </p:nvSpPr>
        <p:spPr>
          <a:xfrm>
            <a:off x="6443133" y="4715396"/>
            <a:ext cx="863600" cy="35951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Triangolo isoscele 74"/>
          <p:cNvSpPr/>
          <p:nvPr/>
        </p:nvSpPr>
        <p:spPr>
          <a:xfrm flipV="1">
            <a:off x="8153400" y="3982036"/>
            <a:ext cx="355600" cy="582736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Triangolo isoscele 75"/>
          <p:cNvSpPr/>
          <p:nvPr/>
        </p:nvSpPr>
        <p:spPr>
          <a:xfrm>
            <a:off x="7306733" y="3971474"/>
            <a:ext cx="355600" cy="582736"/>
          </a:xfrm>
          <a:prstGeom prst="triangle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Figura a mano libera 76"/>
          <p:cNvSpPr/>
          <p:nvPr/>
        </p:nvSpPr>
        <p:spPr>
          <a:xfrm>
            <a:off x="5956300" y="3708400"/>
            <a:ext cx="941285" cy="660400"/>
          </a:xfrm>
          <a:custGeom>
            <a:avLst/>
            <a:gdLst>
              <a:gd name="connsiteX0" fmla="*/ 914400 w 941285"/>
              <a:gd name="connsiteY0" fmla="*/ 0 h 660400"/>
              <a:gd name="connsiteX1" fmla="*/ 914400 w 941285"/>
              <a:gd name="connsiteY1" fmla="*/ 508000 h 660400"/>
              <a:gd name="connsiteX2" fmla="*/ 635000 w 941285"/>
              <a:gd name="connsiteY2" fmla="*/ 635000 h 660400"/>
              <a:gd name="connsiteX3" fmla="*/ 0 w 941285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285" h="660400">
                <a:moveTo>
                  <a:pt x="914400" y="0"/>
                </a:moveTo>
                <a:cubicBezTo>
                  <a:pt x="937683" y="201083"/>
                  <a:pt x="960967" y="402167"/>
                  <a:pt x="914400" y="508000"/>
                </a:cubicBezTo>
                <a:cubicBezTo>
                  <a:pt x="867833" y="613833"/>
                  <a:pt x="787400" y="609600"/>
                  <a:pt x="635000" y="635000"/>
                </a:cubicBezTo>
                <a:cubicBezTo>
                  <a:pt x="482600" y="660400"/>
                  <a:pt x="0" y="660400"/>
                  <a:pt x="0" y="660400"/>
                </a:cubicBezTo>
              </a:path>
            </a:pathLst>
          </a:custGeom>
          <a:ln w="76200" cmpd="sng">
            <a:solidFill>
              <a:srgbClr val="CCFFCC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58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38300" y="257798"/>
            <a:ext cx="551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FFFF00"/>
                </a:solidFill>
              </a:rPr>
              <a:t>Haemodinamic</a:t>
            </a:r>
            <a:r>
              <a:rPr lang="it-IT" sz="2000" b="1" dirty="0">
                <a:solidFill>
                  <a:srgbClr val="FFFF00"/>
                </a:solidFill>
              </a:rPr>
              <a:t> check-up of </a:t>
            </a:r>
            <a:r>
              <a:rPr lang="it-IT" sz="2000" b="1" dirty="0" smtClean="0">
                <a:solidFill>
                  <a:srgbClr val="FFFF00"/>
                </a:solidFill>
              </a:rPr>
              <a:t>the </a:t>
            </a:r>
            <a:r>
              <a:rPr lang="it-IT" sz="2000" b="1" dirty="0" err="1" smtClean="0">
                <a:solidFill>
                  <a:srgbClr val="FFFF00"/>
                </a:solidFill>
              </a:rPr>
              <a:t>perforator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vein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0400" y="657908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Effect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sapheous</a:t>
            </a:r>
            <a:r>
              <a:rPr lang="it-IT" sz="2400" dirty="0" smtClean="0"/>
              <a:t> </a:t>
            </a:r>
            <a:r>
              <a:rPr lang="it-IT" sz="2400" dirty="0" err="1" smtClean="0"/>
              <a:t>axe</a:t>
            </a:r>
            <a:r>
              <a:rPr lang="it-IT" sz="2400" dirty="0" smtClean="0"/>
              <a:t> </a:t>
            </a:r>
            <a:r>
              <a:rPr lang="it-IT" sz="2400" dirty="0" err="1" smtClean="0"/>
              <a:t>terminalization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Haemodinamic</a:t>
            </a:r>
            <a:r>
              <a:rPr lang="it-IT" sz="2400" dirty="0"/>
              <a:t> </a:t>
            </a:r>
            <a:r>
              <a:rPr lang="it-IT" sz="2400" dirty="0" err="1" smtClean="0"/>
              <a:t>behavior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perforator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36900" y="1488905"/>
            <a:ext cx="17702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Systolic</a:t>
            </a:r>
            <a:r>
              <a:rPr lang="it-IT" b="1" dirty="0" smtClean="0"/>
              <a:t>  </a:t>
            </a:r>
            <a:r>
              <a:rPr lang="it-IT" b="1" dirty="0" err="1" smtClean="0"/>
              <a:t>Events</a:t>
            </a:r>
            <a:endParaRPr lang="it-IT" b="1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890540" y="2348392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583236" y="2415588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583236" y="4647836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548436" y="2415588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548436" y="4647836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884440" y="2421640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583236" y="4126392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583236" y="4647836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 flipH="1" flipV="1">
            <a:off x="1247867" y="3496266"/>
            <a:ext cx="898071" cy="879252"/>
          </a:xfrm>
          <a:custGeom>
            <a:avLst/>
            <a:gdLst>
              <a:gd name="connsiteX0" fmla="*/ 0 w 965237"/>
              <a:gd name="connsiteY0" fmla="*/ 0 h 901700"/>
              <a:gd name="connsiteX1" fmla="*/ 800100 w 965237"/>
              <a:gd name="connsiteY1" fmla="*/ 12700 h 901700"/>
              <a:gd name="connsiteX2" fmla="*/ 939800 w 965237"/>
              <a:gd name="connsiteY2" fmla="*/ 101600 h 901700"/>
              <a:gd name="connsiteX3" fmla="*/ 965200 w 965237"/>
              <a:gd name="connsiteY3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37" h="901700">
                <a:moveTo>
                  <a:pt x="0" y="0"/>
                </a:moveTo>
                <a:lnTo>
                  <a:pt x="800100" y="12700"/>
                </a:lnTo>
                <a:cubicBezTo>
                  <a:pt x="956733" y="29633"/>
                  <a:pt x="912283" y="-46567"/>
                  <a:pt x="939800" y="101600"/>
                </a:cubicBezTo>
                <a:cubicBezTo>
                  <a:pt x="967317" y="249767"/>
                  <a:pt x="965200" y="901700"/>
                  <a:pt x="965200" y="901700"/>
                </a:cubicBezTo>
              </a:path>
            </a:pathLst>
          </a:custGeom>
          <a:ln w="76200" cmpd="sng">
            <a:solidFill>
              <a:srgbClr val="9EE4D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584019" y="3310640"/>
            <a:ext cx="1305738" cy="625252"/>
            <a:chOff x="248650" y="3314700"/>
            <a:chExt cx="1305738" cy="625252"/>
          </a:xfrm>
        </p:grpSpPr>
        <p:sp>
          <p:nvSpPr>
            <p:cNvPr id="15" name="Arco 14"/>
            <p:cNvSpPr/>
            <p:nvPr/>
          </p:nvSpPr>
          <p:spPr>
            <a:xfrm flipV="1">
              <a:off x="248650" y="3314700"/>
              <a:ext cx="500650" cy="625252"/>
            </a:xfrm>
            <a:prstGeom prst="arc">
              <a:avLst>
                <a:gd name="adj1" fmla="val 16947987"/>
                <a:gd name="adj2" fmla="val 0"/>
              </a:avLst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Arco 15"/>
            <p:cNvSpPr/>
            <p:nvPr/>
          </p:nvSpPr>
          <p:spPr>
            <a:xfrm flipH="1" flipV="1">
              <a:off x="992152" y="3314700"/>
              <a:ext cx="562236" cy="625252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573040" y="2792892"/>
            <a:ext cx="1305738" cy="393700"/>
            <a:chOff x="988879" y="3771900"/>
            <a:chExt cx="1305738" cy="393700"/>
          </a:xfrm>
        </p:grpSpPr>
        <p:sp>
          <p:nvSpPr>
            <p:cNvPr id="18" name="Arco 17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Arco 18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84019" y="4711336"/>
            <a:ext cx="1305738" cy="393700"/>
            <a:chOff x="988879" y="3771900"/>
            <a:chExt cx="1305738" cy="393700"/>
          </a:xfrm>
        </p:grpSpPr>
        <p:sp>
          <p:nvSpPr>
            <p:cNvPr id="21" name="Arco 20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Arco 21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34825" y="5512180"/>
            <a:ext cx="1305738" cy="393700"/>
            <a:chOff x="988879" y="3771900"/>
            <a:chExt cx="1305738" cy="393700"/>
          </a:xfrm>
        </p:grpSpPr>
        <p:sp>
          <p:nvSpPr>
            <p:cNvPr id="24" name="Arco 23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Arco 24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7" name="Connettore 1 26"/>
          <p:cNvCxnSpPr/>
          <p:nvPr/>
        </p:nvCxnSpPr>
        <p:spPr>
          <a:xfrm>
            <a:off x="5141417" y="2270418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5834113" y="2337614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834113" y="4569862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799313" y="2337614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799313" y="4569862"/>
            <a:ext cx="27594" cy="171080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35317" y="2343666"/>
            <a:ext cx="63500" cy="39370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834113" y="4048418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5834113" y="4569862"/>
            <a:ext cx="9652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 flipH="1" flipV="1">
            <a:off x="5498744" y="3418292"/>
            <a:ext cx="898071" cy="879252"/>
          </a:xfrm>
          <a:custGeom>
            <a:avLst/>
            <a:gdLst>
              <a:gd name="connsiteX0" fmla="*/ 0 w 965237"/>
              <a:gd name="connsiteY0" fmla="*/ 0 h 901700"/>
              <a:gd name="connsiteX1" fmla="*/ 800100 w 965237"/>
              <a:gd name="connsiteY1" fmla="*/ 12700 h 901700"/>
              <a:gd name="connsiteX2" fmla="*/ 939800 w 965237"/>
              <a:gd name="connsiteY2" fmla="*/ 101600 h 901700"/>
              <a:gd name="connsiteX3" fmla="*/ 965200 w 965237"/>
              <a:gd name="connsiteY3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37" h="901700">
                <a:moveTo>
                  <a:pt x="0" y="0"/>
                </a:moveTo>
                <a:lnTo>
                  <a:pt x="800100" y="12700"/>
                </a:lnTo>
                <a:cubicBezTo>
                  <a:pt x="956733" y="29633"/>
                  <a:pt x="912283" y="-46567"/>
                  <a:pt x="939800" y="101600"/>
                </a:cubicBezTo>
                <a:cubicBezTo>
                  <a:pt x="967317" y="249767"/>
                  <a:pt x="965200" y="901700"/>
                  <a:pt x="965200" y="901700"/>
                </a:cubicBezTo>
              </a:path>
            </a:pathLst>
          </a:custGeom>
          <a:ln w="76200" cmpd="sng">
            <a:solidFill>
              <a:srgbClr val="9EE4D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6" name="Gruppo 35"/>
          <p:cNvGrpSpPr/>
          <p:nvPr/>
        </p:nvGrpSpPr>
        <p:grpSpPr>
          <a:xfrm>
            <a:off x="4834896" y="3232666"/>
            <a:ext cx="1305738" cy="625252"/>
            <a:chOff x="248650" y="3314700"/>
            <a:chExt cx="1305738" cy="625252"/>
          </a:xfrm>
        </p:grpSpPr>
        <p:sp>
          <p:nvSpPr>
            <p:cNvPr id="37" name="Arco 36"/>
            <p:cNvSpPr/>
            <p:nvPr/>
          </p:nvSpPr>
          <p:spPr>
            <a:xfrm flipV="1">
              <a:off x="248650" y="3314700"/>
              <a:ext cx="500650" cy="625252"/>
            </a:xfrm>
            <a:prstGeom prst="arc">
              <a:avLst>
                <a:gd name="adj1" fmla="val 16947987"/>
                <a:gd name="adj2" fmla="val 0"/>
              </a:avLst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Arco 37"/>
            <p:cNvSpPr/>
            <p:nvPr/>
          </p:nvSpPr>
          <p:spPr>
            <a:xfrm flipH="1" flipV="1">
              <a:off x="992152" y="3314700"/>
              <a:ext cx="562236" cy="625252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823917" y="2714918"/>
            <a:ext cx="1305738" cy="393700"/>
            <a:chOff x="988879" y="3771900"/>
            <a:chExt cx="1305738" cy="393700"/>
          </a:xfrm>
        </p:grpSpPr>
        <p:sp>
          <p:nvSpPr>
            <p:cNvPr id="40" name="Arco 39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o 40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4834896" y="4633362"/>
            <a:ext cx="1305738" cy="393700"/>
            <a:chOff x="988879" y="3771900"/>
            <a:chExt cx="1305738" cy="393700"/>
          </a:xfrm>
        </p:grpSpPr>
        <p:sp>
          <p:nvSpPr>
            <p:cNvPr id="43" name="Arco 42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Arco 43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4885702" y="5434206"/>
            <a:ext cx="1305738" cy="393700"/>
            <a:chOff x="988879" y="3771900"/>
            <a:chExt cx="1305738" cy="393700"/>
          </a:xfrm>
        </p:grpSpPr>
        <p:sp>
          <p:nvSpPr>
            <p:cNvPr id="46" name="Arco 45"/>
            <p:cNvSpPr/>
            <p:nvPr/>
          </p:nvSpPr>
          <p:spPr>
            <a:xfrm flipV="1">
              <a:off x="988879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Arco 46"/>
            <p:cNvSpPr/>
            <p:nvPr/>
          </p:nvSpPr>
          <p:spPr>
            <a:xfrm flipH="1" flipV="1">
              <a:off x="1681575" y="3771900"/>
              <a:ext cx="613042" cy="393700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Rettangolo arrotondato 47"/>
          <p:cNvSpPr/>
          <p:nvPr/>
        </p:nvSpPr>
        <p:spPr>
          <a:xfrm>
            <a:off x="6597079" y="4667548"/>
            <a:ext cx="863600" cy="35951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22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9527" y="604007"/>
            <a:ext cx="797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Test of the re-entry </a:t>
            </a:r>
            <a:r>
              <a:rPr lang="it-IT" dirty="0" err="1"/>
              <a:t>validity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leg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large, </a:t>
            </a:r>
            <a:r>
              <a:rPr lang="it-IT" dirty="0" err="1"/>
              <a:t>compression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Saphena</a:t>
            </a:r>
            <a:r>
              <a:rPr lang="it-IT" dirty="0" smtClean="0"/>
              <a:t> </a:t>
            </a:r>
            <a:r>
              <a:rPr lang="it-IT" dirty="0" err="1"/>
              <a:t>below</a:t>
            </a:r>
            <a:r>
              <a:rPr lang="it-IT" dirty="0"/>
              <a:t> the </a:t>
            </a:r>
            <a:r>
              <a:rPr lang="it-IT" dirty="0" err="1"/>
              <a:t>perforator</a:t>
            </a:r>
            <a:r>
              <a:rPr lang="it-IT" dirty="0"/>
              <a:t> with the </a:t>
            </a:r>
            <a:r>
              <a:rPr lang="it-IT" dirty="0" err="1"/>
              <a:t>ecographic</a:t>
            </a:r>
            <a:r>
              <a:rPr lang="it-IT" dirty="0"/>
              <a:t> probe and </a:t>
            </a:r>
            <a:r>
              <a:rPr lang="it-IT" dirty="0" err="1" smtClean="0"/>
              <a:t>realization</a:t>
            </a:r>
            <a:r>
              <a:rPr lang="it-IT" dirty="0" smtClean="0"/>
              <a:t> of </a:t>
            </a:r>
            <a:r>
              <a:rPr lang="it-IT" dirty="0"/>
              <a:t>a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/>
              <a:t>test in the </a:t>
            </a:r>
            <a:r>
              <a:rPr lang="it-IT" dirty="0" err="1"/>
              <a:t>saphenous</a:t>
            </a:r>
            <a:r>
              <a:rPr lang="it-IT" dirty="0"/>
              <a:t> </a:t>
            </a:r>
            <a:r>
              <a:rPr lang="it-IT" dirty="0" err="1"/>
              <a:t>axe</a:t>
            </a:r>
            <a:r>
              <a:rPr lang="it-IT" dirty="0"/>
              <a:t> with a </a:t>
            </a:r>
            <a:r>
              <a:rPr lang="it-IT" dirty="0" err="1"/>
              <a:t>pencil</a:t>
            </a:r>
            <a:r>
              <a:rPr lang="it-IT" dirty="0"/>
              <a:t> doppler )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6400" y="183467"/>
            <a:ext cx="848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>
                <a:solidFill>
                  <a:srgbClr val="FFFF00"/>
                </a:solidFill>
              </a:rPr>
              <a:t>check-up of the </a:t>
            </a:r>
            <a:r>
              <a:rPr lang="it-IT" sz="2000" b="1" dirty="0" err="1">
                <a:solidFill>
                  <a:srgbClr val="FFFF00"/>
                </a:solidFill>
              </a:rPr>
              <a:t>saphenous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axe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above</a:t>
            </a:r>
            <a:r>
              <a:rPr lang="it-IT" sz="2000" b="1" dirty="0">
                <a:solidFill>
                  <a:srgbClr val="FFFF00"/>
                </a:solidFill>
              </a:rPr>
              <a:t> the </a:t>
            </a:r>
            <a:r>
              <a:rPr lang="it-IT" sz="2000" b="1" dirty="0" err="1">
                <a:solidFill>
                  <a:srgbClr val="FFFF00"/>
                </a:solidFill>
              </a:rPr>
              <a:t>interruption</a:t>
            </a:r>
            <a:endParaRPr lang="it-IT" sz="2000" dirty="0">
              <a:solidFill>
                <a:srgbClr val="FFFF00"/>
              </a:solidFill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2447777" y="2186752"/>
            <a:ext cx="3143467" cy="4470644"/>
            <a:chOff x="2447777" y="2186752"/>
            <a:chExt cx="3143467" cy="4470644"/>
          </a:xfrm>
        </p:grpSpPr>
        <p:sp>
          <p:nvSpPr>
            <p:cNvPr id="4" name="Figura a mano libera 3"/>
            <p:cNvSpPr/>
            <p:nvPr/>
          </p:nvSpPr>
          <p:spPr>
            <a:xfrm>
              <a:off x="3748276" y="5588406"/>
              <a:ext cx="845191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Arco 428"/>
            <p:cNvSpPr>
              <a:spLocks/>
            </p:cNvSpPr>
            <p:nvPr/>
          </p:nvSpPr>
          <p:spPr bwMode="auto">
            <a:xfrm flipV="1">
              <a:off x="4711073" y="2186752"/>
              <a:ext cx="282912" cy="2193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Arco 429"/>
            <p:cNvSpPr>
              <a:spLocks/>
            </p:cNvSpPr>
            <p:nvPr/>
          </p:nvSpPr>
          <p:spPr bwMode="auto">
            <a:xfrm flipV="1">
              <a:off x="4449772" y="4478219"/>
              <a:ext cx="288807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7" name="Group 430"/>
            <p:cNvGrpSpPr>
              <a:grpSpLocks/>
            </p:cNvGrpSpPr>
            <p:nvPr/>
          </p:nvGrpSpPr>
          <p:grpSpPr bwMode="auto">
            <a:xfrm>
              <a:off x="4711073" y="4380292"/>
              <a:ext cx="94304" cy="438708"/>
              <a:chOff x="3840" y="2448"/>
              <a:chExt cx="96" cy="752"/>
            </a:xfrm>
          </p:grpSpPr>
          <p:sp>
            <p:nvSpPr>
              <p:cNvPr id="8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9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10" name="Arco 433"/>
            <p:cNvSpPr>
              <a:spLocks/>
            </p:cNvSpPr>
            <p:nvPr/>
          </p:nvSpPr>
          <p:spPr bwMode="auto">
            <a:xfrm>
              <a:off x="4459596" y="6287889"/>
              <a:ext cx="628693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" name="Freeform 434"/>
            <p:cNvSpPr>
              <a:spLocks/>
            </p:cNvSpPr>
            <p:nvPr/>
          </p:nvSpPr>
          <p:spPr bwMode="auto">
            <a:xfrm>
              <a:off x="3013601" y="6438042"/>
              <a:ext cx="2577643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" name="Arco 435"/>
            <p:cNvSpPr>
              <a:spLocks/>
            </p:cNvSpPr>
            <p:nvPr/>
          </p:nvSpPr>
          <p:spPr bwMode="auto">
            <a:xfrm flipH="1" flipV="1">
              <a:off x="2824993" y="4380292"/>
              <a:ext cx="188608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3" name="Arco 436"/>
            <p:cNvSpPr>
              <a:spLocks/>
            </p:cNvSpPr>
            <p:nvPr/>
          </p:nvSpPr>
          <p:spPr bwMode="auto">
            <a:xfrm flipH="1" flipV="1">
              <a:off x="2447777" y="2625460"/>
              <a:ext cx="377216" cy="17548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4" name="Oval 441"/>
            <p:cNvSpPr>
              <a:spLocks noChangeArrowheads="1"/>
            </p:cNvSpPr>
            <p:nvPr/>
          </p:nvSpPr>
          <p:spPr bwMode="auto">
            <a:xfrm>
              <a:off x="3799468" y="6047644"/>
              <a:ext cx="196467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Arco 442"/>
            <p:cNvSpPr>
              <a:spLocks/>
            </p:cNvSpPr>
            <p:nvPr/>
          </p:nvSpPr>
          <p:spPr bwMode="auto">
            <a:xfrm>
              <a:off x="4186507" y="5020075"/>
              <a:ext cx="12573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Arco 443"/>
            <p:cNvSpPr>
              <a:spLocks/>
            </p:cNvSpPr>
            <p:nvPr/>
          </p:nvSpPr>
          <p:spPr bwMode="auto">
            <a:xfrm>
              <a:off x="3170774" y="5030520"/>
              <a:ext cx="123773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Arco 444"/>
            <p:cNvSpPr>
              <a:spLocks/>
            </p:cNvSpPr>
            <p:nvPr/>
          </p:nvSpPr>
          <p:spPr bwMode="auto">
            <a:xfrm>
              <a:off x="3935029" y="2817395"/>
              <a:ext cx="121809" cy="133179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448"/>
            <p:cNvSpPr>
              <a:spLocks noChangeShapeType="1"/>
            </p:cNvSpPr>
            <p:nvPr/>
          </p:nvSpPr>
          <p:spPr bwMode="auto">
            <a:xfrm>
              <a:off x="3296513" y="41922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Line 449"/>
            <p:cNvSpPr>
              <a:spLocks noChangeShapeType="1"/>
            </p:cNvSpPr>
            <p:nvPr/>
          </p:nvSpPr>
          <p:spPr bwMode="auto">
            <a:xfrm>
              <a:off x="3485121" y="41922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" name="Line 450"/>
            <p:cNvSpPr>
              <a:spLocks noChangeShapeType="1"/>
            </p:cNvSpPr>
            <p:nvPr/>
          </p:nvSpPr>
          <p:spPr bwMode="auto">
            <a:xfrm>
              <a:off x="3390817" y="4066929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1" name="Line 451"/>
            <p:cNvSpPr>
              <a:spLocks noChangeShapeType="1"/>
            </p:cNvSpPr>
            <p:nvPr/>
          </p:nvSpPr>
          <p:spPr bwMode="auto">
            <a:xfrm>
              <a:off x="3296513" y="25001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2" name="Line 452"/>
            <p:cNvSpPr>
              <a:spLocks noChangeShapeType="1"/>
            </p:cNvSpPr>
            <p:nvPr/>
          </p:nvSpPr>
          <p:spPr bwMode="auto">
            <a:xfrm>
              <a:off x="3485121" y="25001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3" name="Line 453"/>
            <p:cNvSpPr>
              <a:spLocks noChangeShapeType="1"/>
            </p:cNvSpPr>
            <p:nvPr/>
          </p:nvSpPr>
          <p:spPr bwMode="auto">
            <a:xfrm>
              <a:off x="3390817" y="237477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24" name="Group 454"/>
            <p:cNvGrpSpPr>
              <a:grpSpLocks/>
            </p:cNvGrpSpPr>
            <p:nvPr/>
          </p:nvGrpSpPr>
          <p:grpSpPr bwMode="auto">
            <a:xfrm flipH="1">
              <a:off x="2919297" y="6385815"/>
              <a:ext cx="94304" cy="250690"/>
              <a:chOff x="3840" y="2448"/>
              <a:chExt cx="96" cy="752"/>
            </a:xfrm>
          </p:grpSpPr>
          <p:sp>
            <p:nvSpPr>
              <p:cNvPr id="25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6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27" name="Arco 26"/>
            <p:cNvSpPr/>
            <p:nvPr/>
          </p:nvSpPr>
          <p:spPr>
            <a:xfrm>
              <a:off x="2796008" y="2625460"/>
              <a:ext cx="1516237" cy="1323069"/>
            </a:xfrm>
            <a:prstGeom prst="arc">
              <a:avLst>
                <a:gd name="adj1" fmla="val 15781507"/>
                <a:gd name="adj2" fmla="val 0"/>
              </a:avLst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4312245" y="3289656"/>
              <a:ext cx="0" cy="3096158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o 28"/>
            <p:cNvSpPr/>
            <p:nvPr/>
          </p:nvSpPr>
          <p:spPr>
            <a:xfrm>
              <a:off x="3013601" y="2500115"/>
              <a:ext cx="1183786" cy="664196"/>
            </a:xfrm>
            <a:prstGeom prst="arc">
              <a:avLst>
                <a:gd name="adj1" fmla="val 16200000"/>
                <a:gd name="adj2" fmla="val 20824593"/>
              </a:avLst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4459596" y="3560265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4466111" y="5103363"/>
              <a:ext cx="0" cy="94428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igura a mano libera 31"/>
            <p:cNvSpPr/>
            <p:nvPr/>
          </p:nvSpPr>
          <p:spPr>
            <a:xfrm>
              <a:off x="3659008" y="4972135"/>
              <a:ext cx="647826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3496550" y="4972135"/>
              <a:ext cx="173886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533400" y="2860367"/>
            <a:ext cx="3737232" cy="3259289"/>
            <a:chOff x="533400" y="2860367"/>
            <a:chExt cx="3737232" cy="3259289"/>
          </a:xfrm>
        </p:grpSpPr>
        <p:grpSp>
          <p:nvGrpSpPr>
            <p:cNvPr id="39" name="Gruppo 38"/>
            <p:cNvGrpSpPr/>
            <p:nvPr/>
          </p:nvGrpSpPr>
          <p:grpSpPr>
            <a:xfrm rot="2416953">
              <a:off x="3826131" y="5162028"/>
              <a:ext cx="444501" cy="717162"/>
              <a:chOff x="4292599" y="4866829"/>
              <a:chExt cx="444501" cy="717162"/>
            </a:xfrm>
          </p:grpSpPr>
          <p:sp>
            <p:nvSpPr>
              <p:cNvPr id="37" name="Rettangolo arrotondato 36"/>
              <p:cNvSpPr/>
              <p:nvPr/>
            </p:nvSpPr>
            <p:spPr>
              <a:xfrm>
                <a:off x="4292599" y="4866829"/>
                <a:ext cx="444501" cy="25127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Trapezio 37"/>
              <p:cNvSpPr/>
              <p:nvPr/>
            </p:nvSpPr>
            <p:spPr>
              <a:xfrm rot="10800000">
                <a:off x="4305299" y="5124751"/>
                <a:ext cx="419101" cy="459240"/>
              </a:xfrm>
              <a:prstGeom prst="trapezoid">
                <a:avLst>
                  <a:gd name="adj" fmla="val 3409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533400" y="2860367"/>
              <a:ext cx="1278467" cy="954505"/>
              <a:chOff x="533400" y="2860367"/>
              <a:chExt cx="1278467" cy="954505"/>
            </a:xfrm>
          </p:grpSpPr>
          <p:sp>
            <p:nvSpPr>
              <p:cNvPr id="40" name="Rettangolo arrotondato 39"/>
              <p:cNvSpPr/>
              <p:nvPr/>
            </p:nvSpPr>
            <p:spPr>
              <a:xfrm>
                <a:off x="533400" y="2860367"/>
                <a:ext cx="1270000" cy="95450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Figura a mano libera 40"/>
              <p:cNvSpPr/>
              <p:nvPr/>
            </p:nvSpPr>
            <p:spPr>
              <a:xfrm>
                <a:off x="533400" y="3217333"/>
                <a:ext cx="1278467" cy="112111"/>
              </a:xfrm>
              <a:custGeom>
                <a:avLst/>
                <a:gdLst>
                  <a:gd name="connsiteX0" fmla="*/ 0 w 1278467"/>
                  <a:gd name="connsiteY0" fmla="*/ 84667 h 112111"/>
                  <a:gd name="connsiteX1" fmla="*/ 389467 w 1278467"/>
                  <a:gd name="connsiteY1" fmla="*/ 76200 h 112111"/>
                  <a:gd name="connsiteX2" fmla="*/ 491067 w 1278467"/>
                  <a:gd name="connsiteY2" fmla="*/ 59267 h 112111"/>
                  <a:gd name="connsiteX3" fmla="*/ 592667 w 1278467"/>
                  <a:gd name="connsiteY3" fmla="*/ 42334 h 112111"/>
                  <a:gd name="connsiteX4" fmla="*/ 643467 w 1278467"/>
                  <a:gd name="connsiteY4" fmla="*/ 25400 h 112111"/>
                  <a:gd name="connsiteX5" fmla="*/ 677333 w 1278467"/>
                  <a:gd name="connsiteY5" fmla="*/ 8467 h 112111"/>
                  <a:gd name="connsiteX6" fmla="*/ 728133 w 1278467"/>
                  <a:gd name="connsiteY6" fmla="*/ 0 h 112111"/>
                  <a:gd name="connsiteX7" fmla="*/ 829733 w 1278467"/>
                  <a:gd name="connsiteY7" fmla="*/ 8467 h 112111"/>
                  <a:gd name="connsiteX8" fmla="*/ 914400 w 1278467"/>
                  <a:gd name="connsiteY8" fmla="*/ 33867 h 112111"/>
                  <a:gd name="connsiteX9" fmla="*/ 948267 w 1278467"/>
                  <a:gd name="connsiteY9" fmla="*/ 50800 h 112111"/>
                  <a:gd name="connsiteX10" fmla="*/ 1016000 w 1278467"/>
                  <a:gd name="connsiteY10" fmla="*/ 67734 h 112111"/>
                  <a:gd name="connsiteX11" fmla="*/ 1066800 w 1278467"/>
                  <a:gd name="connsiteY11" fmla="*/ 84667 h 112111"/>
                  <a:gd name="connsiteX12" fmla="*/ 1092200 w 1278467"/>
                  <a:gd name="connsiteY12" fmla="*/ 93134 h 112111"/>
                  <a:gd name="connsiteX13" fmla="*/ 1126067 w 1278467"/>
                  <a:gd name="connsiteY13" fmla="*/ 110067 h 112111"/>
                  <a:gd name="connsiteX14" fmla="*/ 1278467 w 1278467"/>
                  <a:gd name="connsiteY14" fmla="*/ 110067 h 1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467" h="112111">
                    <a:moveTo>
                      <a:pt x="0" y="84667"/>
                    </a:moveTo>
                    <a:cubicBezTo>
                      <a:pt x="129822" y="81845"/>
                      <a:pt x="259787" y="82908"/>
                      <a:pt x="389467" y="76200"/>
                    </a:cubicBezTo>
                    <a:cubicBezTo>
                      <a:pt x="423755" y="74426"/>
                      <a:pt x="457078" y="64123"/>
                      <a:pt x="491067" y="59267"/>
                    </a:cubicBezTo>
                    <a:cubicBezTo>
                      <a:pt x="516493" y="55634"/>
                      <a:pt x="565440" y="49759"/>
                      <a:pt x="592667" y="42334"/>
                    </a:cubicBezTo>
                    <a:cubicBezTo>
                      <a:pt x="609887" y="37638"/>
                      <a:pt x="627502" y="33382"/>
                      <a:pt x="643467" y="25400"/>
                    </a:cubicBezTo>
                    <a:cubicBezTo>
                      <a:pt x="654756" y="19756"/>
                      <a:pt x="665244" y="12094"/>
                      <a:pt x="677333" y="8467"/>
                    </a:cubicBezTo>
                    <a:cubicBezTo>
                      <a:pt x="693776" y="3534"/>
                      <a:pt x="711200" y="2822"/>
                      <a:pt x="728133" y="0"/>
                    </a:cubicBezTo>
                    <a:cubicBezTo>
                      <a:pt x="762000" y="2822"/>
                      <a:pt x="796011" y="4252"/>
                      <a:pt x="829733" y="8467"/>
                    </a:cubicBezTo>
                    <a:cubicBezTo>
                      <a:pt x="847876" y="10735"/>
                      <a:pt x="903241" y="29404"/>
                      <a:pt x="914400" y="33867"/>
                    </a:cubicBezTo>
                    <a:cubicBezTo>
                      <a:pt x="926119" y="38554"/>
                      <a:pt x="936666" y="45828"/>
                      <a:pt x="948267" y="50800"/>
                    </a:cubicBezTo>
                    <a:cubicBezTo>
                      <a:pt x="978241" y="63646"/>
                      <a:pt x="979554" y="57794"/>
                      <a:pt x="1016000" y="67734"/>
                    </a:cubicBezTo>
                    <a:cubicBezTo>
                      <a:pt x="1033220" y="72430"/>
                      <a:pt x="1049867" y="79023"/>
                      <a:pt x="1066800" y="84667"/>
                    </a:cubicBezTo>
                    <a:cubicBezTo>
                      <a:pt x="1075267" y="87489"/>
                      <a:pt x="1084217" y="89143"/>
                      <a:pt x="1092200" y="93134"/>
                    </a:cubicBezTo>
                    <a:cubicBezTo>
                      <a:pt x="1103489" y="98778"/>
                      <a:pt x="1113497" y="108924"/>
                      <a:pt x="1126067" y="110067"/>
                    </a:cubicBezTo>
                    <a:cubicBezTo>
                      <a:pt x="1176658" y="114666"/>
                      <a:pt x="1227667" y="110067"/>
                      <a:pt x="1278467" y="110067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Figura a mano libera 41"/>
              <p:cNvSpPr/>
              <p:nvPr/>
            </p:nvSpPr>
            <p:spPr>
              <a:xfrm>
                <a:off x="914400" y="3310467"/>
                <a:ext cx="778933" cy="33866"/>
              </a:xfrm>
              <a:custGeom>
                <a:avLst/>
                <a:gdLst>
                  <a:gd name="connsiteX0" fmla="*/ 0 w 778933"/>
                  <a:gd name="connsiteY0" fmla="*/ 0 h 33866"/>
                  <a:gd name="connsiteX1" fmla="*/ 296333 w 778933"/>
                  <a:gd name="connsiteY1" fmla="*/ 8466 h 33866"/>
                  <a:gd name="connsiteX2" fmla="*/ 347133 w 778933"/>
                  <a:gd name="connsiteY2" fmla="*/ 25400 h 33866"/>
                  <a:gd name="connsiteX3" fmla="*/ 457200 w 778933"/>
                  <a:gd name="connsiteY3" fmla="*/ 33866 h 33866"/>
                  <a:gd name="connsiteX4" fmla="*/ 778933 w 778933"/>
                  <a:gd name="connsiteY4" fmla="*/ 25400 h 3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933" h="33866">
                    <a:moveTo>
                      <a:pt x="0" y="0"/>
                    </a:moveTo>
                    <a:cubicBezTo>
                      <a:pt x="98778" y="2822"/>
                      <a:pt x="197779" y="1255"/>
                      <a:pt x="296333" y="8466"/>
                    </a:cubicBezTo>
                    <a:cubicBezTo>
                      <a:pt x="314135" y="9769"/>
                      <a:pt x="329336" y="24031"/>
                      <a:pt x="347133" y="25400"/>
                    </a:cubicBezTo>
                    <a:lnTo>
                      <a:pt x="457200" y="33866"/>
                    </a:lnTo>
                    <a:lnTo>
                      <a:pt x="778933" y="25400"/>
                    </a:lnTo>
                  </a:path>
                </a:pathLst>
              </a:cu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1188578" y="3266796"/>
                <a:ext cx="276156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6" name="Figura a mano libera 45"/>
            <p:cNvSpPr/>
            <p:nvPr/>
          </p:nvSpPr>
          <p:spPr>
            <a:xfrm>
              <a:off x="1097156" y="3810000"/>
              <a:ext cx="2721311" cy="2309656"/>
            </a:xfrm>
            <a:custGeom>
              <a:avLst/>
              <a:gdLst>
                <a:gd name="connsiteX0" fmla="*/ 2721311 w 2721311"/>
                <a:gd name="connsiteY0" fmla="*/ 1972733 h 2309656"/>
                <a:gd name="connsiteX1" fmla="*/ 2289511 w 2721311"/>
                <a:gd name="connsiteY1" fmla="*/ 2252133 h 2309656"/>
                <a:gd name="connsiteX2" fmla="*/ 1188844 w 2721311"/>
                <a:gd name="connsiteY2" fmla="*/ 2269067 h 2309656"/>
                <a:gd name="connsiteX3" fmla="*/ 570777 w 2721311"/>
                <a:gd name="connsiteY3" fmla="*/ 1803400 h 2309656"/>
                <a:gd name="connsiteX4" fmla="*/ 71244 w 2721311"/>
                <a:gd name="connsiteY4" fmla="*/ 567267 h 2309656"/>
                <a:gd name="connsiteX5" fmla="*/ 3511 w 2721311"/>
                <a:gd name="connsiteY5" fmla="*/ 0 h 230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1311" h="2309656">
                  <a:moveTo>
                    <a:pt x="2721311" y="1972733"/>
                  </a:moveTo>
                  <a:cubicBezTo>
                    <a:pt x="2633116" y="2087738"/>
                    <a:pt x="2544922" y="2202744"/>
                    <a:pt x="2289511" y="2252133"/>
                  </a:cubicBezTo>
                  <a:cubicBezTo>
                    <a:pt x="2034100" y="2301522"/>
                    <a:pt x="1475300" y="2343856"/>
                    <a:pt x="1188844" y="2269067"/>
                  </a:cubicBezTo>
                  <a:cubicBezTo>
                    <a:pt x="902388" y="2194278"/>
                    <a:pt x="757044" y="2087033"/>
                    <a:pt x="570777" y="1803400"/>
                  </a:cubicBezTo>
                  <a:cubicBezTo>
                    <a:pt x="384510" y="1519767"/>
                    <a:pt x="165788" y="867834"/>
                    <a:pt x="71244" y="567267"/>
                  </a:cubicBezTo>
                  <a:cubicBezTo>
                    <a:pt x="-23300" y="266700"/>
                    <a:pt x="3511" y="0"/>
                    <a:pt x="3511" y="0"/>
                  </a:cubicBezTo>
                </a:path>
              </a:pathLst>
            </a:cu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2211170" y="3266796"/>
            <a:ext cx="1919208" cy="1648319"/>
            <a:chOff x="2183976" y="3020321"/>
            <a:chExt cx="1919208" cy="1648319"/>
          </a:xfrm>
        </p:grpSpPr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79429">
              <a:off x="2183976" y="3020321"/>
              <a:ext cx="910682" cy="1087171"/>
            </a:xfrm>
            <a:prstGeom prst="rect">
              <a:avLst/>
            </a:prstGeom>
          </p:spPr>
        </p:pic>
        <p:pic>
          <p:nvPicPr>
            <p:cNvPr id="50" name="Immagine 49" descr="Schermata 08-2456169 alle 09.01.4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000">
              <a:off x="3951638" y="3409383"/>
              <a:ext cx="151546" cy="810975"/>
            </a:xfrm>
            <a:prstGeom prst="rect">
              <a:avLst/>
            </a:prstGeom>
          </p:spPr>
        </p:pic>
        <p:sp>
          <p:nvSpPr>
            <p:cNvPr id="51" name="Figura a mano libera 50"/>
            <p:cNvSpPr/>
            <p:nvPr/>
          </p:nvSpPr>
          <p:spPr>
            <a:xfrm>
              <a:off x="2496701" y="4089400"/>
              <a:ext cx="1338699" cy="579240"/>
            </a:xfrm>
            <a:custGeom>
              <a:avLst/>
              <a:gdLst>
                <a:gd name="connsiteX0" fmla="*/ 43299 w 1338699"/>
                <a:gd name="connsiteY0" fmla="*/ 0 h 579240"/>
                <a:gd name="connsiteX1" fmla="*/ 5199 w 1338699"/>
                <a:gd name="connsiteY1" fmla="*/ 254000 h 579240"/>
                <a:gd name="connsiteX2" fmla="*/ 144899 w 1338699"/>
                <a:gd name="connsiteY2" fmla="*/ 444500 h 579240"/>
                <a:gd name="connsiteX3" fmla="*/ 881499 w 1338699"/>
                <a:gd name="connsiteY3" fmla="*/ 571500 h 579240"/>
                <a:gd name="connsiteX4" fmla="*/ 1211699 w 1338699"/>
                <a:gd name="connsiteY4" fmla="*/ 215900 h 579240"/>
                <a:gd name="connsiteX5" fmla="*/ 1338699 w 1338699"/>
                <a:gd name="connsiteY5" fmla="*/ 0 h 57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8699" h="579240">
                  <a:moveTo>
                    <a:pt x="43299" y="0"/>
                  </a:moveTo>
                  <a:cubicBezTo>
                    <a:pt x="15782" y="89958"/>
                    <a:pt x="-11734" y="179917"/>
                    <a:pt x="5199" y="254000"/>
                  </a:cubicBezTo>
                  <a:cubicBezTo>
                    <a:pt x="22132" y="328083"/>
                    <a:pt x="-1151" y="391583"/>
                    <a:pt x="144899" y="444500"/>
                  </a:cubicBezTo>
                  <a:cubicBezTo>
                    <a:pt x="290949" y="497417"/>
                    <a:pt x="703699" y="609600"/>
                    <a:pt x="881499" y="571500"/>
                  </a:cubicBezTo>
                  <a:cubicBezTo>
                    <a:pt x="1059299" y="533400"/>
                    <a:pt x="1135499" y="311150"/>
                    <a:pt x="1211699" y="215900"/>
                  </a:cubicBezTo>
                  <a:cubicBezTo>
                    <a:pt x="1287899" y="120650"/>
                    <a:pt x="1338699" y="0"/>
                    <a:pt x="1338699" y="0"/>
                  </a:cubicBezTo>
                </a:path>
              </a:pathLst>
            </a:cu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5" name="Gruppo 54"/>
          <p:cNvGrpSpPr/>
          <p:nvPr/>
        </p:nvGrpSpPr>
        <p:grpSpPr>
          <a:xfrm rot="931941">
            <a:off x="3286224" y="2144970"/>
            <a:ext cx="3143467" cy="4470644"/>
            <a:chOff x="2447777" y="2186752"/>
            <a:chExt cx="3143467" cy="4470644"/>
          </a:xfrm>
        </p:grpSpPr>
        <p:sp>
          <p:nvSpPr>
            <p:cNvPr id="56" name="Figura a mano libera 55"/>
            <p:cNvSpPr/>
            <p:nvPr/>
          </p:nvSpPr>
          <p:spPr>
            <a:xfrm>
              <a:off x="3748276" y="5588406"/>
              <a:ext cx="845191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Arco 428"/>
            <p:cNvSpPr>
              <a:spLocks/>
            </p:cNvSpPr>
            <p:nvPr/>
          </p:nvSpPr>
          <p:spPr bwMode="auto">
            <a:xfrm flipV="1">
              <a:off x="4711073" y="2186752"/>
              <a:ext cx="282912" cy="2193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8" name="Arco 429"/>
            <p:cNvSpPr>
              <a:spLocks/>
            </p:cNvSpPr>
            <p:nvPr/>
          </p:nvSpPr>
          <p:spPr bwMode="auto">
            <a:xfrm flipV="1">
              <a:off x="4449772" y="4478219"/>
              <a:ext cx="288807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59" name="Group 430"/>
            <p:cNvGrpSpPr>
              <a:grpSpLocks/>
            </p:cNvGrpSpPr>
            <p:nvPr/>
          </p:nvGrpSpPr>
          <p:grpSpPr bwMode="auto">
            <a:xfrm>
              <a:off x="4711073" y="4380292"/>
              <a:ext cx="94304" cy="438708"/>
              <a:chOff x="3840" y="2448"/>
              <a:chExt cx="96" cy="752"/>
            </a:xfrm>
          </p:grpSpPr>
          <p:sp>
            <p:nvSpPr>
              <p:cNvPr id="84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85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60" name="Arco 433"/>
            <p:cNvSpPr>
              <a:spLocks/>
            </p:cNvSpPr>
            <p:nvPr/>
          </p:nvSpPr>
          <p:spPr bwMode="auto">
            <a:xfrm>
              <a:off x="4459596" y="6287889"/>
              <a:ext cx="628693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1" name="Freeform 434"/>
            <p:cNvSpPr>
              <a:spLocks/>
            </p:cNvSpPr>
            <p:nvPr/>
          </p:nvSpPr>
          <p:spPr bwMode="auto">
            <a:xfrm>
              <a:off x="3013601" y="6438042"/>
              <a:ext cx="2577643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2" name="Arco 435"/>
            <p:cNvSpPr>
              <a:spLocks/>
            </p:cNvSpPr>
            <p:nvPr/>
          </p:nvSpPr>
          <p:spPr bwMode="auto">
            <a:xfrm flipH="1" flipV="1">
              <a:off x="2824993" y="4380292"/>
              <a:ext cx="188608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3" name="Arco 436"/>
            <p:cNvSpPr>
              <a:spLocks/>
            </p:cNvSpPr>
            <p:nvPr/>
          </p:nvSpPr>
          <p:spPr bwMode="auto">
            <a:xfrm flipH="1" flipV="1">
              <a:off x="2447777" y="2625460"/>
              <a:ext cx="377216" cy="17548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4" name="Oval 441"/>
            <p:cNvSpPr>
              <a:spLocks noChangeArrowheads="1"/>
            </p:cNvSpPr>
            <p:nvPr/>
          </p:nvSpPr>
          <p:spPr bwMode="auto">
            <a:xfrm>
              <a:off x="3799468" y="6047644"/>
              <a:ext cx="196467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Arco 442"/>
            <p:cNvSpPr>
              <a:spLocks/>
            </p:cNvSpPr>
            <p:nvPr/>
          </p:nvSpPr>
          <p:spPr bwMode="auto">
            <a:xfrm>
              <a:off x="4186507" y="5020075"/>
              <a:ext cx="12573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Arco 443"/>
            <p:cNvSpPr>
              <a:spLocks/>
            </p:cNvSpPr>
            <p:nvPr/>
          </p:nvSpPr>
          <p:spPr bwMode="auto">
            <a:xfrm>
              <a:off x="3170774" y="5030520"/>
              <a:ext cx="123773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Arco 444"/>
            <p:cNvSpPr>
              <a:spLocks/>
            </p:cNvSpPr>
            <p:nvPr/>
          </p:nvSpPr>
          <p:spPr bwMode="auto">
            <a:xfrm>
              <a:off x="3935029" y="2817395"/>
              <a:ext cx="121809" cy="133179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448"/>
            <p:cNvSpPr>
              <a:spLocks noChangeShapeType="1"/>
            </p:cNvSpPr>
            <p:nvPr/>
          </p:nvSpPr>
          <p:spPr bwMode="auto">
            <a:xfrm>
              <a:off x="3296513" y="41922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9" name="Line 449"/>
            <p:cNvSpPr>
              <a:spLocks noChangeShapeType="1"/>
            </p:cNvSpPr>
            <p:nvPr/>
          </p:nvSpPr>
          <p:spPr bwMode="auto">
            <a:xfrm>
              <a:off x="3485121" y="41922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0" name="Line 450"/>
            <p:cNvSpPr>
              <a:spLocks noChangeShapeType="1"/>
            </p:cNvSpPr>
            <p:nvPr/>
          </p:nvSpPr>
          <p:spPr bwMode="auto">
            <a:xfrm>
              <a:off x="3390817" y="4066929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1" name="Line 451"/>
            <p:cNvSpPr>
              <a:spLocks noChangeShapeType="1"/>
            </p:cNvSpPr>
            <p:nvPr/>
          </p:nvSpPr>
          <p:spPr bwMode="auto">
            <a:xfrm>
              <a:off x="3296513" y="25001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2" name="Line 452"/>
            <p:cNvSpPr>
              <a:spLocks noChangeShapeType="1"/>
            </p:cNvSpPr>
            <p:nvPr/>
          </p:nvSpPr>
          <p:spPr bwMode="auto">
            <a:xfrm>
              <a:off x="3485121" y="25001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3" name="Line 453"/>
            <p:cNvSpPr>
              <a:spLocks noChangeShapeType="1"/>
            </p:cNvSpPr>
            <p:nvPr/>
          </p:nvSpPr>
          <p:spPr bwMode="auto">
            <a:xfrm>
              <a:off x="3390817" y="237477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74" name="Group 454"/>
            <p:cNvGrpSpPr>
              <a:grpSpLocks/>
            </p:cNvGrpSpPr>
            <p:nvPr/>
          </p:nvGrpSpPr>
          <p:grpSpPr bwMode="auto">
            <a:xfrm flipH="1">
              <a:off x="2919297" y="6385815"/>
              <a:ext cx="94304" cy="250690"/>
              <a:chOff x="3840" y="2448"/>
              <a:chExt cx="96" cy="752"/>
            </a:xfrm>
          </p:grpSpPr>
          <p:sp>
            <p:nvSpPr>
              <p:cNvPr id="82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83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75" name="Arco 74"/>
            <p:cNvSpPr/>
            <p:nvPr/>
          </p:nvSpPr>
          <p:spPr>
            <a:xfrm>
              <a:off x="2796008" y="2625460"/>
              <a:ext cx="1516237" cy="1323069"/>
            </a:xfrm>
            <a:prstGeom prst="arc">
              <a:avLst>
                <a:gd name="adj1" fmla="val 15781507"/>
                <a:gd name="adj2" fmla="val 0"/>
              </a:avLst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6" name="Connettore 1 75"/>
            <p:cNvCxnSpPr/>
            <p:nvPr/>
          </p:nvCxnSpPr>
          <p:spPr>
            <a:xfrm>
              <a:off x="4312245" y="3289656"/>
              <a:ext cx="0" cy="3096158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Arco 76"/>
            <p:cNvSpPr/>
            <p:nvPr/>
          </p:nvSpPr>
          <p:spPr>
            <a:xfrm>
              <a:off x="3013601" y="2500115"/>
              <a:ext cx="1183786" cy="664196"/>
            </a:xfrm>
            <a:prstGeom prst="arc">
              <a:avLst>
                <a:gd name="adj1" fmla="val 16200000"/>
                <a:gd name="adj2" fmla="val 20824593"/>
              </a:avLst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8" name="Connettore 2 77"/>
            <p:cNvCxnSpPr/>
            <p:nvPr/>
          </p:nvCxnSpPr>
          <p:spPr>
            <a:xfrm>
              <a:off x="4459596" y="3560265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>
              <a:off x="4466111" y="5103363"/>
              <a:ext cx="0" cy="94428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igura a mano libera 79"/>
            <p:cNvSpPr/>
            <p:nvPr/>
          </p:nvSpPr>
          <p:spPr>
            <a:xfrm>
              <a:off x="3659008" y="4972135"/>
              <a:ext cx="647826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/>
            <p:cNvSpPr/>
            <p:nvPr/>
          </p:nvSpPr>
          <p:spPr>
            <a:xfrm>
              <a:off x="3496550" y="4972135"/>
              <a:ext cx="173886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6" name="CasellaDiTesto 85"/>
          <p:cNvSpPr txBox="1"/>
          <p:nvPr/>
        </p:nvSpPr>
        <p:spPr>
          <a:xfrm>
            <a:off x="6125212" y="2088978"/>
            <a:ext cx="3108543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axe</a:t>
            </a:r>
            <a:r>
              <a:rPr lang="it-IT" dirty="0" smtClean="0"/>
              <a:t> </a:t>
            </a:r>
            <a:r>
              <a:rPr lang="it-IT" dirty="0" err="1" smtClean="0"/>
              <a:t>compression</a:t>
            </a:r>
            <a:endParaRPr lang="it-IT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6163312" y="2577802"/>
            <a:ext cx="1826141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Pencil</a:t>
            </a:r>
            <a:r>
              <a:rPr lang="it-IT" dirty="0" smtClean="0"/>
              <a:t> Doppler</a:t>
            </a:r>
            <a:endParaRPr lang="it-IT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6201412" y="3066626"/>
            <a:ext cx="1736373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Dynamic</a:t>
            </a:r>
            <a:r>
              <a:rPr lang="it-IT" dirty="0" smtClean="0"/>
              <a:t> Test</a:t>
            </a:r>
            <a:endParaRPr lang="it-IT" dirty="0"/>
          </a:p>
        </p:txBody>
      </p:sp>
      <p:sp>
        <p:nvSpPr>
          <p:cNvPr id="89" name="Rettangolo 88"/>
          <p:cNvSpPr/>
          <p:nvPr/>
        </p:nvSpPr>
        <p:spPr>
          <a:xfrm>
            <a:off x="6125212" y="4815868"/>
            <a:ext cx="2912467" cy="1200329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thrombosis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flow rate of the </a:t>
            </a:r>
            <a:r>
              <a:rPr lang="it-IT" dirty="0" err="1"/>
              <a:t>perforator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sufficient</a:t>
            </a:r>
            <a:r>
              <a:rPr lang="it-IT" dirty="0"/>
              <a:t> to the </a:t>
            </a:r>
            <a:r>
              <a:rPr lang="it-IT" dirty="0" err="1"/>
              <a:t>saphenous</a:t>
            </a:r>
            <a:r>
              <a:rPr lang="it-IT" dirty="0"/>
              <a:t> </a:t>
            </a:r>
            <a:r>
              <a:rPr lang="it-IT" dirty="0" err="1"/>
              <a:t>drainage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5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>
            <a:off x="1475473" y="4710506"/>
            <a:ext cx="41936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 4"/>
          <p:cNvSpPr/>
          <p:nvPr/>
        </p:nvSpPr>
        <p:spPr>
          <a:xfrm>
            <a:off x="2202537" y="5435160"/>
            <a:ext cx="684605" cy="589806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rco 428"/>
          <p:cNvSpPr>
            <a:spLocks/>
          </p:cNvSpPr>
          <p:nvPr/>
        </p:nvSpPr>
        <p:spPr bwMode="auto">
          <a:xfrm flipV="1">
            <a:off x="2982403" y="2033506"/>
            <a:ext cx="229159" cy="21935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11"/>
              <a:gd name="T1" fmla="*/ 0 h 21600"/>
              <a:gd name="T2" fmla="*/ 21211 w 21211"/>
              <a:gd name="T3" fmla="*/ 17520 h 21600"/>
              <a:gd name="T4" fmla="*/ 0 w 212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1" h="21600" fill="none" extrusionOk="0">
                <a:moveTo>
                  <a:pt x="0" y="-1"/>
                </a:moveTo>
                <a:cubicBezTo>
                  <a:pt x="10356" y="-1"/>
                  <a:pt x="19254" y="7350"/>
                  <a:pt x="21211" y="17519"/>
                </a:cubicBezTo>
              </a:path>
              <a:path w="21211" h="21600" stroke="0" extrusionOk="0">
                <a:moveTo>
                  <a:pt x="0" y="-1"/>
                </a:moveTo>
                <a:cubicBezTo>
                  <a:pt x="10356" y="-1"/>
                  <a:pt x="19254" y="7350"/>
                  <a:pt x="21211" y="1751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Arco 429"/>
          <p:cNvSpPr>
            <a:spLocks/>
          </p:cNvSpPr>
          <p:nvPr/>
        </p:nvSpPr>
        <p:spPr bwMode="auto">
          <a:xfrm flipV="1">
            <a:off x="2770749" y="4324973"/>
            <a:ext cx="233934" cy="1817505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8" name="Group 430"/>
          <p:cNvGrpSpPr>
            <a:grpSpLocks/>
          </p:cNvGrpSpPr>
          <p:nvPr/>
        </p:nvGrpSpPr>
        <p:grpSpPr bwMode="auto">
          <a:xfrm>
            <a:off x="2982403" y="4227046"/>
            <a:ext cx="76386" cy="438708"/>
            <a:chOff x="3840" y="2448"/>
            <a:chExt cx="96" cy="752"/>
          </a:xfrm>
        </p:grpSpPr>
        <p:sp>
          <p:nvSpPr>
            <p:cNvPr id="9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11" name="Arco 433"/>
          <p:cNvSpPr>
            <a:spLocks/>
          </p:cNvSpPr>
          <p:nvPr/>
        </p:nvSpPr>
        <p:spPr bwMode="auto">
          <a:xfrm>
            <a:off x="2778706" y="6134643"/>
            <a:ext cx="509241" cy="28594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Freeform 434"/>
          <p:cNvSpPr>
            <a:spLocks/>
          </p:cNvSpPr>
          <p:nvPr/>
        </p:nvSpPr>
        <p:spPr bwMode="auto">
          <a:xfrm>
            <a:off x="1607450" y="6284796"/>
            <a:ext cx="2087891" cy="219354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Arco 435"/>
          <p:cNvSpPr>
            <a:spLocks/>
          </p:cNvSpPr>
          <p:nvPr/>
        </p:nvSpPr>
        <p:spPr bwMode="auto">
          <a:xfrm flipH="1" flipV="1">
            <a:off x="1454678" y="4227046"/>
            <a:ext cx="152772" cy="200552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Arco 436"/>
          <p:cNvSpPr>
            <a:spLocks/>
          </p:cNvSpPr>
          <p:nvPr/>
        </p:nvSpPr>
        <p:spPr bwMode="auto">
          <a:xfrm flipH="1" flipV="1">
            <a:off x="1149133" y="2472214"/>
            <a:ext cx="305545" cy="175483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Oval 441"/>
          <p:cNvSpPr>
            <a:spLocks noChangeArrowheads="1"/>
          </p:cNvSpPr>
          <p:nvPr/>
        </p:nvSpPr>
        <p:spPr bwMode="auto">
          <a:xfrm>
            <a:off x="2244003" y="5894398"/>
            <a:ext cx="159138" cy="1305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Arco 442"/>
          <p:cNvSpPr>
            <a:spLocks/>
          </p:cNvSpPr>
          <p:nvPr/>
        </p:nvSpPr>
        <p:spPr bwMode="auto">
          <a:xfrm>
            <a:off x="2557504" y="4866829"/>
            <a:ext cx="101849" cy="134485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Arco 443"/>
          <p:cNvSpPr>
            <a:spLocks/>
          </p:cNvSpPr>
          <p:nvPr/>
        </p:nvSpPr>
        <p:spPr bwMode="auto">
          <a:xfrm>
            <a:off x="1734761" y="4877274"/>
            <a:ext cx="100256" cy="133179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Arco 444"/>
          <p:cNvSpPr>
            <a:spLocks/>
          </p:cNvSpPr>
          <p:nvPr/>
        </p:nvSpPr>
        <p:spPr bwMode="auto">
          <a:xfrm>
            <a:off x="2353807" y="2664149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448"/>
          <p:cNvSpPr>
            <a:spLocks noChangeShapeType="1"/>
          </p:cNvSpPr>
          <p:nvPr/>
        </p:nvSpPr>
        <p:spPr bwMode="auto">
          <a:xfrm>
            <a:off x="1836609" y="403902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" name="Line 449"/>
          <p:cNvSpPr>
            <a:spLocks noChangeShapeType="1"/>
          </p:cNvSpPr>
          <p:nvPr/>
        </p:nvSpPr>
        <p:spPr bwMode="auto">
          <a:xfrm>
            <a:off x="1989382" y="403902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1" name="Line 450"/>
          <p:cNvSpPr>
            <a:spLocks noChangeShapeType="1"/>
          </p:cNvSpPr>
          <p:nvPr/>
        </p:nvSpPr>
        <p:spPr bwMode="auto">
          <a:xfrm>
            <a:off x="1912995" y="3913683"/>
            <a:ext cx="0" cy="2506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2" name="Line 451"/>
          <p:cNvSpPr>
            <a:spLocks noChangeShapeType="1"/>
          </p:cNvSpPr>
          <p:nvPr/>
        </p:nvSpPr>
        <p:spPr bwMode="auto">
          <a:xfrm>
            <a:off x="1836609" y="234686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3" name="Line 452"/>
          <p:cNvSpPr>
            <a:spLocks noChangeShapeType="1"/>
          </p:cNvSpPr>
          <p:nvPr/>
        </p:nvSpPr>
        <p:spPr bwMode="auto">
          <a:xfrm>
            <a:off x="1989382" y="2346869"/>
            <a:ext cx="0" cy="31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4" name="Line 453"/>
          <p:cNvSpPr>
            <a:spLocks noChangeShapeType="1"/>
          </p:cNvSpPr>
          <p:nvPr/>
        </p:nvSpPr>
        <p:spPr bwMode="auto">
          <a:xfrm>
            <a:off x="1912995" y="2221524"/>
            <a:ext cx="0" cy="2506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25" name="Group 454"/>
          <p:cNvGrpSpPr>
            <a:grpSpLocks/>
          </p:cNvGrpSpPr>
          <p:nvPr/>
        </p:nvGrpSpPr>
        <p:grpSpPr bwMode="auto">
          <a:xfrm flipH="1">
            <a:off x="1531064" y="6232569"/>
            <a:ext cx="76386" cy="250690"/>
            <a:chOff x="3840" y="2448"/>
            <a:chExt cx="96" cy="752"/>
          </a:xfrm>
        </p:grpSpPr>
        <p:sp>
          <p:nvSpPr>
            <p:cNvPr id="26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8" name="Arco 27"/>
          <p:cNvSpPr/>
          <p:nvPr/>
        </p:nvSpPr>
        <p:spPr>
          <a:xfrm>
            <a:off x="1431200" y="2472214"/>
            <a:ext cx="1228152" cy="1323069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>
            <a:off x="2659352" y="3136410"/>
            <a:ext cx="0" cy="3096158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co 29"/>
          <p:cNvSpPr/>
          <p:nvPr/>
        </p:nvSpPr>
        <p:spPr>
          <a:xfrm>
            <a:off x="1607450" y="2346869"/>
            <a:ext cx="958867" cy="664196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/>
          <p:cNvCxnSpPr/>
          <p:nvPr/>
        </p:nvCxnSpPr>
        <p:spPr>
          <a:xfrm>
            <a:off x="2778706" y="3407019"/>
            <a:ext cx="0" cy="6320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igura a mano libera 32"/>
          <p:cNvSpPr/>
          <p:nvPr/>
        </p:nvSpPr>
        <p:spPr>
          <a:xfrm>
            <a:off x="2130230" y="4818889"/>
            <a:ext cx="524739" cy="75823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1998639" y="4818889"/>
            <a:ext cx="140848" cy="1312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2040343" y="2218381"/>
            <a:ext cx="203660" cy="587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2 36"/>
          <p:cNvCxnSpPr/>
          <p:nvPr/>
        </p:nvCxnSpPr>
        <p:spPr>
          <a:xfrm flipV="1">
            <a:off x="2958125" y="2034564"/>
            <a:ext cx="26425" cy="1032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2646653" y="4912016"/>
            <a:ext cx="325197" cy="46550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2" name="Gruppo 71"/>
          <p:cNvGrpSpPr/>
          <p:nvPr/>
        </p:nvGrpSpPr>
        <p:grpSpPr>
          <a:xfrm>
            <a:off x="4983983" y="1941703"/>
            <a:ext cx="2546208" cy="4470644"/>
            <a:chOff x="4882933" y="2158852"/>
            <a:chExt cx="2546208" cy="4470644"/>
          </a:xfrm>
        </p:grpSpPr>
        <p:cxnSp>
          <p:nvCxnSpPr>
            <p:cNvPr id="39" name="Connettore 2 38"/>
            <p:cNvCxnSpPr/>
            <p:nvPr/>
          </p:nvCxnSpPr>
          <p:spPr>
            <a:xfrm>
              <a:off x="5209273" y="4835852"/>
              <a:ext cx="419363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igura a mano libera 39"/>
            <p:cNvSpPr/>
            <p:nvPr/>
          </p:nvSpPr>
          <p:spPr>
            <a:xfrm>
              <a:off x="5936337" y="5560506"/>
              <a:ext cx="684605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o 428"/>
            <p:cNvSpPr>
              <a:spLocks/>
            </p:cNvSpPr>
            <p:nvPr/>
          </p:nvSpPr>
          <p:spPr bwMode="auto">
            <a:xfrm flipV="1">
              <a:off x="6716203" y="2158852"/>
              <a:ext cx="229159" cy="2193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2" name="Arco 429"/>
            <p:cNvSpPr>
              <a:spLocks/>
            </p:cNvSpPr>
            <p:nvPr/>
          </p:nvSpPr>
          <p:spPr bwMode="auto">
            <a:xfrm flipV="1">
              <a:off x="6504549" y="4450319"/>
              <a:ext cx="233934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43" name="Group 430"/>
            <p:cNvGrpSpPr>
              <a:grpSpLocks/>
            </p:cNvGrpSpPr>
            <p:nvPr/>
          </p:nvGrpSpPr>
          <p:grpSpPr bwMode="auto">
            <a:xfrm>
              <a:off x="6716203" y="4352392"/>
              <a:ext cx="76386" cy="438708"/>
              <a:chOff x="3840" y="2448"/>
              <a:chExt cx="96" cy="752"/>
            </a:xfrm>
          </p:grpSpPr>
          <p:sp>
            <p:nvSpPr>
              <p:cNvPr id="44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5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46" name="Arco 433"/>
            <p:cNvSpPr>
              <a:spLocks/>
            </p:cNvSpPr>
            <p:nvPr/>
          </p:nvSpPr>
          <p:spPr bwMode="auto">
            <a:xfrm>
              <a:off x="6512506" y="6259989"/>
              <a:ext cx="509241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7" name="Freeform 434"/>
            <p:cNvSpPr>
              <a:spLocks/>
            </p:cNvSpPr>
            <p:nvPr/>
          </p:nvSpPr>
          <p:spPr bwMode="auto">
            <a:xfrm>
              <a:off x="5341250" y="6410142"/>
              <a:ext cx="2087891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8" name="Arco 435"/>
            <p:cNvSpPr>
              <a:spLocks/>
            </p:cNvSpPr>
            <p:nvPr/>
          </p:nvSpPr>
          <p:spPr bwMode="auto">
            <a:xfrm flipH="1" flipV="1">
              <a:off x="5188478" y="4352392"/>
              <a:ext cx="152772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9" name="Arco 436"/>
            <p:cNvSpPr>
              <a:spLocks/>
            </p:cNvSpPr>
            <p:nvPr/>
          </p:nvSpPr>
          <p:spPr bwMode="auto">
            <a:xfrm flipH="1" flipV="1">
              <a:off x="4882933" y="2597560"/>
              <a:ext cx="305545" cy="17548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0" name="Oval 441"/>
            <p:cNvSpPr>
              <a:spLocks noChangeArrowheads="1"/>
            </p:cNvSpPr>
            <p:nvPr/>
          </p:nvSpPr>
          <p:spPr bwMode="auto">
            <a:xfrm>
              <a:off x="5977803" y="6019744"/>
              <a:ext cx="159138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Arco 442"/>
            <p:cNvSpPr>
              <a:spLocks/>
            </p:cNvSpPr>
            <p:nvPr/>
          </p:nvSpPr>
          <p:spPr bwMode="auto">
            <a:xfrm>
              <a:off x="6291304" y="4992175"/>
              <a:ext cx="10184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Arco 443"/>
            <p:cNvSpPr>
              <a:spLocks/>
            </p:cNvSpPr>
            <p:nvPr/>
          </p:nvSpPr>
          <p:spPr bwMode="auto">
            <a:xfrm>
              <a:off x="5468561" y="5002620"/>
              <a:ext cx="100256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Arco 444"/>
            <p:cNvSpPr>
              <a:spLocks/>
            </p:cNvSpPr>
            <p:nvPr/>
          </p:nvSpPr>
          <p:spPr bwMode="auto">
            <a:xfrm>
              <a:off x="6087607" y="2789495"/>
              <a:ext cx="98665" cy="133179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448"/>
            <p:cNvSpPr>
              <a:spLocks noChangeShapeType="1"/>
            </p:cNvSpPr>
            <p:nvPr/>
          </p:nvSpPr>
          <p:spPr bwMode="auto">
            <a:xfrm>
              <a:off x="5570409" y="41643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5" name="Line 449"/>
            <p:cNvSpPr>
              <a:spLocks noChangeShapeType="1"/>
            </p:cNvSpPr>
            <p:nvPr/>
          </p:nvSpPr>
          <p:spPr bwMode="auto">
            <a:xfrm>
              <a:off x="5723182" y="416437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6" name="Line 450"/>
            <p:cNvSpPr>
              <a:spLocks noChangeShapeType="1"/>
            </p:cNvSpPr>
            <p:nvPr/>
          </p:nvSpPr>
          <p:spPr bwMode="auto">
            <a:xfrm>
              <a:off x="5646795" y="4039029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7" name="Line 451"/>
            <p:cNvSpPr>
              <a:spLocks noChangeShapeType="1"/>
            </p:cNvSpPr>
            <p:nvPr/>
          </p:nvSpPr>
          <p:spPr bwMode="auto">
            <a:xfrm>
              <a:off x="5570409" y="24722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8" name="Line 452"/>
            <p:cNvSpPr>
              <a:spLocks noChangeShapeType="1"/>
            </p:cNvSpPr>
            <p:nvPr/>
          </p:nvSpPr>
          <p:spPr bwMode="auto">
            <a:xfrm>
              <a:off x="5723182" y="2472215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9" name="Line 453"/>
            <p:cNvSpPr>
              <a:spLocks noChangeShapeType="1"/>
            </p:cNvSpPr>
            <p:nvPr/>
          </p:nvSpPr>
          <p:spPr bwMode="auto">
            <a:xfrm>
              <a:off x="5646795" y="234687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60" name="Group 454"/>
            <p:cNvGrpSpPr>
              <a:grpSpLocks/>
            </p:cNvGrpSpPr>
            <p:nvPr/>
          </p:nvGrpSpPr>
          <p:grpSpPr bwMode="auto">
            <a:xfrm flipH="1">
              <a:off x="5264864" y="6357915"/>
              <a:ext cx="76386" cy="250690"/>
              <a:chOff x="3840" y="2448"/>
              <a:chExt cx="96" cy="752"/>
            </a:xfrm>
          </p:grpSpPr>
          <p:sp>
            <p:nvSpPr>
              <p:cNvPr id="61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62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63" name="Arco 62"/>
            <p:cNvSpPr/>
            <p:nvPr/>
          </p:nvSpPr>
          <p:spPr>
            <a:xfrm>
              <a:off x="5165000" y="2597560"/>
              <a:ext cx="1228152" cy="1323069"/>
            </a:xfrm>
            <a:prstGeom prst="arc">
              <a:avLst>
                <a:gd name="adj1" fmla="val 15781507"/>
                <a:gd name="adj2" fmla="val 0"/>
              </a:avLst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4" name="Connettore 1 63"/>
            <p:cNvCxnSpPr/>
            <p:nvPr/>
          </p:nvCxnSpPr>
          <p:spPr>
            <a:xfrm>
              <a:off x="6393152" y="3261756"/>
              <a:ext cx="0" cy="3096158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o 64"/>
            <p:cNvSpPr/>
            <p:nvPr/>
          </p:nvSpPr>
          <p:spPr>
            <a:xfrm>
              <a:off x="5341250" y="2472215"/>
              <a:ext cx="958867" cy="664196"/>
            </a:xfrm>
            <a:prstGeom prst="arc">
              <a:avLst>
                <a:gd name="adj1" fmla="val 16200000"/>
                <a:gd name="adj2" fmla="val 20824593"/>
              </a:avLst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6" name="Connettore 2 65"/>
            <p:cNvCxnSpPr/>
            <p:nvPr/>
          </p:nvCxnSpPr>
          <p:spPr>
            <a:xfrm>
              <a:off x="6512506" y="3532365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igura a mano libera 66"/>
            <p:cNvSpPr/>
            <p:nvPr/>
          </p:nvSpPr>
          <p:spPr>
            <a:xfrm>
              <a:off x="5864030" y="4944235"/>
              <a:ext cx="524739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/>
            <p:cNvSpPr/>
            <p:nvPr/>
          </p:nvSpPr>
          <p:spPr>
            <a:xfrm>
              <a:off x="5732439" y="4944235"/>
              <a:ext cx="140848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arrotondato 68"/>
            <p:cNvSpPr/>
            <p:nvPr/>
          </p:nvSpPr>
          <p:spPr>
            <a:xfrm>
              <a:off x="5774143" y="2343727"/>
              <a:ext cx="203660" cy="5879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0" name="Connettore 2 69"/>
            <p:cNvCxnSpPr/>
            <p:nvPr/>
          </p:nvCxnSpPr>
          <p:spPr>
            <a:xfrm flipV="1">
              <a:off x="6691925" y="2159910"/>
              <a:ext cx="26425" cy="1032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e 70"/>
            <p:cNvSpPr/>
            <p:nvPr/>
          </p:nvSpPr>
          <p:spPr>
            <a:xfrm>
              <a:off x="6393153" y="5088162"/>
              <a:ext cx="345330" cy="41013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4" name="Figura a mano libera 73"/>
          <p:cNvSpPr/>
          <p:nvPr/>
        </p:nvSpPr>
        <p:spPr>
          <a:xfrm>
            <a:off x="5288482" y="4724400"/>
            <a:ext cx="1874255" cy="1689100"/>
          </a:xfrm>
          <a:custGeom>
            <a:avLst/>
            <a:gdLst>
              <a:gd name="connsiteX0" fmla="*/ 1493318 w 1874255"/>
              <a:gd name="connsiteY0" fmla="*/ 1689100 h 1689100"/>
              <a:gd name="connsiteX1" fmla="*/ 1810818 w 1874255"/>
              <a:gd name="connsiteY1" fmla="*/ 1473200 h 1689100"/>
              <a:gd name="connsiteX2" fmla="*/ 388418 w 1874255"/>
              <a:gd name="connsiteY2" fmla="*/ 1397000 h 1689100"/>
              <a:gd name="connsiteX3" fmla="*/ 451918 w 1874255"/>
              <a:gd name="connsiteY3" fmla="*/ 1663700 h 1689100"/>
              <a:gd name="connsiteX4" fmla="*/ 1480618 w 1874255"/>
              <a:gd name="connsiteY4" fmla="*/ 1231900 h 1689100"/>
              <a:gd name="connsiteX5" fmla="*/ 1036118 w 1874255"/>
              <a:gd name="connsiteY5" fmla="*/ 965200 h 1689100"/>
              <a:gd name="connsiteX6" fmla="*/ 159818 w 1874255"/>
              <a:gd name="connsiteY6" fmla="*/ 1117600 h 1689100"/>
              <a:gd name="connsiteX7" fmla="*/ 375718 w 1874255"/>
              <a:gd name="connsiteY7" fmla="*/ 1371600 h 1689100"/>
              <a:gd name="connsiteX8" fmla="*/ 1493318 w 1874255"/>
              <a:gd name="connsiteY8" fmla="*/ 1041400 h 1689100"/>
              <a:gd name="connsiteX9" fmla="*/ 1544118 w 1874255"/>
              <a:gd name="connsiteY9" fmla="*/ 660400 h 1689100"/>
              <a:gd name="connsiteX10" fmla="*/ 83618 w 1874255"/>
              <a:gd name="connsiteY10" fmla="*/ 825500 h 1689100"/>
              <a:gd name="connsiteX11" fmla="*/ 375718 w 1874255"/>
              <a:gd name="connsiteY11" fmla="*/ 1028700 h 1689100"/>
              <a:gd name="connsiteX12" fmla="*/ 1594918 w 1874255"/>
              <a:gd name="connsiteY12" fmla="*/ 647700 h 1689100"/>
              <a:gd name="connsiteX13" fmla="*/ 1163118 w 1874255"/>
              <a:gd name="connsiteY13" fmla="*/ 342900 h 1689100"/>
              <a:gd name="connsiteX14" fmla="*/ 45518 w 1874255"/>
              <a:gd name="connsiteY14" fmla="*/ 482600 h 1689100"/>
              <a:gd name="connsiteX15" fmla="*/ 464618 w 1874255"/>
              <a:gd name="connsiteY15" fmla="*/ 762000 h 1689100"/>
              <a:gd name="connsiteX16" fmla="*/ 1633018 w 1874255"/>
              <a:gd name="connsiteY16" fmla="*/ 457200 h 1689100"/>
              <a:gd name="connsiteX17" fmla="*/ 1645718 w 1874255"/>
              <a:gd name="connsiteY17" fmla="*/ 241300 h 1689100"/>
              <a:gd name="connsiteX18" fmla="*/ 58218 w 1874255"/>
              <a:gd name="connsiteY18" fmla="*/ 215900 h 1689100"/>
              <a:gd name="connsiteX19" fmla="*/ 426518 w 1874255"/>
              <a:gd name="connsiteY19" fmla="*/ 431800 h 1689100"/>
              <a:gd name="connsiteX20" fmla="*/ 1213918 w 1874255"/>
              <a:gd name="connsiteY20" fmla="*/ 431800 h 1689100"/>
              <a:gd name="connsiteX21" fmla="*/ 1569518 w 1874255"/>
              <a:gd name="connsiteY21" fmla="*/ 101600 h 1689100"/>
              <a:gd name="connsiteX22" fmla="*/ 1493318 w 1874255"/>
              <a:gd name="connsiteY22" fmla="*/ 0 h 1689100"/>
              <a:gd name="connsiteX23" fmla="*/ 83618 w 1874255"/>
              <a:gd name="connsiteY23" fmla="*/ 508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4255" h="1689100">
                <a:moveTo>
                  <a:pt x="1493318" y="1689100"/>
                </a:moveTo>
                <a:cubicBezTo>
                  <a:pt x="1744143" y="1605491"/>
                  <a:pt x="1994968" y="1521883"/>
                  <a:pt x="1810818" y="1473200"/>
                </a:cubicBezTo>
                <a:cubicBezTo>
                  <a:pt x="1626668" y="1424517"/>
                  <a:pt x="614901" y="1365250"/>
                  <a:pt x="388418" y="1397000"/>
                </a:cubicBezTo>
                <a:cubicBezTo>
                  <a:pt x="161935" y="1428750"/>
                  <a:pt x="269885" y="1691217"/>
                  <a:pt x="451918" y="1663700"/>
                </a:cubicBezTo>
                <a:cubicBezTo>
                  <a:pt x="633951" y="1636183"/>
                  <a:pt x="1383251" y="1348317"/>
                  <a:pt x="1480618" y="1231900"/>
                </a:cubicBezTo>
                <a:cubicBezTo>
                  <a:pt x="1577985" y="1115483"/>
                  <a:pt x="1256251" y="984250"/>
                  <a:pt x="1036118" y="965200"/>
                </a:cubicBezTo>
                <a:cubicBezTo>
                  <a:pt x="815985" y="946150"/>
                  <a:pt x="269885" y="1049867"/>
                  <a:pt x="159818" y="1117600"/>
                </a:cubicBezTo>
                <a:cubicBezTo>
                  <a:pt x="49751" y="1185333"/>
                  <a:pt x="153468" y="1384300"/>
                  <a:pt x="375718" y="1371600"/>
                </a:cubicBezTo>
                <a:cubicBezTo>
                  <a:pt x="597968" y="1358900"/>
                  <a:pt x="1298585" y="1159933"/>
                  <a:pt x="1493318" y="1041400"/>
                </a:cubicBezTo>
                <a:cubicBezTo>
                  <a:pt x="1688051" y="922867"/>
                  <a:pt x="1779068" y="696383"/>
                  <a:pt x="1544118" y="660400"/>
                </a:cubicBezTo>
                <a:cubicBezTo>
                  <a:pt x="1309168" y="624417"/>
                  <a:pt x="278351" y="764117"/>
                  <a:pt x="83618" y="825500"/>
                </a:cubicBezTo>
                <a:cubicBezTo>
                  <a:pt x="-111115" y="886883"/>
                  <a:pt x="123835" y="1058333"/>
                  <a:pt x="375718" y="1028700"/>
                </a:cubicBezTo>
                <a:cubicBezTo>
                  <a:pt x="627601" y="999067"/>
                  <a:pt x="1463685" y="762000"/>
                  <a:pt x="1594918" y="647700"/>
                </a:cubicBezTo>
                <a:cubicBezTo>
                  <a:pt x="1726151" y="533400"/>
                  <a:pt x="1421351" y="370417"/>
                  <a:pt x="1163118" y="342900"/>
                </a:cubicBezTo>
                <a:cubicBezTo>
                  <a:pt x="904885" y="315383"/>
                  <a:pt x="161935" y="412750"/>
                  <a:pt x="45518" y="482600"/>
                </a:cubicBezTo>
                <a:cubicBezTo>
                  <a:pt x="-70899" y="552450"/>
                  <a:pt x="200035" y="766233"/>
                  <a:pt x="464618" y="762000"/>
                </a:cubicBezTo>
                <a:cubicBezTo>
                  <a:pt x="729201" y="757767"/>
                  <a:pt x="1436168" y="543983"/>
                  <a:pt x="1633018" y="457200"/>
                </a:cubicBezTo>
                <a:cubicBezTo>
                  <a:pt x="1829868" y="370417"/>
                  <a:pt x="1908185" y="281517"/>
                  <a:pt x="1645718" y="241300"/>
                </a:cubicBezTo>
                <a:cubicBezTo>
                  <a:pt x="1383251" y="201083"/>
                  <a:pt x="261418" y="184150"/>
                  <a:pt x="58218" y="215900"/>
                </a:cubicBezTo>
                <a:cubicBezTo>
                  <a:pt x="-144982" y="247650"/>
                  <a:pt x="233901" y="395817"/>
                  <a:pt x="426518" y="431800"/>
                </a:cubicBezTo>
                <a:cubicBezTo>
                  <a:pt x="619135" y="467783"/>
                  <a:pt x="1023418" y="486833"/>
                  <a:pt x="1213918" y="431800"/>
                </a:cubicBezTo>
                <a:cubicBezTo>
                  <a:pt x="1404418" y="376767"/>
                  <a:pt x="1522951" y="173567"/>
                  <a:pt x="1569518" y="101600"/>
                </a:cubicBezTo>
                <a:cubicBezTo>
                  <a:pt x="1616085" y="29633"/>
                  <a:pt x="1740968" y="8467"/>
                  <a:pt x="1493318" y="0"/>
                </a:cubicBezTo>
                <a:lnTo>
                  <a:pt x="83618" y="50800"/>
                </a:lnTo>
              </a:path>
            </a:pathLst>
          </a:custGeom>
          <a:ln w="101600" cmpd="sng">
            <a:gradFill flip="none" rotWithShape="1">
              <a:gsLst>
                <a:gs pos="0">
                  <a:schemeClr val="accent1">
                    <a:alpha val="5000"/>
                  </a:schemeClr>
                </a:gs>
                <a:gs pos="100000">
                  <a:prstClr val="white"/>
                </a:gs>
              </a:gsLst>
              <a:lin ang="1374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/>
          <p:cNvSpPr txBox="1"/>
          <p:nvPr/>
        </p:nvSpPr>
        <p:spPr>
          <a:xfrm>
            <a:off x="3004683" y="4735325"/>
            <a:ext cx="153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Excentric</a:t>
            </a:r>
            <a:endParaRPr lang="it-IT" dirty="0" smtClean="0"/>
          </a:p>
          <a:p>
            <a:r>
              <a:rPr lang="it-IT" dirty="0" err="1" smtClean="0"/>
              <a:t>Compression</a:t>
            </a:r>
            <a:endParaRPr lang="it-IT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4631285" y="4769287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+</a:t>
            </a:r>
            <a:endParaRPr lang="it-IT" sz="3600" b="1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7398883" y="4753443"/>
            <a:ext cx="102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Elastic</a:t>
            </a:r>
            <a:endParaRPr lang="it-IT" dirty="0" smtClean="0"/>
          </a:p>
          <a:p>
            <a:r>
              <a:rPr lang="it-IT" dirty="0" err="1" smtClean="0"/>
              <a:t>Bandage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-315439" y="255311"/>
            <a:ext cx="9709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If</a:t>
            </a:r>
            <a:r>
              <a:rPr lang="it-IT" sz="2400" b="1" dirty="0" smtClean="0">
                <a:solidFill>
                  <a:srgbClr val="FFFF00"/>
                </a:solidFill>
              </a:rPr>
              <a:t> the </a:t>
            </a:r>
            <a:r>
              <a:rPr lang="it-IT" sz="2400" b="1" dirty="0" err="1" smtClean="0">
                <a:solidFill>
                  <a:srgbClr val="FFFF00"/>
                </a:solidFill>
              </a:rPr>
              <a:t>perforator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is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smaller</a:t>
            </a:r>
            <a:r>
              <a:rPr lang="it-IT" sz="2400" b="1" dirty="0" smtClean="0">
                <a:solidFill>
                  <a:srgbClr val="FFFF00"/>
                </a:solidFill>
              </a:rPr>
              <a:t>, can </a:t>
            </a:r>
            <a:r>
              <a:rPr lang="it-IT" sz="2400" b="1" dirty="0" smtClean="0">
                <a:solidFill>
                  <a:srgbClr val="FFFF00"/>
                </a:solidFill>
              </a:rPr>
              <a:t>the </a:t>
            </a:r>
            <a:r>
              <a:rPr lang="it-IT" sz="2400" b="1" dirty="0">
                <a:solidFill>
                  <a:srgbClr val="FFFF00"/>
                </a:solidFill>
              </a:rPr>
              <a:t>flow rate </a:t>
            </a:r>
            <a:r>
              <a:rPr lang="it-IT" sz="2400" b="1" dirty="0" smtClean="0">
                <a:solidFill>
                  <a:srgbClr val="FFFF00"/>
                </a:solidFill>
              </a:rPr>
              <a:t>be </a:t>
            </a:r>
            <a:r>
              <a:rPr lang="it-IT" sz="2400" b="1" dirty="0" err="1" smtClean="0">
                <a:solidFill>
                  <a:srgbClr val="FFFF00"/>
                </a:solidFill>
              </a:rPr>
              <a:t>improved</a:t>
            </a:r>
            <a:r>
              <a:rPr lang="it-IT" sz="2400" b="1" dirty="0" smtClean="0">
                <a:solidFill>
                  <a:srgbClr val="FFFF00"/>
                </a:solidFill>
              </a:rPr>
              <a:t> ?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9018" y="972416"/>
            <a:ext cx="7966602" cy="175432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Yes,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with an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stocking</a:t>
            </a:r>
            <a:r>
              <a:rPr lang="it-IT" dirty="0" smtClean="0"/>
              <a:t> .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with a </a:t>
            </a:r>
            <a:r>
              <a:rPr lang="it-IT" dirty="0" err="1" smtClean="0"/>
              <a:t>bandage</a:t>
            </a:r>
            <a:r>
              <a:rPr lang="it-IT" dirty="0"/>
              <a:t> </a:t>
            </a:r>
            <a:r>
              <a:rPr lang="it-IT" dirty="0" smtClean="0"/>
              <a:t>and an </a:t>
            </a:r>
            <a:r>
              <a:rPr lang="it-IT" dirty="0" err="1" smtClean="0"/>
              <a:t>excentric</a:t>
            </a:r>
            <a:r>
              <a:rPr lang="it-IT" dirty="0" smtClean="0"/>
              <a:t>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</a:t>
            </a:r>
            <a:r>
              <a:rPr lang="it-IT" dirty="0" err="1" smtClean="0"/>
              <a:t>perforator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presents</a:t>
            </a:r>
            <a:r>
              <a:rPr lang="it-IT" dirty="0" smtClean="0"/>
              <a:t> an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venous</a:t>
            </a:r>
            <a:r>
              <a:rPr lang="it-IT" dirty="0" smtClean="0"/>
              <a:t> </a:t>
            </a:r>
            <a:r>
              <a:rPr lang="it-IT" dirty="0" err="1" smtClean="0"/>
              <a:t>ulceration</a:t>
            </a:r>
            <a:r>
              <a:rPr lang="it-IT" dirty="0" smtClean="0"/>
              <a:t> , the </a:t>
            </a:r>
            <a:r>
              <a:rPr lang="it-IT" dirty="0" err="1" smtClean="0"/>
              <a:t>operation</a:t>
            </a:r>
            <a:r>
              <a:rPr lang="it-IT" dirty="0" smtClean="0"/>
              <a:t> can be </a:t>
            </a:r>
            <a:r>
              <a:rPr lang="it-IT" dirty="0" err="1" smtClean="0"/>
              <a:t>postponed</a:t>
            </a:r>
            <a:r>
              <a:rPr lang="it-IT" dirty="0" smtClean="0"/>
              <a:t> and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smtClean="0"/>
              <a:t>the treatment </a:t>
            </a:r>
            <a:r>
              <a:rPr lang="it-IT" dirty="0"/>
              <a:t>of the </a:t>
            </a:r>
            <a:r>
              <a:rPr lang="it-IT" dirty="0" err="1"/>
              <a:t>ulcer</a:t>
            </a:r>
            <a:r>
              <a:rPr lang="it-IT" dirty="0"/>
              <a:t> with the </a:t>
            </a:r>
            <a:r>
              <a:rPr lang="it-IT" dirty="0" err="1" smtClean="0"/>
              <a:t>bandage</a:t>
            </a:r>
            <a:r>
              <a:rPr lang="it-IT" dirty="0" smtClean="0"/>
              <a:t> the flow rate of the re-entry </a:t>
            </a:r>
            <a:r>
              <a:rPr lang="it-IT" dirty="0" err="1" smtClean="0"/>
              <a:t>perforator</a:t>
            </a:r>
            <a:r>
              <a:rPr lang="it-IT" dirty="0" smtClean="0"/>
              <a:t> can be </a:t>
            </a:r>
            <a:r>
              <a:rPr lang="it-IT" dirty="0" err="1" smtClean="0"/>
              <a:t>improved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1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2600" y="1015364"/>
            <a:ext cx="826602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dirty="0" err="1" smtClean="0"/>
              <a:t>Sometimes</a:t>
            </a:r>
            <a:r>
              <a:rPr lang="it-IT" dirty="0" smtClean="0"/>
              <a:t> yes. </a:t>
            </a:r>
            <a:r>
              <a:rPr lang="it-IT" dirty="0" err="1"/>
              <a:t>I</a:t>
            </a:r>
            <a:r>
              <a:rPr lang="it-IT" dirty="0" err="1" smtClean="0"/>
              <a:t>f</a:t>
            </a:r>
            <a:r>
              <a:rPr lang="it-IT" dirty="0" smtClean="0"/>
              <a:t> the re-entry </a:t>
            </a:r>
            <a:r>
              <a:rPr lang="it-IT" dirty="0" err="1" smtClean="0"/>
              <a:t>perforator</a:t>
            </a:r>
            <a:r>
              <a:rPr lang="it-IT" dirty="0"/>
              <a:t> </a:t>
            </a:r>
            <a:r>
              <a:rPr lang="it-IT" dirty="0" err="1"/>
              <a:t>chosen</a:t>
            </a:r>
            <a:r>
              <a:rPr lang="it-IT" dirty="0"/>
              <a:t> for </a:t>
            </a:r>
            <a:r>
              <a:rPr lang="it-IT" dirty="0" smtClean="0"/>
              <a:t>the </a:t>
            </a:r>
            <a:r>
              <a:rPr lang="it-IT" dirty="0" err="1" smtClean="0"/>
              <a:t>terminalization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sufficient</a:t>
            </a:r>
            <a:r>
              <a:rPr lang="it-IT" dirty="0" smtClean="0"/>
              <a:t> for the </a:t>
            </a:r>
            <a:r>
              <a:rPr lang="it-IT" dirty="0" err="1" smtClean="0"/>
              <a:t>sapheous</a:t>
            </a:r>
            <a:r>
              <a:rPr lang="it-IT" dirty="0" smtClean="0"/>
              <a:t> </a:t>
            </a:r>
            <a:r>
              <a:rPr lang="it-IT" dirty="0" err="1" smtClean="0"/>
              <a:t>drainage</a:t>
            </a:r>
            <a:r>
              <a:rPr lang="it-IT" dirty="0" smtClean="0"/>
              <a:t> , a </a:t>
            </a:r>
            <a:r>
              <a:rPr lang="it-IT" dirty="0" err="1" smtClean="0"/>
              <a:t>thrombosis</a:t>
            </a:r>
            <a:r>
              <a:rPr lang="it-IT" dirty="0" smtClean="0"/>
              <a:t> can </a:t>
            </a:r>
            <a:r>
              <a:rPr lang="it-IT" dirty="0" err="1" smtClean="0"/>
              <a:t>occur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err="1" smtClean="0"/>
              <a:t>Advantages</a:t>
            </a:r>
            <a:r>
              <a:rPr lang="it-I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disconnecting</a:t>
            </a:r>
            <a:r>
              <a:rPr lang="it-IT" dirty="0" smtClean="0"/>
              <a:t>  the shunt </a:t>
            </a:r>
            <a:r>
              <a:rPr lang="it-IT" dirty="0" err="1" smtClean="0"/>
              <a:t>upon</a:t>
            </a:r>
            <a:r>
              <a:rPr lang="it-IT" dirty="0" smtClean="0"/>
              <a:t>  treatment of the </a:t>
            </a:r>
            <a:r>
              <a:rPr lang="it-IT" dirty="0" err="1" smtClean="0"/>
              <a:t>escape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, a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caliber</a:t>
            </a:r>
            <a:r>
              <a:rPr lang="it-IT" dirty="0" smtClean="0"/>
              <a:t>  </a:t>
            </a:r>
            <a:r>
              <a:rPr lang="it-IT" dirty="0" err="1" smtClean="0"/>
              <a:t>reduction</a:t>
            </a:r>
            <a:r>
              <a:rPr lang="it-IT" dirty="0" smtClean="0"/>
              <a:t> </a:t>
            </a:r>
            <a:r>
              <a:rPr lang="it-IT" dirty="0" err="1" smtClean="0"/>
              <a:t>occurs</a:t>
            </a:r>
            <a:r>
              <a:rPr lang="it-IT" dirty="0" smtClean="0"/>
              <a:t>  and the  </a:t>
            </a:r>
            <a:r>
              <a:rPr lang="it-IT" dirty="0" err="1" smtClean="0"/>
              <a:t>thrombosis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painful</a:t>
            </a:r>
            <a:r>
              <a:rPr lang="it-IT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Between</a:t>
            </a:r>
            <a:r>
              <a:rPr lang="it-IT" dirty="0" smtClean="0"/>
              <a:t> the first and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intervention</a:t>
            </a:r>
            <a:r>
              <a:rPr lang="it-IT" dirty="0" smtClean="0"/>
              <a:t> the flow rate of the </a:t>
            </a:r>
            <a:r>
              <a:rPr lang="it-IT" dirty="0" err="1" smtClean="0"/>
              <a:t>perforator</a:t>
            </a:r>
            <a:r>
              <a:rPr lang="it-IT" dirty="0" smtClean="0"/>
              <a:t> can be </a:t>
            </a:r>
            <a:r>
              <a:rPr lang="it-IT" dirty="0" err="1" smtClean="0"/>
              <a:t>improved</a:t>
            </a:r>
            <a:r>
              <a:rPr lang="it-IT" dirty="0" smtClean="0"/>
              <a:t> with an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bandage</a:t>
            </a:r>
            <a:r>
              <a:rPr lang="it-IT" dirty="0" smtClean="0"/>
              <a:t> . 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2600" y="4516735"/>
            <a:ext cx="8089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 err="1"/>
              <a:t>This</a:t>
            </a:r>
            <a:r>
              <a:rPr lang="it-IT" sz="2000" u="sng" dirty="0"/>
              <a:t> procedure </a:t>
            </a:r>
            <a:r>
              <a:rPr lang="it-IT" sz="2000" u="sng" dirty="0" err="1"/>
              <a:t>makes</a:t>
            </a:r>
            <a:r>
              <a:rPr lang="it-IT" sz="2000" u="sng" dirty="0"/>
              <a:t> </a:t>
            </a:r>
            <a:r>
              <a:rPr lang="it-IT" sz="2000" u="sng" dirty="0" err="1"/>
              <a:t>sense</a:t>
            </a:r>
            <a:r>
              <a:rPr lang="it-IT" sz="2000" u="sng" dirty="0"/>
              <a:t> </a:t>
            </a:r>
            <a:r>
              <a:rPr lang="it-IT" sz="2000" u="sng" dirty="0" err="1"/>
              <a:t>only</a:t>
            </a:r>
            <a:r>
              <a:rPr lang="it-IT" sz="2000" u="sng" dirty="0"/>
              <a:t> </a:t>
            </a:r>
            <a:r>
              <a:rPr lang="it-IT" sz="2000" u="sng" dirty="0" err="1"/>
              <a:t>if</a:t>
            </a:r>
            <a:r>
              <a:rPr lang="it-IT" sz="2000" u="sng" dirty="0"/>
              <a:t> </a:t>
            </a:r>
            <a:r>
              <a:rPr lang="it-IT" sz="2000" u="sng" dirty="0" smtClean="0"/>
              <a:t>the </a:t>
            </a:r>
            <a:r>
              <a:rPr lang="it-IT" sz="2000" u="sng" dirty="0" err="1"/>
              <a:t>ulcer</a:t>
            </a:r>
            <a:r>
              <a:rPr lang="it-IT" sz="2000" u="sng" dirty="0"/>
              <a:t> </a:t>
            </a:r>
            <a:r>
              <a:rPr lang="it-IT" sz="2000" u="sng" dirty="0" err="1" smtClean="0"/>
              <a:t>cannot</a:t>
            </a:r>
            <a:r>
              <a:rPr lang="it-IT" sz="2000" u="sng" dirty="0" smtClean="0"/>
              <a:t> be </a:t>
            </a:r>
            <a:r>
              <a:rPr lang="it-IT" sz="2000" u="sng" dirty="0" err="1" smtClean="0"/>
              <a:t>healed</a:t>
            </a:r>
            <a:r>
              <a:rPr lang="it-IT" sz="2000" u="sng" dirty="0" smtClean="0"/>
              <a:t> with </a:t>
            </a:r>
            <a:r>
              <a:rPr lang="it-IT" sz="2000" u="sng" dirty="0"/>
              <a:t>the </a:t>
            </a:r>
            <a:r>
              <a:rPr lang="it-IT" sz="2000" u="sng" dirty="0" err="1" smtClean="0"/>
              <a:t>dressing</a:t>
            </a:r>
            <a:r>
              <a:rPr lang="it-IT" sz="2000" u="sng" dirty="0" smtClean="0"/>
              <a:t> alone, </a:t>
            </a:r>
            <a:r>
              <a:rPr lang="it-IT" sz="2000" u="sng" dirty="0"/>
              <a:t>and </a:t>
            </a:r>
            <a:r>
              <a:rPr lang="it-IT" sz="2000" u="sng" dirty="0" err="1"/>
              <a:t>this</a:t>
            </a:r>
            <a:r>
              <a:rPr lang="it-IT" sz="2000" u="sng" dirty="0"/>
              <a:t> </a:t>
            </a:r>
            <a:r>
              <a:rPr lang="it-IT" sz="2000" u="sng" dirty="0" err="1" smtClean="0"/>
              <a:t>rarely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occurs</a:t>
            </a:r>
            <a:r>
              <a:rPr lang="it-IT" sz="2000" u="sng" dirty="0" smtClean="0"/>
              <a:t>.</a:t>
            </a:r>
            <a:endParaRPr lang="it-IT" sz="2000" u="sng" dirty="0"/>
          </a:p>
        </p:txBody>
      </p:sp>
      <p:sp>
        <p:nvSpPr>
          <p:cNvPr id="3" name="Rettangolo 2"/>
          <p:cNvSpPr/>
          <p:nvPr/>
        </p:nvSpPr>
        <p:spPr>
          <a:xfrm>
            <a:off x="90576" y="47536"/>
            <a:ext cx="8964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Does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it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make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sense</a:t>
            </a:r>
            <a:r>
              <a:rPr lang="it-IT" sz="2400" b="1" dirty="0">
                <a:solidFill>
                  <a:srgbClr val="FFFF00"/>
                </a:solidFill>
              </a:rPr>
              <a:t> to </a:t>
            </a:r>
            <a:r>
              <a:rPr lang="it-IT" sz="2400" b="1" dirty="0" err="1">
                <a:solidFill>
                  <a:srgbClr val="FFFF00"/>
                </a:solidFill>
              </a:rPr>
              <a:t>perform</a:t>
            </a:r>
            <a:r>
              <a:rPr lang="it-IT" sz="2400" b="1" dirty="0">
                <a:solidFill>
                  <a:srgbClr val="FFFF00"/>
                </a:solidFill>
              </a:rPr>
              <a:t>  the </a:t>
            </a:r>
            <a:r>
              <a:rPr lang="it-IT" sz="2400" b="1" dirty="0" err="1">
                <a:solidFill>
                  <a:srgbClr val="FFFF00"/>
                </a:solidFill>
              </a:rPr>
              <a:t>fragmentation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at</a:t>
            </a:r>
            <a:r>
              <a:rPr lang="it-IT" sz="2400" b="1" dirty="0">
                <a:solidFill>
                  <a:srgbClr val="FFFF00"/>
                </a:solidFill>
              </a:rPr>
              <a:t> a </a:t>
            </a:r>
            <a:r>
              <a:rPr lang="it-IT" sz="2400" b="1" dirty="0" err="1">
                <a:solidFill>
                  <a:srgbClr val="FFFF00"/>
                </a:solidFill>
              </a:rPr>
              <a:t>later</a:t>
            </a:r>
            <a:r>
              <a:rPr lang="it-IT" sz="2400" b="1" dirty="0">
                <a:solidFill>
                  <a:srgbClr val="FFFF00"/>
                </a:solidFill>
              </a:rPr>
              <a:t> time </a:t>
            </a:r>
            <a:r>
              <a:rPr lang="it-IT" sz="2400" b="1" dirty="0" err="1">
                <a:solidFill>
                  <a:srgbClr val="FFFF00"/>
                </a:solidFill>
              </a:rPr>
              <a:t>rather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than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simultaneously</a:t>
            </a:r>
            <a:r>
              <a:rPr lang="it-IT" sz="2400" b="1" dirty="0">
                <a:solidFill>
                  <a:srgbClr val="FFFF00"/>
                </a:solidFill>
              </a:rPr>
              <a:t> to the treatment of the </a:t>
            </a:r>
            <a:r>
              <a:rPr lang="it-IT" sz="2400" b="1" dirty="0" err="1">
                <a:solidFill>
                  <a:srgbClr val="FFFF00"/>
                </a:solidFill>
              </a:rPr>
              <a:t>escape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point</a:t>
            </a:r>
            <a:r>
              <a:rPr lang="it-IT" sz="2400" b="1" dirty="0" smtClean="0">
                <a:solidFill>
                  <a:srgbClr val="FFFF00"/>
                </a:solidFill>
              </a:rPr>
              <a:t> ?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2533" y="194823"/>
            <a:ext cx="882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000" b="1" dirty="0" smtClean="0">
                <a:solidFill>
                  <a:srgbClr val="FFFF00"/>
                </a:solidFill>
              </a:rPr>
              <a:t> check-up of the </a:t>
            </a:r>
            <a:r>
              <a:rPr lang="it-IT" sz="2000" b="1" dirty="0" err="1" smtClean="0">
                <a:solidFill>
                  <a:srgbClr val="FFFF00"/>
                </a:solidFill>
              </a:rPr>
              <a:t>saphenous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axe</a:t>
            </a:r>
            <a:r>
              <a:rPr lang="it-IT" sz="2000" b="1" dirty="0" smtClean="0">
                <a:solidFill>
                  <a:srgbClr val="FFFF00"/>
                </a:solidFill>
              </a:rPr>
              <a:t>  BELOW the </a:t>
            </a:r>
            <a:r>
              <a:rPr lang="it-IT" sz="2000" b="1" dirty="0" err="1" smtClean="0">
                <a:solidFill>
                  <a:srgbClr val="FFFF00"/>
                </a:solidFill>
              </a:rPr>
              <a:t>fragmentation</a:t>
            </a:r>
            <a:endParaRPr lang="it-IT" sz="2000" b="1" dirty="0" smtClean="0">
              <a:solidFill>
                <a:srgbClr val="FFFF00"/>
              </a:solidFill>
            </a:endParaRPr>
          </a:p>
        </p:txBody>
      </p:sp>
      <p:sp>
        <p:nvSpPr>
          <p:cNvPr id="19" name="Arco 444"/>
          <p:cNvSpPr>
            <a:spLocks/>
          </p:cNvSpPr>
          <p:nvPr/>
        </p:nvSpPr>
        <p:spPr bwMode="auto">
          <a:xfrm>
            <a:off x="4009499" y="2902887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2677841" y="2812519"/>
            <a:ext cx="2886763" cy="3522997"/>
            <a:chOff x="643837" y="3553158"/>
            <a:chExt cx="2240663" cy="2624139"/>
          </a:xfrm>
        </p:grpSpPr>
        <p:sp>
          <p:nvSpPr>
            <p:cNvPr id="8" name="Figura a mano libera 7"/>
            <p:cNvSpPr/>
            <p:nvPr/>
          </p:nvSpPr>
          <p:spPr>
            <a:xfrm>
              <a:off x="1391696" y="5108307"/>
              <a:ext cx="684605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Arco 429"/>
            <p:cNvSpPr>
              <a:spLocks/>
            </p:cNvSpPr>
            <p:nvPr/>
          </p:nvSpPr>
          <p:spPr bwMode="auto">
            <a:xfrm flipV="1">
              <a:off x="1959908" y="3998120"/>
              <a:ext cx="233934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1" name="Group 430"/>
            <p:cNvGrpSpPr>
              <a:grpSpLocks/>
            </p:cNvGrpSpPr>
            <p:nvPr/>
          </p:nvGrpSpPr>
          <p:grpSpPr bwMode="auto">
            <a:xfrm>
              <a:off x="2171562" y="3900193"/>
              <a:ext cx="76386" cy="438708"/>
              <a:chOff x="3840" y="2448"/>
              <a:chExt cx="96" cy="752"/>
            </a:xfrm>
          </p:grpSpPr>
          <p:sp>
            <p:nvSpPr>
              <p:cNvPr id="38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9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12" name="Arco 433"/>
            <p:cNvSpPr>
              <a:spLocks/>
            </p:cNvSpPr>
            <p:nvPr/>
          </p:nvSpPr>
          <p:spPr bwMode="auto">
            <a:xfrm>
              <a:off x="1967865" y="5807790"/>
              <a:ext cx="509241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3" name="Freeform 434"/>
            <p:cNvSpPr>
              <a:spLocks/>
            </p:cNvSpPr>
            <p:nvPr/>
          </p:nvSpPr>
          <p:spPr bwMode="auto">
            <a:xfrm>
              <a:off x="796609" y="5957943"/>
              <a:ext cx="2087891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4" name="Arco 435"/>
            <p:cNvSpPr>
              <a:spLocks/>
            </p:cNvSpPr>
            <p:nvPr/>
          </p:nvSpPr>
          <p:spPr bwMode="auto">
            <a:xfrm flipH="1" flipV="1">
              <a:off x="643837" y="3900193"/>
              <a:ext cx="152772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Oval 441"/>
            <p:cNvSpPr>
              <a:spLocks noChangeArrowheads="1"/>
            </p:cNvSpPr>
            <p:nvPr/>
          </p:nvSpPr>
          <p:spPr bwMode="auto">
            <a:xfrm>
              <a:off x="1433162" y="5567545"/>
              <a:ext cx="159138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Arco 442"/>
            <p:cNvSpPr>
              <a:spLocks/>
            </p:cNvSpPr>
            <p:nvPr/>
          </p:nvSpPr>
          <p:spPr bwMode="auto">
            <a:xfrm>
              <a:off x="1746663" y="4539976"/>
              <a:ext cx="10184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Arco 443"/>
            <p:cNvSpPr>
              <a:spLocks/>
            </p:cNvSpPr>
            <p:nvPr/>
          </p:nvSpPr>
          <p:spPr bwMode="auto">
            <a:xfrm>
              <a:off x="923920" y="4550421"/>
              <a:ext cx="100256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448"/>
            <p:cNvSpPr>
              <a:spLocks noChangeShapeType="1"/>
            </p:cNvSpPr>
            <p:nvPr/>
          </p:nvSpPr>
          <p:spPr bwMode="auto">
            <a:xfrm>
              <a:off x="1025768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1" name="Line 449"/>
            <p:cNvSpPr>
              <a:spLocks noChangeShapeType="1"/>
            </p:cNvSpPr>
            <p:nvPr/>
          </p:nvSpPr>
          <p:spPr bwMode="auto">
            <a:xfrm>
              <a:off x="1178541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2" name="Line 450"/>
            <p:cNvSpPr>
              <a:spLocks noChangeShapeType="1"/>
            </p:cNvSpPr>
            <p:nvPr/>
          </p:nvSpPr>
          <p:spPr bwMode="auto">
            <a:xfrm>
              <a:off x="1102154" y="358683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26" name="Group 454"/>
            <p:cNvGrpSpPr>
              <a:grpSpLocks/>
            </p:cNvGrpSpPr>
            <p:nvPr/>
          </p:nvGrpSpPr>
          <p:grpSpPr bwMode="auto">
            <a:xfrm flipH="1">
              <a:off x="720223" y="5905716"/>
              <a:ext cx="76386" cy="250690"/>
              <a:chOff x="3840" y="2448"/>
              <a:chExt cx="96" cy="752"/>
            </a:xfrm>
          </p:grpSpPr>
          <p:sp>
            <p:nvSpPr>
              <p:cNvPr id="36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7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cxnSp>
          <p:nvCxnSpPr>
            <p:cNvPr id="28" name="Connettore 1 27"/>
            <p:cNvCxnSpPr/>
            <p:nvPr/>
          </p:nvCxnSpPr>
          <p:spPr>
            <a:xfrm>
              <a:off x="1848511" y="3586830"/>
              <a:ext cx="0" cy="2318885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1967865" y="3553158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igura a mano libera 30"/>
            <p:cNvSpPr/>
            <p:nvPr/>
          </p:nvSpPr>
          <p:spPr>
            <a:xfrm>
              <a:off x="1319389" y="4492036"/>
              <a:ext cx="524739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1187798" y="4492036"/>
              <a:ext cx="140848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7" name="Figura a mano libera 66"/>
          <p:cNvSpPr/>
          <p:nvPr/>
        </p:nvSpPr>
        <p:spPr>
          <a:xfrm>
            <a:off x="1194572" y="2642731"/>
            <a:ext cx="2721311" cy="2309656"/>
          </a:xfrm>
          <a:custGeom>
            <a:avLst/>
            <a:gdLst>
              <a:gd name="connsiteX0" fmla="*/ 2721311 w 2721311"/>
              <a:gd name="connsiteY0" fmla="*/ 1972733 h 2309656"/>
              <a:gd name="connsiteX1" fmla="*/ 2289511 w 2721311"/>
              <a:gd name="connsiteY1" fmla="*/ 2252133 h 2309656"/>
              <a:gd name="connsiteX2" fmla="*/ 1188844 w 2721311"/>
              <a:gd name="connsiteY2" fmla="*/ 2269067 h 2309656"/>
              <a:gd name="connsiteX3" fmla="*/ 570777 w 2721311"/>
              <a:gd name="connsiteY3" fmla="*/ 1803400 h 2309656"/>
              <a:gd name="connsiteX4" fmla="*/ 71244 w 2721311"/>
              <a:gd name="connsiteY4" fmla="*/ 567267 h 2309656"/>
              <a:gd name="connsiteX5" fmla="*/ 3511 w 2721311"/>
              <a:gd name="connsiteY5" fmla="*/ 0 h 230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1311" h="2309656">
                <a:moveTo>
                  <a:pt x="2721311" y="1972733"/>
                </a:moveTo>
                <a:cubicBezTo>
                  <a:pt x="2633116" y="2087738"/>
                  <a:pt x="2544922" y="2202744"/>
                  <a:pt x="2289511" y="2252133"/>
                </a:cubicBezTo>
                <a:cubicBezTo>
                  <a:pt x="2034100" y="2301522"/>
                  <a:pt x="1475300" y="2343856"/>
                  <a:pt x="1188844" y="2269067"/>
                </a:cubicBezTo>
                <a:cubicBezTo>
                  <a:pt x="902388" y="2194278"/>
                  <a:pt x="757044" y="2087033"/>
                  <a:pt x="570777" y="1803400"/>
                </a:cubicBezTo>
                <a:cubicBezTo>
                  <a:pt x="384510" y="1519767"/>
                  <a:pt x="165788" y="867834"/>
                  <a:pt x="71244" y="567267"/>
                </a:cubicBezTo>
                <a:cubicBezTo>
                  <a:pt x="-23300" y="266700"/>
                  <a:pt x="3511" y="0"/>
                  <a:pt x="3511" y="0"/>
                </a:cubicBez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2365" flipH="1">
            <a:off x="5517880" y="3648074"/>
            <a:ext cx="910682" cy="1087171"/>
          </a:xfrm>
          <a:prstGeom prst="rect">
            <a:avLst/>
          </a:prstGeom>
        </p:spPr>
      </p:pic>
      <p:pic>
        <p:nvPicPr>
          <p:cNvPr id="76" name="Immagine 75" descr="Schermata 08-2456169 alle 09.0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2121" flipH="1">
            <a:off x="4504660" y="4582697"/>
            <a:ext cx="151546" cy="810975"/>
          </a:xfrm>
          <a:prstGeom prst="rect">
            <a:avLst/>
          </a:prstGeom>
        </p:spPr>
      </p:pic>
      <p:sp>
        <p:nvSpPr>
          <p:cNvPr id="77" name="Figura a mano libera 76"/>
          <p:cNvSpPr/>
          <p:nvPr/>
        </p:nvSpPr>
        <p:spPr>
          <a:xfrm rot="20152121" flipH="1">
            <a:off x="4927811" y="4861264"/>
            <a:ext cx="1338699" cy="579240"/>
          </a:xfrm>
          <a:custGeom>
            <a:avLst/>
            <a:gdLst>
              <a:gd name="connsiteX0" fmla="*/ 43299 w 1338699"/>
              <a:gd name="connsiteY0" fmla="*/ 0 h 579240"/>
              <a:gd name="connsiteX1" fmla="*/ 5199 w 1338699"/>
              <a:gd name="connsiteY1" fmla="*/ 254000 h 579240"/>
              <a:gd name="connsiteX2" fmla="*/ 144899 w 1338699"/>
              <a:gd name="connsiteY2" fmla="*/ 444500 h 579240"/>
              <a:gd name="connsiteX3" fmla="*/ 881499 w 1338699"/>
              <a:gd name="connsiteY3" fmla="*/ 571500 h 579240"/>
              <a:gd name="connsiteX4" fmla="*/ 1211699 w 1338699"/>
              <a:gd name="connsiteY4" fmla="*/ 215900 h 579240"/>
              <a:gd name="connsiteX5" fmla="*/ 1338699 w 1338699"/>
              <a:gd name="connsiteY5" fmla="*/ 0 h 57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699" h="579240">
                <a:moveTo>
                  <a:pt x="43299" y="0"/>
                </a:moveTo>
                <a:cubicBezTo>
                  <a:pt x="15782" y="89958"/>
                  <a:pt x="-11734" y="179917"/>
                  <a:pt x="5199" y="254000"/>
                </a:cubicBezTo>
                <a:cubicBezTo>
                  <a:pt x="22132" y="328083"/>
                  <a:pt x="-1151" y="391583"/>
                  <a:pt x="144899" y="444500"/>
                </a:cubicBezTo>
                <a:cubicBezTo>
                  <a:pt x="290949" y="497417"/>
                  <a:pt x="703699" y="609600"/>
                  <a:pt x="881499" y="571500"/>
                </a:cubicBezTo>
                <a:cubicBezTo>
                  <a:pt x="1059299" y="533400"/>
                  <a:pt x="1135499" y="311150"/>
                  <a:pt x="1211699" y="215900"/>
                </a:cubicBezTo>
                <a:cubicBezTo>
                  <a:pt x="1287899" y="120650"/>
                  <a:pt x="1338699" y="0"/>
                  <a:pt x="1338699" y="0"/>
                </a:cubicBezTo>
              </a:path>
            </a:pathLst>
          </a:cu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uppo 65"/>
          <p:cNvGrpSpPr/>
          <p:nvPr/>
        </p:nvGrpSpPr>
        <p:grpSpPr>
          <a:xfrm>
            <a:off x="571282" y="2630243"/>
            <a:ext cx="1278467" cy="954505"/>
            <a:chOff x="533400" y="2860367"/>
            <a:chExt cx="1278467" cy="954505"/>
          </a:xfrm>
        </p:grpSpPr>
        <p:sp>
          <p:nvSpPr>
            <p:cNvPr id="68" name="Rettangolo arrotondato 67"/>
            <p:cNvSpPr/>
            <p:nvPr/>
          </p:nvSpPr>
          <p:spPr>
            <a:xfrm>
              <a:off x="533400" y="2860367"/>
              <a:ext cx="1270000" cy="95450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533400" y="3217333"/>
              <a:ext cx="1278467" cy="112111"/>
            </a:xfrm>
            <a:custGeom>
              <a:avLst/>
              <a:gdLst>
                <a:gd name="connsiteX0" fmla="*/ 0 w 1278467"/>
                <a:gd name="connsiteY0" fmla="*/ 84667 h 112111"/>
                <a:gd name="connsiteX1" fmla="*/ 389467 w 1278467"/>
                <a:gd name="connsiteY1" fmla="*/ 76200 h 112111"/>
                <a:gd name="connsiteX2" fmla="*/ 491067 w 1278467"/>
                <a:gd name="connsiteY2" fmla="*/ 59267 h 112111"/>
                <a:gd name="connsiteX3" fmla="*/ 592667 w 1278467"/>
                <a:gd name="connsiteY3" fmla="*/ 42334 h 112111"/>
                <a:gd name="connsiteX4" fmla="*/ 643467 w 1278467"/>
                <a:gd name="connsiteY4" fmla="*/ 25400 h 112111"/>
                <a:gd name="connsiteX5" fmla="*/ 677333 w 1278467"/>
                <a:gd name="connsiteY5" fmla="*/ 8467 h 112111"/>
                <a:gd name="connsiteX6" fmla="*/ 728133 w 1278467"/>
                <a:gd name="connsiteY6" fmla="*/ 0 h 112111"/>
                <a:gd name="connsiteX7" fmla="*/ 829733 w 1278467"/>
                <a:gd name="connsiteY7" fmla="*/ 8467 h 112111"/>
                <a:gd name="connsiteX8" fmla="*/ 914400 w 1278467"/>
                <a:gd name="connsiteY8" fmla="*/ 33867 h 112111"/>
                <a:gd name="connsiteX9" fmla="*/ 948267 w 1278467"/>
                <a:gd name="connsiteY9" fmla="*/ 50800 h 112111"/>
                <a:gd name="connsiteX10" fmla="*/ 1016000 w 1278467"/>
                <a:gd name="connsiteY10" fmla="*/ 67734 h 112111"/>
                <a:gd name="connsiteX11" fmla="*/ 1066800 w 1278467"/>
                <a:gd name="connsiteY11" fmla="*/ 84667 h 112111"/>
                <a:gd name="connsiteX12" fmla="*/ 1092200 w 1278467"/>
                <a:gd name="connsiteY12" fmla="*/ 93134 h 112111"/>
                <a:gd name="connsiteX13" fmla="*/ 1126067 w 1278467"/>
                <a:gd name="connsiteY13" fmla="*/ 110067 h 112111"/>
                <a:gd name="connsiteX14" fmla="*/ 1278467 w 1278467"/>
                <a:gd name="connsiteY14" fmla="*/ 110067 h 1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8467" h="112111">
                  <a:moveTo>
                    <a:pt x="0" y="84667"/>
                  </a:moveTo>
                  <a:cubicBezTo>
                    <a:pt x="129822" y="81845"/>
                    <a:pt x="259787" y="82908"/>
                    <a:pt x="389467" y="76200"/>
                  </a:cubicBezTo>
                  <a:cubicBezTo>
                    <a:pt x="423755" y="74426"/>
                    <a:pt x="457078" y="64123"/>
                    <a:pt x="491067" y="59267"/>
                  </a:cubicBezTo>
                  <a:cubicBezTo>
                    <a:pt x="516493" y="55634"/>
                    <a:pt x="565440" y="49759"/>
                    <a:pt x="592667" y="42334"/>
                  </a:cubicBezTo>
                  <a:cubicBezTo>
                    <a:pt x="609887" y="37638"/>
                    <a:pt x="627502" y="33382"/>
                    <a:pt x="643467" y="25400"/>
                  </a:cubicBezTo>
                  <a:cubicBezTo>
                    <a:pt x="654756" y="19756"/>
                    <a:pt x="665244" y="12094"/>
                    <a:pt x="677333" y="8467"/>
                  </a:cubicBezTo>
                  <a:cubicBezTo>
                    <a:pt x="693776" y="3534"/>
                    <a:pt x="711200" y="2822"/>
                    <a:pt x="728133" y="0"/>
                  </a:cubicBezTo>
                  <a:cubicBezTo>
                    <a:pt x="762000" y="2822"/>
                    <a:pt x="796011" y="4252"/>
                    <a:pt x="829733" y="8467"/>
                  </a:cubicBezTo>
                  <a:cubicBezTo>
                    <a:pt x="847876" y="10735"/>
                    <a:pt x="903241" y="29404"/>
                    <a:pt x="914400" y="33867"/>
                  </a:cubicBezTo>
                  <a:cubicBezTo>
                    <a:pt x="926119" y="38554"/>
                    <a:pt x="936666" y="45828"/>
                    <a:pt x="948267" y="50800"/>
                  </a:cubicBezTo>
                  <a:cubicBezTo>
                    <a:pt x="978241" y="63646"/>
                    <a:pt x="979554" y="57794"/>
                    <a:pt x="1016000" y="67734"/>
                  </a:cubicBezTo>
                  <a:cubicBezTo>
                    <a:pt x="1033220" y="72430"/>
                    <a:pt x="1049867" y="79023"/>
                    <a:pt x="1066800" y="84667"/>
                  </a:cubicBezTo>
                  <a:cubicBezTo>
                    <a:pt x="1075267" y="87489"/>
                    <a:pt x="1084217" y="89143"/>
                    <a:pt x="1092200" y="93134"/>
                  </a:cubicBezTo>
                  <a:cubicBezTo>
                    <a:pt x="1103489" y="98778"/>
                    <a:pt x="1113497" y="108924"/>
                    <a:pt x="1126067" y="110067"/>
                  </a:cubicBezTo>
                  <a:cubicBezTo>
                    <a:pt x="1176658" y="114666"/>
                    <a:pt x="1227667" y="110067"/>
                    <a:pt x="1278467" y="110067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914400" y="3310467"/>
              <a:ext cx="778933" cy="33866"/>
            </a:xfrm>
            <a:custGeom>
              <a:avLst/>
              <a:gdLst>
                <a:gd name="connsiteX0" fmla="*/ 0 w 778933"/>
                <a:gd name="connsiteY0" fmla="*/ 0 h 33866"/>
                <a:gd name="connsiteX1" fmla="*/ 296333 w 778933"/>
                <a:gd name="connsiteY1" fmla="*/ 8466 h 33866"/>
                <a:gd name="connsiteX2" fmla="*/ 347133 w 778933"/>
                <a:gd name="connsiteY2" fmla="*/ 25400 h 33866"/>
                <a:gd name="connsiteX3" fmla="*/ 457200 w 778933"/>
                <a:gd name="connsiteY3" fmla="*/ 33866 h 33866"/>
                <a:gd name="connsiteX4" fmla="*/ 778933 w 778933"/>
                <a:gd name="connsiteY4" fmla="*/ 25400 h 3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33" h="33866">
                  <a:moveTo>
                    <a:pt x="0" y="0"/>
                  </a:moveTo>
                  <a:cubicBezTo>
                    <a:pt x="98778" y="2822"/>
                    <a:pt x="197779" y="1255"/>
                    <a:pt x="296333" y="8466"/>
                  </a:cubicBezTo>
                  <a:cubicBezTo>
                    <a:pt x="314135" y="9769"/>
                    <a:pt x="329336" y="24031"/>
                    <a:pt x="347133" y="25400"/>
                  </a:cubicBezTo>
                  <a:lnTo>
                    <a:pt x="457200" y="33866"/>
                  </a:lnTo>
                  <a:lnTo>
                    <a:pt x="778933" y="25400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1188578" y="3266796"/>
              <a:ext cx="276156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uppo 64"/>
          <p:cNvGrpSpPr/>
          <p:nvPr/>
        </p:nvGrpSpPr>
        <p:grpSpPr>
          <a:xfrm rot="2416953">
            <a:off x="3739255" y="4233455"/>
            <a:ext cx="444501" cy="717162"/>
            <a:chOff x="4292599" y="4866829"/>
            <a:chExt cx="444501" cy="717162"/>
          </a:xfrm>
        </p:grpSpPr>
        <p:sp>
          <p:nvSpPr>
            <p:cNvPr id="72" name="Rettangolo arrotondato 71"/>
            <p:cNvSpPr/>
            <p:nvPr/>
          </p:nvSpPr>
          <p:spPr>
            <a:xfrm>
              <a:off x="4292599" y="4866829"/>
              <a:ext cx="444501" cy="251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Trapezio 72"/>
            <p:cNvSpPr/>
            <p:nvPr/>
          </p:nvSpPr>
          <p:spPr>
            <a:xfrm rot="10800000">
              <a:off x="4305299" y="5124751"/>
              <a:ext cx="419101" cy="459240"/>
            </a:xfrm>
            <a:prstGeom prst="trapezoid">
              <a:avLst>
                <a:gd name="adj" fmla="val 3409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362056" y="845788"/>
            <a:ext cx="7966602" cy="707886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The retrograde </a:t>
            </a:r>
            <a:r>
              <a:rPr lang="it-IT" sz="2000" b="1" dirty="0" err="1" smtClean="0"/>
              <a:t>dyastolic</a:t>
            </a:r>
            <a:r>
              <a:rPr lang="it-IT" sz="2000" b="1" dirty="0" smtClean="0"/>
              <a:t> flow in the </a:t>
            </a:r>
            <a:r>
              <a:rPr lang="it-IT" sz="2000" b="1" dirty="0" err="1" smtClean="0"/>
              <a:t>saphenous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axe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below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perforator</a:t>
            </a:r>
            <a:r>
              <a:rPr lang="it-IT" sz="2000" b="1" dirty="0" smtClean="0"/>
              <a:t> must </a:t>
            </a:r>
            <a:r>
              <a:rPr lang="it-IT" sz="2000" b="1" dirty="0" err="1" smtClean="0"/>
              <a:t>also</a:t>
            </a:r>
            <a:r>
              <a:rPr lang="it-IT" sz="2000" b="1" dirty="0" smtClean="0"/>
              <a:t> be </a:t>
            </a:r>
            <a:r>
              <a:rPr lang="it-IT" sz="2000" b="1" dirty="0" err="1" smtClean="0"/>
              <a:t>checked</a:t>
            </a:r>
            <a:endParaRPr lang="it-IT" sz="2000" b="1" dirty="0" smtClean="0"/>
          </a:p>
        </p:txBody>
      </p:sp>
      <p:sp>
        <p:nvSpPr>
          <p:cNvPr id="79" name="CasellaDiTesto 78"/>
          <p:cNvSpPr txBox="1"/>
          <p:nvPr/>
        </p:nvSpPr>
        <p:spPr>
          <a:xfrm>
            <a:off x="356168" y="1667974"/>
            <a:ext cx="7966602" cy="40011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At </a:t>
            </a:r>
            <a:r>
              <a:rPr lang="it-IT" sz="2000" b="1" dirty="0" err="1" smtClean="0"/>
              <a:t>times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this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easily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performed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3036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444"/>
          <p:cNvSpPr>
            <a:spLocks/>
          </p:cNvSpPr>
          <p:nvPr/>
        </p:nvSpPr>
        <p:spPr bwMode="auto">
          <a:xfrm>
            <a:off x="2467557" y="2744668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135899" y="2654300"/>
            <a:ext cx="2886763" cy="3522997"/>
            <a:chOff x="643837" y="3553158"/>
            <a:chExt cx="2240663" cy="2624139"/>
          </a:xfrm>
        </p:grpSpPr>
        <p:sp>
          <p:nvSpPr>
            <p:cNvPr id="6" name="Figura a mano libera 5"/>
            <p:cNvSpPr/>
            <p:nvPr/>
          </p:nvSpPr>
          <p:spPr>
            <a:xfrm>
              <a:off x="1391696" y="5108307"/>
              <a:ext cx="684605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Arco 429"/>
            <p:cNvSpPr>
              <a:spLocks/>
            </p:cNvSpPr>
            <p:nvPr/>
          </p:nvSpPr>
          <p:spPr bwMode="auto">
            <a:xfrm flipV="1">
              <a:off x="1959908" y="3998120"/>
              <a:ext cx="233934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8" name="Group 430"/>
            <p:cNvGrpSpPr>
              <a:grpSpLocks/>
            </p:cNvGrpSpPr>
            <p:nvPr/>
          </p:nvGrpSpPr>
          <p:grpSpPr bwMode="auto">
            <a:xfrm>
              <a:off x="2171562" y="3900193"/>
              <a:ext cx="76386" cy="438708"/>
              <a:chOff x="3840" y="2448"/>
              <a:chExt cx="96" cy="752"/>
            </a:xfrm>
          </p:grpSpPr>
          <p:sp>
            <p:nvSpPr>
              <p:cNvPr id="25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6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9" name="Arco 433"/>
            <p:cNvSpPr>
              <a:spLocks/>
            </p:cNvSpPr>
            <p:nvPr/>
          </p:nvSpPr>
          <p:spPr bwMode="auto">
            <a:xfrm>
              <a:off x="1967865" y="5807790"/>
              <a:ext cx="509241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Freeform 434"/>
            <p:cNvSpPr>
              <a:spLocks/>
            </p:cNvSpPr>
            <p:nvPr/>
          </p:nvSpPr>
          <p:spPr bwMode="auto">
            <a:xfrm>
              <a:off x="796609" y="5957943"/>
              <a:ext cx="2087891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" name="Arco 435"/>
            <p:cNvSpPr>
              <a:spLocks/>
            </p:cNvSpPr>
            <p:nvPr/>
          </p:nvSpPr>
          <p:spPr bwMode="auto">
            <a:xfrm flipH="1" flipV="1">
              <a:off x="643837" y="3900193"/>
              <a:ext cx="152772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" name="Oval 441"/>
            <p:cNvSpPr>
              <a:spLocks noChangeArrowheads="1"/>
            </p:cNvSpPr>
            <p:nvPr/>
          </p:nvSpPr>
          <p:spPr bwMode="auto">
            <a:xfrm>
              <a:off x="1433162" y="5567545"/>
              <a:ext cx="159138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Arco 442"/>
            <p:cNvSpPr>
              <a:spLocks/>
            </p:cNvSpPr>
            <p:nvPr/>
          </p:nvSpPr>
          <p:spPr bwMode="auto">
            <a:xfrm>
              <a:off x="1746663" y="4539976"/>
              <a:ext cx="10184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Arco 443"/>
            <p:cNvSpPr>
              <a:spLocks/>
            </p:cNvSpPr>
            <p:nvPr/>
          </p:nvSpPr>
          <p:spPr bwMode="auto">
            <a:xfrm>
              <a:off x="923920" y="4550421"/>
              <a:ext cx="100256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448"/>
            <p:cNvSpPr>
              <a:spLocks noChangeShapeType="1"/>
            </p:cNvSpPr>
            <p:nvPr/>
          </p:nvSpPr>
          <p:spPr bwMode="auto">
            <a:xfrm>
              <a:off x="1025768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Line 449"/>
            <p:cNvSpPr>
              <a:spLocks noChangeShapeType="1"/>
            </p:cNvSpPr>
            <p:nvPr/>
          </p:nvSpPr>
          <p:spPr bwMode="auto">
            <a:xfrm>
              <a:off x="1178541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7" name="Line 450"/>
            <p:cNvSpPr>
              <a:spLocks noChangeShapeType="1"/>
            </p:cNvSpPr>
            <p:nvPr/>
          </p:nvSpPr>
          <p:spPr bwMode="auto">
            <a:xfrm>
              <a:off x="1102154" y="358683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8" name="Group 454"/>
            <p:cNvGrpSpPr>
              <a:grpSpLocks/>
            </p:cNvGrpSpPr>
            <p:nvPr/>
          </p:nvGrpSpPr>
          <p:grpSpPr bwMode="auto">
            <a:xfrm flipH="1">
              <a:off x="720223" y="5905716"/>
              <a:ext cx="76386" cy="250690"/>
              <a:chOff x="3840" y="2448"/>
              <a:chExt cx="96" cy="752"/>
            </a:xfrm>
          </p:grpSpPr>
          <p:sp>
            <p:nvSpPr>
              <p:cNvPr id="23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4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cxnSp>
          <p:nvCxnSpPr>
            <p:cNvPr id="19" name="Connettore 1 18"/>
            <p:cNvCxnSpPr/>
            <p:nvPr/>
          </p:nvCxnSpPr>
          <p:spPr>
            <a:xfrm>
              <a:off x="1848511" y="3586830"/>
              <a:ext cx="0" cy="2318885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1967865" y="3553158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igura a mano libera 20"/>
            <p:cNvSpPr/>
            <p:nvPr/>
          </p:nvSpPr>
          <p:spPr>
            <a:xfrm>
              <a:off x="1319389" y="4492036"/>
              <a:ext cx="524739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187798" y="4492036"/>
              <a:ext cx="140848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Figura a mano libera 27"/>
          <p:cNvSpPr/>
          <p:nvPr/>
        </p:nvSpPr>
        <p:spPr>
          <a:xfrm>
            <a:off x="6078747" y="4742618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rco 429"/>
          <p:cNvSpPr>
            <a:spLocks/>
          </p:cNvSpPr>
          <p:nvPr/>
        </p:nvSpPr>
        <p:spPr bwMode="auto">
          <a:xfrm flipV="1">
            <a:off x="6810804" y="3252154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30" name="Group 430"/>
          <p:cNvGrpSpPr>
            <a:grpSpLocks/>
          </p:cNvGrpSpPr>
          <p:nvPr/>
        </p:nvGrpSpPr>
        <p:grpSpPr bwMode="auto">
          <a:xfrm>
            <a:off x="7083489" y="3120683"/>
            <a:ext cx="98412" cy="588981"/>
            <a:chOff x="3840" y="2448"/>
            <a:chExt cx="96" cy="752"/>
          </a:xfrm>
        </p:grpSpPr>
        <p:sp>
          <p:nvSpPr>
            <p:cNvPr id="31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2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3" name="Arco 433"/>
          <p:cNvSpPr>
            <a:spLocks/>
          </p:cNvSpPr>
          <p:nvPr/>
        </p:nvSpPr>
        <p:spPr bwMode="auto">
          <a:xfrm>
            <a:off x="6821055" y="5681698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4" name="Freeform 434"/>
          <p:cNvSpPr>
            <a:spLocks/>
          </p:cNvSpPr>
          <p:nvPr/>
        </p:nvSpPr>
        <p:spPr bwMode="auto">
          <a:xfrm>
            <a:off x="5312065" y="5883284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5" name="Arco 435"/>
          <p:cNvSpPr>
            <a:spLocks/>
          </p:cNvSpPr>
          <p:nvPr/>
        </p:nvSpPr>
        <p:spPr bwMode="auto">
          <a:xfrm flipH="1" flipV="1">
            <a:off x="5115241" y="3120683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6" name="Oval 441"/>
          <p:cNvSpPr>
            <a:spLocks noChangeArrowheads="1"/>
          </p:cNvSpPr>
          <p:nvPr/>
        </p:nvSpPr>
        <p:spPr bwMode="auto">
          <a:xfrm>
            <a:off x="6132170" y="5359161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Arco 442"/>
          <p:cNvSpPr>
            <a:spLocks/>
          </p:cNvSpPr>
          <p:nvPr/>
        </p:nvSpPr>
        <p:spPr bwMode="auto">
          <a:xfrm>
            <a:off x="6536069" y="3979614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Arco 443"/>
          <p:cNvSpPr>
            <a:spLocks/>
          </p:cNvSpPr>
          <p:nvPr/>
        </p:nvSpPr>
        <p:spPr bwMode="auto">
          <a:xfrm>
            <a:off x="5476087" y="3993637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Line 448"/>
          <p:cNvSpPr>
            <a:spLocks noChangeShapeType="1"/>
          </p:cNvSpPr>
          <p:nvPr/>
        </p:nvSpPr>
        <p:spPr bwMode="auto">
          <a:xfrm>
            <a:off x="5607303" y="2868264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0" name="Line 449"/>
          <p:cNvSpPr>
            <a:spLocks noChangeShapeType="1"/>
          </p:cNvSpPr>
          <p:nvPr/>
        </p:nvSpPr>
        <p:spPr bwMode="auto">
          <a:xfrm>
            <a:off x="5804128" y="2868264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1" name="Line 450"/>
          <p:cNvSpPr>
            <a:spLocks noChangeShapeType="1"/>
          </p:cNvSpPr>
          <p:nvPr/>
        </p:nvSpPr>
        <p:spPr bwMode="auto">
          <a:xfrm>
            <a:off x="5705715" y="2699983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42" name="Group 454"/>
          <p:cNvGrpSpPr>
            <a:grpSpLocks/>
          </p:cNvGrpSpPr>
          <p:nvPr/>
        </p:nvGrpSpPr>
        <p:grpSpPr bwMode="auto">
          <a:xfrm flipH="1">
            <a:off x="5213653" y="5813167"/>
            <a:ext cx="98412" cy="336560"/>
            <a:chOff x="3840" y="2448"/>
            <a:chExt cx="96" cy="752"/>
          </a:xfrm>
        </p:grpSpPr>
        <p:sp>
          <p:nvSpPr>
            <p:cNvPr id="43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4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45" name="Connettore 1 44"/>
          <p:cNvCxnSpPr/>
          <p:nvPr/>
        </p:nvCxnSpPr>
        <p:spPr>
          <a:xfrm>
            <a:off x="6667285" y="2699983"/>
            <a:ext cx="0" cy="3113183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6821055" y="2654777"/>
            <a:ext cx="0" cy="8484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igura a mano libera 46"/>
          <p:cNvSpPr/>
          <p:nvPr/>
        </p:nvSpPr>
        <p:spPr>
          <a:xfrm>
            <a:off x="5985590" y="3915253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5816054" y="3915253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igura a mano libera 48"/>
          <p:cNvSpPr/>
          <p:nvPr/>
        </p:nvSpPr>
        <p:spPr>
          <a:xfrm>
            <a:off x="5985942" y="5104409"/>
            <a:ext cx="666668" cy="115315"/>
          </a:xfrm>
          <a:custGeom>
            <a:avLst/>
            <a:gdLst>
              <a:gd name="connsiteX0" fmla="*/ 660400 w 666668"/>
              <a:gd name="connsiteY0" fmla="*/ 0 h 115315"/>
              <a:gd name="connsiteX1" fmla="*/ 571500 w 666668"/>
              <a:gd name="connsiteY1" fmla="*/ 101600 h 115315"/>
              <a:gd name="connsiteX2" fmla="*/ 0 w 666668"/>
              <a:gd name="connsiteY2" fmla="*/ 114300 h 1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668" h="115315">
                <a:moveTo>
                  <a:pt x="660400" y="0"/>
                </a:moveTo>
                <a:cubicBezTo>
                  <a:pt x="670983" y="41275"/>
                  <a:pt x="681566" y="82550"/>
                  <a:pt x="571500" y="101600"/>
                </a:cubicBezTo>
                <a:cubicBezTo>
                  <a:pt x="461434" y="120650"/>
                  <a:pt x="0" y="114300"/>
                  <a:pt x="0" y="114300"/>
                </a:cubicBezTo>
              </a:path>
            </a:pathLst>
          </a:custGeom>
          <a:ln w="1270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5877723" y="5131635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1135899" y="254000"/>
            <a:ext cx="678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patterns</a:t>
            </a:r>
            <a:r>
              <a:rPr lang="it-IT" sz="2800" b="1" dirty="0" smtClean="0">
                <a:solidFill>
                  <a:srgbClr val="FFFF00"/>
                </a:solidFill>
              </a:rPr>
              <a:t> of </a:t>
            </a:r>
            <a:r>
              <a:rPr lang="it-IT" sz="2800" b="1" dirty="0" err="1" smtClean="0">
                <a:solidFill>
                  <a:srgbClr val="FFFF00"/>
                </a:solidFill>
              </a:rPr>
              <a:t>lower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saphena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78600" y="2108200"/>
            <a:ext cx="294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Without</a:t>
            </a:r>
            <a:r>
              <a:rPr lang="it-IT" dirty="0" smtClean="0"/>
              <a:t> re-entry </a:t>
            </a:r>
            <a:r>
              <a:rPr lang="it-IT" dirty="0" err="1" smtClean="0"/>
              <a:t>perforators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4700820" y="2115107"/>
            <a:ext cx="262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With re-entry </a:t>
            </a:r>
            <a:r>
              <a:rPr lang="it-IT" dirty="0" err="1" smtClean="0"/>
              <a:t>perforators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11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7342" y="2771527"/>
            <a:ext cx="7667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interruption</a:t>
            </a:r>
            <a:r>
              <a:rPr lang="it-IT" sz="2400" dirty="0" smtClean="0"/>
              <a:t> of an </a:t>
            </a:r>
            <a:r>
              <a:rPr lang="it-IT" sz="2400" dirty="0" err="1" smtClean="0"/>
              <a:t>incompetent</a:t>
            </a:r>
            <a:r>
              <a:rPr lang="it-IT" sz="2400" dirty="0" smtClean="0"/>
              <a:t> </a:t>
            </a:r>
            <a:r>
              <a:rPr lang="it-IT" sz="2400" dirty="0" err="1" smtClean="0"/>
              <a:t>saphenous</a:t>
            </a:r>
            <a:r>
              <a:rPr lang="it-IT" sz="2400" dirty="0" smtClean="0"/>
              <a:t> </a:t>
            </a:r>
            <a:r>
              <a:rPr lang="it-IT" sz="2400" dirty="0" err="1" smtClean="0"/>
              <a:t>axe</a:t>
            </a:r>
            <a:r>
              <a:rPr lang="it-IT" sz="2400" dirty="0" smtClean="0"/>
              <a:t> </a:t>
            </a:r>
            <a:r>
              <a:rPr lang="it-IT" sz="2400" dirty="0" err="1" smtClean="0"/>
              <a:t>below</a:t>
            </a:r>
            <a:r>
              <a:rPr lang="it-IT" sz="2400" dirty="0" smtClean="0"/>
              <a:t> a re-entry </a:t>
            </a:r>
            <a:r>
              <a:rPr lang="it-IT" sz="2400" dirty="0" err="1" smtClean="0"/>
              <a:t>perforator</a:t>
            </a:r>
            <a:r>
              <a:rPr lang="it-IT" sz="2400" dirty="0" smtClean="0"/>
              <a:t>.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creates</a:t>
            </a:r>
            <a:r>
              <a:rPr lang="it-IT" sz="2400" dirty="0" smtClean="0"/>
              <a:t> a </a:t>
            </a:r>
            <a:r>
              <a:rPr lang="it-IT" sz="2400" dirty="0" err="1" smtClean="0"/>
              <a:t>reduction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hydrodynamic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( flow rate, </a:t>
            </a:r>
            <a:r>
              <a:rPr lang="it-IT" sz="2400" dirty="0" err="1" smtClean="0"/>
              <a:t>velocity</a:t>
            </a:r>
            <a:r>
              <a:rPr lang="it-IT" sz="2400" dirty="0" smtClean="0"/>
              <a:t> and </a:t>
            </a:r>
            <a:r>
              <a:rPr lang="it-IT" sz="2400" dirty="0" err="1" smtClean="0"/>
              <a:t>hydrostatic</a:t>
            </a:r>
            <a:r>
              <a:rPr lang="it-IT" sz="2400" dirty="0" smtClean="0"/>
              <a:t> pressure, </a:t>
            </a:r>
            <a:r>
              <a:rPr lang="it-IT" sz="2400" dirty="0" err="1" smtClean="0"/>
              <a:t>interruption</a:t>
            </a:r>
            <a:r>
              <a:rPr lang="it-IT" sz="2400" dirty="0" smtClean="0"/>
              <a:t> of a </a:t>
            </a:r>
            <a:r>
              <a:rPr lang="it-IT" sz="2400" dirty="0" err="1" smtClean="0"/>
              <a:t>secondary</a:t>
            </a:r>
            <a:r>
              <a:rPr lang="it-IT" sz="2400" dirty="0" smtClean="0"/>
              <a:t> shunt, </a:t>
            </a: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exists</a:t>
            </a:r>
            <a:r>
              <a:rPr lang="it-IT" sz="2400" dirty="0" smtClean="0"/>
              <a:t>) in the </a:t>
            </a:r>
            <a:r>
              <a:rPr lang="it-IT" sz="2400" dirty="0" err="1" smtClean="0"/>
              <a:t>ankle</a:t>
            </a:r>
            <a:r>
              <a:rPr lang="it-IT" sz="2400" dirty="0" smtClean="0"/>
              <a:t> </a:t>
            </a:r>
            <a:r>
              <a:rPr lang="it-IT" sz="2400" dirty="0" err="1" smtClean="0"/>
              <a:t>region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482600" y="177681"/>
            <a:ext cx="8420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</a:rPr>
              <a:t>What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err="1">
                <a:solidFill>
                  <a:srgbClr val="FFFF00"/>
                </a:solidFill>
              </a:rPr>
              <a:t>is</a:t>
            </a:r>
            <a:r>
              <a:rPr lang="it-IT" sz="2800" b="1" dirty="0">
                <a:solidFill>
                  <a:srgbClr val="FFFF00"/>
                </a:solidFill>
              </a:rPr>
              <a:t> the </a:t>
            </a:r>
            <a:r>
              <a:rPr lang="it-IT" sz="2800" b="1" dirty="0" err="1">
                <a:solidFill>
                  <a:srgbClr val="FFFF00"/>
                </a:solidFill>
              </a:rPr>
              <a:t>Fragmentation</a:t>
            </a:r>
            <a:r>
              <a:rPr lang="it-IT" sz="2800" b="1" dirty="0">
                <a:solidFill>
                  <a:srgbClr val="FFFF00"/>
                </a:solidFill>
              </a:rPr>
              <a:t> of the </a:t>
            </a:r>
            <a:r>
              <a:rPr lang="it-IT" sz="2800" b="1" dirty="0" err="1">
                <a:solidFill>
                  <a:srgbClr val="FFFF00"/>
                </a:solidFill>
              </a:rPr>
              <a:t>saphenous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err="1">
                <a:solidFill>
                  <a:srgbClr val="FFFF00"/>
                </a:solidFill>
              </a:rPr>
              <a:t>axe</a:t>
            </a:r>
            <a:r>
              <a:rPr lang="it-IT" sz="2800" b="1" dirty="0">
                <a:solidFill>
                  <a:srgbClr val="FFFF0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4299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o 444"/>
          <p:cNvSpPr>
            <a:spLocks/>
          </p:cNvSpPr>
          <p:nvPr/>
        </p:nvSpPr>
        <p:spPr bwMode="auto">
          <a:xfrm>
            <a:off x="2349777" y="2896659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1018119" y="2806291"/>
            <a:ext cx="2886763" cy="3522997"/>
            <a:chOff x="643837" y="3553158"/>
            <a:chExt cx="2240663" cy="2624139"/>
          </a:xfrm>
        </p:grpSpPr>
        <p:sp>
          <p:nvSpPr>
            <p:cNvPr id="4" name="Figura a mano libera 3"/>
            <p:cNvSpPr/>
            <p:nvPr/>
          </p:nvSpPr>
          <p:spPr>
            <a:xfrm>
              <a:off x="1391696" y="5108307"/>
              <a:ext cx="684605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Arco 429"/>
            <p:cNvSpPr>
              <a:spLocks/>
            </p:cNvSpPr>
            <p:nvPr/>
          </p:nvSpPr>
          <p:spPr bwMode="auto">
            <a:xfrm flipV="1">
              <a:off x="1959908" y="3998120"/>
              <a:ext cx="233934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6" name="Group 430"/>
            <p:cNvGrpSpPr>
              <a:grpSpLocks/>
            </p:cNvGrpSpPr>
            <p:nvPr/>
          </p:nvGrpSpPr>
          <p:grpSpPr bwMode="auto">
            <a:xfrm>
              <a:off x="2171562" y="3900193"/>
              <a:ext cx="76386" cy="438708"/>
              <a:chOff x="3840" y="2448"/>
              <a:chExt cx="96" cy="752"/>
            </a:xfrm>
          </p:grpSpPr>
          <p:sp>
            <p:nvSpPr>
              <p:cNvPr id="23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4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7" name="Arco 433"/>
            <p:cNvSpPr>
              <a:spLocks/>
            </p:cNvSpPr>
            <p:nvPr/>
          </p:nvSpPr>
          <p:spPr bwMode="auto">
            <a:xfrm>
              <a:off x="1967865" y="5807790"/>
              <a:ext cx="509241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" name="Freeform 434"/>
            <p:cNvSpPr>
              <a:spLocks/>
            </p:cNvSpPr>
            <p:nvPr/>
          </p:nvSpPr>
          <p:spPr bwMode="auto">
            <a:xfrm>
              <a:off x="796609" y="5957943"/>
              <a:ext cx="2087891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" name="Arco 435"/>
            <p:cNvSpPr>
              <a:spLocks/>
            </p:cNvSpPr>
            <p:nvPr/>
          </p:nvSpPr>
          <p:spPr bwMode="auto">
            <a:xfrm flipH="1" flipV="1">
              <a:off x="643837" y="3900193"/>
              <a:ext cx="152772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Oval 441"/>
            <p:cNvSpPr>
              <a:spLocks noChangeArrowheads="1"/>
            </p:cNvSpPr>
            <p:nvPr/>
          </p:nvSpPr>
          <p:spPr bwMode="auto">
            <a:xfrm>
              <a:off x="1433162" y="5567545"/>
              <a:ext cx="159138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rco 442"/>
            <p:cNvSpPr>
              <a:spLocks/>
            </p:cNvSpPr>
            <p:nvPr/>
          </p:nvSpPr>
          <p:spPr bwMode="auto">
            <a:xfrm>
              <a:off x="1746663" y="4539976"/>
              <a:ext cx="10184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Arco 443"/>
            <p:cNvSpPr>
              <a:spLocks/>
            </p:cNvSpPr>
            <p:nvPr/>
          </p:nvSpPr>
          <p:spPr bwMode="auto">
            <a:xfrm>
              <a:off x="923920" y="4550421"/>
              <a:ext cx="100256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448"/>
            <p:cNvSpPr>
              <a:spLocks noChangeShapeType="1"/>
            </p:cNvSpPr>
            <p:nvPr/>
          </p:nvSpPr>
          <p:spPr bwMode="auto">
            <a:xfrm>
              <a:off x="1025768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4" name="Line 449"/>
            <p:cNvSpPr>
              <a:spLocks noChangeShapeType="1"/>
            </p:cNvSpPr>
            <p:nvPr/>
          </p:nvSpPr>
          <p:spPr bwMode="auto">
            <a:xfrm>
              <a:off x="1178541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5" name="Line 450"/>
            <p:cNvSpPr>
              <a:spLocks noChangeShapeType="1"/>
            </p:cNvSpPr>
            <p:nvPr/>
          </p:nvSpPr>
          <p:spPr bwMode="auto">
            <a:xfrm>
              <a:off x="1102154" y="358683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6" name="Group 454"/>
            <p:cNvGrpSpPr>
              <a:grpSpLocks/>
            </p:cNvGrpSpPr>
            <p:nvPr/>
          </p:nvGrpSpPr>
          <p:grpSpPr bwMode="auto">
            <a:xfrm flipH="1">
              <a:off x="720223" y="5905716"/>
              <a:ext cx="76386" cy="250690"/>
              <a:chOff x="3840" y="2448"/>
              <a:chExt cx="96" cy="752"/>
            </a:xfrm>
          </p:grpSpPr>
          <p:sp>
            <p:nvSpPr>
              <p:cNvPr id="21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2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cxnSp>
          <p:nvCxnSpPr>
            <p:cNvPr id="17" name="Connettore 1 16"/>
            <p:cNvCxnSpPr/>
            <p:nvPr/>
          </p:nvCxnSpPr>
          <p:spPr>
            <a:xfrm>
              <a:off x="1848511" y="3586830"/>
              <a:ext cx="0" cy="2318885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1967865" y="3553158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igura a mano libera 18"/>
            <p:cNvSpPr/>
            <p:nvPr/>
          </p:nvSpPr>
          <p:spPr>
            <a:xfrm>
              <a:off x="1319389" y="4492036"/>
              <a:ext cx="524739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1187798" y="4492036"/>
              <a:ext cx="140848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2386757" y="962558"/>
            <a:ext cx="386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Without</a:t>
            </a:r>
            <a:r>
              <a:rPr lang="it-IT" sz="2400" dirty="0" smtClean="0"/>
              <a:t> re-entry </a:t>
            </a:r>
            <a:r>
              <a:rPr lang="it-IT" sz="2400" dirty="0" err="1" smtClean="0"/>
              <a:t>perforators</a:t>
            </a:r>
            <a:endParaRPr lang="it-IT" sz="2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135899" y="254000"/>
            <a:ext cx="678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patterns</a:t>
            </a:r>
            <a:r>
              <a:rPr lang="it-IT" sz="2800" b="1" dirty="0" smtClean="0">
                <a:solidFill>
                  <a:srgbClr val="FFFF00"/>
                </a:solidFill>
              </a:rPr>
              <a:t> of </a:t>
            </a:r>
            <a:r>
              <a:rPr lang="it-IT" sz="2800" b="1" dirty="0" err="1" smtClean="0">
                <a:solidFill>
                  <a:srgbClr val="FFFF00"/>
                </a:solidFill>
              </a:rPr>
              <a:t>lower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saphena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21519" y="2260600"/>
            <a:ext cx="323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sistolic</a:t>
            </a:r>
            <a:r>
              <a:rPr lang="it-IT" dirty="0" smtClean="0"/>
              <a:t> </a:t>
            </a:r>
            <a:r>
              <a:rPr lang="it-IT" dirty="0" err="1" smtClean="0"/>
              <a:t>antegrade</a:t>
            </a:r>
            <a:r>
              <a:rPr lang="it-IT" dirty="0" smtClean="0"/>
              <a:t> flow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741482" y="227433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sistolic</a:t>
            </a:r>
            <a:r>
              <a:rPr lang="it-IT" dirty="0" smtClean="0"/>
              <a:t> </a:t>
            </a:r>
            <a:r>
              <a:rPr lang="it-IT" dirty="0" err="1" smtClean="0"/>
              <a:t>antegrade</a:t>
            </a:r>
            <a:r>
              <a:rPr lang="it-IT" dirty="0" smtClean="0"/>
              <a:t> flow</a:t>
            </a:r>
            <a:endParaRPr lang="it-IT" dirty="0"/>
          </a:p>
        </p:txBody>
      </p:sp>
      <p:sp>
        <p:nvSpPr>
          <p:cNvPr id="33" name="Arco 444"/>
          <p:cNvSpPr>
            <a:spLocks/>
          </p:cNvSpPr>
          <p:nvPr/>
        </p:nvSpPr>
        <p:spPr bwMode="auto">
          <a:xfrm>
            <a:off x="6309277" y="2936871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977619" y="2846503"/>
            <a:ext cx="2886763" cy="3522997"/>
            <a:chOff x="643837" y="3553158"/>
            <a:chExt cx="2240663" cy="2624139"/>
          </a:xfrm>
        </p:grpSpPr>
        <p:sp>
          <p:nvSpPr>
            <p:cNvPr id="35" name="Figura a mano libera 34"/>
            <p:cNvSpPr/>
            <p:nvPr/>
          </p:nvSpPr>
          <p:spPr>
            <a:xfrm>
              <a:off x="1391696" y="5108307"/>
              <a:ext cx="684605" cy="589806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Arco 429"/>
            <p:cNvSpPr>
              <a:spLocks/>
            </p:cNvSpPr>
            <p:nvPr/>
          </p:nvSpPr>
          <p:spPr bwMode="auto">
            <a:xfrm flipV="1">
              <a:off x="1959908" y="3998120"/>
              <a:ext cx="233934" cy="1817505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37" name="Group 430"/>
            <p:cNvGrpSpPr>
              <a:grpSpLocks/>
            </p:cNvGrpSpPr>
            <p:nvPr/>
          </p:nvGrpSpPr>
          <p:grpSpPr bwMode="auto">
            <a:xfrm>
              <a:off x="2171562" y="3900193"/>
              <a:ext cx="76386" cy="438708"/>
              <a:chOff x="3840" y="2448"/>
              <a:chExt cx="96" cy="752"/>
            </a:xfrm>
          </p:grpSpPr>
          <p:sp>
            <p:nvSpPr>
              <p:cNvPr id="54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55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38" name="Arco 433"/>
            <p:cNvSpPr>
              <a:spLocks/>
            </p:cNvSpPr>
            <p:nvPr/>
          </p:nvSpPr>
          <p:spPr bwMode="auto">
            <a:xfrm>
              <a:off x="1967865" y="5807790"/>
              <a:ext cx="509241" cy="2859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9" name="Freeform 434"/>
            <p:cNvSpPr>
              <a:spLocks/>
            </p:cNvSpPr>
            <p:nvPr/>
          </p:nvSpPr>
          <p:spPr bwMode="auto">
            <a:xfrm>
              <a:off x="796609" y="5957943"/>
              <a:ext cx="2087891" cy="219354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0" name="Arco 435"/>
            <p:cNvSpPr>
              <a:spLocks/>
            </p:cNvSpPr>
            <p:nvPr/>
          </p:nvSpPr>
          <p:spPr bwMode="auto">
            <a:xfrm flipH="1" flipV="1">
              <a:off x="643837" y="3900193"/>
              <a:ext cx="152772" cy="20055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1" name="Oval 441"/>
            <p:cNvSpPr>
              <a:spLocks noChangeArrowheads="1"/>
            </p:cNvSpPr>
            <p:nvPr/>
          </p:nvSpPr>
          <p:spPr bwMode="auto">
            <a:xfrm>
              <a:off x="1433162" y="5567545"/>
              <a:ext cx="159138" cy="1305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Arco 442"/>
            <p:cNvSpPr>
              <a:spLocks/>
            </p:cNvSpPr>
            <p:nvPr/>
          </p:nvSpPr>
          <p:spPr bwMode="auto">
            <a:xfrm>
              <a:off x="1746663" y="4539976"/>
              <a:ext cx="101849" cy="134485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Arco 443"/>
            <p:cNvSpPr>
              <a:spLocks/>
            </p:cNvSpPr>
            <p:nvPr/>
          </p:nvSpPr>
          <p:spPr bwMode="auto">
            <a:xfrm>
              <a:off x="923920" y="4550421"/>
              <a:ext cx="100256" cy="133179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448"/>
            <p:cNvSpPr>
              <a:spLocks noChangeShapeType="1"/>
            </p:cNvSpPr>
            <p:nvPr/>
          </p:nvSpPr>
          <p:spPr bwMode="auto">
            <a:xfrm>
              <a:off x="1025768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5" name="Line 449"/>
            <p:cNvSpPr>
              <a:spLocks noChangeShapeType="1"/>
            </p:cNvSpPr>
            <p:nvPr/>
          </p:nvSpPr>
          <p:spPr bwMode="auto">
            <a:xfrm>
              <a:off x="1178541" y="3712176"/>
              <a:ext cx="0" cy="313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6" name="Line 450"/>
            <p:cNvSpPr>
              <a:spLocks noChangeShapeType="1"/>
            </p:cNvSpPr>
            <p:nvPr/>
          </p:nvSpPr>
          <p:spPr bwMode="auto">
            <a:xfrm>
              <a:off x="1102154" y="3586830"/>
              <a:ext cx="0" cy="250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47" name="Group 454"/>
            <p:cNvGrpSpPr>
              <a:grpSpLocks/>
            </p:cNvGrpSpPr>
            <p:nvPr/>
          </p:nvGrpSpPr>
          <p:grpSpPr bwMode="auto">
            <a:xfrm flipH="1">
              <a:off x="720223" y="5905716"/>
              <a:ext cx="76386" cy="250690"/>
              <a:chOff x="3840" y="2448"/>
              <a:chExt cx="96" cy="752"/>
            </a:xfrm>
          </p:grpSpPr>
          <p:sp>
            <p:nvSpPr>
              <p:cNvPr id="52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53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cxnSp>
          <p:nvCxnSpPr>
            <p:cNvPr id="48" name="Connettore 1 47"/>
            <p:cNvCxnSpPr/>
            <p:nvPr/>
          </p:nvCxnSpPr>
          <p:spPr>
            <a:xfrm>
              <a:off x="1848511" y="3586830"/>
              <a:ext cx="0" cy="2318885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1967865" y="3553158"/>
              <a:ext cx="0" cy="6320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igura a mano libera 49"/>
            <p:cNvSpPr/>
            <p:nvPr/>
          </p:nvSpPr>
          <p:spPr>
            <a:xfrm>
              <a:off x="1319389" y="4492036"/>
              <a:ext cx="524739" cy="75823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1187798" y="4492036"/>
              <a:ext cx="140848" cy="131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7" name="Connettore 2 56"/>
          <p:cNvCxnSpPr/>
          <p:nvPr/>
        </p:nvCxnSpPr>
        <p:spPr>
          <a:xfrm flipV="1">
            <a:off x="6683433" y="4761694"/>
            <a:ext cx="0" cy="74898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7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96347" y="1424223"/>
            <a:ext cx="443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With </a:t>
            </a:r>
            <a:r>
              <a:rPr lang="it-IT" sz="2800" dirty="0" err="1" smtClean="0"/>
              <a:t>sistolic</a:t>
            </a:r>
            <a:r>
              <a:rPr lang="it-IT" sz="2800" dirty="0" smtClean="0"/>
              <a:t> </a:t>
            </a:r>
            <a:r>
              <a:rPr lang="it-IT" sz="2800" dirty="0" err="1" smtClean="0"/>
              <a:t>antegrade</a:t>
            </a:r>
            <a:r>
              <a:rPr lang="it-IT" sz="2800" dirty="0" smtClean="0"/>
              <a:t> flow</a:t>
            </a:r>
            <a:endParaRPr lang="it-IT" sz="2800" dirty="0"/>
          </a:p>
        </p:txBody>
      </p:sp>
      <p:sp>
        <p:nvSpPr>
          <p:cNvPr id="3" name="Arco 444"/>
          <p:cNvSpPr>
            <a:spLocks/>
          </p:cNvSpPr>
          <p:nvPr/>
        </p:nvSpPr>
        <p:spPr bwMode="auto">
          <a:xfrm>
            <a:off x="2207177" y="2291489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1839025" y="4288962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rco 429"/>
          <p:cNvSpPr>
            <a:spLocks/>
          </p:cNvSpPr>
          <p:nvPr/>
        </p:nvSpPr>
        <p:spPr bwMode="auto">
          <a:xfrm flipV="1">
            <a:off x="2571082" y="2798498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7" name="Group 430"/>
          <p:cNvGrpSpPr>
            <a:grpSpLocks/>
          </p:cNvGrpSpPr>
          <p:nvPr/>
        </p:nvGrpSpPr>
        <p:grpSpPr bwMode="auto">
          <a:xfrm>
            <a:off x="2843767" y="2667027"/>
            <a:ext cx="98412" cy="588981"/>
            <a:chOff x="3840" y="2448"/>
            <a:chExt cx="96" cy="752"/>
          </a:xfrm>
        </p:grpSpPr>
        <p:sp>
          <p:nvSpPr>
            <p:cNvPr id="24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5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8" name="Arco 433"/>
          <p:cNvSpPr>
            <a:spLocks/>
          </p:cNvSpPr>
          <p:nvPr/>
        </p:nvSpPr>
        <p:spPr bwMode="auto">
          <a:xfrm>
            <a:off x="2581333" y="5228042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Freeform 434"/>
          <p:cNvSpPr>
            <a:spLocks/>
          </p:cNvSpPr>
          <p:nvPr/>
        </p:nvSpPr>
        <p:spPr bwMode="auto">
          <a:xfrm>
            <a:off x="1072343" y="5429628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Arco 435"/>
          <p:cNvSpPr>
            <a:spLocks/>
          </p:cNvSpPr>
          <p:nvPr/>
        </p:nvSpPr>
        <p:spPr bwMode="auto">
          <a:xfrm flipH="1" flipV="1">
            <a:off x="875519" y="2667027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Oval 441"/>
          <p:cNvSpPr>
            <a:spLocks noChangeArrowheads="1"/>
          </p:cNvSpPr>
          <p:nvPr/>
        </p:nvSpPr>
        <p:spPr bwMode="auto">
          <a:xfrm>
            <a:off x="1892448" y="4905505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Arco 442"/>
          <p:cNvSpPr>
            <a:spLocks/>
          </p:cNvSpPr>
          <p:nvPr/>
        </p:nvSpPr>
        <p:spPr bwMode="auto">
          <a:xfrm>
            <a:off x="2296347" y="3525958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Arco 443"/>
          <p:cNvSpPr>
            <a:spLocks/>
          </p:cNvSpPr>
          <p:nvPr/>
        </p:nvSpPr>
        <p:spPr bwMode="auto">
          <a:xfrm>
            <a:off x="1236365" y="3539981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448"/>
          <p:cNvSpPr>
            <a:spLocks noChangeShapeType="1"/>
          </p:cNvSpPr>
          <p:nvPr/>
        </p:nvSpPr>
        <p:spPr bwMode="auto">
          <a:xfrm>
            <a:off x="1367581" y="2414608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Line 449"/>
          <p:cNvSpPr>
            <a:spLocks noChangeShapeType="1"/>
          </p:cNvSpPr>
          <p:nvPr/>
        </p:nvSpPr>
        <p:spPr bwMode="auto">
          <a:xfrm>
            <a:off x="1564406" y="2414608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Line 450"/>
          <p:cNvSpPr>
            <a:spLocks noChangeShapeType="1"/>
          </p:cNvSpPr>
          <p:nvPr/>
        </p:nvSpPr>
        <p:spPr bwMode="auto">
          <a:xfrm>
            <a:off x="1465993" y="2246327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7" name="Group 454"/>
          <p:cNvGrpSpPr>
            <a:grpSpLocks/>
          </p:cNvGrpSpPr>
          <p:nvPr/>
        </p:nvGrpSpPr>
        <p:grpSpPr bwMode="auto">
          <a:xfrm flipH="1">
            <a:off x="973931" y="5359511"/>
            <a:ext cx="98412" cy="336560"/>
            <a:chOff x="3840" y="2448"/>
            <a:chExt cx="96" cy="752"/>
          </a:xfrm>
        </p:grpSpPr>
        <p:sp>
          <p:nvSpPr>
            <p:cNvPr id="22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3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18" name="Connettore 1 17"/>
          <p:cNvCxnSpPr/>
          <p:nvPr/>
        </p:nvCxnSpPr>
        <p:spPr>
          <a:xfrm>
            <a:off x="2427563" y="2246327"/>
            <a:ext cx="0" cy="3113183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1745868" y="3461597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576332" y="3461597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2581333" y="4288962"/>
            <a:ext cx="0" cy="74898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o 444"/>
          <p:cNvSpPr>
            <a:spLocks/>
          </p:cNvSpPr>
          <p:nvPr/>
        </p:nvSpPr>
        <p:spPr bwMode="auto">
          <a:xfrm>
            <a:off x="6601377" y="2437838"/>
            <a:ext cx="98665" cy="133179"/>
          </a:xfrm>
          <a:custGeom>
            <a:avLst/>
            <a:gdLst>
              <a:gd name="T0" fmla="*/ 844814 w 11467"/>
              <a:gd name="T1" fmla="*/ 1028704 h 21600"/>
              <a:gd name="T2" fmla="*/ 0 w 11467"/>
              <a:gd name="T3" fmla="*/ 1213875 h 21600"/>
              <a:gd name="T4" fmla="*/ 0 w 11467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67" h="21600" fill="none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</a:path>
              <a:path w="11467" h="21600" stroke="0" extrusionOk="0">
                <a:moveTo>
                  <a:pt x="11466" y="18304"/>
                </a:moveTo>
                <a:cubicBezTo>
                  <a:pt x="8029" y="20458"/>
                  <a:pt x="4055" y="21599"/>
                  <a:pt x="0" y="21599"/>
                </a:cubicBezTo>
                <a:lnTo>
                  <a:pt x="0" y="0"/>
                </a:lnTo>
                <a:lnTo>
                  <a:pt x="11466" y="1830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6233225" y="4435311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Arco 429"/>
          <p:cNvSpPr>
            <a:spLocks/>
          </p:cNvSpPr>
          <p:nvPr/>
        </p:nvSpPr>
        <p:spPr bwMode="auto">
          <a:xfrm flipV="1">
            <a:off x="6965282" y="2944847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31" name="Group 430"/>
          <p:cNvGrpSpPr>
            <a:grpSpLocks/>
          </p:cNvGrpSpPr>
          <p:nvPr/>
        </p:nvGrpSpPr>
        <p:grpSpPr bwMode="auto">
          <a:xfrm>
            <a:off x="7237967" y="2813376"/>
            <a:ext cx="98412" cy="588981"/>
            <a:chOff x="3840" y="2448"/>
            <a:chExt cx="96" cy="752"/>
          </a:xfrm>
        </p:grpSpPr>
        <p:sp>
          <p:nvSpPr>
            <p:cNvPr id="48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9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2" name="Arco 433"/>
          <p:cNvSpPr>
            <a:spLocks/>
          </p:cNvSpPr>
          <p:nvPr/>
        </p:nvSpPr>
        <p:spPr bwMode="auto">
          <a:xfrm>
            <a:off x="6975533" y="5374391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3" name="Freeform 434"/>
          <p:cNvSpPr>
            <a:spLocks/>
          </p:cNvSpPr>
          <p:nvPr/>
        </p:nvSpPr>
        <p:spPr bwMode="auto">
          <a:xfrm>
            <a:off x="5466543" y="5575977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4" name="Arco 435"/>
          <p:cNvSpPr>
            <a:spLocks/>
          </p:cNvSpPr>
          <p:nvPr/>
        </p:nvSpPr>
        <p:spPr bwMode="auto">
          <a:xfrm flipH="1" flipV="1">
            <a:off x="5269719" y="2813376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5" name="Oval 441"/>
          <p:cNvSpPr>
            <a:spLocks noChangeArrowheads="1"/>
          </p:cNvSpPr>
          <p:nvPr/>
        </p:nvSpPr>
        <p:spPr bwMode="auto">
          <a:xfrm>
            <a:off x="6286648" y="5051854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Arco 442"/>
          <p:cNvSpPr>
            <a:spLocks/>
          </p:cNvSpPr>
          <p:nvPr/>
        </p:nvSpPr>
        <p:spPr bwMode="auto">
          <a:xfrm>
            <a:off x="6690547" y="3672307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Arco 443"/>
          <p:cNvSpPr>
            <a:spLocks/>
          </p:cNvSpPr>
          <p:nvPr/>
        </p:nvSpPr>
        <p:spPr bwMode="auto">
          <a:xfrm>
            <a:off x="5630565" y="3686330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Line 448"/>
          <p:cNvSpPr>
            <a:spLocks noChangeShapeType="1"/>
          </p:cNvSpPr>
          <p:nvPr/>
        </p:nvSpPr>
        <p:spPr bwMode="auto">
          <a:xfrm>
            <a:off x="5761781" y="2560957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9" name="Line 449"/>
          <p:cNvSpPr>
            <a:spLocks noChangeShapeType="1"/>
          </p:cNvSpPr>
          <p:nvPr/>
        </p:nvSpPr>
        <p:spPr bwMode="auto">
          <a:xfrm>
            <a:off x="5958606" y="2560957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0" name="Line 450"/>
          <p:cNvSpPr>
            <a:spLocks noChangeShapeType="1"/>
          </p:cNvSpPr>
          <p:nvPr/>
        </p:nvSpPr>
        <p:spPr bwMode="auto">
          <a:xfrm>
            <a:off x="5860193" y="2392676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41" name="Group 454"/>
          <p:cNvGrpSpPr>
            <a:grpSpLocks/>
          </p:cNvGrpSpPr>
          <p:nvPr/>
        </p:nvGrpSpPr>
        <p:grpSpPr bwMode="auto">
          <a:xfrm flipH="1">
            <a:off x="5368131" y="5505860"/>
            <a:ext cx="98412" cy="336560"/>
            <a:chOff x="3840" y="2448"/>
            <a:chExt cx="96" cy="752"/>
          </a:xfrm>
        </p:grpSpPr>
        <p:sp>
          <p:nvSpPr>
            <p:cNvPr id="46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7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42" name="Connettore 1 41"/>
          <p:cNvCxnSpPr/>
          <p:nvPr/>
        </p:nvCxnSpPr>
        <p:spPr>
          <a:xfrm>
            <a:off x="6821763" y="2392676"/>
            <a:ext cx="0" cy="3113183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igura a mano libera 43"/>
          <p:cNvSpPr/>
          <p:nvPr/>
        </p:nvSpPr>
        <p:spPr>
          <a:xfrm>
            <a:off x="6140068" y="3607946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5970532" y="3607946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/>
          <p:cNvCxnSpPr/>
          <p:nvPr/>
        </p:nvCxnSpPr>
        <p:spPr>
          <a:xfrm flipV="1">
            <a:off x="6975533" y="4435311"/>
            <a:ext cx="0" cy="74898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V="1">
            <a:off x="6975533" y="3837408"/>
            <a:ext cx="0" cy="50599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16200000" flipV="1">
            <a:off x="6539644" y="3599862"/>
            <a:ext cx="0" cy="50599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90583" y="5842420"/>
            <a:ext cx="32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/>
              <a:t>antegrade</a:t>
            </a:r>
            <a:r>
              <a:rPr lang="it-IT" dirty="0"/>
              <a:t> flow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lost</a:t>
            </a:r>
            <a:r>
              <a:rPr lang="it-IT" dirty="0"/>
              <a:t> in the </a:t>
            </a:r>
            <a:r>
              <a:rPr lang="it-IT" dirty="0" err="1"/>
              <a:t>saphenous</a:t>
            </a:r>
            <a:r>
              <a:rPr lang="it-IT" dirty="0"/>
              <a:t> </a:t>
            </a:r>
            <a:r>
              <a:rPr lang="it-IT" dirty="0" err="1" smtClean="0"/>
              <a:t>axe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4994486" y="5994820"/>
            <a:ext cx="32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/>
              <a:t>antegrade</a:t>
            </a:r>
            <a:r>
              <a:rPr lang="it-IT" dirty="0"/>
              <a:t> flow </a:t>
            </a:r>
            <a:r>
              <a:rPr lang="it-IT" dirty="0" err="1" smtClean="0"/>
              <a:t>falls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perforator</a:t>
            </a:r>
            <a:r>
              <a:rPr lang="it-IT" dirty="0" smtClean="0"/>
              <a:t> </a:t>
            </a:r>
            <a:r>
              <a:rPr lang="it-IT" dirty="0" err="1" smtClean="0"/>
              <a:t>vein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2451782" y="817143"/>
            <a:ext cx="386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Without</a:t>
            </a:r>
            <a:r>
              <a:rPr lang="it-IT" sz="2400" dirty="0" smtClean="0"/>
              <a:t> re-entry </a:t>
            </a:r>
            <a:r>
              <a:rPr lang="it-IT" sz="2400" dirty="0" err="1" smtClean="0"/>
              <a:t>perforators</a:t>
            </a:r>
            <a:endParaRPr lang="it-IT" sz="2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1135899" y="254000"/>
            <a:ext cx="678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patterns</a:t>
            </a:r>
            <a:r>
              <a:rPr lang="it-IT" sz="2800" b="1" dirty="0" smtClean="0">
                <a:solidFill>
                  <a:srgbClr val="FFFF00"/>
                </a:solidFill>
              </a:rPr>
              <a:t> of </a:t>
            </a:r>
            <a:r>
              <a:rPr lang="it-IT" sz="2800" b="1" dirty="0" err="1" smtClean="0">
                <a:solidFill>
                  <a:srgbClr val="FFFF00"/>
                </a:solidFill>
              </a:rPr>
              <a:t>lower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saphena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2226405" y="4749203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rco 429"/>
          <p:cNvSpPr>
            <a:spLocks/>
          </p:cNvSpPr>
          <p:nvPr/>
        </p:nvSpPr>
        <p:spPr bwMode="auto">
          <a:xfrm flipV="1">
            <a:off x="2958462" y="3258739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6" name="Group 430"/>
          <p:cNvGrpSpPr>
            <a:grpSpLocks/>
          </p:cNvGrpSpPr>
          <p:nvPr/>
        </p:nvGrpSpPr>
        <p:grpSpPr bwMode="auto">
          <a:xfrm>
            <a:off x="3231147" y="3127268"/>
            <a:ext cx="98412" cy="588981"/>
            <a:chOff x="3840" y="2448"/>
            <a:chExt cx="96" cy="752"/>
          </a:xfrm>
        </p:grpSpPr>
        <p:sp>
          <p:nvSpPr>
            <p:cNvPr id="7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9" name="Arco 433"/>
          <p:cNvSpPr>
            <a:spLocks/>
          </p:cNvSpPr>
          <p:nvPr/>
        </p:nvSpPr>
        <p:spPr bwMode="auto">
          <a:xfrm>
            <a:off x="2968713" y="5688283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Freeform 434"/>
          <p:cNvSpPr>
            <a:spLocks/>
          </p:cNvSpPr>
          <p:nvPr/>
        </p:nvSpPr>
        <p:spPr bwMode="auto">
          <a:xfrm>
            <a:off x="1459723" y="5889869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Arco 435"/>
          <p:cNvSpPr>
            <a:spLocks/>
          </p:cNvSpPr>
          <p:nvPr/>
        </p:nvSpPr>
        <p:spPr bwMode="auto">
          <a:xfrm flipH="1" flipV="1">
            <a:off x="1262899" y="3127268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Oval 441"/>
          <p:cNvSpPr>
            <a:spLocks noChangeArrowheads="1"/>
          </p:cNvSpPr>
          <p:nvPr/>
        </p:nvSpPr>
        <p:spPr bwMode="auto">
          <a:xfrm>
            <a:off x="2279828" y="5365746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Arco 442"/>
          <p:cNvSpPr>
            <a:spLocks/>
          </p:cNvSpPr>
          <p:nvPr/>
        </p:nvSpPr>
        <p:spPr bwMode="auto">
          <a:xfrm>
            <a:off x="2683727" y="3986199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Arco 443"/>
          <p:cNvSpPr>
            <a:spLocks/>
          </p:cNvSpPr>
          <p:nvPr/>
        </p:nvSpPr>
        <p:spPr bwMode="auto">
          <a:xfrm>
            <a:off x="1623745" y="4000222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448"/>
          <p:cNvSpPr>
            <a:spLocks noChangeShapeType="1"/>
          </p:cNvSpPr>
          <p:nvPr/>
        </p:nvSpPr>
        <p:spPr bwMode="auto">
          <a:xfrm>
            <a:off x="1754961" y="2874849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Line 449"/>
          <p:cNvSpPr>
            <a:spLocks noChangeShapeType="1"/>
          </p:cNvSpPr>
          <p:nvPr/>
        </p:nvSpPr>
        <p:spPr bwMode="auto">
          <a:xfrm>
            <a:off x="1951786" y="2874849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7" name="Line 450"/>
          <p:cNvSpPr>
            <a:spLocks noChangeShapeType="1"/>
          </p:cNvSpPr>
          <p:nvPr/>
        </p:nvSpPr>
        <p:spPr bwMode="auto">
          <a:xfrm>
            <a:off x="1853373" y="2706568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8" name="Group 454"/>
          <p:cNvGrpSpPr>
            <a:grpSpLocks/>
          </p:cNvGrpSpPr>
          <p:nvPr/>
        </p:nvGrpSpPr>
        <p:grpSpPr bwMode="auto">
          <a:xfrm flipH="1">
            <a:off x="1361311" y="5819752"/>
            <a:ext cx="98412" cy="336560"/>
            <a:chOff x="3840" y="2448"/>
            <a:chExt cx="96" cy="752"/>
          </a:xfrm>
        </p:grpSpPr>
        <p:sp>
          <p:nvSpPr>
            <p:cNvPr id="19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21" name="Connettore 1 20"/>
          <p:cNvCxnSpPr/>
          <p:nvPr/>
        </p:nvCxnSpPr>
        <p:spPr>
          <a:xfrm>
            <a:off x="2814943" y="2706568"/>
            <a:ext cx="0" cy="3113183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igura a mano libera 22"/>
          <p:cNvSpPr/>
          <p:nvPr/>
        </p:nvSpPr>
        <p:spPr>
          <a:xfrm>
            <a:off x="2133248" y="3921838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963712" y="3921838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2133600" y="5110994"/>
            <a:ext cx="666668" cy="115315"/>
          </a:xfrm>
          <a:custGeom>
            <a:avLst/>
            <a:gdLst>
              <a:gd name="connsiteX0" fmla="*/ 660400 w 666668"/>
              <a:gd name="connsiteY0" fmla="*/ 0 h 115315"/>
              <a:gd name="connsiteX1" fmla="*/ 571500 w 666668"/>
              <a:gd name="connsiteY1" fmla="*/ 101600 h 115315"/>
              <a:gd name="connsiteX2" fmla="*/ 0 w 666668"/>
              <a:gd name="connsiteY2" fmla="*/ 114300 h 1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668" h="115315">
                <a:moveTo>
                  <a:pt x="660400" y="0"/>
                </a:moveTo>
                <a:cubicBezTo>
                  <a:pt x="670983" y="41275"/>
                  <a:pt x="681566" y="82550"/>
                  <a:pt x="571500" y="101600"/>
                </a:cubicBezTo>
                <a:cubicBezTo>
                  <a:pt x="461434" y="120650"/>
                  <a:pt x="0" y="114300"/>
                  <a:pt x="0" y="114300"/>
                </a:cubicBezTo>
              </a:path>
            </a:pathLst>
          </a:custGeom>
          <a:ln w="1270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2025381" y="5138220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3467100" y="2458605"/>
            <a:ext cx="2116381" cy="646331"/>
            <a:chOff x="5270500" y="3254654"/>
            <a:chExt cx="2116381" cy="646331"/>
          </a:xfrm>
        </p:grpSpPr>
        <p:cxnSp>
          <p:nvCxnSpPr>
            <p:cNvPr id="22" name="Connettore 2 21"/>
            <p:cNvCxnSpPr/>
            <p:nvPr/>
          </p:nvCxnSpPr>
          <p:spPr>
            <a:xfrm>
              <a:off x="5270500" y="3474825"/>
              <a:ext cx="555713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5283200" y="3767049"/>
              <a:ext cx="555713" cy="0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5753100" y="3254654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Systolyc</a:t>
              </a:r>
              <a:r>
                <a:rPr lang="it-IT" dirty="0" smtClean="0"/>
                <a:t> Flow</a:t>
              </a:r>
            </a:p>
            <a:p>
              <a:r>
                <a:rPr lang="it-IT" dirty="0" err="1" smtClean="0"/>
                <a:t>Diastolic</a:t>
              </a:r>
              <a:r>
                <a:rPr lang="it-IT" dirty="0" smtClean="0"/>
                <a:t> Flow</a:t>
              </a:r>
              <a:endParaRPr lang="it-IT" dirty="0"/>
            </a:p>
          </p:txBody>
        </p:sp>
      </p:grpSp>
      <p:cxnSp>
        <p:nvCxnSpPr>
          <p:cNvPr id="36" name="Connettore 2 35"/>
          <p:cNvCxnSpPr/>
          <p:nvPr/>
        </p:nvCxnSpPr>
        <p:spPr>
          <a:xfrm flipH="1">
            <a:off x="2273300" y="5046694"/>
            <a:ext cx="524867" cy="0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igura a mano libera 38"/>
          <p:cNvSpPr/>
          <p:nvPr/>
        </p:nvSpPr>
        <p:spPr>
          <a:xfrm>
            <a:off x="6607905" y="4668211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rco 429"/>
          <p:cNvSpPr>
            <a:spLocks/>
          </p:cNvSpPr>
          <p:nvPr/>
        </p:nvSpPr>
        <p:spPr bwMode="auto">
          <a:xfrm flipV="1">
            <a:off x="7339962" y="3177747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41" name="Group 430"/>
          <p:cNvGrpSpPr>
            <a:grpSpLocks/>
          </p:cNvGrpSpPr>
          <p:nvPr/>
        </p:nvGrpSpPr>
        <p:grpSpPr bwMode="auto">
          <a:xfrm>
            <a:off x="7612647" y="3046276"/>
            <a:ext cx="98412" cy="588981"/>
            <a:chOff x="3840" y="2448"/>
            <a:chExt cx="96" cy="752"/>
          </a:xfrm>
        </p:grpSpPr>
        <p:sp>
          <p:nvSpPr>
            <p:cNvPr id="42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43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44" name="Arco 433"/>
          <p:cNvSpPr>
            <a:spLocks/>
          </p:cNvSpPr>
          <p:nvPr/>
        </p:nvSpPr>
        <p:spPr bwMode="auto">
          <a:xfrm>
            <a:off x="7350213" y="5607291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5" name="Freeform 434"/>
          <p:cNvSpPr>
            <a:spLocks/>
          </p:cNvSpPr>
          <p:nvPr/>
        </p:nvSpPr>
        <p:spPr bwMode="auto">
          <a:xfrm>
            <a:off x="5841223" y="5808877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6" name="Arco 435"/>
          <p:cNvSpPr>
            <a:spLocks/>
          </p:cNvSpPr>
          <p:nvPr/>
        </p:nvSpPr>
        <p:spPr bwMode="auto">
          <a:xfrm flipH="1" flipV="1">
            <a:off x="5644399" y="3046276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7" name="Oval 441"/>
          <p:cNvSpPr>
            <a:spLocks noChangeArrowheads="1"/>
          </p:cNvSpPr>
          <p:nvPr/>
        </p:nvSpPr>
        <p:spPr bwMode="auto">
          <a:xfrm>
            <a:off x="6661328" y="5284754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" name="Arco 442"/>
          <p:cNvSpPr>
            <a:spLocks/>
          </p:cNvSpPr>
          <p:nvPr/>
        </p:nvSpPr>
        <p:spPr bwMode="auto">
          <a:xfrm>
            <a:off x="7065227" y="3905207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" name="Arco 443"/>
          <p:cNvSpPr>
            <a:spLocks/>
          </p:cNvSpPr>
          <p:nvPr/>
        </p:nvSpPr>
        <p:spPr bwMode="auto">
          <a:xfrm>
            <a:off x="6005245" y="3919230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448"/>
          <p:cNvSpPr>
            <a:spLocks noChangeShapeType="1"/>
          </p:cNvSpPr>
          <p:nvPr/>
        </p:nvSpPr>
        <p:spPr bwMode="auto">
          <a:xfrm>
            <a:off x="6136461" y="2793857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1" name="Line 449"/>
          <p:cNvSpPr>
            <a:spLocks noChangeShapeType="1"/>
          </p:cNvSpPr>
          <p:nvPr/>
        </p:nvSpPr>
        <p:spPr bwMode="auto">
          <a:xfrm>
            <a:off x="6333286" y="2793857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2" name="Line 450"/>
          <p:cNvSpPr>
            <a:spLocks noChangeShapeType="1"/>
          </p:cNvSpPr>
          <p:nvPr/>
        </p:nvSpPr>
        <p:spPr bwMode="auto">
          <a:xfrm>
            <a:off x="6234873" y="2625576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53" name="Group 454"/>
          <p:cNvGrpSpPr>
            <a:grpSpLocks/>
          </p:cNvGrpSpPr>
          <p:nvPr/>
        </p:nvGrpSpPr>
        <p:grpSpPr bwMode="auto">
          <a:xfrm flipH="1">
            <a:off x="5742811" y="5738760"/>
            <a:ext cx="98412" cy="336560"/>
            <a:chOff x="3840" y="2448"/>
            <a:chExt cx="96" cy="752"/>
          </a:xfrm>
        </p:grpSpPr>
        <p:sp>
          <p:nvSpPr>
            <p:cNvPr id="54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5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56" name="Connettore 1 55"/>
          <p:cNvCxnSpPr/>
          <p:nvPr/>
        </p:nvCxnSpPr>
        <p:spPr>
          <a:xfrm>
            <a:off x="7196443" y="2625576"/>
            <a:ext cx="0" cy="3113183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igura a mano libera 56"/>
          <p:cNvSpPr/>
          <p:nvPr/>
        </p:nvSpPr>
        <p:spPr>
          <a:xfrm>
            <a:off x="6514748" y="3840846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>
            <a:off x="6345212" y="3840846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igura a mano libera 58"/>
          <p:cNvSpPr/>
          <p:nvPr/>
        </p:nvSpPr>
        <p:spPr>
          <a:xfrm>
            <a:off x="6515100" y="5030002"/>
            <a:ext cx="666668" cy="115315"/>
          </a:xfrm>
          <a:custGeom>
            <a:avLst/>
            <a:gdLst>
              <a:gd name="connsiteX0" fmla="*/ 660400 w 666668"/>
              <a:gd name="connsiteY0" fmla="*/ 0 h 115315"/>
              <a:gd name="connsiteX1" fmla="*/ 571500 w 666668"/>
              <a:gd name="connsiteY1" fmla="*/ 101600 h 115315"/>
              <a:gd name="connsiteX2" fmla="*/ 0 w 666668"/>
              <a:gd name="connsiteY2" fmla="*/ 114300 h 1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668" h="115315">
                <a:moveTo>
                  <a:pt x="660400" y="0"/>
                </a:moveTo>
                <a:cubicBezTo>
                  <a:pt x="670983" y="41275"/>
                  <a:pt x="681566" y="82550"/>
                  <a:pt x="571500" y="101600"/>
                </a:cubicBezTo>
                <a:cubicBezTo>
                  <a:pt x="461434" y="120650"/>
                  <a:pt x="0" y="114300"/>
                  <a:pt x="0" y="114300"/>
                </a:cubicBezTo>
              </a:path>
            </a:pathLst>
          </a:custGeom>
          <a:ln w="1270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>
            <a:off x="6406881" y="5057228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6654800" y="4965702"/>
            <a:ext cx="524867" cy="0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6661328" y="4824479"/>
            <a:ext cx="555713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391767" y="1207869"/>
            <a:ext cx="6091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Systolic</a:t>
            </a:r>
            <a:r>
              <a:rPr lang="it-IT" dirty="0" smtClean="0"/>
              <a:t> Out-Flow in the </a:t>
            </a:r>
            <a:r>
              <a:rPr lang="it-IT" dirty="0" err="1" smtClean="0"/>
              <a:t>lower</a:t>
            </a:r>
            <a:r>
              <a:rPr lang="it-IT" dirty="0" smtClean="0"/>
              <a:t>  re-entry </a:t>
            </a:r>
            <a:r>
              <a:rPr lang="it-IT" dirty="0" err="1" smtClean="0"/>
              <a:t>perforator</a:t>
            </a:r>
            <a:endParaRPr lang="it-IT" dirty="0" smtClean="0"/>
          </a:p>
          <a:p>
            <a:r>
              <a:rPr lang="it-IT" dirty="0" err="1" smtClean="0"/>
              <a:t>Whithout</a:t>
            </a:r>
            <a:r>
              <a:rPr lang="it-IT" dirty="0" smtClean="0"/>
              <a:t> </a:t>
            </a:r>
            <a:r>
              <a:rPr lang="it-IT" dirty="0" err="1"/>
              <a:t>Systolic</a:t>
            </a:r>
            <a:r>
              <a:rPr lang="it-IT" dirty="0"/>
              <a:t> Out-Flow in the </a:t>
            </a:r>
            <a:r>
              <a:rPr lang="it-IT" dirty="0" err="1"/>
              <a:t>lower</a:t>
            </a:r>
            <a:r>
              <a:rPr lang="it-IT" dirty="0"/>
              <a:t>  re-entry </a:t>
            </a:r>
            <a:r>
              <a:rPr lang="it-IT" dirty="0" err="1"/>
              <a:t>perforator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91767" y="1854200"/>
            <a:ext cx="597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 A Re-Entry </a:t>
            </a:r>
            <a:r>
              <a:rPr lang="it-IT" dirty="0" err="1" smtClean="0"/>
              <a:t>perforator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a </a:t>
            </a:r>
            <a:r>
              <a:rPr lang="it-IT" dirty="0" err="1" smtClean="0"/>
              <a:t>diastolic</a:t>
            </a:r>
            <a:r>
              <a:rPr lang="it-IT" dirty="0" smtClean="0"/>
              <a:t> In-Flow )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1459723" y="193933"/>
            <a:ext cx="5852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FFFF00"/>
                </a:solidFill>
              </a:rPr>
              <a:t>Haemodynamic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patterns</a:t>
            </a:r>
            <a:r>
              <a:rPr lang="it-IT" sz="2400" b="1" dirty="0">
                <a:solidFill>
                  <a:srgbClr val="FFFF00"/>
                </a:solidFill>
              </a:rPr>
              <a:t> of </a:t>
            </a:r>
            <a:r>
              <a:rPr lang="it-IT" sz="2400" b="1" dirty="0" err="1">
                <a:solidFill>
                  <a:srgbClr val="FFFF00"/>
                </a:solidFill>
              </a:rPr>
              <a:t>lower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saphena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8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976887" y="4798466"/>
            <a:ext cx="882012" cy="791835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co 429"/>
          <p:cNvSpPr>
            <a:spLocks/>
          </p:cNvSpPr>
          <p:nvPr/>
        </p:nvSpPr>
        <p:spPr bwMode="auto">
          <a:xfrm flipV="1">
            <a:off x="4708944" y="3308002"/>
            <a:ext cx="301389" cy="2440063"/>
          </a:xfrm>
          <a:custGeom>
            <a:avLst/>
            <a:gdLst>
              <a:gd name="G0" fmla="+- 553 0 0"/>
              <a:gd name="G1" fmla="+- 21600 0 0"/>
              <a:gd name="G2" fmla="+- 21600 0 0"/>
              <a:gd name="T0" fmla="*/ 0 w 21764"/>
              <a:gd name="T1" fmla="*/ 8 h 21600"/>
              <a:gd name="T2" fmla="*/ 21764 w 21764"/>
              <a:gd name="T3" fmla="*/ 17520 h 21600"/>
              <a:gd name="T4" fmla="*/ 553 w 217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64" h="21600" fill="none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</a:path>
              <a:path w="21764" h="21600" stroke="0" extrusionOk="0">
                <a:moveTo>
                  <a:pt x="-1" y="7"/>
                </a:moveTo>
                <a:cubicBezTo>
                  <a:pt x="184" y="2"/>
                  <a:pt x="368" y="-1"/>
                  <a:pt x="553" y="-1"/>
                </a:cubicBezTo>
                <a:cubicBezTo>
                  <a:pt x="10909" y="-1"/>
                  <a:pt x="19807" y="7350"/>
                  <a:pt x="21764" y="17519"/>
                </a:cubicBezTo>
                <a:lnTo>
                  <a:pt x="553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4" name="Group 430"/>
          <p:cNvGrpSpPr>
            <a:grpSpLocks/>
          </p:cNvGrpSpPr>
          <p:nvPr/>
        </p:nvGrpSpPr>
        <p:grpSpPr bwMode="auto">
          <a:xfrm>
            <a:off x="4981629" y="3176531"/>
            <a:ext cx="98412" cy="588981"/>
            <a:chOff x="3840" y="2448"/>
            <a:chExt cx="96" cy="752"/>
          </a:xfrm>
        </p:grpSpPr>
        <p:sp>
          <p:nvSpPr>
            <p:cNvPr id="5" name="Arco 431"/>
            <p:cNvSpPr>
              <a:spLocks/>
            </p:cNvSpPr>
            <p:nvPr/>
          </p:nvSpPr>
          <p:spPr bwMode="auto">
            <a:xfrm>
              <a:off x="3840" y="2448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Arco 432"/>
            <p:cNvSpPr>
              <a:spLocks/>
            </p:cNvSpPr>
            <p:nvPr/>
          </p:nvSpPr>
          <p:spPr bwMode="auto">
            <a:xfrm flipV="1">
              <a:off x="3840" y="2815"/>
              <a:ext cx="96" cy="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7" name="Arco 433"/>
          <p:cNvSpPr>
            <a:spLocks/>
          </p:cNvSpPr>
          <p:nvPr/>
        </p:nvSpPr>
        <p:spPr bwMode="auto">
          <a:xfrm>
            <a:off x="4719195" y="5737546"/>
            <a:ext cx="656082" cy="383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11"/>
              <a:gd name="T1" fmla="*/ 0 h 21600"/>
              <a:gd name="T2" fmla="*/ 19611 w 19611"/>
              <a:gd name="T3" fmla="*/ 12549 h 21600"/>
              <a:gd name="T4" fmla="*/ 0 w 1961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11" h="21600" fill="none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</a:path>
              <a:path w="19611" h="21600" stroke="0" extrusionOk="0">
                <a:moveTo>
                  <a:pt x="0" y="-1"/>
                </a:moveTo>
                <a:cubicBezTo>
                  <a:pt x="8425" y="-1"/>
                  <a:pt x="16081" y="4898"/>
                  <a:pt x="19612" y="1254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" name="Freeform 434"/>
          <p:cNvSpPr>
            <a:spLocks/>
          </p:cNvSpPr>
          <p:nvPr/>
        </p:nvSpPr>
        <p:spPr bwMode="auto">
          <a:xfrm>
            <a:off x="3210205" y="5939132"/>
            <a:ext cx="2689939" cy="294490"/>
          </a:xfrm>
          <a:custGeom>
            <a:avLst/>
            <a:gdLst>
              <a:gd name="T0" fmla="*/ 0 w 1312"/>
              <a:gd name="T1" fmla="*/ 152 h 168"/>
              <a:gd name="T2" fmla="*/ 1104 w 1312"/>
              <a:gd name="T3" fmla="*/ 152 h 168"/>
              <a:gd name="T4" fmla="*/ 1248 w 1312"/>
              <a:gd name="T5" fmla="*/ 56 h 168"/>
              <a:gd name="T6" fmla="*/ 1152 w 1312"/>
              <a:gd name="T7" fmla="*/ 8 h 168"/>
              <a:gd name="T8" fmla="*/ 1056 w 1312"/>
              <a:gd name="T9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2" h="168">
                <a:moveTo>
                  <a:pt x="0" y="152"/>
                </a:moveTo>
                <a:cubicBezTo>
                  <a:pt x="448" y="160"/>
                  <a:pt x="896" y="168"/>
                  <a:pt x="1104" y="152"/>
                </a:cubicBezTo>
                <a:cubicBezTo>
                  <a:pt x="1312" y="136"/>
                  <a:pt x="1240" y="80"/>
                  <a:pt x="1248" y="56"/>
                </a:cubicBezTo>
                <a:cubicBezTo>
                  <a:pt x="1256" y="32"/>
                  <a:pt x="1184" y="16"/>
                  <a:pt x="1152" y="8"/>
                </a:cubicBezTo>
                <a:cubicBezTo>
                  <a:pt x="1120" y="0"/>
                  <a:pt x="1088" y="4"/>
                  <a:pt x="1056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Arco 435"/>
          <p:cNvSpPr>
            <a:spLocks/>
          </p:cNvSpPr>
          <p:nvPr/>
        </p:nvSpPr>
        <p:spPr bwMode="auto">
          <a:xfrm flipH="1" flipV="1">
            <a:off x="3013381" y="3176531"/>
            <a:ext cx="196824" cy="26924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Oval 441"/>
          <p:cNvSpPr>
            <a:spLocks noChangeArrowheads="1"/>
          </p:cNvSpPr>
          <p:nvPr/>
        </p:nvSpPr>
        <p:spPr bwMode="auto">
          <a:xfrm>
            <a:off x="4030310" y="5415009"/>
            <a:ext cx="205026" cy="17529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Arco 442"/>
          <p:cNvSpPr>
            <a:spLocks/>
          </p:cNvSpPr>
          <p:nvPr/>
        </p:nvSpPr>
        <p:spPr bwMode="auto">
          <a:xfrm>
            <a:off x="4434209" y="4035462"/>
            <a:ext cx="131217" cy="180551"/>
          </a:xfrm>
          <a:custGeom>
            <a:avLst/>
            <a:gdLst>
              <a:gd name="T0" fmla="*/ 873461 w 11818"/>
              <a:gd name="T1" fmla="*/ 1201011 h 21600"/>
              <a:gd name="T2" fmla="*/ 0 w 11818"/>
              <a:gd name="T3" fmla="*/ 1178777 h 21600"/>
              <a:gd name="T4" fmla="*/ 487135 w 1181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8" h="21600" fill="none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18" h="21600" stroke="0" extrusionOk="0">
                <a:moveTo>
                  <a:pt x="11818" y="20958"/>
                </a:moveTo>
                <a:cubicBezTo>
                  <a:pt x="10108" y="21384"/>
                  <a:pt x="835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18" y="2095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Arco 443"/>
          <p:cNvSpPr>
            <a:spLocks/>
          </p:cNvSpPr>
          <p:nvPr/>
        </p:nvSpPr>
        <p:spPr bwMode="auto">
          <a:xfrm>
            <a:off x="3374227" y="4049485"/>
            <a:ext cx="129165" cy="178797"/>
          </a:xfrm>
          <a:custGeom>
            <a:avLst/>
            <a:gdLst>
              <a:gd name="T0" fmla="*/ 844369 w 11846"/>
              <a:gd name="T1" fmla="*/ 1177405 h 21600"/>
              <a:gd name="T2" fmla="*/ 0 w 11846"/>
              <a:gd name="T3" fmla="*/ 1155995 h 21600"/>
              <a:gd name="T4" fmla="*/ 469801 w 11846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46" h="21600" fill="none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</a:path>
              <a:path w="11846" h="21600" stroke="0" extrusionOk="0">
                <a:moveTo>
                  <a:pt x="11846" y="20951"/>
                </a:moveTo>
                <a:cubicBezTo>
                  <a:pt x="10127" y="21382"/>
                  <a:pt x="8362" y="21599"/>
                  <a:pt x="6591" y="21599"/>
                </a:cubicBezTo>
                <a:cubicBezTo>
                  <a:pt x="4353" y="21599"/>
                  <a:pt x="2130" y="21252"/>
                  <a:pt x="0" y="20569"/>
                </a:cubicBezTo>
                <a:lnTo>
                  <a:pt x="6591" y="0"/>
                </a:lnTo>
                <a:lnTo>
                  <a:pt x="11846" y="209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448"/>
          <p:cNvSpPr>
            <a:spLocks noChangeShapeType="1"/>
          </p:cNvSpPr>
          <p:nvPr/>
        </p:nvSpPr>
        <p:spPr bwMode="auto">
          <a:xfrm>
            <a:off x="3505443" y="2924112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Line 449"/>
          <p:cNvSpPr>
            <a:spLocks noChangeShapeType="1"/>
          </p:cNvSpPr>
          <p:nvPr/>
        </p:nvSpPr>
        <p:spPr bwMode="auto">
          <a:xfrm>
            <a:off x="3702268" y="2924112"/>
            <a:ext cx="0" cy="420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Line 450"/>
          <p:cNvSpPr>
            <a:spLocks noChangeShapeType="1"/>
          </p:cNvSpPr>
          <p:nvPr/>
        </p:nvSpPr>
        <p:spPr bwMode="auto">
          <a:xfrm>
            <a:off x="3603855" y="2755831"/>
            <a:ext cx="0" cy="336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16" name="Group 454"/>
          <p:cNvGrpSpPr>
            <a:grpSpLocks/>
          </p:cNvGrpSpPr>
          <p:nvPr/>
        </p:nvGrpSpPr>
        <p:grpSpPr bwMode="auto">
          <a:xfrm flipH="1">
            <a:off x="3111793" y="5869015"/>
            <a:ext cx="98412" cy="336560"/>
            <a:chOff x="3840" y="2448"/>
            <a:chExt cx="96" cy="752"/>
          </a:xfrm>
        </p:grpSpPr>
        <p:sp>
          <p:nvSpPr>
            <p:cNvPr id="17" name="Arco 455"/>
            <p:cNvSpPr>
              <a:spLocks/>
            </p:cNvSpPr>
            <p:nvPr/>
          </p:nvSpPr>
          <p:spPr bwMode="auto">
            <a:xfrm>
              <a:off x="3840" y="2448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8" name="Arco 456"/>
            <p:cNvSpPr>
              <a:spLocks/>
            </p:cNvSpPr>
            <p:nvPr/>
          </p:nvSpPr>
          <p:spPr bwMode="auto">
            <a:xfrm flipV="1">
              <a:off x="3840" y="2816"/>
              <a:ext cx="96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4544482" y="2806631"/>
            <a:ext cx="20943" cy="2404426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3883730" y="3971101"/>
            <a:ext cx="676049" cy="101795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714194" y="3971101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3884082" y="5160257"/>
            <a:ext cx="666668" cy="115315"/>
          </a:xfrm>
          <a:custGeom>
            <a:avLst/>
            <a:gdLst>
              <a:gd name="connsiteX0" fmla="*/ 660400 w 666668"/>
              <a:gd name="connsiteY0" fmla="*/ 0 h 115315"/>
              <a:gd name="connsiteX1" fmla="*/ 571500 w 666668"/>
              <a:gd name="connsiteY1" fmla="*/ 101600 h 115315"/>
              <a:gd name="connsiteX2" fmla="*/ 0 w 666668"/>
              <a:gd name="connsiteY2" fmla="*/ 114300 h 1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668" h="115315">
                <a:moveTo>
                  <a:pt x="660400" y="0"/>
                </a:moveTo>
                <a:cubicBezTo>
                  <a:pt x="670983" y="41275"/>
                  <a:pt x="681566" y="82550"/>
                  <a:pt x="571500" y="101600"/>
                </a:cubicBezTo>
                <a:cubicBezTo>
                  <a:pt x="461434" y="120650"/>
                  <a:pt x="0" y="114300"/>
                  <a:pt x="0" y="114300"/>
                </a:cubicBezTo>
              </a:path>
            </a:pathLst>
          </a:custGeom>
          <a:ln w="1270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775863" y="5187483"/>
            <a:ext cx="181462" cy="176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4511839" y="5266227"/>
            <a:ext cx="347060" cy="672905"/>
          </a:xfrm>
          <a:custGeom>
            <a:avLst/>
            <a:gdLst>
              <a:gd name="connsiteX0" fmla="*/ 32643 w 210443"/>
              <a:gd name="connsiteY0" fmla="*/ 0 h 711200"/>
              <a:gd name="connsiteX1" fmla="*/ 7243 w 210443"/>
              <a:gd name="connsiteY1" fmla="*/ 317500 h 711200"/>
              <a:gd name="connsiteX2" fmla="*/ 19943 w 210443"/>
              <a:gd name="connsiteY2" fmla="*/ 444500 h 711200"/>
              <a:gd name="connsiteX3" fmla="*/ 210443 w 210443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3" h="711200">
                <a:moveTo>
                  <a:pt x="32643" y="0"/>
                </a:moveTo>
                <a:cubicBezTo>
                  <a:pt x="21001" y="121708"/>
                  <a:pt x="9360" y="243417"/>
                  <a:pt x="7243" y="317500"/>
                </a:cubicBezTo>
                <a:cubicBezTo>
                  <a:pt x="5126" y="391583"/>
                  <a:pt x="-13924" y="378883"/>
                  <a:pt x="19943" y="444500"/>
                </a:cubicBezTo>
                <a:cubicBezTo>
                  <a:pt x="53810" y="510117"/>
                  <a:pt x="210443" y="711200"/>
                  <a:pt x="210443" y="711200"/>
                </a:cubicBezTo>
              </a:path>
            </a:pathLst>
          </a:custGeom>
          <a:ln w="762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27"/>
          <p:cNvSpPr/>
          <p:nvPr/>
        </p:nvSpPr>
        <p:spPr>
          <a:xfrm>
            <a:off x="4396564" y="5308153"/>
            <a:ext cx="134243" cy="564296"/>
          </a:xfrm>
          <a:custGeom>
            <a:avLst/>
            <a:gdLst>
              <a:gd name="connsiteX0" fmla="*/ 32643 w 210443"/>
              <a:gd name="connsiteY0" fmla="*/ 0 h 711200"/>
              <a:gd name="connsiteX1" fmla="*/ 7243 w 210443"/>
              <a:gd name="connsiteY1" fmla="*/ 317500 h 711200"/>
              <a:gd name="connsiteX2" fmla="*/ 19943 w 210443"/>
              <a:gd name="connsiteY2" fmla="*/ 444500 h 711200"/>
              <a:gd name="connsiteX3" fmla="*/ 210443 w 210443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3" h="711200">
                <a:moveTo>
                  <a:pt x="32643" y="0"/>
                </a:moveTo>
                <a:cubicBezTo>
                  <a:pt x="21001" y="121708"/>
                  <a:pt x="9360" y="243417"/>
                  <a:pt x="7243" y="317500"/>
                </a:cubicBezTo>
                <a:cubicBezTo>
                  <a:pt x="5126" y="391583"/>
                  <a:pt x="-13924" y="378883"/>
                  <a:pt x="19943" y="444500"/>
                </a:cubicBezTo>
                <a:cubicBezTo>
                  <a:pt x="53810" y="510117"/>
                  <a:pt x="210443" y="711200"/>
                  <a:pt x="210443" y="711200"/>
                </a:cubicBezTo>
              </a:path>
            </a:pathLst>
          </a:custGeom>
          <a:ln w="5715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3650790" y="4631394"/>
            <a:ext cx="1491547" cy="149154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55168" y="254000"/>
            <a:ext cx="879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patterns</a:t>
            </a:r>
            <a:r>
              <a:rPr lang="it-IT" sz="2400" b="1" dirty="0" smtClean="0">
                <a:solidFill>
                  <a:srgbClr val="FFFF00"/>
                </a:solidFill>
              </a:rPr>
              <a:t> of </a:t>
            </a:r>
            <a:r>
              <a:rPr lang="it-IT" sz="2400" b="1" dirty="0" err="1" smtClean="0">
                <a:solidFill>
                  <a:srgbClr val="FFFF00"/>
                </a:solidFill>
              </a:rPr>
              <a:t>saphena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below</a:t>
            </a:r>
            <a:r>
              <a:rPr lang="it-IT" sz="2400" b="1" dirty="0" smtClean="0">
                <a:solidFill>
                  <a:srgbClr val="FFFF00"/>
                </a:solidFill>
              </a:rPr>
              <a:t> the </a:t>
            </a:r>
            <a:r>
              <a:rPr lang="it-IT" sz="2400" b="1" dirty="0" err="1" smtClean="0">
                <a:solidFill>
                  <a:srgbClr val="FFFF00"/>
                </a:solidFill>
              </a:rPr>
              <a:t>lower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perforator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70803" y="1218168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err="1" smtClean="0"/>
              <a:t>Competent</a:t>
            </a:r>
            <a:r>
              <a:rPr lang="it-IT" sz="2400" b="1" dirty="0" smtClean="0"/>
              <a:t>  or </a:t>
            </a:r>
            <a:r>
              <a:rPr lang="it-IT" sz="2400" b="1" dirty="0" err="1" smtClean="0"/>
              <a:t>incompetent</a:t>
            </a:r>
            <a:endParaRPr lang="it-IT" sz="2400" b="1" dirty="0" smtClean="0"/>
          </a:p>
          <a:p>
            <a:pPr marL="342900" indent="-342900">
              <a:buFont typeface="Arial"/>
              <a:buChar char="•"/>
            </a:pPr>
            <a:r>
              <a:rPr lang="it-IT" sz="2400" b="1" dirty="0" smtClean="0"/>
              <a:t>With or </a:t>
            </a:r>
            <a:r>
              <a:rPr lang="it-IT" sz="2400" b="1" dirty="0" err="1" smtClean="0"/>
              <a:t>without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Sistolyc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antegrade</a:t>
            </a:r>
            <a:r>
              <a:rPr lang="it-IT" sz="2400" b="1" dirty="0" smtClean="0"/>
              <a:t> flow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8991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168" y="254000"/>
            <a:ext cx="879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patterns</a:t>
            </a:r>
            <a:r>
              <a:rPr lang="it-IT" sz="2400" b="1" dirty="0" smtClean="0">
                <a:solidFill>
                  <a:srgbClr val="FFFF00"/>
                </a:solidFill>
              </a:rPr>
              <a:t> of </a:t>
            </a:r>
            <a:r>
              <a:rPr lang="it-IT" sz="2400" b="1" dirty="0" err="1" smtClean="0">
                <a:solidFill>
                  <a:srgbClr val="FFFF00"/>
                </a:solidFill>
              </a:rPr>
              <a:t>lower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saphena</a:t>
            </a:r>
            <a:r>
              <a:rPr lang="it-IT" sz="2400" b="1" dirty="0" smtClean="0">
                <a:solidFill>
                  <a:srgbClr val="FFFF00"/>
                </a:solidFill>
              </a:rPr>
              <a:t> and </a:t>
            </a:r>
            <a:r>
              <a:rPr lang="it-IT" sz="2400" b="1" dirty="0" err="1" smtClean="0">
                <a:solidFill>
                  <a:srgbClr val="FFFF00"/>
                </a:solidFill>
              </a:rPr>
              <a:t>development</a:t>
            </a:r>
            <a:r>
              <a:rPr lang="it-IT" sz="2400" b="1" dirty="0" smtClean="0">
                <a:solidFill>
                  <a:srgbClr val="FFFF00"/>
                </a:solidFill>
              </a:rPr>
              <a:t> of CVI ( </a:t>
            </a:r>
            <a:r>
              <a:rPr lang="it-IT" sz="2400" b="1" dirty="0" err="1" smtClean="0">
                <a:solidFill>
                  <a:srgbClr val="FFFF00"/>
                </a:solidFill>
              </a:rPr>
              <a:t>oedema</a:t>
            </a:r>
            <a:r>
              <a:rPr lang="it-IT" sz="2400" b="1" dirty="0" smtClean="0">
                <a:solidFill>
                  <a:srgbClr val="FFFF00"/>
                </a:solidFill>
              </a:rPr>
              <a:t> or </a:t>
            </a:r>
            <a:r>
              <a:rPr lang="it-IT" sz="2400" b="1" dirty="0" err="1" smtClean="0">
                <a:solidFill>
                  <a:srgbClr val="FFFF00"/>
                </a:solidFill>
              </a:rPr>
              <a:t>skin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changes</a:t>
            </a:r>
            <a:r>
              <a:rPr lang="it-IT" sz="2400" b="1" dirty="0" smtClean="0">
                <a:solidFill>
                  <a:srgbClr val="FFFF00"/>
                </a:solidFill>
              </a:rPr>
              <a:t>/</a:t>
            </a:r>
            <a:r>
              <a:rPr lang="it-IT" sz="2400" b="1" dirty="0" err="1" smtClean="0">
                <a:solidFill>
                  <a:srgbClr val="FFFF00"/>
                </a:solidFill>
              </a:rPr>
              <a:t>ulcers</a:t>
            </a:r>
            <a:r>
              <a:rPr lang="it-IT" sz="2400" b="1" dirty="0" smtClean="0">
                <a:solidFill>
                  <a:srgbClr val="FFFF00"/>
                </a:solidFill>
              </a:rPr>
              <a:t> )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87600" y="3162300"/>
            <a:ext cx="47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Qui devo inserire le slide sul lavoro di </a:t>
            </a:r>
            <a:r>
              <a:rPr lang="it-IT" dirty="0" err="1" smtClean="0"/>
              <a:t>sorrento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961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66800" y="787282"/>
            <a:ext cx="6642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b="1" dirty="0" err="1" smtClean="0"/>
              <a:t>Nothing</a:t>
            </a:r>
            <a:endParaRPr lang="it-IT" sz="2400" b="1" dirty="0"/>
          </a:p>
          <a:p>
            <a:pPr marL="285750" indent="-285750">
              <a:buFont typeface="Arial"/>
              <a:buChar char="•"/>
            </a:pPr>
            <a:r>
              <a:rPr lang="it-IT" sz="2400" b="1" dirty="0" err="1" smtClean="0"/>
              <a:t>Swollen</a:t>
            </a:r>
            <a:r>
              <a:rPr lang="it-IT" sz="2400" b="1" dirty="0" smtClean="0"/>
              <a:t> </a:t>
            </a:r>
            <a:r>
              <a:rPr lang="it-IT" sz="2400" b="1" dirty="0" err="1"/>
              <a:t>vein</a:t>
            </a:r>
            <a:r>
              <a:rPr lang="it-IT" sz="2400" b="1" dirty="0"/>
              <a:t> of the </a:t>
            </a:r>
            <a:r>
              <a:rPr lang="it-IT" sz="2400" b="1" dirty="0" err="1"/>
              <a:t>foot</a:t>
            </a:r>
            <a:r>
              <a:rPr lang="it-IT" sz="2400" b="1" dirty="0"/>
              <a:t> ( </a:t>
            </a:r>
            <a:r>
              <a:rPr lang="it-IT" sz="2400" b="1" dirty="0" err="1"/>
              <a:t>cosmetic</a:t>
            </a:r>
            <a:r>
              <a:rPr lang="it-IT" sz="2400" b="1" dirty="0"/>
              <a:t> </a:t>
            </a:r>
            <a:r>
              <a:rPr lang="it-IT" sz="2400" b="1" dirty="0" err="1"/>
              <a:t>request</a:t>
            </a:r>
            <a:r>
              <a:rPr lang="it-IT" sz="2400" b="1" dirty="0"/>
              <a:t> </a:t>
            </a:r>
            <a:r>
              <a:rPr lang="it-IT" sz="2400" b="1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it-IT" sz="2400" b="1" dirty="0" err="1" smtClean="0"/>
              <a:t>Oedema</a:t>
            </a:r>
            <a:endParaRPr lang="it-IT" sz="2400" b="1" dirty="0"/>
          </a:p>
          <a:p>
            <a:pPr marL="285750" indent="-285750">
              <a:buFont typeface="Arial"/>
              <a:buChar char="•"/>
            </a:pPr>
            <a:r>
              <a:rPr lang="it-IT" sz="2400" b="1" dirty="0" err="1" smtClean="0"/>
              <a:t>Skin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changes</a:t>
            </a:r>
            <a:endParaRPr lang="it-IT" sz="2400" b="1" dirty="0"/>
          </a:p>
        </p:txBody>
      </p:sp>
      <p:pic>
        <p:nvPicPr>
          <p:cNvPr id="6" name="Immagine 5" descr="Schermata 08-2456168 alle 23.3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5" y="3352800"/>
            <a:ext cx="2233397" cy="2933700"/>
          </a:xfrm>
          <a:prstGeom prst="rect">
            <a:avLst/>
          </a:prstGeom>
        </p:spPr>
      </p:pic>
      <p:pic>
        <p:nvPicPr>
          <p:cNvPr id="7" name="Immagine 6" descr="Schermata 08-2456168 alle 23.4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6" y="3352800"/>
            <a:ext cx="2817332" cy="2933700"/>
          </a:xfrm>
          <a:prstGeom prst="rect">
            <a:avLst/>
          </a:prstGeom>
        </p:spPr>
      </p:pic>
      <p:pic>
        <p:nvPicPr>
          <p:cNvPr id="8" name="Immagine 7" descr="Pianaccioli 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3323167"/>
            <a:ext cx="2222500" cy="296333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91142" y="189468"/>
            <a:ext cx="336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Evidence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0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45647" y="104588"/>
            <a:ext cx="12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Indications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72637"/>
              </p:ext>
            </p:extLst>
          </p:nvPr>
        </p:nvGraphicFramePr>
        <p:xfrm>
          <a:off x="507999" y="657410"/>
          <a:ext cx="8411886" cy="517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981"/>
                <a:gridCol w="1401981"/>
                <a:gridCol w="1401981"/>
                <a:gridCol w="1401981"/>
                <a:gridCol w="1401981"/>
                <a:gridCol w="1401981"/>
              </a:tblGrid>
              <a:tr h="9288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Clinical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evidence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With Re-Entry </a:t>
                      </a:r>
                      <a:r>
                        <a:rPr lang="it-IT" dirty="0" err="1" smtClean="0"/>
                        <a:t>Perforator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With </a:t>
                      </a:r>
                      <a:r>
                        <a:rPr lang="it-IT" dirty="0" err="1" smtClean="0"/>
                        <a:t>Sistolic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Reflux</a:t>
                      </a:r>
                      <a:r>
                        <a:rPr lang="it-IT" dirty="0" smtClean="0"/>
                        <a:t> in the </a:t>
                      </a:r>
                      <a:r>
                        <a:rPr lang="it-IT" dirty="0" err="1" smtClean="0"/>
                        <a:t>perforator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With </a:t>
                      </a:r>
                      <a:r>
                        <a:rPr lang="it-IT" dirty="0" err="1" smtClean="0"/>
                        <a:t>Antegrade</a:t>
                      </a:r>
                      <a:r>
                        <a:rPr lang="it-IT" dirty="0" smtClean="0"/>
                        <a:t> flow in the </a:t>
                      </a:r>
                      <a:r>
                        <a:rPr lang="it-IT" dirty="0" err="1" smtClean="0"/>
                        <a:t>saphena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Saphenous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caliber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Indication</a:t>
                      </a:r>
                      <a:endParaRPr lang="it-IT" dirty="0"/>
                    </a:p>
                  </a:txBody>
                  <a:tcPr/>
                </a:tc>
              </a:tr>
              <a:tr h="9288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Nothing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</a:t>
                      </a:r>
                      <a:endParaRPr lang="it-IT" b="1" dirty="0"/>
                    </a:p>
                  </a:txBody>
                  <a:tcPr/>
                </a:tc>
              </a:tr>
              <a:tr h="9288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Swollen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vein</a:t>
                      </a:r>
                      <a:r>
                        <a:rPr lang="it-IT" dirty="0" smtClean="0"/>
                        <a:t> of the </a:t>
                      </a:r>
                      <a:r>
                        <a:rPr lang="it-IT" dirty="0" err="1" smtClean="0"/>
                        <a:t>foot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Evaluation by the </a:t>
                      </a:r>
                      <a:r>
                        <a:rPr lang="it-IT" dirty="0" err="1" smtClean="0"/>
                        <a:t>Perthes</a:t>
                      </a:r>
                      <a:r>
                        <a:rPr lang="it-IT" dirty="0" smtClean="0"/>
                        <a:t> test</a:t>
                      </a:r>
                      <a:endParaRPr lang="it-IT" dirty="0"/>
                    </a:p>
                  </a:txBody>
                  <a:tcPr/>
                </a:tc>
              </a:tr>
              <a:tr h="9288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Oedema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If</a:t>
                      </a:r>
                      <a:r>
                        <a:rPr lang="it-IT" dirty="0" smtClean="0"/>
                        <a:t> Yes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If</a:t>
                      </a:r>
                      <a:r>
                        <a:rPr lang="it-IT" dirty="0" smtClean="0"/>
                        <a:t> Yes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If</a:t>
                      </a:r>
                      <a:r>
                        <a:rPr lang="it-IT" dirty="0" smtClean="0"/>
                        <a:t> Yes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Ok</a:t>
                      </a:r>
                      <a:r>
                        <a:rPr lang="it-IT" baseline="0" dirty="0" smtClean="0"/>
                        <a:t> for </a:t>
                      </a:r>
                      <a:r>
                        <a:rPr lang="it-IT" baseline="0" dirty="0" err="1" smtClean="0"/>
                        <a:t>skin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changes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prevention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92884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Skin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Changes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Yes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not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Yes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not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Yes</a:t>
                      </a:r>
                      <a:r>
                        <a:rPr lang="it-IT" baseline="0" dirty="0" smtClean="0"/>
                        <a:t> or </a:t>
                      </a:r>
                      <a:r>
                        <a:rPr lang="it-IT" baseline="0" dirty="0" err="1" smtClean="0"/>
                        <a:t>not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OK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Connettore 1 2"/>
          <p:cNvCxnSpPr/>
          <p:nvPr/>
        </p:nvCxnSpPr>
        <p:spPr>
          <a:xfrm>
            <a:off x="342900" y="228600"/>
            <a:ext cx="8051800" cy="60198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65100" y="473920"/>
            <a:ext cx="8754785" cy="577448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2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56686" y="764811"/>
            <a:ext cx="138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Nothing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8235" y="2166471"/>
            <a:ext cx="550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C = 0 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caliber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little</a:t>
            </a:r>
            <a:r>
              <a:rPr lang="it-IT" dirty="0" smtClean="0"/>
              <a:t> ( </a:t>
            </a:r>
            <a:r>
              <a:rPr lang="it-IT" dirty="0" err="1" smtClean="0"/>
              <a:t>generally</a:t>
            </a:r>
            <a:r>
              <a:rPr lang="it-IT" dirty="0" smtClean="0"/>
              <a:t>  4-5 mm </a:t>
            </a:r>
            <a:r>
              <a:rPr lang="it-IT" dirty="0" err="1" smtClean="0"/>
              <a:t>Ø</a:t>
            </a:r>
            <a:r>
              <a:rPr lang="it-IT" dirty="0" smtClean="0"/>
              <a:t> )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74855" y="3020513"/>
            <a:ext cx="724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Independently</a:t>
            </a:r>
            <a:r>
              <a:rPr lang="it-IT" dirty="0" smtClean="0"/>
              <a:t> from the </a:t>
            </a:r>
            <a:r>
              <a:rPr lang="it-IT" dirty="0" err="1" smtClean="0"/>
              <a:t>presence</a:t>
            </a:r>
            <a:r>
              <a:rPr lang="it-IT" dirty="0" smtClean="0"/>
              <a:t> of a re-entry </a:t>
            </a:r>
            <a:r>
              <a:rPr lang="it-IT" dirty="0" err="1" smtClean="0"/>
              <a:t>perforator</a:t>
            </a:r>
            <a:r>
              <a:rPr lang="it-IT" dirty="0" smtClean="0"/>
              <a:t> with </a:t>
            </a:r>
            <a:r>
              <a:rPr lang="it-IT" dirty="0" err="1" smtClean="0"/>
              <a:t>systolic</a:t>
            </a:r>
            <a:r>
              <a:rPr lang="it-IT" dirty="0" smtClean="0"/>
              <a:t> </a:t>
            </a:r>
            <a:r>
              <a:rPr lang="it-IT" dirty="0" err="1" smtClean="0"/>
              <a:t>reflux</a:t>
            </a:r>
            <a:r>
              <a:rPr lang="it-IT" dirty="0" smtClean="0"/>
              <a:t> and an </a:t>
            </a:r>
            <a:r>
              <a:rPr lang="it-IT" dirty="0" err="1" smtClean="0"/>
              <a:t>antegrade</a:t>
            </a:r>
            <a:r>
              <a:rPr lang="it-IT" dirty="0" smtClean="0"/>
              <a:t> flow in the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third</a:t>
            </a:r>
            <a:r>
              <a:rPr lang="it-IT" dirty="0" smtClean="0"/>
              <a:t> of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axe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39893" y="4741772"/>
            <a:ext cx="322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NO </a:t>
            </a:r>
            <a:r>
              <a:rPr lang="it-IT" b="1" dirty="0" err="1" smtClean="0"/>
              <a:t>Indication</a:t>
            </a:r>
            <a:r>
              <a:rPr lang="it-IT" b="1" dirty="0" smtClean="0"/>
              <a:t> to </a:t>
            </a:r>
            <a:r>
              <a:rPr lang="it-IT" b="1" dirty="0" err="1" smtClean="0"/>
              <a:t>Fragmentation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91142" y="164068"/>
            <a:ext cx="336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Evidence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71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2604" y="913163"/>
            <a:ext cx="690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Cosmetic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request</a:t>
            </a:r>
            <a:r>
              <a:rPr lang="it-IT" sz="2800" b="1" dirty="0" smtClean="0"/>
              <a:t> for </a:t>
            </a:r>
            <a:r>
              <a:rPr lang="it-IT" sz="2800" b="1" dirty="0" err="1" smtClean="0"/>
              <a:t>swollen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vein</a:t>
            </a:r>
            <a:r>
              <a:rPr lang="it-IT" sz="2800" b="1" dirty="0" smtClean="0"/>
              <a:t> of the </a:t>
            </a:r>
            <a:r>
              <a:rPr lang="it-IT" sz="2800" b="1" dirty="0" err="1" smtClean="0"/>
              <a:t>foot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84155" y="2647410"/>
            <a:ext cx="647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Evaluation of </a:t>
            </a:r>
            <a:r>
              <a:rPr lang="it-IT" b="1" dirty="0" err="1" smtClean="0"/>
              <a:t>varices</a:t>
            </a:r>
            <a:r>
              <a:rPr lang="it-IT" b="1" dirty="0" smtClean="0"/>
              <a:t> </a:t>
            </a:r>
            <a:r>
              <a:rPr lang="it-IT" b="1" dirty="0" err="1" smtClean="0"/>
              <a:t>disappearance</a:t>
            </a:r>
            <a:r>
              <a:rPr lang="it-IT" b="1" dirty="0" smtClean="0"/>
              <a:t> with the </a:t>
            </a:r>
            <a:r>
              <a:rPr lang="it-IT" b="1" dirty="0" err="1" smtClean="0"/>
              <a:t>Perthes</a:t>
            </a:r>
            <a:r>
              <a:rPr lang="it-IT" b="1" dirty="0" smtClean="0"/>
              <a:t> Test with the tourniquet </a:t>
            </a:r>
            <a:r>
              <a:rPr lang="it-IT" b="1" dirty="0" err="1" smtClean="0"/>
              <a:t>below</a:t>
            </a:r>
            <a:r>
              <a:rPr lang="it-IT" b="1" dirty="0" smtClean="0"/>
              <a:t> the </a:t>
            </a:r>
            <a:r>
              <a:rPr lang="it-IT" b="1" dirty="0" err="1" smtClean="0"/>
              <a:t>escape</a:t>
            </a:r>
            <a:r>
              <a:rPr lang="it-IT" b="1" dirty="0" smtClean="0"/>
              <a:t> </a:t>
            </a:r>
            <a:r>
              <a:rPr lang="it-IT" b="1" dirty="0" err="1" smtClean="0"/>
              <a:t>point</a:t>
            </a:r>
            <a:r>
              <a:rPr lang="it-IT" b="1" dirty="0" smtClean="0"/>
              <a:t> and </a:t>
            </a:r>
            <a:r>
              <a:rPr lang="it-IT" b="1" dirty="0" err="1" smtClean="0"/>
              <a:t>below</a:t>
            </a:r>
            <a:r>
              <a:rPr lang="it-IT" b="1" dirty="0" smtClean="0"/>
              <a:t> the re-entry </a:t>
            </a:r>
            <a:r>
              <a:rPr lang="it-IT" b="1" dirty="0" err="1" smtClean="0"/>
              <a:t>perforator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84155" y="4849940"/>
            <a:ext cx="610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thrombosis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re-entry </a:t>
            </a:r>
            <a:r>
              <a:rPr lang="it-IT" dirty="0" err="1" smtClean="0"/>
              <a:t>point</a:t>
            </a:r>
            <a:r>
              <a:rPr lang="it-IT" dirty="0" smtClean="0"/>
              <a:t> are in the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vein</a:t>
            </a:r>
            <a:r>
              <a:rPr lang="it-IT" dirty="0" smtClean="0"/>
              <a:t> of the </a:t>
            </a:r>
            <a:r>
              <a:rPr lang="it-IT" dirty="0" err="1" smtClean="0"/>
              <a:t>foot</a:t>
            </a:r>
            <a:endParaRPr lang="it-IT" dirty="0" smtClean="0"/>
          </a:p>
          <a:p>
            <a:r>
              <a:rPr lang="it-IT" dirty="0" smtClean="0"/>
              <a:t>( </a:t>
            </a:r>
            <a:r>
              <a:rPr lang="it-IT" dirty="0" err="1" smtClean="0"/>
              <a:t>anticoagulation</a:t>
            </a:r>
            <a:r>
              <a:rPr lang="it-IT" dirty="0" smtClean="0"/>
              <a:t>  + 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bandage</a:t>
            </a:r>
            <a:r>
              <a:rPr lang="it-IT" dirty="0" smtClean="0"/>
              <a:t> for 2 weeks  )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91142" y="164068"/>
            <a:ext cx="336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Evidence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34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40438" y="5480972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thrombosis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re-entry </a:t>
            </a:r>
            <a:r>
              <a:rPr lang="it-IT" dirty="0" err="1" smtClean="0"/>
              <a:t>point</a:t>
            </a:r>
            <a:r>
              <a:rPr lang="it-IT" dirty="0" smtClean="0"/>
              <a:t> are in the </a:t>
            </a:r>
            <a:r>
              <a:rPr lang="it-IT" dirty="0" err="1" smtClean="0"/>
              <a:t>dorsal</a:t>
            </a:r>
            <a:r>
              <a:rPr lang="it-IT" dirty="0" smtClean="0"/>
              <a:t> </a:t>
            </a:r>
            <a:r>
              <a:rPr lang="it-IT" dirty="0" err="1" smtClean="0"/>
              <a:t>vein</a:t>
            </a:r>
            <a:r>
              <a:rPr lang="it-IT" dirty="0" smtClean="0"/>
              <a:t> of the </a:t>
            </a:r>
            <a:r>
              <a:rPr lang="it-IT" dirty="0" err="1" smtClean="0"/>
              <a:t>foot</a:t>
            </a:r>
            <a:endParaRPr lang="it-IT" dirty="0" smtClean="0"/>
          </a:p>
          <a:p>
            <a:r>
              <a:rPr lang="it-IT" dirty="0" smtClean="0"/>
              <a:t>( </a:t>
            </a:r>
            <a:r>
              <a:rPr lang="it-IT" dirty="0" err="1" smtClean="0"/>
              <a:t>anticoagulation</a:t>
            </a:r>
            <a:r>
              <a:rPr lang="it-IT" dirty="0" smtClean="0"/>
              <a:t> + 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bandage</a:t>
            </a:r>
            <a:r>
              <a:rPr lang="it-IT" dirty="0" smtClean="0"/>
              <a:t> for 2 weeks  )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56687" y="663564"/>
            <a:ext cx="145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Oedema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18034" y="1422853"/>
            <a:ext cx="655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Oedema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the </a:t>
            </a:r>
            <a:r>
              <a:rPr lang="it-IT" dirty="0" err="1" smtClean="0"/>
              <a:t>absence</a:t>
            </a:r>
            <a:r>
              <a:rPr lang="it-IT" dirty="0" smtClean="0"/>
              <a:t> of re-entry </a:t>
            </a:r>
            <a:r>
              <a:rPr lang="it-IT" dirty="0" err="1" smtClean="0"/>
              <a:t>perforators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0438" y="2738610"/>
            <a:ext cx="735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</a:t>
            </a:r>
            <a:r>
              <a:rPr lang="it-IT" dirty="0" err="1" smtClean="0"/>
              <a:t>exists</a:t>
            </a:r>
            <a:r>
              <a:rPr lang="it-IT" dirty="0" smtClean="0"/>
              <a:t> a Re-entry </a:t>
            </a:r>
            <a:r>
              <a:rPr lang="it-IT" dirty="0" err="1" smtClean="0"/>
              <a:t>perforator</a:t>
            </a:r>
            <a:r>
              <a:rPr lang="it-IT" dirty="0" smtClean="0"/>
              <a:t> ( +/- </a:t>
            </a:r>
            <a:r>
              <a:rPr lang="it-IT" dirty="0" err="1" smtClean="0"/>
              <a:t>sistolic</a:t>
            </a:r>
            <a:r>
              <a:rPr lang="it-IT" dirty="0" smtClean="0"/>
              <a:t> </a:t>
            </a:r>
            <a:r>
              <a:rPr lang="it-IT" dirty="0" err="1" smtClean="0"/>
              <a:t>reflux</a:t>
            </a:r>
            <a:r>
              <a:rPr lang="it-IT" dirty="0" smtClean="0"/>
              <a:t> ) and </a:t>
            </a:r>
            <a:r>
              <a:rPr lang="it-IT" dirty="0" err="1" smtClean="0"/>
              <a:t>antegrade</a:t>
            </a:r>
            <a:r>
              <a:rPr lang="it-IT" dirty="0" smtClean="0"/>
              <a:t> flow in the </a:t>
            </a:r>
            <a:r>
              <a:rPr lang="it-IT" dirty="0" err="1" smtClean="0"/>
              <a:t>saphenous</a:t>
            </a:r>
            <a:r>
              <a:rPr lang="it-IT" dirty="0" smtClean="0"/>
              <a:t> </a:t>
            </a:r>
            <a:r>
              <a:rPr lang="it-IT" dirty="0" err="1" smtClean="0"/>
              <a:t>axe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51361" y="3823802"/>
            <a:ext cx="160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Fragmentation</a:t>
            </a:r>
            <a:endParaRPr lang="it-IT" b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993447" y="3384941"/>
            <a:ext cx="0" cy="438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591142" y="164068"/>
            <a:ext cx="336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Evidence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4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/>
          <p:nvPr/>
        </p:nvSpPr>
        <p:spPr>
          <a:xfrm>
            <a:off x="2063015" y="4430684"/>
            <a:ext cx="939207" cy="757872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 flipH="1">
            <a:off x="617853" y="59722"/>
            <a:ext cx="3493136" cy="5744562"/>
            <a:chOff x="457200" y="685800"/>
            <a:chExt cx="2540000" cy="5435600"/>
          </a:xfrm>
        </p:grpSpPr>
        <p:sp>
          <p:nvSpPr>
            <p:cNvPr id="15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7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35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6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18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1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2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8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9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0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31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32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33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4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37" name="Arco 36"/>
          <p:cNvSpPr/>
          <p:nvPr/>
        </p:nvSpPr>
        <p:spPr>
          <a:xfrm>
            <a:off x="1004820" y="623441"/>
            <a:ext cx="1684898" cy="1700080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37"/>
          <p:cNvCxnSpPr/>
          <p:nvPr/>
        </p:nvCxnSpPr>
        <p:spPr>
          <a:xfrm>
            <a:off x="2689718" y="1476901"/>
            <a:ext cx="0" cy="3978414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o 38"/>
          <p:cNvSpPr/>
          <p:nvPr/>
        </p:nvSpPr>
        <p:spPr>
          <a:xfrm>
            <a:off x="1246617" y="462378"/>
            <a:ext cx="1315466" cy="853460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/>
          <p:cNvCxnSpPr/>
          <p:nvPr/>
        </p:nvCxnSpPr>
        <p:spPr>
          <a:xfrm>
            <a:off x="2853460" y="1824620"/>
            <a:ext cx="0" cy="8121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2860700" y="3807426"/>
            <a:ext cx="0" cy="12133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igura a mano libera 41"/>
          <p:cNvSpPr/>
          <p:nvPr/>
        </p:nvSpPr>
        <p:spPr>
          <a:xfrm>
            <a:off x="1963817" y="3638805"/>
            <a:ext cx="719888" cy="97429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1783288" y="3638805"/>
            <a:ext cx="193229" cy="1686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igura a mano libera 43"/>
          <p:cNvSpPr/>
          <p:nvPr/>
        </p:nvSpPr>
        <p:spPr>
          <a:xfrm>
            <a:off x="1600200" y="3502670"/>
            <a:ext cx="863600" cy="1856028"/>
          </a:xfrm>
          <a:custGeom>
            <a:avLst/>
            <a:gdLst>
              <a:gd name="connsiteX0" fmla="*/ 863600 w 863600"/>
              <a:gd name="connsiteY0" fmla="*/ 1714500 h 1856028"/>
              <a:gd name="connsiteX1" fmla="*/ 711200 w 863600"/>
              <a:gd name="connsiteY1" fmla="*/ 1778000 h 1856028"/>
              <a:gd name="connsiteX2" fmla="*/ 177800 w 863600"/>
              <a:gd name="connsiteY2" fmla="*/ 1701800 h 1856028"/>
              <a:gd name="connsiteX3" fmla="*/ 0 w 863600"/>
              <a:gd name="connsiteY3" fmla="*/ 0 h 185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1856028">
                <a:moveTo>
                  <a:pt x="863600" y="1714500"/>
                </a:moveTo>
                <a:cubicBezTo>
                  <a:pt x="844550" y="1747308"/>
                  <a:pt x="825500" y="1780117"/>
                  <a:pt x="711200" y="1778000"/>
                </a:cubicBezTo>
                <a:cubicBezTo>
                  <a:pt x="596900" y="1775883"/>
                  <a:pt x="296333" y="1998133"/>
                  <a:pt x="177800" y="1701800"/>
                </a:cubicBezTo>
                <a:cubicBezTo>
                  <a:pt x="59267" y="1405467"/>
                  <a:pt x="0" y="0"/>
                  <a:pt x="0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2 44"/>
          <p:cNvCxnSpPr/>
          <p:nvPr/>
        </p:nvCxnSpPr>
        <p:spPr>
          <a:xfrm flipV="1">
            <a:off x="1665794" y="1733166"/>
            <a:ext cx="14794" cy="133620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 45"/>
          <p:cNvSpPr/>
          <p:nvPr/>
        </p:nvSpPr>
        <p:spPr>
          <a:xfrm>
            <a:off x="1680588" y="496498"/>
            <a:ext cx="580012" cy="914572"/>
          </a:xfrm>
          <a:custGeom>
            <a:avLst/>
            <a:gdLst>
              <a:gd name="connsiteX0" fmla="*/ 0 w 635000"/>
              <a:gd name="connsiteY0" fmla="*/ 914572 h 914572"/>
              <a:gd name="connsiteX1" fmla="*/ 12700 w 635000"/>
              <a:gd name="connsiteY1" fmla="*/ 343072 h 914572"/>
              <a:gd name="connsiteX2" fmla="*/ 25400 w 635000"/>
              <a:gd name="connsiteY2" fmla="*/ 203372 h 914572"/>
              <a:gd name="connsiteX3" fmla="*/ 101600 w 635000"/>
              <a:gd name="connsiteY3" fmla="*/ 172 h 914572"/>
              <a:gd name="connsiteX4" fmla="*/ 635000 w 635000"/>
              <a:gd name="connsiteY4" fmla="*/ 165272 h 91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914572">
                <a:moveTo>
                  <a:pt x="0" y="914572"/>
                </a:moveTo>
                <a:cubicBezTo>
                  <a:pt x="4233" y="688088"/>
                  <a:pt x="8467" y="461605"/>
                  <a:pt x="12700" y="343072"/>
                </a:cubicBezTo>
                <a:cubicBezTo>
                  <a:pt x="16933" y="224539"/>
                  <a:pt x="10583" y="260522"/>
                  <a:pt x="25400" y="203372"/>
                </a:cubicBezTo>
                <a:cubicBezTo>
                  <a:pt x="40217" y="146222"/>
                  <a:pt x="0" y="6522"/>
                  <a:pt x="101600" y="172"/>
                </a:cubicBezTo>
                <a:cubicBezTo>
                  <a:pt x="203200" y="-6178"/>
                  <a:pt x="635000" y="165272"/>
                  <a:pt x="635000" y="165272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arrotondato 47"/>
          <p:cNvSpPr/>
          <p:nvPr/>
        </p:nvSpPr>
        <p:spPr>
          <a:xfrm>
            <a:off x="1840501" y="297278"/>
            <a:ext cx="279400" cy="755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4" name="Gruppo 73"/>
          <p:cNvGrpSpPr/>
          <p:nvPr/>
        </p:nvGrpSpPr>
        <p:grpSpPr>
          <a:xfrm>
            <a:off x="3949700" y="526414"/>
            <a:ext cx="1600200" cy="5025927"/>
            <a:chOff x="3949700" y="526414"/>
            <a:chExt cx="1600200" cy="5025927"/>
          </a:xfrm>
        </p:grpSpPr>
        <p:sp>
          <p:nvSpPr>
            <p:cNvPr id="49" name="Ovale 48"/>
            <p:cNvSpPr/>
            <p:nvPr/>
          </p:nvSpPr>
          <p:spPr>
            <a:xfrm>
              <a:off x="3949700" y="526414"/>
              <a:ext cx="1600200" cy="5025927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5406160" y="2341327"/>
              <a:ext cx="0" cy="81210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V="1">
              <a:off x="4110989" y="2598095"/>
              <a:ext cx="0" cy="81210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tangolo arrotondato 51"/>
          <p:cNvSpPr/>
          <p:nvPr/>
        </p:nvSpPr>
        <p:spPr>
          <a:xfrm rot="12660000">
            <a:off x="4952150" y="410639"/>
            <a:ext cx="279400" cy="755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5" name="Gruppo 74"/>
          <p:cNvGrpSpPr/>
          <p:nvPr/>
        </p:nvGrpSpPr>
        <p:grpSpPr>
          <a:xfrm>
            <a:off x="5897726" y="24228"/>
            <a:ext cx="2339001" cy="5742414"/>
            <a:chOff x="5897726" y="24228"/>
            <a:chExt cx="2339001" cy="5742414"/>
          </a:xfrm>
        </p:grpSpPr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0764" y="24228"/>
              <a:ext cx="876300" cy="876300"/>
            </a:xfrm>
            <a:prstGeom prst="rect">
              <a:avLst/>
            </a:prstGeom>
          </p:spPr>
        </p:pic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900" y="5005657"/>
              <a:ext cx="1797827" cy="760985"/>
            </a:xfrm>
            <a:prstGeom prst="rect">
              <a:avLst/>
            </a:prstGeom>
          </p:spPr>
        </p:pic>
        <p:cxnSp>
          <p:nvCxnSpPr>
            <p:cNvPr id="65" name="Connettore 1 64"/>
            <p:cNvCxnSpPr>
              <a:stCxn id="58" idx="2"/>
            </p:cNvCxnSpPr>
            <p:nvPr/>
          </p:nvCxnSpPr>
          <p:spPr>
            <a:xfrm>
              <a:off x="7248914" y="900528"/>
              <a:ext cx="82550" cy="4189988"/>
            </a:xfrm>
            <a:prstGeom prst="line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Parentesi quadra aperta 69"/>
            <p:cNvSpPr/>
            <p:nvPr/>
          </p:nvSpPr>
          <p:spPr>
            <a:xfrm>
              <a:off x="6632964" y="791807"/>
              <a:ext cx="266700" cy="4312483"/>
            </a:xfrm>
            <a:prstGeom prst="leftBracke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5897726" y="2508984"/>
              <a:ext cx="1082348" cy="461665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2400" b="1" dirty="0" err="1" smtClean="0"/>
                <a:t>P</a:t>
              </a:r>
              <a:r>
                <a:rPr lang="it-IT" sz="2400" b="1" dirty="0" smtClean="0"/>
                <a:t>=</a:t>
              </a:r>
              <a:r>
                <a:rPr lang="it-IT" sz="2400" b="1" dirty="0" err="1" smtClean="0"/>
                <a:t>dgh</a:t>
              </a:r>
              <a:endParaRPr lang="it-IT" sz="2400" b="1" dirty="0"/>
            </a:p>
          </p:txBody>
        </p:sp>
      </p:grpSp>
      <p:sp>
        <p:nvSpPr>
          <p:cNvPr id="72" name="Parentesi quadra aperta 71"/>
          <p:cNvSpPr/>
          <p:nvPr/>
        </p:nvSpPr>
        <p:spPr>
          <a:xfrm flipH="1">
            <a:off x="7848600" y="847905"/>
            <a:ext cx="146828" cy="1158696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Parentesi quadra aperta 72"/>
          <p:cNvSpPr/>
          <p:nvPr/>
        </p:nvSpPr>
        <p:spPr>
          <a:xfrm flipH="1">
            <a:off x="7848600" y="2095837"/>
            <a:ext cx="146828" cy="2924946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arrotondato 68"/>
          <p:cNvSpPr/>
          <p:nvPr/>
        </p:nvSpPr>
        <p:spPr>
          <a:xfrm>
            <a:off x="6836164" y="1894353"/>
            <a:ext cx="876300" cy="245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9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6" grpId="0" animBg="1"/>
      <p:bldP spid="48" grpId="0" animBg="1"/>
      <p:bldP spid="52" grpId="0" animBg="1"/>
      <p:bldP spid="72" grpId="0" animBg="1"/>
      <p:bldP spid="73" grpId="0" animBg="1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77450" y="787727"/>
            <a:ext cx="337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Skin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Changes</a:t>
            </a:r>
            <a:r>
              <a:rPr lang="it-IT" sz="2800" b="1" dirty="0" smtClean="0"/>
              <a:t> / </a:t>
            </a:r>
            <a:r>
              <a:rPr lang="it-IT" sz="2800" b="1" dirty="0" err="1" smtClean="0"/>
              <a:t>Ulcers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98911" y="1667645"/>
            <a:ext cx="233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Always </a:t>
            </a:r>
            <a:r>
              <a:rPr lang="it-IT" b="1" dirty="0" err="1" smtClean="0"/>
              <a:t>Fragmentation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47543" y="3293145"/>
            <a:ext cx="592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valid</a:t>
            </a:r>
            <a:r>
              <a:rPr lang="it-IT" dirty="0" smtClean="0"/>
              <a:t> re-entry </a:t>
            </a:r>
            <a:r>
              <a:rPr lang="it-IT" dirty="0" err="1" smtClean="0"/>
              <a:t>perforators</a:t>
            </a:r>
            <a:r>
              <a:rPr lang="it-IT" dirty="0" smtClean="0"/>
              <a:t> , </a:t>
            </a:r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thrombosis</a:t>
            </a:r>
            <a:endParaRPr lang="it-IT" dirty="0" smtClean="0"/>
          </a:p>
          <a:p>
            <a:pPr algn="ctr"/>
            <a:r>
              <a:rPr lang="it-IT" dirty="0"/>
              <a:t>( </a:t>
            </a:r>
            <a:r>
              <a:rPr lang="it-IT" dirty="0" err="1"/>
              <a:t>anticoagulation</a:t>
            </a:r>
            <a:r>
              <a:rPr lang="it-IT" dirty="0"/>
              <a:t> +  </a:t>
            </a:r>
            <a:r>
              <a:rPr lang="it-IT" dirty="0" err="1"/>
              <a:t>elastic</a:t>
            </a:r>
            <a:r>
              <a:rPr lang="it-IT" dirty="0"/>
              <a:t> </a:t>
            </a:r>
            <a:r>
              <a:rPr lang="it-IT" dirty="0" err="1"/>
              <a:t>bandage</a:t>
            </a:r>
            <a:r>
              <a:rPr lang="it-IT" dirty="0"/>
              <a:t> for 2 weeks  )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91142" y="164068"/>
            <a:ext cx="336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Evidence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79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38200" y="-17284"/>
            <a:ext cx="7410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FF00"/>
                </a:solidFill>
              </a:rPr>
              <a:t>Incidence</a:t>
            </a:r>
            <a:r>
              <a:rPr 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sz="3200" b="1" dirty="0" err="1" smtClean="0">
                <a:solidFill>
                  <a:srgbClr val="FFFF00"/>
                </a:solidFill>
              </a:rPr>
              <a:t>skin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changes</a:t>
            </a:r>
            <a:r>
              <a:rPr lang="it-IT" sz="3200" b="1" dirty="0" smtClean="0">
                <a:solidFill>
                  <a:srgbClr val="FFFF00"/>
                </a:solidFill>
              </a:rPr>
              <a:t>/</a:t>
            </a:r>
            <a:r>
              <a:rPr lang="it-IT" sz="3200" b="1" dirty="0" err="1" smtClean="0">
                <a:solidFill>
                  <a:srgbClr val="FFFF00"/>
                </a:solidFill>
              </a:rPr>
              <a:t>ulcers</a:t>
            </a:r>
            <a:r>
              <a:rPr lang="it-IT" sz="3200" b="1" dirty="0" smtClean="0">
                <a:solidFill>
                  <a:srgbClr val="FFFF00"/>
                </a:solidFill>
              </a:rPr>
              <a:t> ( CVI )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and </a:t>
            </a:r>
            <a:r>
              <a:rPr lang="it-IT" sz="3200" b="1" dirty="0" err="1" smtClean="0">
                <a:solidFill>
                  <a:srgbClr val="FFFF00"/>
                </a:solidFill>
              </a:rPr>
              <a:t>types</a:t>
            </a:r>
            <a:r>
              <a:rPr 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sz="3200" b="1" dirty="0" err="1" smtClean="0">
                <a:solidFill>
                  <a:srgbClr val="FFFF00"/>
                </a:solidFill>
              </a:rPr>
              <a:t>shunts</a:t>
            </a:r>
            <a:r>
              <a:rPr lang="it-IT" sz="3200" b="1" dirty="0" smtClean="0">
                <a:solidFill>
                  <a:srgbClr val="FFFF00"/>
                </a:solidFill>
              </a:rPr>
              <a:t> in LSV</a:t>
            </a:r>
            <a:endParaRPr lang="it-IT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76565"/>
              </p:ext>
            </p:extLst>
          </p:nvPr>
        </p:nvGraphicFramePr>
        <p:xfrm>
          <a:off x="520700" y="2247899"/>
          <a:ext cx="7950201" cy="252729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28672"/>
                <a:gridCol w="1884746"/>
                <a:gridCol w="2172598"/>
                <a:gridCol w="1864185"/>
              </a:tblGrid>
              <a:tr h="6006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Shunt </a:t>
                      </a:r>
                      <a:r>
                        <a:rPr lang="it-IT" dirty="0" err="1" smtClean="0"/>
                        <a:t>Type</a:t>
                      </a:r>
                      <a:r>
                        <a:rPr lang="it-IT" dirty="0" smtClean="0"/>
                        <a:t> 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Shunt </a:t>
                      </a:r>
                      <a:r>
                        <a:rPr lang="it-IT" dirty="0" err="1" smtClean="0"/>
                        <a:t>Type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/>
                        <a:t>I+II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Shunt </a:t>
                      </a:r>
                      <a:r>
                        <a:rPr lang="it-IT" dirty="0" err="1" smtClean="0"/>
                        <a:t>Type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/>
                        <a:t>III</a:t>
                      </a:r>
                      <a:endParaRPr lang="it-IT" dirty="0" smtClean="0"/>
                    </a:p>
                  </a:txBody>
                  <a:tcPr/>
                </a:tc>
              </a:tr>
              <a:tr h="626979">
                <a:tc>
                  <a:txBody>
                    <a:bodyPr/>
                    <a:lstStyle/>
                    <a:p>
                      <a:r>
                        <a:rPr lang="it-IT" dirty="0" smtClean="0"/>
                        <a:t>Total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515</a:t>
                      </a:r>
                      <a:endParaRPr lang="it-IT" dirty="0"/>
                    </a:p>
                  </a:txBody>
                  <a:tcPr/>
                </a:tc>
              </a:tr>
              <a:tr h="626979">
                <a:tc>
                  <a:txBody>
                    <a:bodyPr/>
                    <a:lstStyle/>
                    <a:p>
                      <a:r>
                        <a:rPr lang="it-IT" dirty="0" smtClean="0"/>
                        <a:t>With CVI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81</a:t>
                      </a:r>
                      <a:endParaRPr lang="it-IT" dirty="0"/>
                    </a:p>
                  </a:txBody>
                  <a:tcPr/>
                </a:tc>
              </a:tr>
              <a:tr h="672708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Incidence</a:t>
                      </a:r>
                      <a:r>
                        <a:rPr lang="it-IT" dirty="0" smtClean="0"/>
                        <a:t> of CVI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841500" y="1516678"/>
            <a:ext cx="5318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Number</a:t>
            </a:r>
            <a:r>
              <a:rPr lang="it-IT" sz="2000" b="1" dirty="0" smtClean="0"/>
              <a:t> of </a:t>
            </a:r>
            <a:r>
              <a:rPr lang="it-IT" sz="2000" b="1" dirty="0" err="1" smtClean="0"/>
              <a:t>incompetent</a:t>
            </a:r>
            <a:r>
              <a:rPr lang="it-IT" sz="2000" b="1" dirty="0" smtClean="0"/>
              <a:t> LSV </a:t>
            </a:r>
            <a:r>
              <a:rPr lang="it-IT" sz="2000" b="1" dirty="0" err="1" smtClean="0"/>
              <a:t>examined</a:t>
            </a:r>
            <a:r>
              <a:rPr lang="it-IT" sz="2000" b="1" dirty="0" smtClean="0"/>
              <a:t> : 1424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34673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2063015" y="4430684"/>
            <a:ext cx="939207" cy="757872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 flipH="1">
            <a:off x="617853" y="59722"/>
            <a:ext cx="3493136" cy="5744562"/>
            <a:chOff x="457200" y="685800"/>
            <a:chExt cx="2540000" cy="5435600"/>
          </a:xfrm>
        </p:grpSpPr>
        <p:sp>
          <p:nvSpPr>
            <p:cNvPr id="4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6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24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5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7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7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8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0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21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22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26" name="Arco 25"/>
          <p:cNvSpPr/>
          <p:nvPr/>
        </p:nvSpPr>
        <p:spPr>
          <a:xfrm>
            <a:off x="1004820" y="623441"/>
            <a:ext cx="1684898" cy="1700080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>
            <a:off x="2689718" y="1476901"/>
            <a:ext cx="0" cy="3978414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o 27"/>
          <p:cNvSpPr/>
          <p:nvPr/>
        </p:nvSpPr>
        <p:spPr>
          <a:xfrm>
            <a:off x="1246617" y="462378"/>
            <a:ext cx="1315466" cy="853460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>
            <a:off x="2853460" y="1824620"/>
            <a:ext cx="0" cy="8121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2860700" y="3807426"/>
            <a:ext cx="0" cy="12133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igura a mano libera 30"/>
          <p:cNvSpPr/>
          <p:nvPr/>
        </p:nvSpPr>
        <p:spPr>
          <a:xfrm>
            <a:off x="1963817" y="3638805"/>
            <a:ext cx="719888" cy="97429"/>
          </a:xfrm>
          <a:custGeom>
            <a:avLst/>
            <a:gdLst>
              <a:gd name="connsiteX0" fmla="*/ 695534 w 719888"/>
              <a:gd name="connsiteY0" fmla="*/ 0 h 97429"/>
              <a:gd name="connsiteX1" fmla="*/ 635052 w 719888"/>
              <a:gd name="connsiteY1" fmla="*/ 90710 h 97429"/>
              <a:gd name="connsiteX2" fmla="*/ 0 w 719888"/>
              <a:gd name="connsiteY2" fmla="*/ 90710 h 9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88" h="97429">
                <a:moveTo>
                  <a:pt x="695534" y="0"/>
                </a:moveTo>
                <a:cubicBezTo>
                  <a:pt x="723254" y="37796"/>
                  <a:pt x="750974" y="75592"/>
                  <a:pt x="635052" y="90710"/>
                </a:cubicBezTo>
                <a:cubicBezTo>
                  <a:pt x="519130" y="105828"/>
                  <a:pt x="0" y="90710"/>
                  <a:pt x="0" y="9071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1783288" y="3638805"/>
            <a:ext cx="193229" cy="1686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1665794" y="1733166"/>
            <a:ext cx="14794" cy="133620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>
            <a:off x="1680588" y="496498"/>
            <a:ext cx="580012" cy="914572"/>
          </a:xfrm>
          <a:custGeom>
            <a:avLst/>
            <a:gdLst>
              <a:gd name="connsiteX0" fmla="*/ 0 w 635000"/>
              <a:gd name="connsiteY0" fmla="*/ 914572 h 914572"/>
              <a:gd name="connsiteX1" fmla="*/ 12700 w 635000"/>
              <a:gd name="connsiteY1" fmla="*/ 343072 h 914572"/>
              <a:gd name="connsiteX2" fmla="*/ 25400 w 635000"/>
              <a:gd name="connsiteY2" fmla="*/ 203372 h 914572"/>
              <a:gd name="connsiteX3" fmla="*/ 101600 w 635000"/>
              <a:gd name="connsiteY3" fmla="*/ 172 h 914572"/>
              <a:gd name="connsiteX4" fmla="*/ 635000 w 635000"/>
              <a:gd name="connsiteY4" fmla="*/ 165272 h 91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914572">
                <a:moveTo>
                  <a:pt x="0" y="914572"/>
                </a:moveTo>
                <a:cubicBezTo>
                  <a:pt x="4233" y="688088"/>
                  <a:pt x="8467" y="461605"/>
                  <a:pt x="12700" y="343072"/>
                </a:cubicBezTo>
                <a:cubicBezTo>
                  <a:pt x="16933" y="224539"/>
                  <a:pt x="10583" y="260522"/>
                  <a:pt x="25400" y="203372"/>
                </a:cubicBezTo>
                <a:cubicBezTo>
                  <a:pt x="40217" y="146222"/>
                  <a:pt x="0" y="6522"/>
                  <a:pt x="101600" y="172"/>
                </a:cubicBezTo>
                <a:cubicBezTo>
                  <a:pt x="203200" y="-6178"/>
                  <a:pt x="635000" y="165272"/>
                  <a:pt x="635000" y="165272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1840501" y="297278"/>
            <a:ext cx="279400" cy="755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3949700" y="580336"/>
            <a:ext cx="1600200" cy="5025927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9" name="Connettore 2 38"/>
          <p:cNvCxnSpPr/>
          <p:nvPr/>
        </p:nvCxnSpPr>
        <p:spPr>
          <a:xfrm>
            <a:off x="5349010" y="2000391"/>
            <a:ext cx="114301" cy="8779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4110989" y="2139833"/>
            <a:ext cx="0" cy="7681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 rot="12660000">
            <a:off x="4952150" y="410639"/>
            <a:ext cx="279400" cy="755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64" y="24228"/>
            <a:ext cx="876300" cy="876300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5005657"/>
            <a:ext cx="1797827" cy="760985"/>
          </a:xfrm>
          <a:prstGeom prst="rect">
            <a:avLst/>
          </a:prstGeom>
        </p:spPr>
      </p:pic>
      <p:cxnSp>
        <p:nvCxnSpPr>
          <p:cNvPr id="45" name="Connettore 1 44"/>
          <p:cNvCxnSpPr>
            <a:stCxn id="43" idx="2"/>
          </p:cNvCxnSpPr>
          <p:nvPr/>
        </p:nvCxnSpPr>
        <p:spPr>
          <a:xfrm>
            <a:off x="7248914" y="900528"/>
            <a:ext cx="82550" cy="4189988"/>
          </a:xfrm>
          <a:prstGeom prst="line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arentesi quadra aperta 45"/>
          <p:cNvSpPr/>
          <p:nvPr/>
        </p:nvSpPr>
        <p:spPr>
          <a:xfrm>
            <a:off x="6632964" y="791807"/>
            <a:ext cx="266700" cy="4312483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5897726" y="2508984"/>
            <a:ext cx="1082348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P</a:t>
            </a:r>
            <a:r>
              <a:rPr lang="it-IT" sz="2400" b="1" dirty="0" smtClean="0"/>
              <a:t>=</a:t>
            </a:r>
            <a:r>
              <a:rPr lang="it-IT" sz="2400" b="1" dirty="0" err="1" smtClean="0"/>
              <a:t>dgh</a:t>
            </a:r>
            <a:endParaRPr lang="it-IT" sz="2400" b="1" dirty="0"/>
          </a:p>
        </p:txBody>
      </p:sp>
      <p:sp>
        <p:nvSpPr>
          <p:cNvPr id="71" name="Parentesi quadra aperta 70"/>
          <p:cNvSpPr/>
          <p:nvPr/>
        </p:nvSpPr>
        <p:spPr>
          <a:xfrm flipH="1">
            <a:off x="7848600" y="3638805"/>
            <a:ext cx="159528" cy="1406742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Parentesi quadra aperta 71"/>
          <p:cNvSpPr/>
          <p:nvPr/>
        </p:nvSpPr>
        <p:spPr>
          <a:xfrm flipH="1">
            <a:off x="7848600" y="2095837"/>
            <a:ext cx="146828" cy="1477178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Parentesi quadra aperta 47"/>
          <p:cNvSpPr/>
          <p:nvPr/>
        </p:nvSpPr>
        <p:spPr>
          <a:xfrm flipH="1">
            <a:off x="7861300" y="847905"/>
            <a:ext cx="146828" cy="1158696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Parentesi quadra aperta 48"/>
          <p:cNvSpPr/>
          <p:nvPr/>
        </p:nvSpPr>
        <p:spPr>
          <a:xfrm flipH="1">
            <a:off x="7874000" y="2095837"/>
            <a:ext cx="146828" cy="2924946"/>
          </a:xfrm>
          <a:prstGeom prst="leftBracke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6836164" y="1894353"/>
            <a:ext cx="876300" cy="245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4084444" y="2783092"/>
            <a:ext cx="1352322" cy="2822020"/>
          </a:xfrm>
          <a:prstGeom prst="ellipse">
            <a:avLst/>
          </a:prstGeom>
          <a:noFill/>
          <a:ln w="76200" cmpd="sng">
            <a:solidFill>
              <a:srgbClr val="126D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2 56"/>
          <p:cNvCxnSpPr/>
          <p:nvPr/>
        </p:nvCxnSpPr>
        <p:spPr>
          <a:xfrm>
            <a:off x="5096933" y="3166922"/>
            <a:ext cx="180111" cy="5693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4269123" y="3210207"/>
            <a:ext cx="180111" cy="5260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flipH="1">
            <a:off x="5086543" y="4783667"/>
            <a:ext cx="190501" cy="50664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H="1" flipV="1">
            <a:off x="4173873" y="4632101"/>
            <a:ext cx="190500" cy="4584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igura a mano libera 66"/>
          <p:cNvSpPr/>
          <p:nvPr/>
        </p:nvSpPr>
        <p:spPr>
          <a:xfrm>
            <a:off x="1638300" y="3822601"/>
            <a:ext cx="909032" cy="927199"/>
          </a:xfrm>
          <a:custGeom>
            <a:avLst/>
            <a:gdLst>
              <a:gd name="connsiteX0" fmla="*/ 0 w 909032"/>
              <a:gd name="connsiteY0" fmla="*/ 279499 h 927199"/>
              <a:gd name="connsiteX1" fmla="*/ 88900 w 909032"/>
              <a:gd name="connsiteY1" fmla="*/ 76299 h 927199"/>
              <a:gd name="connsiteX2" fmla="*/ 444500 w 909032"/>
              <a:gd name="connsiteY2" fmla="*/ 99 h 927199"/>
              <a:gd name="connsiteX3" fmla="*/ 825500 w 909032"/>
              <a:gd name="connsiteY3" fmla="*/ 88999 h 927199"/>
              <a:gd name="connsiteX4" fmla="*/ 901700 w 909032"/>
              <a:gd name="connsiteY4" fmla="*/ 520799 h 927199"/>
              <a:gd name="connsiteX5" fmla="*/ 901700 w 909032"/>
              <a:gd name="connsiteY5" fmla="*/ 927199 h 9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032" h="927199">
                <a:moveTo>
                  <a:pt x="0" y="279499"/>
                </a:moveTo>
                <a:cubicBezTo>
                  <a:pt x="7408" y="201182"/>
                  <a:pt x="14817" y="122866"/>
                  <a:pt x="88900" y="76299"/>
                </a:cubicBezTo>
                <a:cubicBezTo>
                  <a:pt x="162983" y="29732"/>
                  <a:pt x="321733" y="-2018"/>
                  <a:pt x="444500" y="99"/>
                </a:cubicBezTo>
                <a:cubicBezTo>
                  <a:pt x="567267" y="2216"/>
                  <a:pt x="749300" y="2216"/>
                  <a:pt x="825500" y="88999"/>
                </a:cubicBezTo>
                <a:cubicBezTo>
                  <a:pt x="901700" y="175782"/>
                  <a:pt x="889000" y="381099"/>
                  <a:pt x="901700" y="520799"/>
                </a:cubicBezTo>
                <a:cubicBezTo>
                  <a:pt x="914400" y="660499"/>
                  <a:pt x="908050" y="793849"/>
                  <a:pt x="901700" y="927199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arrotondato 67"/>
          <p:cNvSpPr/>
          <p:nvPr/>
        </p:nvSpPr>
        <p:spPr>
          <a:xfrm rot="12660000">
            <a:off x="4876145" y="2530173"/>
            <a:ext cx="279400" cy="7555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arrotondato 68"/>
          <p:cNvSpPr/>
          <p:nvPr/>
        </p:nvSpPr>
        <p:spPr>
          <a:xfrm>
            <a:off x="2123728" y="3861048"/>
            <a:ext cx="876300" cy="245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arrotondato 69"/>
          <p:cNvSpPr/>
          <p:nvPr/>
        </p:nvSpPr>
        <p:spPr>
          <a:xfrm>
            <a:off x="6836164" y="3454925"/>
            <a:ext cx="876300" cy="245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/>
          <p:cNvSpPr txBox="1"/>
          <p:nvPr/>
        </p:nvSpPr>
        <p:spPr>
          <a:xfrm>
            <a:off x="508530" y="4749800"/>
            <a:ext cx="992579" cy="5232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Secondary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Shunt VV </a:t>
            </a:r>
            <a:endParaRPr lang="it-IT" sz="1400" dirty="0"/>
          </a:p>
        </p:txBody>
      </p:sp>
      <p:sp>
        <p:nvSpPr>
          <p:cNvPr id="33" name="Figura a mano libera 32"/>
          <p:cNvSpPr/>
          <p:nvPr/>
        </p:nvSpPr>
        <p:spPr>
          <a:xfrm>
            <a:off x="1600200" y="4233332"/>
            <a:ext cx="863600" cy="1125365"/>
          </a:xfrm>
          <a:custGeom>
            <a:avLst/>
            <a:gdLst>
              <a:gd name="connsiteX0" fmla="*/ 863600 w 863600"/>
              <a:gd name="connsiteY0" fmla="*/ 1714500 h 1856028"/>
              <a:gd name="connsiteX1" fmla="*/ 711200 w 863600"/>
              <a:gd name="connsiteY1" fmla="*/ 1778000 h 1856028"/>
              <a:gd name="connsiteX2" fmla="*/ 177800 w 863600"/>
              <a:gd name="connsiteY2" fmla="*/ 1701800 h 1856028"/>
              <a:gd name="connsiteX3" fmla="*/ 0 w 863600"/>
              <a:gd name="connsiteY3" fmla="*/ 0 h 185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1856028">
                <a:moveTo>
                  <a:pt x="863600" y="1714500"/>
                </a:moveTo>
                <a:cubicBezTo>
                  <a:pt x="844550" y="1747308"/>
                  <a:pt x="825500" y="1780117"/>
                  <a:pt x="711200" y="1778000"/>
                </a:cubicBezTo>
                <a:cubicBezTo>
                  <a:pt x="596900" y="1775883"/>
                  <a:pt x="296333" y="1998133"/>
                  <a:pt x="177800" y="1701800"/>
                </a:cubicBezTo>
                <a:cubicBezTo>
                  <a:pt x="59267" y="1405467"/>
                  <a:pt x="0" y="0"/>
                  <a:pt x="0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1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9" grpId="0" animBg="1"/>
      <p:bldP spid="56" grpId="0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33" grpId="0" animBg="1"/>
      <p:bldP spid="33" grpId="1" animBg="1"/>
      <p:bldP spid="3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263774" y="827236"/>
            <a:ext cx="389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CCFF"/>
                </a:solidFill>
                <a:cs typeface="Arial" charset="0"/>
              </a:rPr>
              <a:t>Portata volumetrica : A x V</a:t>
            </a:r>
            <a:r>
              <a:rPr lang="it-IT" b="1" dirty="0">
                <a:solidFill>
                  <a:schemeClr val="bg1"/>
                </a:solidFill>
                <a:cs typeface="Arial" charset="0"/>
              </a:rPr>
              <a:t> </a:t>
            </a:r>
            <a:endParaRPr lang="it-IT" sz="24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618455" y="4190997"/>
            <a:ext cx="4195762" cy="1462088"/>
            <a:chOff x="481013" y="2111375"/>
            <a:chExt cx="4195762" cy="1462088"/>
          </a:xfrm>
        </p:grpSpPr>
        <p:pic>
          <p:nvPicPr>
            <p:cNvPr id="16" name="Picture 6" descr="Q = {\pi \over 8}{\Delta P\ \over l}{r^4 \over \eta}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38" y="2614613"/>
              <a:ext cx="244792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81013" y="2901950"/>
              <a:ext cx="981075" cy="37623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rgbClr val="00FFFF"/>
                  </a:solidFill>
                  <a:cs typeface="Arial" charset="0"/>
                </a:rPr>
                <a:t>Portata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993900" y="2111375"/>
              <a:ext cx="2682875" cy="376238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rgbClr val="00FFFF"/>
                  </a:solidFill>
                  <a:cs typeface="Arial" charset="0"/>
                </a:rPr>
                <a:t>Gradiente di Pressione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784475" y="2470150"/>
              <a:ext cx="793750" cy="6477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489075" y="2759075"/>
              <a:ext cx="576263" cy="6477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747836" y="177800"/>
            <a:ext cx="5270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Perché diminuisce la portata?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95012" y="1288901"/>
            <a:ext cx="7659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 il volume di riempimento si riduce ( </a:t>
            </a:r>
            <a:r>
              <a:rPr lang="it-IT" sz="2400" b="1" dirty="0"/>
              <a:t>S</a:t>
            </a:r>
            <a:r>
              <a:rPr lang="it-IT" sz="2400" b="1" dirty="0" smtClean="0"/>
              <a:t>hunt Chiuso-&gt; Aperto) la Velocità si riduce </a:t>
            </a:r>
          </a:p>
          <a:p>
            <a:r>
              <a:rPr lang="it-IT" sz="2400" b="1" dirty="0" smtClean="0"/>
              <a:t>V dipende anche dalla pompa muscolare. A si riduce in un secondo momento.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95012" y="3233617"/>
            <a:ext cx="765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 il gradiente di pressione ( H ) si riduce, la portata si riduce</a:t>
            </a:r>
            <a:endParaRPr lang="it-IT" sz="2400" b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747836" y="3022600"/>
            <a:ext cx="5427664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0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3174999" y="2098666"/>
            <a:ext cx="2425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 err="1" smtClean="0">
                <a:latin typeface="Times New Roman" charset="0"/>
                <a:cs typeface="Times New Roman" charset="0"/>
              </a:rPr>
              <a:t>Mgh</a:t>
            </a:r>
            <a:r>
              <a:rPr lang="fr-FR" sz="2400" dirty="0" smtClean="0">
                <a:latin typeface="Times New Roman" charset="0"/>
                <a:cs typeface="Times New Roman" charset="0"/>
              </a:rPr>
              <a:t>         1</a:t>
            </a:r>
            <a:r>
              <a:rPr lang="fr-FR" sz="2400" dirty="0">
                <a:latin typeface="Times New Roman" charset="0"/>
                <a:cs typeface="Times New Roman" charset="0"/>
              </a:rPr>
              <a:t>/2mv² </a:t>
            </a:r>
            <a:endParaRPr lang="el-GR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18537" y="2704064"/>
            <a:ext cx="3579025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Se h diminuisce , v diminuisce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71714" y="291812"/>
            <a:ext cx="53655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Perché diminuisce la velocità?</a:t>
            </a:r>
            <a:endParaRPr lang="it-IT" sz="3200" dirty="0"/>
          </a:p>
        </p:txBody>
      </p:sp>
      <p:pic>
        <p:nvPicPr>
          <p:cNvPr id="14" name="Picture 5" descr="2ast-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37" y="3268663"/>
            <a:ext cx="3143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5741" y="4584700"/>
            <a:ext cx="8640762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L'energia potenziale gravitazionale è l'energia che un corpo possiede per il semplice motivo di essere in una certa posizione all'interno di un campo gravitazionale in relazione ad un punto di riferimento</a:t>
            </a:r>
            <a:endParaRPr lang="it-IT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76122" y="172871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Energia Cinetica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396401" y="1724677"/>
            <a:ext cx="257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Energia Potenziale </a:t>
            </a:r>
            <a:r>
              <a:rPr lang="it-IT" dirty="0" err="1" smtClean="0"/>
              <a:t>Grav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3896523" y="2344561"/>
            <a:ext cx="603469" cy="2360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55741" y="5689600"/>
            <a:ext cx="864076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The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gravitational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potential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energy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is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the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energy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that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a body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has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for the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simple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reason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of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being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in a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certain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position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within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a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gravitational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field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in relation to a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reference</a:t>
            </a:r>
            <a:r>
              <a:rPr lang="it-IT" sz="1600" b="1" dirty="0">
                <a:solidFill>
                  <a:srgbClr val="00CCFF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rgbClr val="00CCFF"/>
                </a:solidFill>
                <a:cs typeface="Arial" charset="0"/>
              </a:rPr>
              <a:t>point</a:t>
            </a:r>
            <a:endParaRPr lang="it-IT" sz="24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7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7255" y="512802"/>
            <a:ext cx="77630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FF00"/>
                </a:solidFill>
              </a:rPr>
              <a:t>Indications</a:t>
            </a:r>
            <a:endParaRPr lang="it-IT" sz="3200" b="1" dirty="0" smtClean="0">
              <a:solidFill>
                <a:srgbClr val="FFFF00"/>
              </a:solidFill>
            </a:endParaRPr>
          </a:p>
          <a:p>
            <a:pPr algn="ctr"/>
            <a:endParaRPr lang="it-IT" sz="2400" b="1" dirty="0" smtClean="0"/>
          </a:p>
          <a:p>
            <a:r>
              <a:rPr lang="it-IT" sz="2400" dirty="0" err="1" smtClean="0"/>
              <a:t>Reduction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hydrodynamic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 smtClean="0"/>
              <a:t>, </a:t>
            </a:r>
            <a:r>
              <a:rPr lang="it-IT" sz="2400" dirty="0" err="1" smtClean="0"/>
              <a:t>responsible</a:t>
            </a:r>
            <a:r>
              <a:rPr lang="it-IT" sz="2400" dirty="0" smtClean="0"/>
              <a:t> for the </a:t>
            </a:r>
            <a:r>
              <a:rPr lang="it-IT" sz="2400" dirty="0" err="1" smtClean="0"/>
              <a:t>development</a:t>
            </a:r>
            <a:r>
              <a:rPr lang="it-IT" sz="2400" dirty="0" smtClean="0"/>
              <a:t> of CVI , </a:t>
            </a:r>
            <a:r>
              <a:rPr lang="it-IT" sz="2400" dirty="0" err="1" smtClean="0"/>
              <a:t>oedema</a:t>
            </a:r>
            <a:r>
              <a:rPr lang="it-IT" sz="2400" dirty="0" smtClean="0"/>
              <a:t> and </a:t>
            </a:r>
            <a:r>
              <a:rPr lang="it-IT" sz="2400" dirty="0" err="1" smtClean="0"/>
              <a:t>skin</a:t>
            </a:r>
            <a:r>
              <a:rPr lang="it-IT" sz="2400" dirty="0" smtClean="0"/>
              <a:t>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. </a:t>
            </a:r>
          </a:p>
          <a:p>
            <a:r>
              <a:rPr lang="it-IT" sz="2400" dirty="0" err="1" smtClean="0"/>
              <a:t>Useful</a:t>
            </a:r>
            <a:r>
              <a:rPr lang="it-IT" sz="2400" dirty="0" smtClean="0"/>
              <a:t> for treatment or </a:t>
            </a:r>
            <a:r>
              <a:rPr lang="it-IT" sz="2400" dirty="0" err="1" smtClean="0"/>
              <a:t>prevention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these</a:t>
            </a:r>
            <a:r>
              <a:rPr lang="it-IT" sz="2400" dirty="0" smtClean="0"/>
              <a:t> </a:t>
            </a:r>
            <a:r>
              <a:rPr lang="it-IT" sz="2400" dirty="0" err="1" smtClean="0"/>
              <a:t>complications</a:t>
            </a:r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6290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rco 144"/>
          <p:cNvSpPr/>
          <p:nvPr/>
        </p:nvSpPr>
        <p:spPr>
          <a:xfrm>
            <a:off x="6722971" y="2933889"/>
            <a:ext cx="983037" cy="1087814"/>
          </a:xfrm>
          <a:prstGeom prst="arc">
            <a:avLst>
              <a:gd name="adj1" fmla="val 16140510"/>
              <a:gd name="adj2" fmla="val 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Arco 137"/>
          <p:cNvSpPr/>
          <p:nvPr/>
        </p:nvSpPr>
        <p:spPr>
          <a:xfrm>
            <a:off x="4709623" y="2933889"/>
            <a:ext cx="983037" cy="1087814"/>
          </a:xfrm>
          <a:prstGeom prst="arc">
            <a:avLst>
              <a:gd name="adj1" fmla="val 16140510"/>
              <a:gd name="adj2" fmla="val 0"/>
            </a:avLst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44555" y="20397"/>
            <a:ext cx="7763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When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>
                <a:solidFill>
                  <a:srgbClr val="FFFF00"/>
                </a:solidFill>
              </a:rPr>
              <a:t>can </a:t>
            </a:r>
            <a:r>
              <a:rPr lang="it-IT" sz="2400" b="1" dirty="0" err="1">
                <a:solidFill>
                  <a:srgbClr val="FFFF00"/>
                </a:solidFill>
              </a:rPr>
              <a:t>this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haemodynamic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>
                <a:solidFill>
                  <a:srgbClr val="FFFF00"/>
                </a:solidFill>
              </a:rPr>
              <a:t>procedure </a:t>
            </a:r>
            <a:r>
              <a:rPr lang="it-IT" sz="2400" b="1" dirty="0" smtClean="0">
                <a:solidFill>
                  <a:srgbClr val="FFFF00"/>
                </a:solidFill>
              </a:rPr>
              <a:t>be </a:t>
            </a:r>
            <a:r>
              <a:rPr lang="it-IT" sz="2400" b="1" dirty="0" err="1" smtClean="0">
                <a:solidFill>
                  <a:srgbClr val="FFFF00"/>
                </a:solidFill>
              </a:rPr>
              <a:t>performed</a:t>
            </a:r>
            <a:r>
              <a:rPr lang="it-IT" sz="2400" b="1" dirty="0" smtClean="0">
                <a:solidFill>
                  <a:srgbClr val="FFFF00"/>
                </a:solidFill>
              </a:rPr>
              <a:t> ?</a:t>
            </a:r>
          </a:p>
          <a:p>
            <a:pPr algn="ctr"/>
            <a:endParaRPr lang="it-IT" sz="2400" b="1" dirty="0" smtClean="0"/>
          </a:p>
          <a:p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in the LSV, </a:t>
            </a:r>
            <a:r>
              <a:rPr lang="it-IT" dirty="0" err="1" smtClean="0"/>
              <a:t>because</a:t>
            </a:r>
            <a:r>
              <a:rPr lang="it-IT" dirty="0" smtClean="0"/>
              <a:t> the SSV </a:t>
            </a:r>
            <a:r>
              <a:rPr lang="it-IT" dirty="0" err="1" smtClean="0"/>
              <a:t>has</a:t>
            </a:r>
            <a:r>
              <a:rPr lang="it-IT" dirty="0" smtClean="0"/>
              <a:t> a short </a:t>
            </a:r>
            <a:r>
              <a:rPr lang="it-IT" dirty="0" err="1" smtClean="0"/>
              <a:t>hydrostatic</a:t>
            </a:r>
            <a:r>
              <a:rPr lang="it-IT" dirty="0" smtClean="0"/>
              <a:t> </a:t>
            </a:r>
            <a:r>
              <a:rPr lang="it-IT" dirty="0" err="1" smtClean="0"/>
              <a:t>column</a:t>
            </a:r>
            <a:r>
              <a:rPr lang="it-IT" dirty="0" smtClean="0"/>
              <a:t> and the </a:t>
            </a:r>
            <a:r>
              <a:rPr lang="it-IT" dirty="0" err="1" smtClean="0"/>
              <a:t>fragmentation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useless</a:t>
            </a:r>
            <a:endParaRPr lang="it-IT" dirty="0" smtClean="0"/>
          </a:p>
          <a:p>
            <a:r>
              <a:rPr lang="it-IT" dirty="0" err="1" smtClean="0"/>
              <a:t>When</a:t>
            </a:r>
            <a:r>
              <a:rPr lang="it-IT" dirty="0" smtClean="0"/>
              <a:t> the LSV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incompetent</a:t>
            </a:r>
            <a:r>
              <a:rPr lang="it-IT" dirty="0" smtClean="0"/>
              <a:t> from the </a:t>
            </a:r>
            <a:r>
              <a:rPr lang="it-IT" dirty="0" err="1" smtClean="0"/>
              <a:t>groin</a:t>
            </a:r>
            <a:r>
              <a:rPr lang="it-IT" dirty="0" smtClean="0"/>
              <a:t> to the </a:t>
            </a:r>
            <a:r>
              <a:rPr lang="it-IT" dirty="0" err="1" smtClean="0"/>
              <a:t>ankle</a:t>
            </a:r>
            <a:r>
              <a:rPr lang="it-IT" dirty="0" smtClean="0"/>
              <a:t> , shunt 0, shunt 1 , shunt 1+</a:t>
            </a:r>
            <a:r>
              <a:rPr lang="it-IT" dirty="0" smtClean="0"/>
              <a:t>2, shunt 2+1  </a:t>
            </a:r>
            <a:r>
              <a:rPr lang="it-IT" dirty="0" smtClean="0"/>
              <a:t>and shunt 4 (*)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1298289" y="5395267"/>
            <a:ext cx="547971" cy="484932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 flipH="1">
            <a:off x="455123" y="2598462"/>
            <a:ext cx="2038036" cy="3675717"/>
            <a:chOff x="457200" y="685800"/>
            <a:chExt cx="2540000" cy="5435600"/>
          </a:xfrm>
        </p:grpSpPr>
        <p:sp>
          <p:nvSpPr>
            <p:cNvPr id="9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1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29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0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12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3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4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5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1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2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3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4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5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26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27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8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31" name="Arco 30"/>
          <p:cNvSpPr/>
          <p:nvPr/>
        </p:nvSpPr>
        <p:spPr>
          <a:xfrm>
            <a:off x="680895" y="2959163"/>
            <a:ext cx="983037" cy="1087814"/>
          </a:xfrm>
          <a:prstGeom prst="arc">
            <a:avLst>
              <a:gd name="adj1" fmla="val 15781507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1663932" y="3505259"/>
            <a:ext cx="0" cy="2545629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o 32"/>
          <p:cNvSpPr/>
          <p:nvPr/>
        </p:nvSpPr>
        <p:spPr>
          <a:xfrm>
            <a:off x="1066276" y="2843532"/>
            <a:ext cx="686821" cy="571433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>
            <a:off x="1759466" y="3727750"/>
            <a:ext cx="0" cy="5196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1763690" y="4996469"/>
            <a:ext cx="0" cy="77637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igura a mano libera 50"/>
          <p:cNvSpPr/>
          <p:nvPr/>
        </p:nvSpPr>
        <p:spPr>
          <a:xfrm>
            <a:off x="2879257" y="5283200"/>
            <a:ext cx="605166" cy="700000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2" name="Gruppo 51"/>
          <p:cNvGrpSpPr/>
          <p:nvPr/>
        </p:nvGrpSpPr>
        <p:grpSpPr>
          <a:xfrm flipH="1">
            <a:off x="2480691" y="2600590"/>
            <a:ext cx="2038036" cy="3675717"/>
            <a:chOff x="457200" y="685800"/>
            <a:chExt cx="2540000" cy="5435600"/>
          </a:xfrm>
        </p:grpSpPr>
        <p:sp>
          <p:nvSpPr>
            <p:cNvPr id="53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4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55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73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74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56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7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8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59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0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5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6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7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8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9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70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71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72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75" name="Arco 74"/>
          <p:cNvSpPr/>
          <p:nvPr/>
        </p:nvSpPr>
        <p:spPr>
          <a:xfrm>
            <a:off x="2706463" y="2961291"/>
            <a:ext cx="983037" cy="1087814"/>
          </a:xfrm>
          <a:prstGeom prst="arc">
            <a:avLst>
              <a:gd name="adj1" fmla="val 16007265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6" name="Connettore 1 75"/>
          <p:cNvCxnSpPr/>
          <p:nvPr/>
        </p:nvCxnSpPr>
        <p:spPr>
          <a:xfrm>
            <a:off x="3689500" y="3507387"/>
            <a:ext cx="0" cy="1545075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rco 76"/>
          <p:cNvSpPr/>
          <p:nvPr/>
        </p:nvSpPr>
        <p:spPr>
          <a:xfrm>
            <a:off x="3102437" y="2933889"/>
            <a:ext cx="686821" cy="571433"/>
          </a:xfrm>
          <a:prstGeom prst="arc">
            <a:avLst>
              <a:gd name="adj1" fmla="val 16200000"/>
              <a:gd name="adj2" fmla="val 20824593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8" name="Connettore 2 77"/>
          <p:cNvCxnSpPr/>
          <p:nvPr/>
        </p:nvCxnSpPr>
        <p:spPr>
          <a:xfrm>
            <a:off x="3785034" y="3729878"/>
            <a:ext cx="0" cy="5196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3789258" y="4998597"/>
            <a:ext cx="0" cy="77637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Figura a mano libera 79"/>
          <p:cNvSpPr/>
          <p:nvPr/>
        </p:nvSpPr>
        <p:spPr>
          <a:xfrm>
            <a:off x="5349425" y="5399523"/>
            <a:ext cx="547971" cy="484932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1" name="Gruppo 80"/>
          <p:cNvGrpSpPr/>
          <p:nvPr/>
        </p:nvGrpSpPr>
        <p:grpSpPr>
          <a:xfrm flipH="1">
            <a:off x="4506259" y="2602718"/>
            <a:ext cx="2038036" cy="3675717"/>
            <a:chOff x="457200" y="685800"/>
            <a:chExt cx="2540000" cy="5435600"/>
          </a:xfrm>
        </p:grpSpPr>
        <p:sp>
          <p:nvSpPr>
            <p:cNvPr id="82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3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84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102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03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85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6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7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8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89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4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5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6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7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98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99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100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01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104" name="Arco 103"/>
          <p:cNvSpPr/>
          <p:nvPr/>
        </p:nvSpPr>
        <p:spPr>
          <a:xfrm>
            <a:off x="4732031" y="2963419"/>
            <a:ext cx="983037" cy="1087814"/>
          </a:xfrm>
          <a:prstGeom prst="arc">
            <a:avLst>
              <a:gd name="adj1" fmla="val 17207590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104"/>
          <p:cNvCxnSpPr/>
          <p:nvPr/>
        </p:nvCxnSpPr>
        <p:spPr>
          <a:xfrm>
            <a:off x="5715068" y="3509515"/>
            <a:ext cx="0" cy="2545629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Arco 105"/>
          <p:cNvSpPr/>
          <p:nvPr/>
        </p:nvSpPr>
        <p:spPr>
          <a:xfrm>
            <a:off x="5210575" y="2965547"/>
            <a:ext cx="686821" cy="707125"/>
          </a:xfrm>
          <a:prstGeom prst="arc">
            <a:avLst>
              <a:gd name="adj1" fmla="val 16200000"/>
              <a:gd name="adj2" fmla="val 732395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7" name="Connettore 2 106"/>
          <p:cNvCxnSpPr/>
          <p:nvPr/>
        </p:nvCxnSpPr>
        <p:spPr>
          <a:xfrm>
            <a:off x="5810602" y="3732006"/>
            <a:ext cx="0" cy="5196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2 107"/>
          <p:cNvCxnSpPr/>
          <p:nvPr/>
        </p:nvCxnSpPr>
        <p:spPr>
          <a:xfrm>
            <a:off x="5814826" y="5000725"/>
            <a:ext cx="0" cy="77637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Figura a mano libera 108"/>
          <p:cNvSpPr/>
          <p:nvPr/>
        </p:nvSpPr>
        <p:spPr>
          <a:xfrm>
            <a:off x="7374993" y="5401651"/>
            <a:ext cx="547971" cy="484932"/>
          </a:xfrm>
          <a:custGeom>
            <a:avLst/>
            <a:gdLst>
              <a:gd name="connsiteX0" fmla="*/ 181443 w 1179383"/>
              <a:gd name="connsiteY0" fmla="*/ 61069 h 1406590"/>
              <a:gd name="connsiteX1" fmla="*/ 120962 w 1179383"/>
              <a:gd name="connsiteY1" fmla="*/ 136660 h 1406590"/>
              <a:gd name="connsiteX2" fmla="*/ 105842 w 1179383"/>
              <a:gd name="connsiteY2" fmla="*/ 635561 h 1406590"/>
              <a:gd name="connsiteX3" fmla="*/ 45361 w 1179383"/>
              <a:gd name="connsiteY3" fmla="*/ 726270 h 1406590"/>
              <a:gd name="connsiteX4" fmla="*/ 0 w 1179383"/>
              <a:gd name="connsiteY4" fmla="*/ 756507 h 1406590"/>
              <a:gd name="connsiteX5" fmla="*/ 15120 w 1179383"/>
              <a:gd name="connsiteY5" fmla="*/ 968162 h 1406590"/>
              <a:gd name="connsiteX6" fmla="*/ 75601 w 1179383"/>
              <a:gd name="connsiteY6" fmla="*/ 1073989 h 1406590"/>
              <a:gd name="connsiteX7" fmla="*/ 120962 w 1179383"/>
              <a:gd name="connsiteY7" fmla="*/ 1194935 h 1406590"/>
              <a:gd name="connsiteX8" fmla="*/ 196564 w 1179383"/>
              <a:gd name="connsiteY8" fmla="*/ 1346117 h 1406590"/>
              <a:gd name="connsiteX9" fmla="*/ 226804 w 1179383"/>
              <a:gd name="connsiteY9" fmla="*/ 1391472 h 1406590"/>
              <a:gd name="connsiteX10" fmla="*/ 272165 w 1179383"/>
              <a:gd name="connsiteY10" fmla="*/ 1406590 h 1406590"/>
              <a:gd name="connsiteX11" fmla="*/ 362887 w 1179383"/>
              <a:gd name="connsiteY11" fmla="*/ 1391472 h 1406590"/>
              <a:gd name="connsiteX12" fmla="*/ 408248 w 1179383"/>
              <a:gd name="connsiteY12" fmla="*/ 1376354 h 1406590"/>
              <a:gd name="connsiteX13" fmla="*/ 483849 w 1179383"/>
              <a:gd name="connsiteY13" fmla="*/ 1361235 h 1406590"/>
              <a:gd name="connsiteX14" fmla="*/ 589691 w 1179383"/>
              <a:gd name="connsiteY14" fmla="*/ 1330999 h 1406590"/>
              <a:gd name="connsiteX15" fmla="*/ 619932 w 1179383"/>
              <a:gd name="connsiteY15" fmla="*/ 1285644 h 1406590"/>
              <a:gd name="connsiteX16" fmla="*/ 665293 w 1179383"/>
              <a:gd name="connsiteY16" fmla="*/ 1270526 h 1406590"/>
              <a:gd name="connsiteX17" fmla="*/ 725774 w 1179383"/>
              <a:gd name="connsiteY17" fmla="*/ 1240290 h 1406590"/>
              <a:gd name="connsiteX18" fmla="*/ 771135 w 1179383"/>
              <a:gd name="connsiteY18" fmla="*/ 1194935 h 1406590"/>
              <a:gd name="connsiteX19" fmla="*/ 831616 w 1179383"/>
              <a:gd name="connsiteY19" fmla="*/ 1179817 h 1406590"/>
              <a:gd name="connsiteX20" fmla="*/ 876977 w 1179383"/>
              <a:gd name="connsiteY20" fmla="*/ 1164699 h 1406590"/>
              <a:gd name="connsiteX21" fmla="*/ 907218 w 1179383"/>
              <a:gd name="connsiteY21" fmla="*/ 1119344 h 1406590"/>
              <a:gd name="connsiteX22" fmla="*/ 952578 w 1179383"/>
              <a:gd name="connsiteY22" fmla="*/ 1073989 h 1406590"/>
              <a:gd name="connsiteX23" fmla="*/ 982819 w 1179383"/>
              <a:gd name="connsiteY23" fmla="*/ 1013516 h 1406590"/>
              <a:gd name="connsiteX24" fmla="*/ 1013060 w 1179383"/>
              <a:gd name="connsiteY24" fmla="*/ 968162 h 1406590"/>
              <a:gd name="connsiteX25" fmla="*/ 1058421 w 1179383"/>
              <a:gd name="connsiteY25" fmla="*/ 832098 h 1406590"/>
              <a:gd name="connsiteX26" fmla="*/ 1073541 w 1179383"/>
              <a:gd name="connsiteY26" fmla="*/ 786743 h 1406590"/>
              <a:gd name="connsiteX27" fmla="*/ 1134022 w 1179383"/>
              <a:gd name="connsiteY27" fmla="*/ 680916 h 1406590"/>
              <a:gd name="connsiteX28" fmla="*/ 1164263 w 1179383"/>
              <a:gd name="connsiteY28" fmla="*/ 575088 h 1406590"/>
              <a:gd name="connsiteX29" fmla="*/ 1179383 w 1179383"/>
              <a:gd name="connsiteY29" fmla="*/ 514615 h 1406590"/>
              <a:gd name="connsiteX30" fmla="*/ 1134022 w 1179383"/>
              <a:gd name="connsiteY30" fmla="*/ 318079 h 1406590"/>
              <a:gd name="connsiteX31" fmla="*/ 1088661 w 1179383"/>
              <a:gd name="connsiteY31" fmla="*/ 287842 h 1406590"/>
              <a:gd name="connsiteX32" fmla="*/ 967699 w 1179383"/>
              <a:gd name="connsiteY32" fmla="*/ 151778 h 1406590"/>
              <a:gd name="connsiteX33" fmla="*/ 876977 w 1179383"/>
              <a:gd name="connsiteY33" fmla="*/ 91305 h 1406590"/>
              <a:gd name="connsiteX34" fmla="*/ 635052 w 1179383"/>
              <a:gd name="connsiteY34" fmla="*/ 106424 h 1406590"/>
              <a:gd name="connsiteX35" fmla="*/ 529210 w 1179383"/>
              <a:gd name="connsiteY35" fmla="*/ 76187 h 1406590"/>
              <a:gd name="connsiteX36" fmla="*/ 423368 w 1179383"/>
              <a:gd name="connsiteY36" fmla="*/ 45951 h 1406590"/>
              <a:gd name="connsiteX37" fmla="*/ 378007 w 1179383"/>
              <a:gd name="connsiteY37" fmla="*/ 596 h 1406590"/>
              <a:gd name="connsiteX38" fmla="*/ 287285 w 1179383"/>
              <a:gd name="connsiteY38" fmla="*/ 45951 h 1406590"/>
              <a:gd name="connsiteX39" fmla="*/ 287285 w 1179383"/>
              <a:gd name="connsiteY39" fmla="*/ 61069 h 14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9383" h="1406590">
                <a:moveTo>
                  <a:pt x="181443" y="61069"/>
                </a:moveTo>
                <a:cubicBezTo>
                  <a:pt x="161283" y="86266"/>
                  <a:pt x="125172" y="104666"/>
                  <a:pt x="120962" y="136660"/>
                </a:cubicBezTo>
                <a:cubicBezTo>
                  <a:pt x="99255" y="301615"/>
                  <a:pt x="127002" y="470535"/>
                  <a:pt x="105842" y="635561"/>
                </a:cubicBezTo>
                <a:cubicBezTo>
                  <a:pt x="101220" y="671607"/>
                  <a:pt x="75600" y="706113"/>
                  <a:pt x="45361" y="726270"/>
                </a:cubicBezTo>
                <a:lnTo>
                  <a:pt x="0" y="756507"/>
                </a:lnTo>
                <a:cubicBezTo>
                  <a:pt x="5040" y="827059"/>
                  <a:pt x="3490" y="898393"/>
                  <a:pt x="15120" y="968162"/>
                </a:cubicBezTo>
                <a:cubicBezTo>
                  <a:pt x="19383" y="993736"/>
                  <a:pt x="60354" y="1051122"/>
                  <a:pt x="75601" y="1073989"/>
                </a:cubicBezTo>
                <a:cubicBezTo>
                  <a:pt x="114416" y="1229222"/>
                  <a:pt x="61658" y="1036810"/>
                  <a:pt x="120962" y="1194935"/>
                </a:cubicBezTo>
                <a:cubicBezTo>
                  <a:pt x="172251" y="1331691"/>
                  <a:pt x="76712" y="1166364"/>
                  <a:pt x="196564" y="1346117"/>
                </a:cubicBezTo>
                <a:cubicBezTo>
                  <a:pt x="206644" y="1361235"/>
                  <a:pt x="209566" y="1385727"/>
                  <a:pt x="226804" y="1391472"/>
                </a:cubicBezTo>
                <a:lnTo>
                  <a:pt x="272165" y="1406590"/>
                </a:lnTo>
                <a:cubicBezTo>
                  <a:pt x="302406" y="1401551"/>
                  <a:pt x="332959" y="1398122"/>
                  <a:pt x="362887" y="1391472"/>
                </a:cubicBezTo>
                <a:cubicBezTo>
                  <a:pt x="378446" y="1388015"/>
                  <a:pt x="392786" y="1380219"/>
                  <a:pt x="408248" y="1376354"/>
                </a:cubicBezTo>
                <a:cubicBezTo>
                  <a:pt x="433180" y="1370122"/>
                  <a:pt x="458762" y="1366809"/>
                  <a:pt x="483849" y="1361235"/>
                </a:cubicBezTo>
                <a:cubicBezTo>
                  <a:pt x="540810" y="1348578"/>
                  <a:pt x="539174" y="1347835"/>
                  <a:pt x="589691" y="1330999"/>
                </a:cubicBezTo>
                <a:cubicBezTo>
                  <a:pt x="599771" y="1315881"/>
                  <a:pt x="605742" y="1296994"/>
                  <a:pt x="619932" y="1285644"/>
                </a:cubicBezTo>
                <a:cubicBezTo>
                  <a:pt x="632378" y="1275688"/>
                  <a:pt x="650643" y="1276803"/>
                  <a:pt x="665293" y="1270526"/>
                </a:cubicBezTo>
                <a:cubicBezTo>
                  <a:pt x="686010" y="1261648"/>
                  <a:pt x="705614" y="1250369"/>
                  <a:pt x="725774" y="1240290"/>
                </a:cubicBezTo>
                <a:cubicBezTo>
                  <a:pt x="740894" y="1225172"/>
                  <a:pt x="752570" y="1205542"/>
                  <a:pt x="771135" y="1194935"/>
                </a:cubicBezTo>
                <a:cubicBezTo>
                  <a:pt x="789178" y="1184626"/>
                  <a:pt x="811635" y="1185525"/>
                  <a:pt x="831616" y="1179817"/>
                </a:cubicBezTo>
                <a:cubicBezTo>
                  <a:pt x="846941" y="1175439"/>
                  <a:pt x="861857" y="1169738"/>
                  <a:pt x="876977" y="1164699"/>
                </a:cubicBezTo>
                <a:cubicBezTo>
                  <a:pt x="887057" y="1149581"/>
                  <a:pt x="895585" y="1133302"/>
                  <a:pt x="907218" y="1119344"/>
                </a:cubicBezTo>
                <a:cubicBezTo>
                  <a:pt x="920907" y="1102919"/>
                  <a:pt x="940149" y="1091387"/>
                  <a:pt x="952578" y="1073989"/>
                </a:cubicBezTo>
                <a:cubicBezTo>
                  <a:pt x="965679" y="1055650"/>
                  <a:pt x="971636" y="1033083"/>
                  <a:pt x="982819" y="1013516"/>
                </a:cubicBezTo>
                <a:cubicBezTo>
                  <a:pt x="991835" y="997740"/>
                  <a:pt x="1002980" y="983280"/>
                  <a:pt x="1013060" y="968162"/>
                </a:cubicBezTo>
                <a:lnTo>
                  <a:pt x="1058421" y="832098"/>
                </a:lnTo>
                <a:cubicBezTo>
                  <a:pt x="1063461" y="816980"/>
                  <a:pt x="1064700" y="800002"/>
                  <a:pt x="1073541" y="786743"/>
                </a:cubicBezTo>
                <a:cubicBezTo>
                  <a:pt x="1116284" y="722637"/>
                  <a:pt x="1095654" y="757641"/>
                  <a:pt x="1134022" y="680916"/>
                </a:cubicBezTo>
                <a:cubicBezTo>
                  <a:pt x="1181289" y="491870"/>
                  <a:pt x="1120879" y="726910"/>
                  <a:pt x="1164263" y="575088"/>
                </a:cubicBezTo>
                <a:cubicBezTo>
                  <a:pt x="1169972" y="555109"/>
                  <a:pt x="1174343" y="534773"/>
                  <a:pt x="1179383" y="514615"/>
                </a:cubicBezTo>
                <a:cubicBezTo>
                  <a:pt x="1171487" y="435667"/>
                  <a:pt x="1189119" y="373168"/>
                  <a:pt x="1134022" y="318079"/>
                </a:cubicBezTo>
                <a:cubicBezTo>
                  <a:pt x="1121172" y="305231"/>
                  <a:pt x="1103781" y="297921"/>
                  <a:pt x="1088661" y="287842"/>
                </a:cubicBezTo>
                <a:cubicBezTo>
                  <a:pt x="1034698" y="206909"/>
                  <a:pt x="1071269" y="255333"/>
                  <a:pt x="967699" y="151778"/>
                </a:cubicBezTo>
                <a:cubicBezTo>
                  <a:pt x="911068" y="95155"/>
                  <a:pt x="942622" y="113185"/>
                  <a:pt x="876977" y="91305"/>
                </a:cubicBezTo>
                <a:cubicBezTo>
                  <a:pt x="738201" y="137558"/>
                  <a:pt x="817973" y="124713"/>
                  <a:pt x="635052" y="106424"/>
                </a:cubicBezTo>
                <a:cubicBezTo>
                  <a:pt x="526312" y="70181"/>
                  <a:pt x="662085" y="114145"/>
                  <a:pt x="529210" y="76187"/>
                </a:cubicBezTo>
                <a:cubicBezTo>
                  <a:pt x="377368" y="32810"/>
                  <a:pt x="612442" y="93212"/>
                  <a:pt x="423368" y="45951"/>
                </a:cubicBezTo>
                <a:cubicBezTo>
                  <a:pt x="408248" y="30833"/>
                  <a:pt x="398292" y="7357"/>
                  <a:pt x="378007" y="596"/>
                </a:cubicBezTo>
                <a:cubicBezTo>
                  <a:pt x="359560" y="-5552"/>
                  <a:pt x="295566" y="37671"/>
                  <a:pt x="287285" y="45951"/>
                </a:cubicBezTo>
                <a:lnTo>
                  <a:pt x="287285" y="61069"/>
                </a:lnTo>
              </a:path>
            </a:pathLst>
          </a:custGeom>
          <a:pattFill prst="lgConfetti">
            <a:fgClr>
              <a:schemeClr val="bg1">
                <a:lumMod val="65000"/>
                <a:lumOff val="3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0" name="Gruppo 109"/>
          <p:cNvGrpSpPr/>
          <p:nvPr/>
        </p:nvGrpSpPr>
        <p:grpSpPr>
          <a:xfrm flipH="1">
            <a:off x="6531827" y="2604846"/>
            <a:ext cx="2038036" cy="3675717"/>
            <a:chOff x="457200" y="685800"/>
            <a:chExt cx="2540000" cy="5435600"/>
          </a:xfrm>
        </p:grpSpPr>
        <p:sp>
          <p:nvSpPr>
            <p:cNvPr id="111" name="Arco 428"/>
            <p:cNvSpPr>
              <a:spLocks/>
            </p:cNvSpPr>
            <p:nvPr/>
          </p:nvSpPr>
          <p:spPr bwMode="auto">
            <a:xfrm flipH="1" flipV="1">
              <a:off x="939800" y="685800"/>
              <a:ext cx="228600" cy="2667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1"/>
                <a:gd name="T1" fmla="*/ 0 h 21600"/>
                <a:gd name="T2" fmla="*/ 21211 w 21211"/>
                <a:gd name="T3" fmla="*/ 17520 h 21600"/>
                <a:gd name="T4" fmla="*/ 0 w 212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1" h="21600" fill="none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</a:path>
                <a:path w="21211" h="21600" stroke="0" extrusionOk="0">
                  <a:moveTo>
                    <a:pt x="0" y="-1"/>
                  </a:moveTo>
                  <a:cubicBezTo>
                    <a:pt x="10356" y="-1"/>
                    <a:pt x="19254" y="7350"/>
                    <a:pt x="21211" y="175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2" name="Arco 429"/>
            <p:cNvSpPr>
              <a:spLocks/>
            </p:cNvSpPr>
            <p:nvPr/>
          </p:nvSpPr>
          <p:spPr bwMode="auto">
            <a:xfrm flipH="1" flipV="1">
              <a:off x="1146175" y="3471863"/>
              <a:ext cx="233363" cy="2209800"/>
            </a:xfrm>
            <a:custGeom>
              <a:avLst/>
              <a:gdLst>
                <a:gd name="G0" fmla="+- 553 0 0"/>
                <a:gd name="G1" fmla="+- 21600 0 0"/>
                <a:gd name="G2" fmla="+- 21600 0 0"/>
                <a:gd name="T0" fmla="*/ 0 w 21764"/>
                <a:gd name="T1" fmla="*/ 8 h 21600"/>
                <a:gd name="T2" fmla="*/ 21764 w 21764"/>
                <a:gd name="T3" fmla="*/ 17520 h 21600"/>
                <a:gd name="T4" fmla="*/ 553 w 217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4" h="21600" fill="none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</a:path>
                <a:path w="21764" h="21600" stroke="0" extrusionOk="0">
                  <a:moveTo>
                    <a:pt x="-1" y="7"/>
                  </a:moveTo>
                  <a:cubicBezTo>
                    <a:pt x="184" y="2"/>
                    <a:pt x="368" y="-1"/>
                    <a:pt x="553" y="-1"/>
                  </a:cubicBezTo>
                  <a:cubicBezTo>
                    <a:pt x="10909" y="-1"/>
                    <a:pt x="19807" y="7350"/>
                    <a:pt x="21764" y="17519"/>
                  </a:cubicBezTo>
                  <a:lnTo>
                    <a:pt x="553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13" name="Group 430"/>
            <p:cNvGrpSpPr>
              <a:grpSpLocks/>
            </p:cNvGrpSpPr>
            <p:nvPr/>
          </p:nvGrpSpPr>
          <p:grpSpPr bwMode="auto">
            <a:xfrm flipH="1">
              <a:off x="1092200" y="3352800"/>
              <a:ext cx="76200" cy="533400"/>
              <a:chOff x="3840" y="2448"/>
              <a:chExt cx="96" cy="752"/>
            </a:xfrm>
          </p:grpSpPr>
          <p:sp>
            <p:nvSpPr>
              <p:cNvPr id="131" name="Arco 431"/>
              <p:cNvSpPr>
                <a:spLocks/>
              </p:cNvSpPr>
              <p:nvPr/>
            </p:nvSpPr>
            <p:spPr bwMode="auto">
              <a:xfrm>
                <a:off x="3840" y="2448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32" name="Arco 432"/>
              <p:cNvSpPr>
                <a:spLocks/>
              </p:cNvSpPr>
              <p:nvPr/>
            </p:nvSpPr>
            <p:spPr bwMode="auto">
              <a:xfrm flipV="1">
                <a:off x="3840" y="2815"/>
                <a:ext cx="96" cy="38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114" name="Arco 433"/>
            <p:cNvSpPr>
              <a:spLocks/>
            </p:cNvSpPr>
            <p:nvPr/>
          </p:nvSpPr>
          <p:spPr bwMode="auto">
            <a:xfrm flipH="1">
              <a:off x="863600" y="5672138"/>
              <a:ext cx="508000" cy="347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611"/>
                <a:gd name="T1" fmla="*/ 0 h 21600"/>
                <a:gd name="T2" fmla="*/ 19611 w 19611"/>
                <a:gd name="T3" fmla="*/ 12549 h 21600"/>
                <a:gd name="T4" fmla="*/ 0 w 196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11" h="21600" fill="none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</a:path>
                <a:path w="19611" h="21600" stroke="0" extrusionOk="0">
                  <a:moveTo>
                    <a:pt x="0" y="-1"/>
                  </a:moveTo>
                  <a:cubicBezTo>
                    <a:pt x="8425" y="-1"/>
                    <a:pt x="16081" y="4898"/>
                    <a:pt x="19612" y="125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5" name="Freeform 434"/>
            <p:cNvSpPr>
              <a:spLocks/>
            </p:cNvSpPr>
            <p:nvPr/>
          </p:nvSpPr>
          <p:spPr bwMode="auto">
            <a:xfrm flipH="1">
              <a:off x="457200" y="5854700"/>
              <a:ext cx="2082800" cy="266700"/>
            </a:xfrm>
            <a:custGeom>
              <a:avLst/>
              <a:gdLst>
                <a:gd name="T0" fmla="*/ 0 w 1312"/>
                <a:gd name="T1" fmla="*/ 152 h 168"/>
                <a:gd name="T2" fmla="*/ 1104 w 1312"/>
                <a:gd name="T3" fmla="*/ 152 h 168"/>
                <a:gd name="T4" fmla="*/ 1248 w 1312"/>
                <a:gd name="T5" fmla="*/ 56 h 168"/>
                <a:gd name="T6" fmla="*/ 1152 w 1312"/>
                <a:gd name="T7" fmla="*/ 8 h 168"/>
                <a:gd name="T8" fmla="*/ 1056 w 1312"/>
                <a:gd name="T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2" h="168">
                  <a:moveTo>
                    <a:pt x="0" y="152"/>
                  </a:moveTo>
                  <a:cubicBezTo>
                    <a:pt x="448" y="160"/>
                    <a:pt x="896" y="168"/>
                    <a:pt x="1104" y="152"/>
                  </a:cubicBezTo>
                  <a:cubicBezTo>
                    <a:pt x="1312" y="136"/>
                    <a:pt x="1240" y="80"/>
                    <a:pt x="1248" y="56"/>
                  </a:cubicBezTo>
                  <a:cubicBezTo>
                    <a:pt x="1256" y="32"/>
                    <a:pt x="1184" y="16"/>
                    <a:pt x="1152" y="8"/>
                  </a:cubicBezTo>
                  <a:cubicBezTo>
                    <a:pt x="1120" y="0"/>
                    <a:pt x="1088" y="4"/>
                    <a:pt x="1056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6" name="Arco 435"/>
            <p:cNvSpPr>
              <a:spLocks/>
            </p:cNvSpPr>
            <p:nvPr/>
          </p:nvSpPr>
          <p:spPr bwMode="auto">
            <a:xfrm flipV="1">
              <a:off x="2540000" y="3352800"/>
              <a:ext cx="152400" cy="2438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7" name="Arco 436"/>
            <p:cNvSpPr>
              <a:spLocks/>
            </p:cNvSpPr>
            <p:nvPr/>
          </p:nvSpPr>
          <p:spPr bwMode="auto">
            <a:xfrm flipV="1">
              <a:off x="2692400" y="1219200"/>
              <a:ext cx="304800" cy="2133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8" name="Oval 441"/>
            <p:cNvSpPr>
              <a:spLocks noChangeArrowheads="1"/>
            </p:cNvSpPr>
            <p:nvPr/>
          </p:nvSpPr>
          <p:spPr bwMode="auto">
            <a:xfrm flipH="1">
              <a:off x="1746250" y="5380038"/>
              <a:ext cx="158750" cy="158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Arco 442"/>
            <p:cNvSpPr>
              <a:spLocks/>
            </p:cNvSpPr>
            <p:nvPr/>
          </p:nvSpPr>
          <p:spPr bwMode="auto">
            <a:xfrm flipH="1">
              <a:off x="1490663" y="4130675"/>
              <a:ext cx="101600" cy="163513"/>
            </a:xfrm>
            <a:custGeom>
              <a:avLst/>
              <a:gdLst>
                <a:gd name="T0" fmla="*/ 873461 w 11818"/>
                <a:gd name="T1" fmla="*/ 1201011 h 21600"/>
                <a:gd name="T2" fmla="*/ 0 w 11818"/>
                <a:gd name="T3" fmla="*/ 1178777 h 21600"/>
                <a:gd name="T4" fmla="*/ 487135 w 118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18" h="21600" fill="none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18" h="21600" stroke="0" extrusionOk="0">
                  <a:moveTo>
                    <a:pt x="11818" y="20958"/>
                  </a:moveTo>
                  <a:cubicBezTo>
                    <a:pt x="10108" y="21384"/>
                    <a:pt x="835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18" y="20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Arco 443"/>
            <p:cNvSpPr>
              <a:spLocks/>
            </p:cNvSpPr>
            <p:nvPr/>
          </p:nvSpPr>
          <p:spPr bwMode="auto">
            <a:xfrm flipH="1">
              <a:off x="2312988" y="4143375"/>
              <a:ext cx="100012" cy="161925"/>
            </a:xfrm>
            <a:custGeom>
              <a:avLst/>
              <a:gdLst>
                <a:gd name="T0" fmla="*/ 844369 w 11846"/>
                <a:gd name="T1" fmla="*/ 1177405 h 21600"/>
                <a:gd name="T2" fmla="*/ 0 w 11846"/>
                <a:gd name="T3" fmla="*/ 1155995 h 21600"/>
                <a:gd name="T4" fmla="*/ 469801 w 118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46" h="21600" fill="none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</a:path>
                <a:path w="11846" h="21600" stroke="0" extrusionOk="0">
                  <a:moveTo>
                    <a:pt x="11846" y="20951"/>
                  </a:moveTo>
                  <a:cubicBezTo>
                    <a:pt x="10127" y="21382"/>
                    <a:pt x="8362" y="21599"/>
                    <a:pt x="6591" y="21599"/>
                  </a:cubicBezTo>
                  <a:cubicBezTo>
                    <a:pt x="4353" y="21599"/>
                    <a:pt x="2130" y="21252"/>
                    <a:pt x="0" y="20569"/>
                  </a:cubicBezTo>
                  <a:lnTo>
                    <a:pt x="6591" y="0"/>
                  </a:lnTo>
                  <a:lnTo>
                    <a:pt x="11846" y="2095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" name="Arco 444"/>
            <p:cNvSpPr>
              <a:spLocks/>
            </p:cNvSpPr>
            <p:nvPr/>
          </p:nvSpPr>
          <p:spPr bwMode="auto">
            <a:xfrm flipH="1">
              <a:off x="1697038" y="1452563"/>
              <a:ext cx="98425" cy="161925"/>
            </a:xfrm>
            <a:custGeom>
              <a:avLst/>
              <a:gdLst>
                <a:gd name="T0" fmla="*/ 844814 w 11467"/>
                <a:gd name="T1" fmla="*/ 1028704 h 21600"/>
                <a:gd name="T2" fmla="*/ 0 w 11467"/>
                <a:gd name="T3" fmla="*/ 1213875 h 21600"/>
                <a:gd name="T4" fmla="*/ 0 w 1146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67" h="21600" fill="none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</a:path>
                <a:path w="11467" h="21600" stroke="0" extrusionOk="0">
                  <a:moveTo>
                    <a:pt x="11466" y="18304"/>
                  </a:moveTo>
                  <a:cubicBezTo>
                    <a:pt x="8029" y="20458"/>
                    <a:pt x="4055" y="21599"/>
                    <a:pt x="0" y="21599"/>
                  </a:cubicBezTo>
                  <a:lnTo>
                    <a:pt x="0" y="0"/>
                  </a:lnTo>
                  <a:lnTo>
                    <a:pt x="11466" y="18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" name="Line 448"/>
            <p:cNvSpPr>
              <a:spLocks noChangeShapeType="1"/>
            </p:cNvSpPr>
            <p:nvPr/>
          </p:nvSpPr>
          <p:spPr bwMode="auto">
            <a:xfrm flipH="1">
              <a:off x="23114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3" name="Line 449"/>
            <p:cNvSpPr>
              <a:spLocks noChangeShapeType="1"/>
            </p:cNvSpPr>
            <p:nvPr/>
          </p:nvSpPr>
          <p:spPr bwMode="auto">
            <a:xfrm flipH="1">
              <a:off x="2159000" y="3124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4" name="Line 450"/>
            <p:cNvSpPr>
              <a:spLocks noChangeShapeType="1"/>
            </p:cNvSpPr>
            <p:nvPr/>
          </p:nvSpPr>
          <p:spPr bwMode="auto">
            <a:xfrm flipH="1">
              <a:off x="2235200" y="29718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5" name="Line 451"/>
            <p:cNvSpPr>
              <a:spLocks noChangeShapeType="1"/>
            </p:cNvSpPr>
            <p:nvPr/>
          </p:nvSpPr>
          <p:spPr bwMode="auto">
            <a:xfrm flipH="1">
              <a:off x="23114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6" name="Line 452"/>
            <p:cNvSpPr>
              <a:spLocks noChangeShapeType="1"/>
            </p:cNvSpPr>
            <p:nvPr/>
          </p:nvSpPr>
          <p:spPr bwMode="auto">
            <a:xfrm flipH="1">
              <a:off x="2159000" y="1066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7" name="Line 453"/>
            <p:cNvSpPr>
              <a:spLocks noChangeShapeType="1"/>
            </p:cNvSpPr>
            <p:nvPr/>
          </p:nvSpPr>
          <p:spPr bwMode="auto">
            <a:xfrm flipH="1">
              <a:off x="2235200" y="9144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28" name="Group 454"/>
            <p:cNvGrpSpPr>
              <a:grpSpLocks/>
            </p:cNvGrpSpPr>
            <p:nvPr/>
          </p:nvGrpSpPr>
          <p:grpSpPr bwMode="auto">
            <a:xfrm>
              <a:off x="2540000" y="5791200"/>
              <a:ext cx="76200" cy="304800"/>
              <a:chOff x="3840" y="2448"/>
              <a:chExt cx="96" cy="752"/>
            </a:xfrm>
          </p:grpSpPr>
          <p:sp>
            <p:nvSpPr>
              <p:cNvPr id="129" name="Arco 455"/>
              <p:cNvSpPr>
                <a:spLocks/>
              </p:cNvSpPr>
              <p:nvPr/>
            </p:nvSpPr>
            <p:spPr bwMode="auto">
              <a:xfrm>
                <a:off x="3840" y="2448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30" name="Arco 456"/>
              <p:cNvSpPr>
                <a:spLocks/>
              </p:cNvSpPr>
              <p:nvPr/>
            </p:nvSpPr>
            <p:spPr bwMode="auto">
              <a:xfrm flipV="1">
                <a:off x="3840" y="2816"/>
                <a:ext cx="96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</p:grpSp>
      <p:sp>
        <p:nvSpPr>
          <p:cNvPr id="133" name="Arco 132"/>
          <p:cNvSpPr/>
          <p:nvPr/>
        </p:nvSpPr>
        <p:spPr>
          <a:xfrm>
            <a:off x="6757599" y="2965547"/>
            <a:ext cx="983037" cy="1087814"/>
          </a:xfrm>
          <a:prstGeom prst="arc">
            <a:avLst>
              <a:gd name="adj1" fmla="val 17607086"/>
              <a:gd name="adj2" fmla="val 0"/>
            </a:avLst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4" name="Connettore 1 133"/>
          <p:cNvCxnSpPr/>
          <p:nvPr/>
        </p:nvCxnSpPr>
        <p:spPr>
          <a:xfrm>
            <a:off x="7740636" y="3511643"/>
            <a:ext cx="0" cy="2545629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2 135"/>
          <p:cNvCxnSpPr/>
          <p:nvPr/>
        </p:nvCxnSpPr>
        <p:spPr>
          <a:xfrm>
            <a:off x="7836170" y="3734134"/>
            <a:ext cx="0" cy="51963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36"/>
          <p:cNvCxnSpPr/>
          <p:nvPr/>
        </p:nvCxnSpPr>
        <p:spPr>
          <a:xfrm>
            <a:off x="7840394" y="5002853"/>
            <a:ext cx="0" cy="77637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1 139"/>
          <p:cNvCxnSpPr/>
          <p:nvPr/>
        </p:nvCxnSpPr>
        <p:spPr>
          <a:xfrm>
            <a:off x="3682504" y="4581128"/>
            <a:ext cx="0" cy="1545075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Figura a mano libera 140"/>
          <p:cNvSpPr/>
          <p:nvPr/>
        </p:nvSpPr>
        <p:spPr>
          <a:xfrm>
            <a:off x="3073400" y="4914900"/>
            <a:ext cx="558800" cy="1054100"/>
          </a:xfrm>
          <a:custGeom>
            <a:avLst/>
            <a:gdLst>
              <a:gd name="connsiteX0" fmla="*/ 558800 w 558800"/>
              <a:gd name="connsiteY0" fmla="*/ 127000 h 1054100"/>
              <a:gd name="connsiteX1" fmla="*/ 495300 w 558800"/>
              <a:gd name="connsiteY1" fmla="*/ 12700 h 1054100"/>
              <a:gd name="connsiteX2" fmla="*/ 457200 w 558800"/>
              <a:gd name="connsiteY2" fmla="*/ 0 h 1054100"/>
              <a:gd name="connsiteX3" fmla="*/ 393700 w 558800"/>
              <a:gd name="connsiteY3" fmla="*/ 88900 h 1054100"/>
              <a:gd name="connsiteX4" fmla="*/ 342900 w 558800"/>
              <a:gd name="connsiteY4" fmla="*/ 127000 h 1054100"/>
              <a:gd name="connsiteX5" fmla="*/ 152400 w 558800"/>
              <a:gd name="connsiteY5" fmla="*/ 165100 h 1054100"/>
              <a:gd name="connsiteX6" fmla="*/ 190500 w 558800"/>
              <a:gd name="connsiteY6" fmla="*/ 304800 h 1054100"/>
              <a:gd name="connsiteX7" fmla="*/ 215900 w 558800"/>
              <a:gd name="connsiteY7" fmla="*/ 381000 h 1054100"/>
              <a:gd name="connsiteX8" fmla="*/ 177800 w 558800"/>
              <a:gd name="connsiteY8" fmla="*/ 431800 h 1054100"/>
              <a:gd name="connsiteX9" fmla="*/ 127000 w 558800"/>
              <a:gd name="connsiteY9" fmla="*/ 457200 h 1054100"/>
              <a:gd name="connsiteX10" fmla="*/ 76200 w 558800"/>
              <a:gd name="connsiteY10" fmla="*/ 495300 h 1054100"/>
              <a:gd name="connsiteX11" fmla="*/ 38100 w 558800"/>
              <a:gd name="connsiteY11" fmla="*/ 508000 h 1054100"/>
              <a:gd name="connsiteX12" fmla="*/ 0 w 558800"/>
              <a:gd name="connsiteY12" fmla="*/ 533400 h 1054100"/>
              <a:gd name="connsiteX13" fmla="*/ 12700 w 558800"/>
              <a:gd name="connsiteY13" fmla="*/ 596900 h 1054100"/>
              <a:gd name="connsiteX14" fmla="*/ 50800 w 558800"/>
              <a:gd name="connsiteY14" fmla="*/ 622300 h 1054100"/>
              <a:gd name="connsiteX15" fmla="*/ 76200 w 558800"/>
              <a:gd name="connsiteY15" fmla="*/ 698500 h 1054100"/>
              <a:gd name="connsiteX16" fmla="*/ 88900 w 558800"/>
              <a:gd name="connsiteY16" fmla="*/ 736600 h 1054100"/>
              <a:gd name="connsiteX17" fmla="*/ 101600 w 558800"/>
              <a:gd name="connsiteY17" fmla="*/ 812800 h 1054100"/>
              <a:gd name="connsiteX18" fmla="*/ 139700 w 558800"/>
              <a:gd name="connsiteY18" fmla="*/ 863600 h 1054100"/>
              <a:gd name="connsiteX19" fmla="*/ 177800 w 558800"/>
              <a:gd name="connsiteY19" fmla="*/ 939800 h 1054100"/>
              <a:gd name="connsiteX20" fmla="*/ 152400 w 558800"/>
              <a:gd name="connsiteY20" fmla="*/ 1016000 h 1054100"/>
              <a:gd name="connsiteX21" fmla="*/ 114300 w 558800"/>
              <a:gd name="connsiteY21" fmla="*/ 1041400 h 1054100"/>
              <a:gd name="connsiteX22" fmla="*/ 101600 w 558800"/>
              <a:gd name="connsiteY22" fmla="*/ 105410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800" h="1054100">
                <a:moveTo>
                  <a:pt x="558800" y="127000"/>
                </a:moveTo>
                <a:cubicBezTo>
                  <a:pt x="539866" y="70198"/>
                  <a:pt x="544185" y="45290"/>
                  <a:pt x="495300" y="12700"/>
                </a:cubicBezTo>
                <a:cubicBezTo>
                  <a:pt x="484161" y="5274"/>
                  <a:pt x="469900" y="4233"/>
                  <a:pt x="457200" y="0"/>
                </a:cubicBezTo>
                <a:cubicBezTo>
                  <a:pt x="342599" y="57300"/>
                  <a:pt x="460844" y="-18530"/>
                  <a:pt x="393700" y="88900"/>
                </a:cubicBezTo>
                <a:cubicBezTo>
                  <a:pt x="382482" y="106849"/>
                  <a:pt x="362438" y="118859"/>
                  <a:pt x="342900" y="127000"/>
                </a:cubicBezTo>
                <a:cubicBezTo>
                  <a:pt x="291780" y="148300"/>
                  <a:pt x="207670" y="157204"/>
                  <a:pt x="152400" y="165100"/>
                </a:cubicBezTo>
                <a:cubicBezTo>
                  <a:pt x="179923" y="385285"/>
                  <a:pt x="140386" y="192042"/>
                  <a:pt x="190500" y="304800"/>
                </a:cubicBezTo>
                <a:cubicBezTo>
                  <a:pt x="201374" y="329266"/>
                  <a:pt x="215900" y="381000"/>
                  <a:pt x="215900" y="381000"/>
                </a:cubicBezTo>
                <a:cubicBezTo>
                  <a:pt x="203200" y="397933"/>
                  <a:pt x="193871" y="418025"/>
                  <a:pt x="177800" y="431800"/>
                </a:cubicBezTo>
                <a:cubicBezTo>
                  <a:pt x="163426" y="444121"/>
                  <a:pt x="143054" y="447166"/>
                  <a:pt x="127000" y="457200"/>
                </a:cubicBezTo>
                <a:cubicBezTo>
                  <a:pt x="109051" y="468418"/>
                  <a:pt x="94578" y="484798"/>
                  <a:pt x="76200" y="495300"/>
                </a:cubicBezTo>
                <a:cubicBezTo>
                  <a:pt x="64577" y="501942"/>
                  <a:pt x="50074" y="502013"/>
                  <a:pt x="38100" y="508000"/>
                </a:cubicBezTo>
                <a:cubicBezTo>
                  <a:pt x="24448" y="514826"/>
                  <a:pt x="12700" y="524933"/>
                  <a:pt x="0" y="533400"/>
                </a:cubicBezTo>
                <a:cubicBezTo>
                  <a:pt x="4233" y="554567"/>
                  <a:pt x="1990" y="578158"/>
                  <a:pt x="12700" y="596900"/>
                </a:cubicBezTo>
                <a:cubicBezTo>
                  <a:pt x="20273" y="610152"/>
                  <a:pt x="42710" y="609357"/>
                  <a:pt x="50800" y="622300"/>
                </a:cubicBezTo>
                <a:cubicBezTo>
                  <a:pt x="64990" y="645004"/>
                  <a:pt x="67733" y="673100"/>
                  <a:pt x="76200" y="698500"/>
                </a:cubicBezTo>
                <a:cubicBezTo>
                  <a:pt x="80433" y="711200"/>
                  <a:pt x="86699" y="723395"/>
                  <a:pt x="88900" y="736600"/>
                </a:cubicBezTo>
                <a:cubicBezTo>
                  <a:pt x="93133" y="762000"/>
                  <a:pt x="92037" y="788891"/>
                  <a:pt x="101600" y="812800"/>
                </a:cubicBezTo>
                <a:cubicBezTo>
                  <a:pt x="109461" y="832453"/>
                  <a:pt x="127397" y="846376"/>
                  <a:pt x="139700" y="863600"/>
                </a:cubicBezTo>
                <a:cubicBezTo>
                  <a:pt x="170474" y="906684"/>
                  <a:pt x="162073" y="892618"/>
                  <a:pt x="177800" y="939800"/>
                </a:cubicBezTo>
                <a:cubicBezTo>
                  <a:pt x="169333" y="965200"/>
                  <a:pt x="166590" y="993296"/>
                  <a:pt x="152400" y="1016000"/>
                </a:cubicBezTo>
                <a:cubicBezTo>
                  <a:pt x="144310" y="1028943"/>
                  <a:pt x="126511" y="1032242"/>
                  <a:pt x="114300" y="1041400"/>
                </a:cubicBezTo>
                <a:cubicBezTo>
                  <a:pt x="109511" y="1044992"/>
                  <a:pt x="105833" y="1049867"/>
                  <a:pt x="101600" y="1054100"/>
                </a:cubicBezTo>
              </a:path>
            </a:pathLst>
          </a:custGeom>
          <a:ln w="1270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3" name="Connettore 2 142"/>
          <p:cNvCxnSpPr/>
          <p:nvPr/>
        </p:nvCxnSpPr>
        <p:spPr>
          <a:xfrm flipH="1" flipV="1">
            <a:off x="5207506" y="2791148"/>
            <a:ext cx="299416" cy="212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/>
          <p:cNvCxnSpPr/>
          <p:nvPr/>
        </p:nvCxnSpPr>
        <p:spPr>
          <a:xfrm flipH="1" flipV="1">
            <a:off x="7225285" y="2827980"/>
            <a:ext cx="299416" cy="212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Figura a mano libera 146"/>
          <p:cNvSpPr/>
          <p:nvPr/>
        </p:nvSpPr>
        <p:spPr>
          <a:xfrm>
            <a:off x="7454900" y="2387600"/>
            <a:ext cx="320160" cy="635000"/>
          </a:xfrm>
          <a:custGeom>
            <a:avLst/>
            <a:gdLst>
              <a:gd name="connsiteX0" fmla="*/ 0 w 320160"/>
              <a:gd name="connsiteY0" fmla="*/ 635000 h 635000"/>
              <a:gd name="connsiteX1" fmla="*/ 63500 w 320160"/>
              <a:gd name="connsiteY1" fmla="*/ 571500 h 635000"/>
              <a:gd name="connsiteX2" fmla="*/ 177800 w 320160"/>
              <a:gd name="connsiteY2" fmla="*/ 546100 h 635000"/>
              <a:gd name="connsiteX3" fmla="*/ 215900 w 320160"/>
              <a:gd name="connsiteY3" fmla="*/ 520700 h 635000"/>
              <a:gd name="connsiteX4" fmla="*/ 228600 w 320160"/>
              <a:gd name="connsiteY4" fmla="*/ 482600 h 635000"/>
              <a:gd name="connsiteX5" fmla="*/ 241300 w 320160"/>
              <a:gd name="connsiteY5" fmla="*/ 317500 h 635000"/>
              <a:gd name="connsiteX6" fmla="*/ 279400 w 320160"/>
              <a:gd name="connsiteY6" fmla="*/ 215900 h 635000"/>
              <a:gd name="connsiteX7" fmla="*/ 292100 w 320160"/>
              <a:gd name="connsiteY7" fmla="*/ 177800 h 635000"/>
              <a:gd name="connsiteX8" fmla="*/ 317500 w 320160"/>
              <a:gd name="connsiteY8" fmla="*/ 127000 h 635000"/>
              <a:gd name="connsiteX9" fmla="*/ 317500 w 320160"/>
              <a:gd name="connsiteY9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160" h="635000">
                <a:moveTo>
                  <a:pt x="0" y="635000"/>
                </a:moveTo>
                <a:cubicBezTo>
                  <a:pt x="21167" y="613833"/>
                  <a:pt x="39553" y="589461"/>
                  <a:pt x="63500" y="571500"/>
                </a:cubicBezTo>
                <a:cubicBezTo>
                  <a:pt x="81365" y="558101"/>
                  <a:pt x="174307" y="546682"/>
                  <a:pt x="177800" y="546100"/>
                </a:cubicBezTo>
                <a:cubicBezTo>
                  <a:pt x="190500" y="537633"/>
                  <a:pt x="206365" y="532619"/>
                  <a:pt x="215900" y="520700"/>
                </a:cubicBezTo>
                <a:cubicBezTo>
                  <a:pt x="224263" y="510247"/>
                  <a:pt x="226940" y="495884"/>
                  <a:pt x="228600" y="482600"/>
                </a:cubicBezTo>
                <a:cubicBezTo>
                  <a:pt x="235446" y="427830"/>
                  <a:pt x="234851" y="372318"/>
                  <a:pt x="241300" y="317500"/>
                </a:cubicBezTo>
                <a:cubicBezTo>
                  <a:pt x="247628" y="263710"/>
                  <a:pt x="258086" y="265634"/>
                  <a:pt x="279400" y="215900"/>
                </a:cubicBezTo>
                <a:cubicBezTo>
                  <a:pt x="284673" y="203595"/>
                  <a:pt x="286827" y="190105"/>
                  <a:pt x="292100" y="177800"/>
                </a:cubicBezTo>
                <a:cubicBezTo>
                  <a:pt x="299558" y="160399"/>
                  <a:pt x="314823" y="145742"/>
                  <a:pt x="317500" y="127000"/>
                </a:cubicBezTo>
                <a:cubicBezTo>
                  <a:pt x="323487" y="85092"/>
                  <a:pt x="317500" y="42333"/>
                  <a:pt x="317500" y="0"/>
                </a:cubicBezTo>
              </a:path>
            </a:pathLst>
          </a:custGeom>
          <a:ln w="127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8" name="Connettore 2 147"/>
          <p:cNvCxnSpPr/>
          <p:nvPr/>
        </p:nvCxnSpPr>
        <p:spPr>
          <a:xfrm flipH="1">
            <a:off x="7758214" y="2544165"/>
            <a:ext cx="164750" cy="4227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CasellaDiTesto 150"/>
          <p:cNvSpPr txBox="1"/>
          <p:nvPr/>
        </p:nvSpPr>
        <p:spPr>
          <a:xfrm>
            <a:off x="688587" y="6291074"/>
            <a:ext cx="164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Shunt 1 &amp; 1+2</a:t>
            </a:r>
            <a:endParaRPr lang="it-IT" b="1" dirty="0"/>
          </a:p>
        </p:txBody>
      </p:sp>
      <p:sp>
        <p:nvSpPr>
          <p:cNvPr id="152" name="CasellaDiTesto 151"/>
          <p:cNvSpPr txBox="1"/>
          <p:nvPr/>
        </p:nvSpPr>
        <p:spPr>
          <a:xfrm>
            <a:off x="2958144" y="6288787"/>
            <a:ext cx="122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Shunt 2+1</a:t>
            </a:r>
            <a:endParaRPr lang="it-IT" b="1" dirty="0"/>
          </a:p>
        </p:txBody>
      </p:sp>
      <p:sp>
        <p:nvSpPr>
          <p:cNvPr id="153" name="CasellaDiTesto 152"/>
          <p:cNvSpPr txBox="1"/>
          <p:nvPr/>
        </p:nvSpPr>
        <p:spPr>
          <a:xfrm>
            <a:off x="4992427" y="6258911"/>
            <a:ext cx="95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Shunt 0</a:t>
            </a:r>
            <a:endParaRPr lang="it-IT" b="1" dirty="0"/>
          </a:p>
        </p:txBody>
      </p:sp>
      <p:sp>
        <p:nvSpPr>
          <p:cNvPr id="154" name="CasellaDiTesto 153"/>
          <p:cNvSpPr txBox="1"/>
          <p:nvPr/>
        </p:nvSpPr>
        <p:spPr>
          <a:xfrm>
            <a:off x="7026710" y="622903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Shunt IV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332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ttore 2 53"/>
          <p:cNvCxnSpPr/>
          <p:nvPr/>
        </p:nvCxnSpPr>
        <p:spPr>
          <a:xfrm>
            <a:off x="3279824" y="4443379"/>
            <a:ext cx="49044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44555" y="20553"/>
            <a:ext cx="7763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FFFF00"/>
                </a:solidFill>
              </a:rPr>
              <a:t>When</a:t>
            </a:r>
            <a:r>
              <a:rPr lang="it-IT" sz="2400" b="1" dirty="0">
                <a:solidFill>
                  <a:srgbClr val="FFFF00"/>
                </a:solidFill>
              </a:rPr>
              <a:t> can </a:t>
            </a:r>
            <a:r>
              <a:rPr lang="it-IT" sz="2400" b="1" dirty="0" err="1">
                <a:solidFill>
                  <a:srgbClr val="FFFF00"/>
                </a:solidFill>
              </a:rPr>
              <a:t>this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haemodynamic</a:t>
            </a:r>
            <a:r>
              <a:rPr lang="it-IT" sz="2400" b="1" dirty="0">
                <a:solidFill>
                  <a:srgbClr val="FFFF00"/>
                </a:solidFill>
              </a:rPr>
              <a:t> procedure be </a:t>
            </a:r>
            <a:r>
              <a:rPr lang="it-IT" sz="2400" b="1" dirty="0" err="1">
                <a:solidFill>
                  <a:srgbClr val="FFFF00"/>
                </a:solidFill>
              </a:rPr>
              <a:t>performed</a:t>
            </a:r>
            <a:r>
              <a:rPr lang="it-IT" sz="2400" b="1" dirty="0">
                <a:solidFill>
                  <a:srgbClr val="FFFF00"/>
                </a:solidFill>
              </a:rPr>
              <a:t> ?</a:t>
            </a:r>
          </a:p>
          <a:p>
            <a:endParaRPr lang="it-IT" dirty="0" smtClean="0"/>
          </a:p>
          <a:p>
            <a:r>
              <a:rPr lang="it-IT" dirty="0" err="1" smtClean="0"/>
              <a:t>When</a:t>
            </a:r>
            <a:r>
              <a:rPr lang="it-IT" dirty="0" smtClean="0"/>
              <a:t> a </a:t>
            </a:r>
            <a:r>
              <a:rPr lang="it-IT" dirty="0" err="1" smtClean="0"/>
              <a:t>valid</a:t>
            </a:r>
            <a:r>
              <a:rPr lang="it-IT" dirty="0" smtClean="0"/>
              <a:t> re-entry </a:t>
            </a:r>
            <a:r>
              <a:rPr lang="it-IT" dirty="0" err="1" smtClean="0"/>
              <a:t>perforator</a:t>
            </a:r>
            <a:r>
              <a:rPr lang="it-IT" dirty="0" smtClean="0"/>
              <a:t> </a:t>
            </a:r>
            <a:r>
              <a:rPr lang="it-IT" dirty="0" err="1" smtClean="0"/>
              <a:t>exists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procedure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generally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the </a:t>
            </a:r>
            <a:r>
              <a:rPr lang="it-IT" dirty="0" err="1" smtClean="0"/>
              <a:t>escape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treatment.</a:t>
            </a:r>
          </a:p>
          <a:p>
            <a:endParaRPr lang="it-IT" dirty="0"/>
          </a:p>
        </p:txBody>
      </p:sp>
      <p:grpSp>
        <p:nvGrpSpPr>
          <p:cNvPr id="46" name="Gruppo 45"/>
          <p:cNvGrpSpPr/>
          <p:nvPr/>
        </p:nvGrpSpPr>
        <p:grpSpPr>
          <a:xfrm>
            <a:off x="2876936" y="1308100"/>
            <a:ext cx="2977764" cy="4928923"/>
            <a:chOff x="754856" y="909762"/>
            <a:chExt cx="3493136" cy="5744562"/>
          </a:xfrm>
        </p:grpSpPr>
        <p:sp>
          <p:nvSpPr>
            <p:cNvPr id="5" name="Figura a mano libera 4"/>
            <p:cNvSpPr/>
            <p:nvPr/>
          </p:nvSpPr>
          <p:spPr>
            <a:xfrm>
              <a:off x="2200018" y="5280724"/>
              <a:ext cx="939207" cy="757872"/>
            </a:xfrm>
            <a:custGeom>
              <a:avLst/>
              <a:gdLst>
                <a:gd name="connsiteX0" fmla="*/ 181443 w 1179383"/>
                <a:gd name="connsiteY0" fmla="*/ 61069 h 1406590"/>
                <a:gd name="connsiteX1" fmla="*/ 120962 w 1179383"/>
                <a:gd name="connsiteY1" fmla="*/ 136660 h 1406590"/>
                <a:gd name="connsiteX2" fmla="*/ 105842 w 1179383"/>
                <a:gd name="connsiteY2" fmla="*/ 635561 h 1406590"/>
                <a:gd name="connsiteX3" fmla="*/ 45361 w 1179383"/>
                <a:gd name="connsiteY3" fmla="*/ 726270 h 1406590"/>
                <a:gd name="connsiteX4" fmla="*/ 0 w 1179383"/>
                <a:gd name="connsiteY4" fmla="*/ 756507 h 1406590"/>
                <a:gd name="connsiteX5" fmla="*/ 15120 w 1179383"/>
                <a:gd name="connsiteY5" fmla="*/ 968162 h 1406590"/>
                <a:gd name="connsiteX6" fmla="*/ 75601 w 1179383"/>
                <a:gd name="connsiteY6" fmla="*/ 1073989 h 1406590"/>
                <a:gd name="connsiteX7" fmla="*/ 120962 w 1179383"/>
                <a:gd name="connsiteY7" fmla="*/ 1194935 h 1406590"/>
                <a:gd name="connsiteX8" fmla="*/ 196564 w 1179383"/>
                <a:gd name="connsiteY8" fmla="*/ 1346117 h 1406590"/>
                <a:gd name="connsiteX9" fmla="*/ 226804 w 1179383"/>
                <a:gd name="connsiteY9" fmla="*/ 1391472 h 1406590"/>
                <a:gd name="connsiteX10" fmla="*/ 272165 w 1179383"/>
                <a:gd name="connsiteY10" fmla="*/ 1406590 h 1406590"/>
                <a:gd name="connsiteX11" fmla="*/ 362887 w 1179383"/>
                <a:gd name="connsiteY11" fmla="*/ 1391472 h 1406590"/>
                <a:gd name="connsiteX12" fmla="*/ 408248 w 1179383"/>
                <a:gd name="connsiteY12" fmla="*/ 1376354 h 1406590"/>
                <a:gd name="connsiteX13" fmla="*/ 483849 w 1179383"/>
                <a:gd name="connsiteY13" fmla="*/ 1361235 h 1406590"/>
                <a:gd name="connsiteX14" fmla="*/ 589691 w 1179383"/>
                <a:gd name="connsiteY14" fmla="*/ 1330999 h 1406590"/>
                <a:gd name="connsiteX15" fmla="*/ 619932 w 1179383"/>
                <a:gd name="connsiteY15" fmla="*/ 1285644 h 1406590"/>
                <a:gd name="connsiteX16" fmla="*/ 665293 w 1179383"/>
                <a:gd name="connsiteY16" fmla="*/ 1270526 h 1406590"/>
                <a:gd name="connsiteX17" fmla="*/ 725774 w 1179383"/>
                <a:gd name="connsiteY17" fmla="*/ 1240290 h 1406590"/>
                <a:gd name="connsiteX18" fmla="*/ 771135 w 1179383"/>
                <a:gd name="connsiteY18" fmla="*/ 1194935 h 1406590"/>
                <a:gd name="connsiteX19" fmla="*/ 831616 w 1179383"/>
                <a:gd name="connsiteY19" fmla="*/ 1179817 h 1406590"/>
                <a:gd name="connsiteX20" fmla="*/ 876977 w 1179383"/>
                <a:gd name="connsiteY20" fmla="*/ 1164699 h 1406590"/>
                <a:gd name="connsiteX21" fmla="*/ 907218 w 1179383"/>
                <a:gd name="connsiteY21" fmla="*/ 1119344 h 1406590"/>
                <a:gd name="connsiteX22" fmla="*/ 952578 w 1179383"/>
                <a:gd name="connsiteY22" fmla="*/ 1073989 h 1406590"/>
                <a:gd name="connsiteX23" fmla="*/ 982819 w 1179383"/>
                <a:gd name="connsiteY23" fmla="*/ 1013516 h 1406590"/>
                <a:gd name="connsiteX24" fmla="*/ 1013060 w 1179383"/>
                <a:gd name="connsiteY24" fmla="*/ 968162 h 1406590"/>
                <a:gd name="connsiteX25" fmla="*/ 1058421 w 1179383"/>
                <a:gd name="connsiteY25" fmla="*/ 832098 h 1406590"/>
                <a:gd name="connsiteX26" fmla="*/ 1073541 w 1179383"/>
                <a:gd name="connsiteY26" fmla="*/ 786743 h 1406590"/>
                <a:gd name="connsiteX27" fmla="*/ 1134022 w 1179383"/>
                <a:gd name="connsiteY27" fmla="*/ 680916 h 1406590"/>
                <a:gd name="connsiteX28" fmla="*/ 1164263 w 1179383"/>
                <a:gd name="connsiteY28" fmla="*/ 575088 h 1406590"/>
                <a:gd name="connsiteX29" fmla="*/ 1179383 w 1179383"/>
                <a:gd name="connsiteY29" fmla="*/ 514615 h 1406590"/>
                <a:gd name="connsiteX30" fmla="*/ 1134022 w 1179383"/>
                <a:gd name="connsiteY30" fmla="*/ 318079 h 1406590"/>
                <a:gd name="connsiteX31" fmla="*/ 1088661 w 1179383"/>
                <a:gd name="connsiteY31" fmla="*/ 287842 h 1406590"/>
                <a:gd name="connsiteX32" fmla="*/ 967699 w 1179383"/>
                <a:gd name="connsiteY32" fmla="*/ 151778 h 1406590"/>
                <a:gd name="connsiteX33" fmla="*/ 876977 w 1179383"/>
                <a:gd name="connsiteY33" fmla="*/ 91305 h 1406590"/>
                <a:gd name="connsiteX34" fmla="*/ 635052 w 1179383"/>
                <a:gd name="connsiteY34" fmla="*/ 106424 h 1406590"/>
                <a:gd name="connsiteX35" fmla="*/ 529210 w 1179383"/>
                <a:gd name="connsiteY35" fmla="*/ 76187 h 1406590"/>
                <a:gd name="connsiteX36" fmla="*/ 423368 w 1179383"/>
                <a:gd name="connsiteY36" fmla="*/ 45951 h 1406590"/>
                <a:gd name="connsiteX37" fmla="*/ 378007 w 1179383"/>
                <a:gd name="connsiteY37" fmla="*/ 596 h 1406590"/>
                <a:gd name="connsiteX38" fmla="*/ 287285 w 1179383"/>
                <a:gd name="connsiteY38" fmla="*/ 45951 h 1406590"/>
                <a:gd name="connsiteX39" fmla="*/ 287285 w 1179383"/>
                <a:gd name="connsiteY39" fmla="*/ 61069 h 140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9383" h="1406590">
                  <a:moveTo>
                    <a:pt x="181443" y="61069"/>
                  </a:moveTo>
                  <a:cubicBezTo>
                    <a:pt x="161283" y="86266"/>
                    <a:pt x="125172" y="104666"/>
                    <a:pt x="120962" y="136660"/>
                  </a:cubicBezTo>
                  <a:cubicBezTo>
                    <a:pt x="99255" y="301615"/>
                    <a:pt x="127002" y="470535"/>
                    <a:pt x="105842" y="635561"/>
                  </a:cubicBezTo>
                  <a:cubicBezTo>
                    <a:pt x="101220" y="671607"/>
                    <a:pt x="75600" y="706113"/>
                    <a:pt x="45361" y="726270"/>
                  </a:cubicBezTo>
                  <a:lnTo>
                    <a:pt x="0" y="756507"/>
                  </a:lnTo>
                  <a:cubicBezTo>
                    <a:pt x="5040" y="827059"/>
                    <a:pt x="3490" y="898393"/>
                    <a:pt x="15120" y="968162"/>
                  </a:cubicBezTo>
                  <a:cubicBezTo>
                    <a:pt x="19383" y="993736"/>
                    <a:pt x="60354" y="1051122"/>
                    <a:pt x="75601" y="1073989"/>
                  </a:cubicBezTo>
                  <a:cubicBezTo>
                    <a:pt x="114416" y="1229222"/>
                    <a:pt x="61658" y="1036810"/>
                    <a:pt x="120962" y="1194935"/>
                  </a:cubicBezTo>
                  <a:cubicBezTo>
                    <a:pt x="172251" y="1331691"/>
                    <a:pt x="76712" y="1166364"/>
                    <a:pt x="196564" y="1346117"/>
                  </a:cubicBezTo>
                  <a:cubicBezTo>
                    <a:pt x="206644" y="1361235"/>
                    <a:pt x="209566" y="1385727"/>
                    <a:pt x="226804" y="1391472"/>
                  </a:cubicBezTo>
                  <a:lnTo>
                    <a:pt x="272165" y="1406590"/>
                  </a:lnTo>
                  <a:cubicBezTo>
                    <a:pt x="302406" y="1401551"/>
                    <a:pt x="332959" y="1398122"/>
                    <a:pt x="362887" y="1391472"/>
                  </a:cubicBezTo>
                  <a:cubicBezTo>
                    <a:pt x="378446" y="1388015"/>
                    <a:pt x="392786" y="1380219"/>
                    <a:pt x="408248" y="1376354"/>
                  </a:cubicBezTo>
                  <a:cubicBezTo>
                    <a:pt x="433180" y="1370122"/>
                    <a:pt x="458762" y="1366809"/>
                    <a:pt x="483849" y="1361235"/>
                  </a:cubicBezTo>
                  <a:cubicBezTo>
                    <a:pt x="540810" y="1348578"/>
                    <a:pt x="539174" y="1347835"/>
                    <a:pt x="589691" y="1330999"/>
                  </a:cubicBezTo>
                  <a:cubicBezTo>
                    <a:pt x="599771" y="1315881"/>
                    <a:pt x="605742" y="1296994"/>
                    <a:pt x="619932" y="1285644"/>
                  </a:cubicBezTo>
                  <a:cubicBezTo>
                    <a:pt x="632378" y="1275688"/>
                    <a:pt x="650643" y="1276803"/>
                    <a:pt x="665293" y="1270526"/>
                  </a:cubicBezTo>
                  <a:cubicBezTo>
                    <a:pt x="686010" y="1261648"/>
                    <a:pt x="705614" y="1250369"/>
                    <a:pt x="725774" y="1240290"/>
                  </a:cubicBezTo>
                  <a:cubicBezTo>
                    <a:pt x="740894" y="1225172"/>
                    <a:pt x="752570" y="1205542"/>
                    <a:pt x="771135" y="1194935"/>
                  </a:cubicBezTo>
                  <a:cubicBezTo>
                    <a:pt x="789178" y="1184626"/>
                    <a:pt x="811635" y="1185525"/>
                    <a:pt x="831616" y="1179817"/>
                  </a:cubicBezTo>
                  <a:cubicBezTo>
                    <a:pt x="846941" y="1175439"/>
                    <a:pt x="861857" y="1169738"/>
                    <a:pt x="876977" y="1164699"/>
                  </a:cubicBezTo>
                  <a:cubicBezTo>
                    <a:pt x="887057" y="1149581"/>
                    <a:pt x="895585" y="1133302"/>
                    <a:pt x="907218" y="1119344"/>
                  </a:cubicBezTo>
                  <a:cubicBezTo>
                    <a:pt x="920907" y="1102919"/>
                    <a:pt x="940149" y="1091387"/>
                    <a:pt x="952578" y="1073989"/>
                  </a:cubicBezTo>
                  <a:cubicBezTo>
                    <a:pt x="965679" y="1055650"/>
                    <a:pt x="971636" y="1033083"/>
                    <a:pt x="982819" y="1013516"/>
                  </a:cubicBezTo>
                  <a:cubicBezTo>
                    <a:pt x="991835" y="997740"/>
                    <a:pt x="1002980" y="983280"/>
                    <a:pt x="1013060" y="968162"/>
                  </a:cubicBezTo>
                  <a:lnTo>
                    <a:pt x="1058421" y="832098"/>
                  </a:lnTo>
                  <a:cubicBezTo>
                    <a:pt x="1063461" y="816980"/>
                    <a:pt x="1064700" y="800002"/>
                    <a:pt x="1073541" y="786743"/>
                  </a:cubicBezTo>
                  <a:cubicBezTo>
                    <a:pt x="1116284" y="722637"/>
                    <a:pt x="1095654" y="757641"/>
                    <a:pt x="1134022" y="680916"/>
                  </a:cubicBezTo>
                  <a:cubicBezTo>
                    <a:pt x="1181289" y="491870"/>
                    <a:pt x="1120879" y="726910"/>
                    <a:pt x="1164263" y="575088"/>
                  </a:cubicBezTo>
                  <a:cubicBezTo>
                    <a:pt x="1169972" y="555109"/>
                    <a:pt x="1174343" y="534773"/>
                    <a:pt x="1179383" y="514615"/>
                  </a:cubicBezTo>
                  <a:cubicBezTo>
                    <a:pt x="1171487" y="435667"/>
                    <a:pt x="1189119" y="373168"/>
                    <a:pt x="1134022" y="318079"/>
                  </a:cubicBezTo>
                  <a:cubicBezTo>
                    <a:pt x="1121172" y="305231"/>
                    <a:pt x="1103781" y="297921"/>
                    <a:pt x="1088661" y="287842"/>
                  </a:cubicBezTo>
                  <a:cubicBezTo>
                    <a:pt x="1034698" y="206909"/>
                    <a:pt x="1071269" y="255333"/>
                    <a:pt x="967699" y="151778"/>
                  </a:cubicBezTo>
                  <a:cubicBezTo>
                    <a:pt x="911068" y="95155"/>
                    <a:pt x="942622" y="113185"/>
                    <a:pt x="876977" y="91305"/>
                  </a:cubicBezTo>
                  <a:cubicBezTo>
                    <a:pt x="738201" y="137558"/>
                    <a:pt x="817973" y="124713"/>
                    <a:pt x="635052" y="106424"/>
                  </a:cubicBezTo>
                  <a:cubicBezTo>
                    <a:pt x="526312" y="70181"/>
                    <a:pt x="662085" y="114145"/>
                    <a:pt x="529210" y="76187"/>
                  </a:cubicBezTo>
                  <a:cubicBezTo>
                    <a:pt x="377368" y="32810"/>
                    <a:pt x="612442" y="93212"/>
                    <a:pt x="423368" y="45951"/>
                  </a:cubicBezTo>
                  <a:cubicBezTo>
                    <a:pt x="408248" y="30833"/>
                    <a:pt x="398292" y="7357"/>
                    <a:pt x="378007" y="596"/>
                  </a:cubicBezTo>
                  <a:cubicBezTo>
                    <a:pt x="359560" y="-5552"/>
                    <a:pt x="295566" y="37671"/>
                    <a:pt x="287285" y="45951"/>
                  </a:cubicBezTo>
                  <a:lnTo>
                    <a:pt x="287285" y="61069"/>
                  </a:lnTo>
                </a:path>
              </a:pathLst>
            </a:custGeom>
            <a:pattFill prst="lgConfetti">
              <a:fgClr>
                <a:schemeClr val="bg1">
                  <a:lumMod val="65000"/>
                  <a:lumOff val="35000"/>
                </a:schemeClr>
              </a:fgClr>
              <a:bgClr>
                <a:schemeClr val="tx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/>
            <p:cNvGrpSpPr/>
            <p:nvPr/>
          </p:nvGrpSpPr>
          <p:grpSpPr>
            <a:xfrm flipH="1">
              <a:off x="754856" y="909762"/>
              <a:ext cx="3493136" cy="5744562"/>
              <a:chOff x="457200" y="685800"/>
              <a:chExt cx="2540000" cy="5435600"/>
            </a:xfrm>
          </p:grpSpPr>
          <p:sp>
            <p:nvSpPr>
              <p:cNvPr id="7" name="Arco 428"/>
              <p:cNvSpPr>
                <a:spLocks/>
              </p:cNvSpPr>
              <p:nvPr/>
            </p:nvSpPr>
            <p:spPr bwMode="auto">
              <a:xfrm flipH="1" flipV="1">
                <a:off x="939800" y="685800"/>
                <a:ext cx="228600" cy="2667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11"/>
                  <a:gd name="T1" fmla="*/ 0 h 21600"/>
                  <a:gd name="T2" fmla="*/ 21211 w 21211"/>
                  <a:gd name="T3" fmla="*/ 17520 h 21600"/>
                  <a:gd name="T4" fmla="*/ 0 w 2121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11" h="21600" fill="none" extrusionOk="0">
                    <a:moveTo>
                      <a:pt x="0" y="-1"/>
                    </a:moveTo>
                    <a:cubicBezTo>
                      <a:pt x="10356" y="-1"/>
                      <a:pt x="19254" y="7350"/>
                      <a:pt x="21211" y="17519"/>
                    </a:cubicBezTo>
                  </a:path>
                  <a:path w="21211" h="21600" stroke="0" extrusionOk="0">
                    <a:moveTo>
                      <a:pt x="0" y="-1"/>
                    </a:moveTo>
                    <a:cubicBezTo>
                      <a:pt x="10356" y="-1"/>
                      <a:pt x="19254" y="7350"/>
                      <a:pt x="21211" y="1751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8" name="Arco 429"/>
              <p:cNvSpPr>
                <a:spLocks/>
              </p:cNvSpPr>
              <p:nvPr/>
            </p:nvSpPr>
            <p:spPr bwMode="auto">
              <a:xfrm flipH="1" flipV="1">
                <a:off x="1146175" y="3471863"/>
                <a:ext cx="233363" cy="2209800"/>
              </a:xfrm>
              <a:custGeom>
                <a:avLst/>
                <a:gdLst>
                  <a:gd name="G0" fmla="+- 553 0 0"/>
                  <a:gd name="G1" fmla="+- 21600 0 0"/>
                  <a:gd name="G2" fmla="+- 21600 0 0"/>
                  <a:gd name="T0" fmla="*/ 0 w 21764"/>
                  <a:gd name="T1" fmla="*/ 8 h 21600"/>
                  <a:gd name="T2" fmla="*/ 21764 w 21764"/>
                  <a:gd name="T3" fmla="*/ 17520 h 21600"/>
                  <a:gd name="T4" fmla="*/ 553 w 217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64" h="21600" fill="none" extrusionOk="0">
                    <a:moveTo>
                      <a:pt x="-1" y="7"/>
                    </a:moveTo>
                    <a:cubicBezTo>
                      <a:pt x="184" y="2"/>
                      <a:pt x="368" y="-1"/>
                      <a:pt x="553" y="-1"/>
                    </a:cubicBezTo>
                    <a:cubicBezTo>
                      <a:pt x="10909" y="-1"/>
                      <a:pt x="19807" y="7350"/>
                      <a:pt x="21764" y="17519"/>
                    </a:cubicBezTo>
                  </a:path>
                  <a:path w="21764" h="21600" stroke="0" extrusionOk="0">
                    <a:moveTo>
                      <a:pt x="-1" y="7"/>
                    </a:moveTo>
                    <a:cubicBezTo>
                      <a:pt x="184" y="2"/>
                      <a:pt x="368" y="-1"/>
                      <a:pt x="553" y="-1"/>
                    </a:cubicBezTo>
                    <a:cubicBezTo>
                      <a:pt x="10909" y="-1"/>
                      <a:pt x="19807" y="7350"/>
                      <a:pt x="21764" y="17519"/>
                    </a:cubicBezTo>
                    <a:lnTo>
                      <a:pt x="553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grpSp>
            <p:nvGrpSpPr>
              <p:cNvPr id="9" name="Group 430"/>
              <p:cNvGrpSpPr>
                <a:grpSpLocks/>
              </p:cNvGrpSpPr>
              <p:nvPr/>
            </p:nvGrpSpPr>
            <p:grpSpPr bwMode="auto">
              <a:xfrm flipH="1">
                <a:off x="1092200" y="3352800"/>
                <a:ext cx="76200" cy="533400"/>
                <a:chOff x="3840" y="2448"/>
                <a:chExt cx="96" cy="752"/>
              </a:xfrm>
            </p:grpSpPr>
            <p:sp>
              <p:nvSpPr>
                <p:cNvPr id="27" name="Arco 431"/>
                <p:cNvSpPr>
                  <a:spLocks/>
                </p:cNvSpPr>
                <p:nvPr/>
              </p:nvSpPr>
              <p:spPr bwMode="auto">
                <a:xfrm>
                  <a:off x="3840" y="2448"/>
                  <a:ext cx="96" cy="38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cs typeface="+mn-cs"/>
                  </a:endParaRPr>
                </a:p>
              </p:txBody>
            </p:sp>
            <p:sp>
              <p:nvSpPr>
                <p:cNvPr id="28" name="Arco 432"/>
                <p:cNvSpPr>
                  <a:spLocks/>
                </p:cNvSpPr>
                <p:nvPr/>
              </p:nvSpPr>
              <p:spPr bwMode="auto">
                <a:xfrm flipV="1">
                  <a:off x="3840" y="2815"/>
                  <a:ext cx="96" cy="38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cs typeface="+mn-cs"/>
                  </a:endParaRPr>
                </a:p>
              </p:txBody>
            </p:sp>
          </p:grpSp>
          <p:sp>
            <p:nvSpPr>
              <p:cNvPr id="10" name="Arco 433"/>
              <p:cNvSpPr>
                <a:spLocks/>
              </p:cNvSpPr>
              <p:nvPr/>
            </p:nvSpPr>
            <p:spPr bwMode="auto">
              <a:xfrm flipH="1">
                <a:off x="863600" y="5672138"/>
                <a:ext cx="508000" cy="34766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611"/>
                  <a:gd name="T1" fmla="*/ 0 h 21600"/>
                  <a:gd name="T2" fmla="*/ 19611 w 19611"/>
                  <a:gd name="T3" fmla="*/ 12549 h 21600"/>
                  <a:gd name="T4" fmla="*/ 0 w 1961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11" h="21600" fill="none" extrusionOk="0">
                    <a:moveTo>
                      <a:pt x="0" y="-1"/>
                    </a:moveTo>
                    <a:cubicBezTo>
                      <a:pt x="8425" y="-1"/>
                      <a:pt x="16081" y="4898"/>
                      <a:pt x="19612" y="12548"/>
                    </a:cubicBezTo>
                  </a:path>
                  <a:path w="19611" h="21600" stroke="0" extrusionOk="0">
                    <a:moveTo>
                      <a:pt x="0" y="-1"/>
                    </a:moveTo>
                    <a:cubicBezTo>
                      <a:pt x="8425" y="-1"/>
                      <a:pt x="16081" y="4898"/>
                      <a:pt x="19612" y="1254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1" name="Freeform 434"/>
              <p:cNvSpPr>
                <a:spLocks/>
              </p:cNvSpPr>
              <p:nvPr/>
            </p:nvSpPr>
            <p:spPr bwMode="auto">
              <a:xfrm flipH="1">
                <a:off x="457200" y="5854700"/>
                <a:ext cx="2082800" cy="266700"/>
              </a:xfrm>
              <a:custGeom>
                <a:avLst/>
                <a:gdLst>
                  <a:gd name="T0" fmla="*/ 0 w 1312"/>
                  <a:gd name="T1" fmla="*/ 152 h 168"/>
                  <a:gd name="T2" fmla="*/ 1104 w 1312"/>
                  <a:gd name="T3" fmla="*/ 152 h 168"/>
                  <a:gd name="T4" fmla="*/ 1248 w 1312"/>
                  <a:gd name="T5" fmla="*/ 56 h 168"/>
                  <a:gd name="T6" fmla="*/ 1152 w 1312"/>
                  <a:gd name="T7" fmla="*/ 8 h 168"/>
                  <a:gd name="T8" fmla="*/ 1056 w 1312"/>
                  <a:gd name="T9" fmla="*/ 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2" h="168">
                    <a:moveTo>
                      <a:pt x="0" y="152"/>
                    </a:moveTo>
                    <a:cubicBezTo>
                      <a:pt x="448" y="160"/>
                      <a:pt x="896" y="168"/>
                      <a:pt x="1104" y="152"/>
                    </a:cubicBezTo>
                    <a:cubicBezTo>
                      <a:pt x="1312" y="136"/>
                      <a:pt x="1240" y="80"/>
                      <a:pt x="1248" y="56"/>
                    </a:cubicBezTo>
                    <a:cubicBezTo>
                      <a:pt x="1256" y="32"/>
                      <a:pt x="1184" y="16"/>
                      <a:pt x="1152" y="8"/>
                    </a:cubicBezTo>
                    <a:cubicBezTo>
                      <a:pt x="1120" y="0"/>
                      <a:pt x="1088" y="4"/>
                      <a:pt x="1056" y="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2" name="Arco 435"/>
              <p:cNvSpPr>
                <a:spLocks/>
              </p:cNvSpPr>
              <p:nvPr/>
            </p:nvSpPr>
            <p:spPr bwMode="auto">
              <a:xfrm flipV="1">
                <a:off x="2540000" y="3352800"/>
                <a:ext cx="152400" cy="24384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3" name="Arco 436"/>
              <p:cNvSpPr>
                <a:spLocks/>
              </p:cNvSpPr>
              <p:nvPr/>
            </p:nvSpPr>
            <p:spPr bwMode="auto">
              <a:xfrm flipV="1">
                <a:off x="2692400" y="1219200"/>
                <a:ext cx="304800" cy="21336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4" name="Oval 441"/>
              <p:cNvSpPr>
                <a:spLocks noChangeArrowheads="1"/>
              </p:cNvSpPr>
              <p:nvPr/>
            </p:nvSpPr>
            <p:spPr bwMode="auto">
              <a:xfrm flipH="1">
                <a:off x="1746250" y="5380038"/>
                <a:ext cx="158750" cy="15875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Arco 442"/>
              <p:cNvSpPr>
                <a:spLocks/>
              </p:cNvSpPr>
              <p:nvPr/>
            </p:nvSpPr>
            <p:spPr bwMode="auto">
              <a:xfrm flipH="1">
                <a:off x="1490663" y="4130675"/>
                <a:ext cx="101600" cy="163513"/>
              </a:xfrm>
              <a:custGeom>
                <a:avLst/>
                <a:gdLst>
                  <a:gd name="T0" fmla="*/ 873461 w 11818"/>
                  <a:gd name="T1" fmla="*/ 1201011 h 21600"/>
                  <a:gd name="T2" fmla="*/ 0 w 11818"/>
                  <a:gd name="T3" fmla="*/ 1178777 h 21600"/>
                  <a:gd name="T4" fmla="*/ 487135 w 118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818" h="21600" fill="none" extrusionOk="0">
                    <a:moveTo>
                      <a:pt x="11818" y="20958"/>
                    </a:moveTo>
                    <a:cubicBezTo>
                      <a:pt x="10108" y="21384"/>
                      <a:pt x="8352" y="21599"/>
                      <a:pt x="6591" y="21599"/>
                    </a:cubicBezTo>
                    <a:cubicBezTo>
                      <a:pt x="4353" y="21599"/>
                      <a:pt x="2130" y="21252"/>
                      <a:pt x="0" y="20569"/>
                    </a:cubicBezTo>
                  </a:path>
                  <a:path w="11818" h="21600" stroke="0" extrusionOk="0">
                    <a:moveTo>
                      <a:pt x="11818" y="20958"/>
                    </a:moveTo>
                    <a:cubicBezTo>
                      <a:pt x="10108" y="21384"/>
                      <a:pt x="8352" y="21599"/>
                      <a:pt x="6591" y="21599"/>
                    </a:cubicBezTo>
                    <a:cubicBezTo>
                      <a:pt x="4353" y="21599"/>
                      <a:pt x="2130" y="21252"/>
                      <a:pt x="0" y="20569"/>
                    </a:cubicBezTo>
                    <a:lnTo>
                      <a:pt x="6591" y="0"/>
                    </a:lnTo>
                    <a:lnTo>
                      <a:pt x="11818" y="209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Arco 443"/>
              <p:cNvSpPr>
                <a:spLocks/>
              </p:cNvSpPr>
              <p:nvPr/>
            </p:nvSpPr>
            <p:spPr bwMode="auto">
              <a:xfrm flipH="1">
                <a:off x="2312988" y="4143375"/>
                <a:ext cx="100012" cy="161925"/>
              </a:xfrm>
              <a:custGeom>
                <a:avLst/>
                <a:gdLst>
                  <a:gd name="T0" fmla="*/ 844369 w 11846"/>
                  <a:gd name="T1" fmla="*/ 1177405 h 21600"/>
                  <a:gd name="T2" fmla="*/ 0 w 11846"/>
                  <a:gd name="T3" fmla="*/ 1155995 h 21600"/>
                  <a:gd name="T4" fmla="*/ 469801 w 118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846" h="21600" fill="none" extrusionOk="0">
                    <a:moveTo>
                      <a:pt x="11846" y="20951"/>
                    </a:moveTo>
                    <a:cubicBezTo>
                      <a:pt x="10127" y="21382"/>
                      <a:pt x="8362" y="21599"/>
                      <a:pt x="6591" y="21599"/>
                    </a:cubicBezTo>
                    <a:cubicBezTo>
                      <a:pt x="4353" y="21599"/>
                      <a:pt x="2130" y="21252"/>
                      <a:pt x="0" y="20569"/>
                    </a:cubicBezTo>
                  </a:path>
                  <a:path w="11846" h="21600" stroke="0" extrusionOk="0">
                    <a:moveTo>
                      <a:pt x="11846" y="20951"/>
                    </a:moveTo>
                    <a:cubicBezTo>
                      <a:pt x="10127" y="21382"/>
                      <a:pt x="8362" y="21599"/>
                      <a:pt x="6591" y="21599"/>
                    </a:cubicBezTo>
                    <a:cubicBezTo>
                      <a:pt x="4353" y="21599"/>
                      <a:pt x="2130" y="21252"/>
                      <a:pt x="0" y="20569"/>
                    </a:cubicBezTo>
                    <a:lnTo>
                      <a:pt x="6591" y="0"/>
                    </a:lnTo>
                    <a:lnTo>
                      <a:pt x="11846" y="2095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Arco 444"/>
              <p:cNvSpPr>
                <a:spLocks/>
              </p:cNvSpPr>
              <p:nvPr/>
            </p:nvSpPr>
            <p:spPr bwMode="auto">
              <a:xfrm flipH="1">
                <a:off x="1697038" y="1452563"/>
                <a:ext cx="98425" cy="161925"/>
              </a:xfrm>
              <a:custGeom>
                <a:avLst/>
                <a:gdLst>
                  <a:gd name="T0" fmla="*/ 844814 w 11467"/>
                  <a:gd name="T1" fmla="*/ 1028704 h 21600"/>
                  <a:gd name="T2" fmla="*/ 0 w 11467"/>
                  <a:gd name="T3" fmla="*/ 1213875 h 21600"/>
                  <a:gd name="T4" fmla="*/ 0 w 1146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467" h="21600" fill="none" extrusionOk="0">
                    <a:moveTo>
                      <a:pt x="11466" y="18304"/>
                    </a:moveTo>
                    <a:cubicBezTo>
                      <a:pt x="8029" y="20458"/>
                      <a:pt x="4055" y="21599"/>
                      <a:pt x="0" y="21599"/>
                    </a:cubicBezTo>
                  </a:path>
                  <a:path w="11467" h="21600" stroke="0" extrusionOk="0">
                    <a:moveTo>
                      <a:pt x="11466" y="18304"/>
                    </a:moveTo>
                    <a:cubicBezTo>
                      <a:pt x="8029" y="20458"/>
                      <a:pt x="4055" y="21599"/>
                      <a:pt x="0" y="21599"/>
                    </a:cubicBezTo>
                    <a:lnTo>
                      <a:pt x="0" y="0"/>
                    </a:lnTo>
                    <a:lnTo>
                      <a:pt x="11466" y="1830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448"/>
              <p:cNvSpPr>
                <a:spLocks noChangeShapeType="1"/>
              </p:cNvSpPr>
              <p:nvPr/>
            </p:nvSpPr>
            <p:spPr bwMode="auto">
              <a:xfrm flipH="1">
                <a:off x="2311400" y="31242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9" name="Line 449"/>
              <p:cNvSpPr>
                <a:spLocks noChangeShapeType="1"/>
              </p:cNvSpPr>
              <p:nvPr/>
            </p:nvSpPr>
            <p:spPr bwMode="auto">
              <a:xfrm flipH="1">
                <a:off x="2159000" y="31242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0" name="Line 450"/>
              <p:cNvSpPr>
                <a:spLocks noChangeShapeType="1"/>
              </p:cNvSpPr>
              <p:nvPr/>
            </p:nvSpPr>
            <p:spPr bwMode="auto">
              <a:xfrm flipH="1">
                <a:off x="2235200" y="2971800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1" name="Line 451"/>
              <p:cNvSpPr>
                <a:spLocks noChangeShapeType="1"/>
              </p:cNvSpPr>
              <p:nvPr/>
            </p:nvSpPr>
            <p:spPr bwMode="auto">
              <a:xfrm flipH="1">
                <a:off x="2311400" y="10668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2" name="Line 452"/>
              <p:cNvSpPr>
                <a:spLocks noChangeShapeType="1"/>
              </p:cNvSpPr>
              <p:nvPr/>
            </p:nvSpPr>
            <p:spPr bwMode="auto">
              <a:xfrm flipH="1">
                <a:off x="2159000" y="10668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3" name="Line 453"/>
              <p:cNvSpPr>
                <a:spLocks noChangeShapeType="1"/>
              </p:cNvSpPr>
              <p:nvPr/>
            </p:nvSpPr>
            <p:spPr bwMode="auto">
              <a:xfrm flipH="1">
                <a:off x="2235200" y="914400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grpSp>
            <p:nvGrpSpPr>
              <p:cNvPr id="24" name="Group 454"/>
              <p:cNvGrpSpPr>
                <a:grpSpLocks/>
              </p:cNvGrpSpPr>
              <p:nvPr/>
            </p:nvGrpSpPr>
            <p:grpSpPr bwMode="auto">
              <a:xfrm>
                <a:off x="2540000" y="5791200"/>
                <a:ext cx="76200" cy="304800"/>
                <a:chOff x="3840" y="2448"/>
                <a:chExt cx="96" cy="752"/>
              </a:xfrm>
            </p:grpSpPr>
            <p:sp>
              <p:nvSpPr>
                <p:cNvPr id="25" name="Arco 455"/>
                <p:cNvSpPr>
                  <a:spLocks/>
                </p:cNvSpPr>
                <p:nvPr/>
              </p:nvSpPr>
              <p:spPr bwMode="auto">
                <a:xfrm>
                  <a:off x="3840" y="2448"/>
                  <a:ext cx="96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cs typeface="+mn-cs"/>
                  </a:endParaRPr>
                </a:p>
              </p:txBody>
            </p:sp>
            <p:sp>
              <p:nvSpPr>
                <p:cNvPr id="26" name="Arco 456"/>
                <p:cNvSpPr>
                  <a:spLocks/>
                </p:cNvSpPr>
                <p:nvPr/>
              </p:nvSpPr>
              <p:spPr bwMode="auto">
                <a:xfrm flipV="1">
                  <a:off x="3840" y="2816"/>
                  <a:ext cx="96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cs typeface="+mn-cs"/>
                  </a:endParaRPr>
                </a:p>
              </p:txBody>
            </p:sp>
          </p:grpSp>
        </p:grpSp>
        <p:sp>
          <p:nvSpPr>
            <p:cNvPr id="29" name="Arco 28"/>
            <p:cNvSpPr/>
            <p:nvPr/>
          </p:nvSpPr>
          <p:spPr>
            <a:xfrm>
              <a:off x="1141823" y="1473481"/>
              <a:ext cx="1684898" cy="1700080"/>
            </a:xfrm>
            <a:prstGeom prst="arc">
              <a:avLst>
                <a:gd name="adj1" fmla="val 15781507"/>
                <a:gd name="adj2" fmla="val 0"/>
              </a:avLst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0" name="Connettore 1 29"/>
            <p:cNvCxnSpPr/>
            <p:nvPr/>
          </p:nvCxnSpPr>
          <p:spPr>
            <a:xfrm>
              <a:off x="2826721" y="2326941"/>
              <a:ext cx="0" cy="3978414"/>
            </a:xfrm>
            <a:prstGeom prst="line">
              <a:avLst/>
            </a:prstGeom>
            <a:ln w="1270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/>
            <p:cNvSpPr/>
            <p:nvPr/>
          </p:nvSpPr>
          <p:spPr>
            <a:xfrm>
              <a:off x="1383620" y="1312418"/>
              <a:ext cx="1315466" cy="853460"/>
            </a:xfrm>
            <a:prstGeom prst="arc">
              <a:avLst>
                <a:gd name="adj1" fmla="val 16200000"/>
                <a:gd name="adj2" fmla="val 20824593"/>
              </a:avLst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2990463" y="2674660"/>
              <a:ext cx="0" cy="81210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2997703" y="4657466"/>
              <a:ext cx="0" cy="121335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igura a mano libera 33"/>
            <p:cNvSpPr/>
            <p:nvPr/>
          </p:nvSpPr>
          <p:spPr>
            <a:xfrm>
              <a:off x="2100820" y="4488845"/>
              <a:ext cx="719888" cy="97429"/>
            </a:xfrm>
            <a:custGeom>
              <a:avLst/>
              <a:gdLst>
                <a:gd name="connsiteX0" fmla="*/ 695534 w 719888"/>
                <a:gd name="connsiteY0" fmla="*/ 0 h 97429"/>
                <a:gd name="connsiteX1" fmla="*/ 635052 w 719888"/>
                <a:gd name="connsiteY1" fmla="*/ 90710 h 97429"/>
                <a:gd name="connsiteX2" fmla="*/ 0 w 719888"/>
                <a:gd name="connsiteY2" fmla="*/ 90710 h 9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888" h="97429">
                  <a:moveTo>
                    <a:pt x="695534" y="0"/>
                  </a:moveTo>
                  <a:cubicBezTo>
                    <a:pt x="723254" y="37796"/>
                    <a:pt x="750974" y="75592"/>
                    <a:pt x="635052" y="90710"/>
                  </a:cubicBezTo>
                  <a:cubicBezTo>
                    <a:pt x="519130" y="105828"/>
                    <a:pt x="0" y="90710"/>
                    <a:pt x="0" y="90710"/>
                  </a:cubicBezTo>
                </a:path>
              </a:pathLst>
            </a:custGeom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1920291" y="4488845"/>
              <a:ext cx="193229" cy="1686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1977504" y="1147318"/>
              <a:ext cx="279400" cy="7555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arrotondato 42"/>
            <p:cNvSpPr/>
            <p:nvPr/>
          </p:nvSpPr>
          <p:spPr>
            <a:xfrm>
              <a:off x="2407545" y="4711087"/>
              <a:ext cx="729485" cy="24548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5110259" y="1593095"/>
            <a:ext cx="2531462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Escape Point Treatment</a:t>
            </a:r>
            <a:endParaRPr lang="it-IT" dirty="0"/>
          </a:p>
        </p:txBody>
      </p:sp>
      <p:cxnSp>
        <p:nvCxnSpPr>
          <p:cNvPr id="50" name="Connettore 2 49"/>
          <p:cNvCxnSpPr>
            <a:stCxn id="47" idx="1"/>
          </p:cNvCxnSpPr>
          <p:nvPr/>
        </p:nvCxnSpPr>
        <p:spPr>
          <a:xfrm flipH="1" flipV="1">
            <a:off x="4524011" y="1766379"/>
            <a:ext cx="586248" cy="1138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 flipV="1">
            <a:off x="5004048" y="4653136"/>
            <a:ext cx="586248" cy="1138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5263525" y="4434361"/>
            <a:ext cx="1633781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Fragmentation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033283" y="3998788"/>
            <a:ext cx="2392564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Re-Entry </a:t>
            </a:r>
            <a:r>
              <a:rPr lang="it-IT" b="1" dirty="0" err="1" smtClean="0">
                <a:solidFill>
                  <a:srgbClr val="FFFF00"/>
                </a:solidFill>
              </a:rPr>
              <a:t>Perforator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dirty="0" smtClean="0"/>
              <a:t>Far from </a:t>
            </a:r>
            <a:r>
              <a:rPr lang="it-IT" dirty="0" err="1" smtClean="0"/>
              <a:t>hypodermitis</a:t>
            </a:r>
            <a:r>
              <a:rPr lang="it-IT" dirty="0" smtClean="0"/>
              <a:t> </a:t>
            </a:r>
          </a:p>
          <a:p>
            <a:r>
              <a:rPr lang="it-IT" dirty="0" smtClean="0"/>
              <a:t>area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8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ia">
  <a:themeElements>
    <a:clrScheme name="Storia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ia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i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Foglio.thmx</Template>
  <TotalTime>1925</TotalTime>
  <Words>1408</Words>
  <Application>Microsoft Macintosh PowerPoint</Application>
  <PresentationFormat>Presentazione su schermo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Storia</vt:lpstr>
      <vt:lpstr>The Saphenous Axe Fragmentation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Studio Medico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Ermini</dc:creator>
  <cp:lastModifiedBy>Stefano Ermini</cp:lastModifiedBy>
  <cp:revision>74</cp:revision>
  <dcterms:created xsi:type="dcterms:W3CDTF">2012-07-30T08:50:11Z</dcterms:created>
  <dcterms:modified xsi:type="dcterms:W3CDTF">2012-09-06T17:02:28Z</dcterms:modified>
</cp:coreProperties>
</file>