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5" r:id="rId2"/>
    <p:sldId id="256" r:id="rId3"/>
    <p:sldId id="257" r:id="rId4"/>
    <p:sldId id="264" r:id="rId5"/>
    <p:sldId id="258" r:id="rId6"/>
    <p:sldId id="259" r:id="rId7"/>
    <p:sldId id="260" r:id="rId8"/>
    <p:sldId id="261" r:id="rId9"/>
    <p:sldId id="262" r:id="rId10"/>
    <p:sldId id="263" r:id="rId11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ile medio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5" d="100"/>
          <a:sy n="85" d="100"/>
        </p:scale>
        <p:origin x="-154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printerSettings" Target="printerSettings/printerSettings1.bin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218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01466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43225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89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5332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44065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133013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877678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06367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159026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44264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495272-3AED-CB4F-BB0B-19721EC8D6DF}" type="datetimeFigureOut">
              <a:rPr lang="it-IT" smtClean="0"/>
              <a:t>03/08/12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3BAF42-3388-3D4E-B6ED-95ED45DD0D3D}" type="slidenum">
              <a:rPr lang="it-IT" smtClean="0"/>
              <a:t>‹n.›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900067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fragmentation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 smtClean="0"/>
              <a:t>Slides</a:t>
            </a:r>
            <a:r>
              <a:rPr lang="it-IT" dirty="0" smtClean="0"/>
              <a:t> in SELVATIC English , to be </a:t>
            </a:r>
            <a:r>
              <a:rPr lang="it-IT" dirty="0" err="1" smtClean="0"/>
              <a:t>corrected</a:t>
            </a:r>
            <a:r>
              <a:rPr lang="it-IT" dirty="0" smtClean="0"/>
              <a:t> by </a:t>
            </a:r>
            <a:r>
              <a:rPr lang="it-IT" dirty="0" err="1" smtClean="0"/>
              <a:t>my</a:t>
            </a:r>
            <a:r>
              <a:rPr lang="it-IT" dirty="0" smtClean="0"/>
              <a:t> </a:t>
            </a:r>
            <a:r>
              <a:rPr lang="it-IT" dirty="0" err="1" smtClean="0"/>
              <a:t>teacher</a:t>
            </a:r>
            <a:r>
              <a:rPr lang="it-IT" dirty="0" smtClean="0"/>
              <a:t> ….  </a:t>
            </a:r>
            <a:r>
              <a:rPr lang="it-IT" dirty="0" err="1" smtClean="0"/>
              <a:t>Ahahhahah</a:t>
            </a:r>
            <a:r>
              <a:rPr lang="it-IT" dirty="0" smtClean="0"/>
              <a:t> </a:t>
            </a:r>
          </a:p>
          <a:p>
            <a:endParaRPr lang="it-IT" dirty="0"/>
          </a:p>
          <a:p>
            <a:endParaRPr lang="it-IT" dirty="0" smtClean="0"/>
          </a:p>
          <a:p>
            <a:r>
              <a:rPr lang="it-IT" dirty="0" smtClean="0"/>
              <a:t>Un abbraccio </a:t>
            </a:r>
          </a:p>
          <a:p>
            <a:r>
              <a:rPr lang="it-IT" dirty="0" smtClean="0"/>
              <a:t>Stefano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222972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87059" y="228315"/>
            <a:ext cx="177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Clinical</a:t>
            </a:r>
            <a:r>
              <a:rPr lang="it-IT" b="1" dirty="0" smtClean="0"/>
              <a:t> </a:t>
            </a:r>
            <a:r>
              <a:rPr lang="it-IT" b="1" dirty="0" err="1" smtClean="0"/>
              <a:t>Evidence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2477450" y="709463"/>
            <a:ext cx="337687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Skin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Changes</a:t>
            </a:r>
            <a:r>
              <a:rPr lang="it-IT" sz="2800" b="1" dirty="0" smtClean="0"/>
              <a:t> / </a:t>
            </a:r>
            <a:r>
              <a:rPr lang="it-IT" sz="2800" b="1" dirty="0" err="1" smtClean="0"/>
              <a:t>Ulcers</a:t>
            </a:r>
            <a:endParaRPr lang="it-IT" sz="28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2998911" y="1667645"/>
            <a:ext cx="23371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Always </a:t>
            </a:r>
            <a:r>
              <a:rPr lang="it-IT" b="1" dirty="0" err="1" smtClean="0"/>
              <a:t>Fragmentation</a:t>
            </a:r>
            <a:endParaRPr lang="it-IT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147543" y="3293145"/>
            <a:ext cx="592155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There</a:t>
            </a:r>
            <a:r>
              <a:rPr lang="it-IT" dirty="0" smtClean="0"/>
              <a:t>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valid</a:t>
            </a:r>
            <a:r>
              <a:rPr lang="it-IT" dirty="0" smtClean="0"/>
              <a:t> re-entry </a:t>
            </a:r>
            <a:r>
              <a:rPr lang="it-IT" dirty="0" err="1" smtClean="0"/>
              <a:t>perforators</a:t>
            </a:r>
            <a:r>
              <a:rPr lang="it-IT" dirty="0" smtClean="0"/>
              <a:t> , </a:t>
            </a:r>
            <a:r>
              <a:rPr lang="it-IT" dirty="0" err="1" smtClean="0"/>
              <a:t>risk</a:t>
            </a:r>
            <a:r>
              <a:rPr lang="it-IT" dirty="0" smtClean="0"/>
              <a:t> of </a:t>
            </a:r>
            <a:r>
              <a:rPr lang="it-IT" dirty="0" err="1" smtClean="0"/>
              <a:t>thrombosis</a:t>
            </a:r>
            <a:endParaRPr lang="it-IT" dirty="0" smtClean="0"/>
          </a:p>
          <a:p>
            <a:pPr algn="ctr"/>
            <a:r>
              <a:rPr lang="it-IT" dirty="0"/>
              <a:t>( </a:t>
            </a:r>
            <a:r>
              <a:rPr lang="it-IT" dirty="0" err="1"/>
              <a:t>anticoagulation</a:t>
            </a:r>
            <a:r>
              <a:rPr lang="it-IT" dirty="0"/>
              <a:t> +  </a:t>
            </a:r>
            <a:r>
              <a:rPr lang="it-IT" dirty="0" err="1"/>
              <a:t>elastic</a:t>
            </a:r>
            <a:r>
              <a:rPr lang="it-IT" dirty="0"/>
              <a:t> </a:t>
            </a:r>
            <a:r>
              <a:rPr lang="it-IT" dirty="0" err="1"/>
              <a:t>bandage</a:t>
            </a:r>
            <a:r>
              <a:rPr lang="it-IT" dirty="0"/>
              <a:t> for 2 weeks  ) </a:t>
            </a:r>
          </a:p>
        </p:txBody>
      </p:sp>
    </p:spTree>
    <p:extLst>
      <p:ext uri="{BB962C8B-B14F-4D97-AF65-F5344CB8AC3E}">
        <p14:creationId xmlns:p14="http://schemas.microsoft.com/office/powerpoint/2010/main" val="2329579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54342" y="337235"/>
            <a:ext cx="7667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What</a:t>
            </a:r>
            <a:r>
              <a:rPr lang="it-IT" b="1" dirty="0" smtClean="0"/>
              <a:t> </a:t>
            </a:r>
            <a:r>
              <a:rPr lang="it-IT" b="1" dirty="0" err="1" smtClean="0"/>
              <a:t>is</a:t>
            </a:r>
            <a:r>
              <a:rPr lang="it-IT" b="1" dirty="0" smtClean="0"/>
              <a:t> the </a:t>
            </a:r>
            <a:r>
              <a:rPr lang="it-IT" b="1" dirty="0" err="1" smtClean="0"/>
              <a:t>Fragmentation</a:t>
            </a:r>
            <a:r>
              <a:rPr lang="it-IT" b="1" dirty="0" smtClean="0"/>
              <a:t> of the </a:t>
            </a:r>
            <a:r>
              <a:rPr lang="it-IT" b="1" dirty="0" err="1" smtClean="0"/>
              <a:t>saphenous</a:t>
            </a:r>
            <a:r>
              <a:rPr lang="it-IT" b="1" dirty="0" smtClean="0"/>
              <a:t> </a:t>
            </a:r>
            <a:r>
              <a:rPr lang="it-IT" b="1" dirty="0" err="1" smtClean="0"/>
              <a:t>axe</a:t>
            </a:r>
            <a:r>
              <a:rPr lang="it-IT" b="1" dirty="0" smtClean="0"/>
              <a:t> ? </a:t>
            </a:r>
          </a:p>
          <a:p>
            <a:r>
              <a:rPr lang="it-IT" dirty="0" err="1" smtClean="0"/>
              <a:t>Is</a:t>
            </a:r>
            <a:r>
              <a:rPr lang="it-IT" dirty="0" smtClean="0"/>
              <a:t> the </a:t>
            </a:r>
            <a:r>
              <a:rPr lang="it-IT" dirty="0" err="1" smtClean="0"/>
              <a:t>interruption</a:t>
            </a:r>
            <a:r>
              <a:rPr lang="it-IT" dirty="0" smtClean="0"/>
              <a:t> of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</a:t>
            </a:r>
            <a:r>
              <a:rPr lang="it-IT" dirty="0" err="1" smtClean="0"/>
              <a:t>below</a:t>
            </a:r>
            <a:r>
              <a:rPr lang="it-IT" dirty="0" smtClean="0"/>
              <a:t> a re-entry </a:t>
            </a:r>
            <a:r>
              <a:rPr lang="it-IT" dirty="0" err="1" smtClean="0"/>
              <a:t>perforator</a:t>
            </a:r>
            <a:r>
              <a:rPr lang="it-IT" dirty="0" smtClean="0"/>
              <a:t>.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realize</a:t>
            </a:r>
            <a:r>
              <a:rPr lang="it-IT" dirty="0" smtClean="0"/>
              <a:t> a </a:t>
            </a:r>
            <a:r>
              <a:rPr lang="it-IT" dirty="0" err="1" smtClean="0"/>
              <a:t>reduction</a:t>
            </a:r>
            <a:r>
              <a:rPr lang="it-IT" dirty="0" smtClean="0"/>
              <a:t> of the </a:t>
            </a:r>
            <a:r>
              <a:rPr lang="it-IT" dirty="0" err="1" smtClean="0"/>
              <a:t>idrodinamic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 ( flow rate, </a:t>
            </a:r>
            <a:r>
              <a:rPr lang="it-IT" dirty="0" err="1" smtClean="0"/>
              <a:t>velocity</a:t>
            </a:r>
            <a:r>
              <a:rPr lang="it-IT" dirty="0" smtClean="0"/>
              <a:t> and </a:t>
            </a:r>
            <a:r>
              <a:rPr lang="it-IT" dirty="0" err="1" smtClean="0"/>
              <a:t>idrostatic</a:t>
            </a:r>
            <a:r>
              <a:rPr lang="it-IT" dirty="0" smtClean="0"/>
              <a:t> </a:t>
            </a:r>
            <a:r>
              <a:rPr lang="it-IT" dirty="0" smtClean="0"/>
              <a:t>pressure, </a:t>
            </a:r>
            <a:r>
              <a:rPr lang="it-IT" dirty="0" err="1" smtClean="0"/>
              <a:t>interruption</a:t>
            </a:r>
            <a:r>
              <a:rPr lang="it-IT" dirty="0" smtClean="0"/>
              <a:t> of a </a:t>
            </a:r>
            <a:r>
              <a:rPr lang="it-IT" dirty="0" err="1" smtClean="0"/>
              <a:t>secondary</a:t>
            </a:r>
            <a:r>
              <a:rPr lang="it-IT" dirty="0" smtClean="0"/>
              <a:t> shunt,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) in the </a:t>
            </a:r>
            <a:r>
              <a:rPr lang="it-IT" dirty="0" err="1" smtClean="0"/>
              <a:t>ankle</a:t>
            </a:r>
            <a:r>
              <a:rPr lang="it-IT" dirty="0" smtClean="0"/>
              <a:t> </a:t>
            </a:r>
            <a:r>
              <a:rPr lang="it-IT" dirty="0" err="1" smtClean="0"/>
              <a:t>region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658855" y="3313229"/>
            <a:ext cx="7763031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When</a:t>
            </a:r>
            <a:r>
              <a:rPr lang="it-IT" b="1" dirty="0" smtClean="0"/>
              <a:t> can </a:t>
            </a:r>
            <a:r>
              <a:rPr lang="it-IT" b="1" dirty="0" err="1" smtClean="0"/>
              <a:t>we</a:t>
            </a:r>
            <a:r>
              <a:rPr lang="it-IT" b="1" dirty="0" smtClean="0"/>
              <a:t> </a:t>
            </a:r>
            <a:r>
              <a:rPr lang="it-IT" b="1" dirty="0" err="1" smtClean="0"/>
              <a:t>perform</a:t>
            </a:r>
            <a:r>
              <a:rPr lang="it-IT" b="1" dirty="0" smtClean="0"/>
              <a:t> </a:t>
            </a:r>
            <a:r>
              <a:rPr lang="it-IT" b="1" dirty="0" err="1" smtClean="0"/>
              <a:t>this</a:t>
            </a:r>
            <a:r>
              <a:rPr lang="it-IT" b="1" dirty="0" smtClean="0"/>
              <a:t> </a:t>
            </a:r>
            <a:r>
              <a:rPr lang="it-IT" b="1" dirty="0" err="1" smtClean="0"/>
              <a:t>haemodinamic</a:t>
            </a:r>
            <a:r>
              <a:rPr lang="it-IT" b="1" dirty="0" smtClean="0"/>
              <a:t> </a:t>
            </a:r>
            <a:r>
              <a:rPr lang="it-IT" b="1" dirty="0" smtClean="0"/>
              <a:t>procedure ?</a:t>
            </a:r>
            <a:endParaRPr lang="it-IT" b="1" dirty="0" smtClean="0"/>
          </a:p>
          <a:p>
            <a:r>
              <a:rPr lang="it-IT" dirty="0" err="1" smtClean="0"/>
              <a:t>Generally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in </a:t>
            </a:r>
            <a:r>
              <a:rPr lang="it-IT" dirty="0" smtClean="0"/>
              <a:t>the </a:t>
            </a:r>
            <a:r>
              <a:rPr lang="it-IT" dirty="0" smtClean="0"/>
              <a:t>LSV, </a:t>
            </a:r>
            <a:r>
              <a:rPr lang="it-IT" dirty="0" err="1" smtClean="0"/>
              <a:t>because</a:t>
            </a:r>
            <a:r>
              <a:rPr lang="it-IT" dirty="0" smtClean="0"/>
              <a:t> the SSV </a:t>
            </a:r>
            <a:r>
              <a:rPr lang="it-IT" dirty="0" err="1" smtClean="0"/>
              <a:t>have</a:t>
            </a:r>
            <a:r>
              <a:rPr lang="it-IT" dirty="0" smtClean="0"/>
              <a:t> a short </a:t>
            </a:r>
            <a:r>
              <a:rPr lang="it-IT" dirty="0" err="1" smtClean="0"/>
              <a:t>idrostatic</a:t>
            </a:r>
            <a:r>
              <a:rPr lang="it-IT" dirty="0" smtClean="0"/>
              <a:t> </a:t>
            </a:r>
            <a:r>
              <a:rPr lang="it-IT" dirty="0" err="1" smtClean="0"/>
              <a:t>column</a:t>
            </a:r>
            <a:r>
              <a:rPr lang="it-IT" dirty="0" smtClean="0"/>
              <a:t> and the </a:t>
            </a:r>
            <a:r>
              <a:rPr lang="it-IT" dirty="0" err="1" smtClean="0"/>
              <a:t>fragmentation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useless</a:t>
            </a:r>
            <a:endParaRPr lang="it-IT" dirty="0" smtClean="0"/>
          </a:p>
          <a:p>
            <a:r>
              <a:rPr lang="it-IT" dirty="0" err="1" smtClean="0"/>
              <a:t>When</a:t>
            </a:r>
            <a:r>
              <a:rPr lang="it-IT" dirty="0" smtClean="0"/>
              <a:t> the LSV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incompetent</a:t>
            </a:r>
            <a:r>
              <a:rPr lang="it-IT" dirty="0" smtClean="0"/>
              <a:t> from the </a:t>
            </a:r>
            <a:r>
              <a:rPr lang="it-IT" dirty="0" err="1" smtClean="0"/>
              <a:t>groin</a:t>
            </a:r>
            <a:r>
              <a:rPr lang="it-IT" dirty="0" smtClean="0"/>
              <a:t> to the </a:t>
            </a:r>
            <a:r>
              <a:rPr lang="it-IT" dirty="0" err="1" smtClean="0"/>
              <a:t>ankle</a:t>
            </a:r>
            <a:r>
              <a:rPr lang="it-IT" dirty="0" smtClean="0"/>
              <a:t> , shunt 0, shunt 1 </a:t>
            </a:r>
            <a:r>
              <a:rPr lang="it-IT" dirty="0" smtClean="0"/>
              <a:t>, </a:t>
            </a:r>
            <a:r>
              <a:rPr lang="it-IT" dirty="0" smtClean="0"/>
              <a:t>shunt </a:t>
            </a:r>
            <a:r>
              <a:rPr lang="it-IT" dirty="0" smtClean="0"/>
              <a:t>1</a:t>
            </a:r>
            <a:r>
              <a:rPr lang="it-IT" dirty="0" smtClean="0"/>
              <a:t>+</a:t>
            </a:r>
            <a:r>
              <a:rPr lang="it-IT" dirty="0" smtClean="0"/>
              <a:t>2 and shunt 4 (*)</a:t>
            </a:r>
          </a:p>
          <a:p>
            <a:r>
              <a:rPr lang="it-IT" dirty="0" err="1" smtClean="0"/>
              <a:t>When</a:t>
            </a:r>
            <a:r>
              <a:rPr lang="it-IT" dirty="0" smtClean="0"/>
              <a:t> </a:t>
            </a:r>
            <a:r>
              <a:rPr lang="it-IT" dirty="0" smtClean="0"/>
              <a:t>a </a:t>
            </a:r>
            <a:r>
              <a:rPr lang="it-IT" dirty="0" err="1" smtClean="0"/>
              <a:t>valid</a:t>
            </a:r>
            <a:r>
              <a:rPr lang="it-IT" dirty="0" smtClean="0"/>
              <a:t> re-entry </a:t>
            </a:r>
            <a:r>
              <a:rPr lang="it-IT" dirty="0" err="1" smtClean="0"/>
              <a:t>perforator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 </a:t>
            </a:r>
            <a:endParaRPr lang="it-IT" dirty="0" smtClean="0"/>
          </a:p>
          <a:p>
            <a:r>
              <a:rPr lang="it-IT" dirty="0" err="1" smtClean="0"/>
              <a:t>This</a:t>
            </a:r>
            <a:r>
              <a:rPr lang="it-IT" dirty="0" smtClean="0"/>
              <a:t> procedure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generally</a:t>
            </a:r>
            <a:r>
              <a:rPr lang="it-IT" dirty="0" smtClean="0"/>
              <a:t> </a:t>
            </a:r>
            <a:r>
              <a:rPr lang="it-IT" dirty="0" err="1" smtClean="0"/>
              <a:t>associated</a:t>
            </a:r>
            <a:r>
              <a:rPr lang="it-IT" dirty="0" smtClean="0"/>
              <a:t> to the </a:t>
            </a:r>
            <a:r>
              <a:rPr lang="it-IT" dirty="0" err="1" smtClean="0"/>
              <a:t>escape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treatment.</a:t>
            </a:r>
            <a:endParaRPr lang="it-IT" dirty="0" smtClean="0"/>
          </a:p>
          <a:p>
            <a:endParaRPr lang="it-IT" dirty="0"/>
          </a:p>
          <a:p>
            <a:r>
              <a:rPr lang="it-IT" sz="1400" i="1" dirty="0" smtClean="0"/>
              <a:t>(*) = </a:t>
            </a:r>
            <a:r>
              <a:rPr lang="it-IT" sz="1400" i="1" dirty="0" err="1" smtClean="0"/>
              <a:t>it’s</a:t>
            </a:r>
            <a:r>
              <a:rPr lang="it-IT" sz="1400" i="1" dirty="0" smtClean="0"/>
              <a:t> rare </a:t>
            </a:r>
            <a:r>
              <a:rPr lang="it-IT" sz="1400" i="1" dirty="0" err="1" smtClean="0"/>
              <a:t>that</a:t>
            </a:r>
            <a:r>
              <a:rPr lang="it-IT" sz="1400" i="1" dirty="0" smtClean="0"/>
              <a:t> a shunt 4 </a:t>
            </a:r>
            <a:r>
              <a:rPr lang="it-IT" sz="1400" i="1" dirty="0" err="1" smtClean="0"/>
              <a:t>realise</a:t>
            </a:r>
            <a:r>
              <a:rPr lang="it-IT" sz="1400" i="1" dirty="0" smtClean="0"/>
              <a:t> a </a:t>
            </a:r>
            <a:r>
              <a:rPr lang="it-IT" sz="1400" i="1" dirty="0" err="1" smtClean="0"/>
              <a:t>venous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insufficiency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that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request</a:t>
            </a:r>
            <a:r>
              <a:rPr lang="it-IT" sz="1400" i="1" dirty="0" smtClean="0"/>
              <a:t> the </a:t>
            </a:r>
            <a:r>
              <a:rPr lang="it-IT" sz="1400" i="1" dirty="0" err="1" smtClean="0"/>
              <a:t>saphenous</a:t>
            </a:r>
            <a:r>
              <a:rPr lang="it-IT" sz="1400" i="1" dirty="0" smtClean="0"/>
              <a:t> </a:t>
            </a:r>
            <a:r>
              <a:rPr lang="it-IT" sz="1400" i="1" dirty="0" err="1" smtClean="0"/>
              <a:t>fragmentation</a:t>
            </a:r>
            <a:r>
              <a:rPr lang="it-IT" sz="1400" i="1" dirty="0" smtClean="0"/>
              <a:t>.</a:t>
            </a:r>
            <a:endParaRPr lang="it-IT" sz="1400" i="1" dirty="0" smtClean="0"/>
          </a:p>
        </p:txBody>
      </p:sp>
      <p:sp>
        <p:nvSpPr>
          <p:cNvPr id="6" name="CasellaDiTesto 5"/>
          <p:cNvSpPr txBox="1"/>
          <p:nvPr/>
        </p:nvSpPr>
        <p:spPr>
          <a:xfrm>
            <a:off x="734867" y="1670566"/>
            <a:ext cx="7763031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Indications</a:t>
            </a:r>
            <a:endParaRPr lang="it-IT" b="1" dirty="0" smtClean="0"/>
          </a:p>
          <a:p>
            <a:r>
              <a:rPr lang="it-IT" dirty="0" err="1" smtClean="0"/>
              <a:t>Reduction</a:t>
            </a:r>
            <a:r>
              <a:rPr lang="it-IT" dirty="0" smtClean="0"/>
              <a:t> of the </a:t>
            </a:r>
            <a:r>
              <a:rPr lang="it-IT" dirty="0" err="1" smtClean="0"/>
              <a:t>idrodinamic</a:t>
            </a:r>
            <a:r>
              <a:rPr lang="it-IT" dirty="0" smtClean="0"/>
              <a:t> </a:t>
            </a:r>
            <a:r>
              <a:rPr lang="it-IT" dirty="0" err="1" smtClean="0"/>
              <a:t>energy</a:t>
            </a:r>
            <a:r>
              <a:rPr lang="it-IT" dirty="0" smtClean="0"/>
              <a:t>, </a:t>
            </a:r>
            <a:r>
              <a:rPr lang="it-IT" dirty="0" err="1" smtClean="0"/>
              <a:t>responsible</a:t>
            </a:r>
            <a:r>
              <a:rPr lang="it-IT" dirty="0" smtClean="0"/>
              <a:t> for the </a:t>
            </a:r>
            <a:r>
              <a:rPr lang="it-IT" dirty="0" err="1" smtClean="0"/>
              <a:t>development</a:t>
            </a:r>
            <a:r>
              <a:rPr lang="it-IT" dirty="0" smtClean="0"/>
              <a:t> of CVI , </a:t>
            </a:r>
            <a:r>
              <a:rPr lang="it-IT" dirty="0" err="1" smtClean="0"/>
              <a:t>oedema</a:t>
            </a:r>
            <a:r>
              <a:rPr lang="it-IT" dirty="0" smtClean="0"/>
              <a:t> and </a:t>
            </a:r>
            <a:r>
              <a:rPr lang="it-IT" dirty="0" err="1" smtClean="0"/>
              <a:t>skin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Useful</a:t>
            </a:r>
            <a:r>
              <a:rPr lang="it-IT" dirty="0" smtClean="0"/>
              <a:t> for treatment or </a:t>
            </a:r>
            <a:r>
              <a:rPr lang="it-IT" dirty="0" err="1" smtClean="0"/>
              <a:t>prevenction</a:t>
            </a:r>
            <a:r>
              <a:rPr lang="it-IT" dirty="0" smtClean="0"/>
              <a:t>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complications</a:t>
            </a:r>
            <a:endParaRPr lang="it-IT" dirty="0" smtClean="0"/>
          </a:p>
          <a:p>
            <a:endParaRPr lang="it-IT" dirty="0" smtClean="0"/>
          </a:p>
        </p:txBody>
      </p:sp>
    </p:spTree>
    <p:extLst>
      <p:ext uri="{BB962C8B-B14F-4D97-AF65-F5344CB8AC3E}">
        <p14:creationId xmlns:p14="http://schemas.microsoft.com/office/powerpoint/2010/main" val="1233262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96528" y="458314"/>
            <a:ext cx="8221365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How can I </a:t>
            </a:r>
            <a:r>
              <a:rPr lang="it-IT" b="1" dirty="0" err="1" smtClean="0"/>
              <a:t>assess</a:t>
            </a:r>
            <a:r>
              <a:rPr lang="it-IT" b="1" dirty="0" smtClean="0"/>
              <a:t> the </a:t>
            </a:r>
            <a:r>
              <a:rPr lang="it-IT" b="1" dirty="0" err="1" smtClean="0"/>
              <a:t>reduction</a:t>
            </a:r>
            <a:r>
              <a:rPr lang="it-IT" b="1" dirty="0" smtClean="0"/>
              <a:t> of </a:t>
            </a:r>
            <a:r>
              <a:rPr lang="it-IT" b="1" dirty="0" err="1" smtClean="0"/>
              <a:t>energy</a:t>
            </a:r>
            <a:r>
              <a:rPr lang="it-IT" b="1" dirty="0" smtClean="0"/>
              <a:t> </a:t>
            </a:r>
            <a:r>
              <a:rPr lang="it-IT" b="1" dirty="0" err="1" smtClean="0"/>
              <a:t>that</a:t>
            </a:r>
            <a:r>
              <a:rPr lang="it-IT" b="1" dirty="0" smtClean="0"/>
              <a:t> I gain with the treatment of the </a:t>
            </a:r>
            <a:r>
              <a:rPr lang="it-IT" b="1" dirty="0" err="1" smtClean="0"/>
              <a:t>escape</a:t>
            </a:r>
            <a:r>
              <a:rPr lang="it-IT" b="1" dirty="0" smtClean="0"/>
              <a:t> </a:t>
            </a:r>
            <a:r>
              <a:rPr lang="it-IT" b="1" dirty="0" err="1" smtClean="0"/>
              <a:t>point</a:t>
            </a:r>
            <a:r>
              <a:rPr lang="it-IT" b="1" dirty="0" smtClean="0"/>
              <a:t> </a:t>
            </a:r>
            <a:r>
              <a:rPr lang="it-IT" b="1" dirty="0" err="1" smtClean="0"/>
              <a:t>only</a:t>
            </a:r>
            <a:r>
              <a:rPr lang="it-IT" b="1" dirty="0" smtClean="0"/>
              <a:t> ? </a:t>
            </a:r>
          </a:p>
          <a:p>
            <a:r>
              <a:rPr lang="it-IT" dirty="0" err="1" smtClean="0"/>
              <a:t>Velocity</a:t>
            </a:r>
            <a:r>
              <a:rPr lang="it-IT" dirty="0" smtClean="0"/>
              <a:t> and flow volume are </a:t>
            </a:r>
            <a:r>
              <a:rPr lang="it-IT" dirty="0" err="1" smtClean="0"/>
              <a:t>related</a:t>
            </a:r>
            <a:r>
              <a:rPr lang="it-IT" dirty="0" smtClean="0"/>
              <a:t> , i can </a:t>
            </a:r>
            <a:r>
              <a:rPr lang="it-IT" dirty="0" err="1" smtClean="0"/>
              <a:t>see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diastolic</a:t>
            </a:r>
            <a:r>
              <a:rPr lang="it-IT" dirty="0" smtClean="0"/>
              <a:t> </a:t>
            </a:r>
            <a:r>
              <a:rPr lang="it-IT" dirty="0" err="1" smtClean="0"/>
              <a:t>speed</a:t>
            </a:r>
            <a:r>
              <a:rPr lang="it-IT" dirty="0" smtClean="0"/>
              <a:t> </a:t>
            </a:r>
            <a:r>
              <a:rPr lang="it-IT" dirty="0" err="1" smtClean="0"/>
              <a:t>decrease</a:t>
            </a:r>
            <a:r>
              <a:rPr lang="it-IT" dirty="0" smtClean="0"/>
              <a:t> </a:t>
            </a:r>
            <a:r>
              <a:rPr lang="it-IT" dirty="0" err="1"/>
              <a:t>a</a:t>
            </a:r>
            <a:r>
              <a:rPr lang="it-IT" dirty="0" err="1" smtClean="0"/>
              <a:t>fter</a:t>
            </a:r>
            <a:r>
              <a:rPr lang="it-IT" dirty="0" smtClean="0"/>
              <a:t> the </a:t>
            </a:r>
            <a:r>
              <a:rPr lang="it-IT" dirty="0" err="1" smtClean="0"/>
              <a:t>escape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 treatment, or </a:t>
            </a:r>
            <a:r>
              <a:rPr lang="it-IT" dirty="0" err="1" smtClean="0"/>
              <a:t>after</a:t>
            </a:r>
            <a:r>
              <a:rPr lang="it-IT" dirty="0" smtClean="0"/>
              <a:t> </a:t>
            </a:r>
            <a:r>
              <a:rPr lang="it-IT" dirty="0" err="1" smtClean="0"/>
              <a:t>compression</a:t>
            </a:r>
            <a:r>
              <a:rPr lang="it-IT" dirty="0" smtClean="0"/>
              <a:t> of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in the </a:t>
            </a:r>
            <a:r>
              <a:rPr lang="it-IT" dirty="0" err="1" smtClean="0"/>
              <a:t>upper</a:t>
            </a:r>
            <a:r>
              <a:rPr lang="it-IT" dirty="0" smtClean="0"/>
              <a:t> </a:t>
            </a:r>
            <a:r>
              <a:rPr lang="it-IT" dirty="0" err="1" smtClean="0"/>
              <a:t>third</a:t>
            </a:r>
            <a:r>
              <a:rPr lang="it-IT" dirty="0" smtClean="0"/>
              <a:t> of the  </a:t>
            </a:r>
            <a:r>
              <a:rPr lang="it-IT" dirty="0" err="1" smtClean="0"/>
              <a:t>thight</a:t>
            </a:r>
            <a:r>
              <a:rPr lang="it-IT" dirty="0" smtClean="0"/>
              <a:t>.</a:t>
            </a:r>
            <a:endParaRPr lang="it-IT" dirty="0"/>
          </a:p>
          <a:p>
            <a:r>
              <a:rPr lang="it-IT" dirty="0" err="1" smtClean="0"/>
              <a:t>Because</a:t>
            </a:r>
            <a:r>
              <a:rPr lang="it-IT" dirty="0" smtClean="0"/>
              <a:t> : Flow rate= Tube </a:t>
            </a:r>
            <a:r>
              <a:rPr lang="it-IT" dirty="0" err="1" smtClean="0"/>
              <a:t>Section</a:t>
            </a:r>
            <a:r>
              <a:rPr lang="it-IT" dirty="0" smtClean="0"/>
              <a:t> x </a:t>
            </a:r>
            <a:r>
              <a:rPr lang="it-IT" dirty="0" err="1" smtClean="0"/>
              <a:t>Velocity</a:t>
            </a:r>
            <a:r>
              <a:rPr lang="it-IT" dirty="0" smtClean="0"/>
              <a:t> , </a:t>
            </a:r>
            <a:r>
              <a:rPr lang="it-IT" dirty="0" err="1" smtClean="0"/>
              <a:t>if</a:t>
            </a:r>
            <a:r>
              <a:rPr lang="it-IT" dirty="0" smtClean="0"/>
              <a:t> I </a:t>
            </a:r>
            <a:r>
              <a:rPr lang="it-IT" dirty="0" err="1" smtClean="0"/>
              <a:t>close</a:t>
            </a:r>
            <a:r>
              <a:rPr lang="it-IT" dirty="0" smtClean="0"/>
              <a:t>  the shunt, the flow rate </a:t>
            </a:r>
            <a:r>
              <a:rPr lang="it-IT" dirty="0" err="1" smtClean="0"/>
              <a:t>decrease</a:t>
            </a:r>
            <a:r>
              <a:rPr lang="it-IT" dirty="0" smtClean="0"/>
              <a:t> and </a:t>
            </a:r>
            <a:r>
              <a:rPr lang="it-IT" dirty="0" err="1" smtClean="0"/>
              <a:t>velocity</a:t>
            </a:r>
            <a:r>
              <a:rPr lang="it-IT" dirty="0" smtClean="0"/>
              <a:t> </a:t>
            </a:r>
            <a:r>
              <a:rPr lang="it-IT" dirty="0" err="1" smtClean="0"/>
              <a:t>also</a:t>
            </a:r>
            <a:r>
              <a:rPr lang="it-IT" dirty="0"/>
              <a:t> </a:t>
            </a:r>
            <a:r>
              <a:rPr lang="it-IT" dirty="0" err="1" smtClean="0"/>
              <a:t>because</a:t>
            </a:r>
            <a:r>
              <a:rPr lang="it-IT" dirty="0" smtClean="0"/>
              <a:t> the tube </a:t>
            </a:r>
            <a:r>
              <a:rPr lang="it-IT" dirty="0" err="1" smtClean="0"/>
              <a:t>section</a:t>
            </a:r>
            <a:r>
              <a:rPr lang="it-IT" dirty="0" smtClean="0"/>
              <a:t> </a:t>
            </a:r>
            <a:r>
              <a:rPr lang="it-IT" dirty="0" err="1" smtClean="0"/>
              <a:t>immidiately</a:t>
            </a:r>
            <a:r>
              <a:rPr lang="it-IT" dirty="0" smtClean="0"/>
              <a:t> </a:t>
            </a:r>
            <a:r>
              <a:rPr lang="it-IT" dirty="0" err="1" smtClean="0"/>
              <a:t>dosen’t</a:t>
            </a:r>
            <a:r>
              <a:rPr lang="it-IT" dirty="0" smtClean="0"/>
              <a:t> </a:t>
            </a:r>
            <a:r>
              <a:rPr lang="it-IT" dirty="0" err="1" smtClean="0"/>
              <a:t>change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simple</a:t>
            </a:r>
            <a:r>
              <a:rPr lang="it-IT" dirty="0" smtClean="0"/>
              <a:t> to </a:t>
            </a:r>
            <a:r>
              <a:rPr lang="it-IT" dirty="0" err="1" smtClean="0"/>
              <a:t>verify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496528" y="3517583"/>
            <a:ext cx="796660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Haemodinamic</a:t>
            </a:r>
            <a:r>
              <a:rPr lang="it-IT" b="1" dirty="0" smtClean="0"/>
              <a:t> check-up of the </a:t>
            </a:r>
            <a:r>
              <a:rPr lang="it-IT" b="1" dirty="0" err="1" smtClean="0"/>
              <a:t>saphenous</a:t>
            </a:r>
            <a:r>
              <a:rPr lang="it-IT" b="1" dirty="0" smtClean="0"/>
              <a:t> </a:t>
            </a:r>
            <a:r>
              <a:rPr lang="it-IT" b="1" dirty="0" err="1" smtClean="0"/>
              <a:t>axe</a:t>
            </a:r>
            <a:r>
              <a:rPr lang="it-IT" b="1" dirty="0" smtClean="0"/>
              <a:t> </a:t>
            </a:r>
            <a:r>
              <a:rPr lang="it-IT" b="1" dirty="0" err="1" smtClean="0"/>
              <a:t>above</a:t>
            </a:r>
            <a:r>
              <a:rPr lang="it-IT" b="1" dirty="0" smtClean="0"/>
              <a:t> the </a:t>
            </a:r>
            <a:r>
              <a:rPr lang="it-IT" b="1" dirty="0" err="1" smtClean="0"/>
              <a:t>interruption</a:t>
            </a:r>
            <a:endParaRPr lang="it-IT" b="1" dirty="0" smtClean="0"/>
          </a:p>
          <a:p>
            <a:r>
              <a:rPr lang="it-IT" dirty="0" smtClean="0"/>
              <a:t>Evaluation of the </a:t>
            </a:r>
            <a:r>
              <a:rPr lang="it-IT" dirty="0" err="1" smtClean="0"/>
              <a:t>perforator</a:t>
            </a:r>
            <a:r>
              <a:rPr lang="it-IT" dirty="0" smtClean="0"/>
              <a:t> </a:t>
            </a:r>
            <a:r>
              <a:rPr lang="it-IT" dirty="0" err="1" smtClean="0"/>
              <a:t>caliber</a:t>
            </a:r>
            <a:r>
              <a:rPr lang="it-IT" dirty="0" smtClean="0"/>
              <a:t> in relation to </a:t>
            </a:r>
            <a:r>
              <a:rPr lang="it-IT" dirty="0" err="1" smtClean="0"/>
              <a:t>saphena</a:t>
            </a:r>
            <a:r>
              <a:rPr lang="it-IT" dirty="0" smtClean="0"/>
              <a:t> </a:t>
            </a:r>
            <a:r>
              <a:rPr lang="it-IT" dirty="0" err="1" smtClean="0"/>
              <a:t>caliber</a:t>
            </a:r>
            <a:endParaRPr lang="it-IT" dirty="0" smtClean="0"/>
          </a:p>
          <a:p>
            <a:r>
              <a:rPr lang="it-IT" dirty="0" smtClean="0"/>
              <a:t>Evaluation of the angle of </a:t>
            </a:r>
            <a:r>
              <a:rPr lang="it-IT" dirty="0" err="1" smtClean="0"/>
              <a:t>inserction</a:t>
            </a:r>
            <a:r>
              <a:rPr lang="it-IT" dirty="0" smtClean="0"/>
              <a:t> of the </a:t>
            </a:r>
            <a:r>
              <a:rPr lang="it-IT" dirty="0" err="1" smtClean="0"/>
              <a:t>perforator</a:t>
            </a:r>
            <a:r>
              <a:rPr lang="it-IT" dirty="0" smtClean="0"/>
              <a:t> in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endParaRPr lang="it-IT" dirty="0" smtClean="0"/>
          </a:p>
          <a:p>
            <a:r>
              <a:rPr lang="it-IT" dirty="0" smtClean="0"/>
              <a:t>Test of the re-entry </a:t>
            </a:r>
            <a:r>
              <a:rPr lang="it-IT" dirty="0" err="1" smtClean="0"/>
              <a:t>validity</a:t>
            </a:r>
            <a:r>
              <a:rPr lang="it-IT" dirty="0" smtClean="0"/>
              <a:t> ( </a:t>
            </a:r>
            <a:r>
              <a:rPr lang="it-IT" dirty="0" err="1" smtClean="0"/>
              <a:t>compression</a:t>
            </a:r>
            <a:r>
              <a:rPr lang="it-IT" dirty="0" smtClean="0"/>
              <a:t> of </a:t>
            </a:r>
            <a:r>
              <a:rPr lang="it-IT" dirty="0" err="1" smtClean="0"/>
              <a:t>Saphena</a:t>
            </a:r>
            <a:r>
              <a:rPr lang="it-IT" dirty="0" smtClean="0"/>
              <a:t> </a:t>
            </a:r>
            <a:r>
              <a:rPr lang="it-IT" dirty="0" err="1" smtClean="0"/>
              <a:t>below</a:t>
            </a:r>
            <a:r>
              <a:rPr lang="it-IT" dirty="0" smtClean="0"/>
              <a:t> the </a:t>
            </a:r>
            <a:r>
              <a:rPr lang="it-IT" dirty="0" err="1" smtClean="0"/>
              <a:t>perforator</a:t>
            </a:r>
            <a:r>
              <a:rPr lang="it-IT" dirty="0" smtClean="0"/>
              <a:t> with the </a:t>
            </a:r>
            <a:r>
              <a:rPr lang="it-IT" dirty="0" err="1" smtClean="0"/>
              <a:t>ecographic</a:t>
            </a:r>
            <a:r>
              <a:rPr lang="it-IT" dirty="0" smtClean="0"/>
              <a:t> probe and </a:t>
            </a:r>
            <a:r>
              <a:rPr lang="it-IT" dirty="0" err="1" smtClean="0"/>
              <a:t>effectuation</a:t>
            </a:r>
            <a:r>
              <a:rPr lang="it-IT" dirty="0" smtClean="0"/>
              <a:t> of a </a:t>
            </a:r>
            <a:r>
              <a:rPr lang="it-IT" dirty="0" err="1" smtClean="0"/>
              <a:t>dinamic</a:t>
            </a:r>
            <a:r>
              <a:rPr lang="it-IT" dirty="0" smtClean="0"/>
              <a:t> test in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with a </a:t>
            </a:r>
            <a:r>
              <a:rPr lang="it-IT" dirty="0" err="1" smtClean="0"/>
              <a:t>pencil</a:t>
            </a:r>
            <a:r>
              <a:rPr lang="it-IT" dirty="0" smtClean="0"/>
              <a:t> doppler ) </a:t>
            </a:r>
            <a:endParaRPr lang="it-IT" dirty="0" smtClean="0"/>
          </a:p>
          <a:p>
            <a:r>
              <a:rPr lang="it-IT" dirty="0" err="1" smtClean="0"/>
              <a:t>Risk</a:t>
            </a:r>
            <a:r>
              <a:rPr lang="it-IT" dirty="0" smtClean="0"/>
              <a:t> of </a:t>
            </a:r>
            <a:r>
              <a:rPr lang="it-IT" dirty="0" err="1" smtClean="0"/>
              <a:t>thrombosis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flow rate of the </a:t>
            </a:r>
            <a:r>
              <a:rPr lang="it-IT" dirty="0" err="1" smtClean="0"/>
              <a:t>perforator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sufficient</a:t>
            </a:r>
            <a:r>
              <a:rPr lang="it-IT" dirty="0" smtClean="0"/>
              <a:t> to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drainage</a:t>
            </a:r>
            <a:r>
              <a:rPr lang="it-IT" dirty="0" smtClean="0"/>
              <a:t>.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7776945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30999" y="469583"/>
            <a:ext cx="79666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Can I </a:t>
            </a:r>
            <a:r>
              <a:rPr lang="it-IT" b="1" dirty="0" err="1" smtClean="0"/>
              <a:t>change</a:t>
            </a:r>
            <a:r>
              <a:rPr lang="it-IT" b="1" dirty="0" smtClean="0"/>
              <a:t> the flow rate in the re-entry </a:t>
            </a:r>
            <a:r>
              <a:rPr lang="it-IT" b="1" dirty="0" err="1" smtClean="0"/>
              <a:t>perforator</a:t>
            </a:r>
            <a:r>
              <a:rPr lang="it-IT" b="1" dirty="0" smtClean="0"/>
              <a:t> ?</a:t>
            </a:r>
            <a:endParaRPr lang="it-IT" b="1" dirty="0" smtClean="0"/>
          </a:p>
          <a:p>
            <a:r>
              <a:rPr lang="it-IT" dirty="0" smtClean="0"/>
              <a:t>Yes, with an </a:t>
            </a:r>
            <a:r>
              <a:rPr lang="it-IT" dirty="0" err="1" smtClean="0"/>
              <a:t>elastic</a:t>
            </a:r>
            <a:r>
              <a:rPr lang="it-IT" dirty="0" smtClean="0"/>
              <a:t> </a:t>
            </a:r>
            <a:r>
              <a:rPr lang="it-IT" dirty="0" err="1" smtClean="0"/>
              <a:t>stocking</a:t>
            </a:r>
            <a:r>
              <a:rPr lang="it-IT" dirty="0" smtClean="0"/>
              <a:t> </a:t>
            </a:r>
            <a:r>
              <a:rPr lang="it-IT" dirty="0" err="1" smtClean="0"/>
              <a:t>that</a:t>
            </a:r>
            <a:r>
              <a:rPr lang="it-IT" dirty="0" smtClean="0"/>
              <a:t> </a:t>
            </a:r>
            <a:r>
              <a:rPr lang="it-IT" dirty="0" err="1" smtClean="0"/>
              <a:t>realise</a:t>
            </a:r>
            <a:r>
              <a:rPr lang="it-IT" dirty="0" smtClean="0"/>
              <a:t> a </a:t>
            </a:r>
            <a:r>
              <a:rPr lang="it-IT" dirty="0" err="1" smtClean="0"/>
              <a:t>compression</a:t>
            </a:r>
            <a:r>
              <a:rPr lang="it-IT" dirty="0" smtClean="0"/>
              <a:t> </a:t>
            </a:r>
            <a:r>
              <a:rPr lang="it-IT" dirty="0" err="1" smtClean="0"/>
              <a:t>below</a:t>
            </a:r>
            <a:r>
              <a:rPr lang="it-IT" dirty="0" smtClean="0"/>
              <a:t> the </a:t>
            </a:r>
            <a:r>
              <a:rPr lang="it-IT" dirty="0" err="1" smtClean="0"/>
              <a:t>perforator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possible</a:t>
            </a:r>
            <a:r>
              <a:rPr lang="it-IT" dirty="0" smtClean="0"/>
              <a:t> </a:t>
            </a:r>
            <a:r>
              <a:rPr lang="it-IT" dirty="0" err="1" smtClean="0"/>
              <a:t>only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perforator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just </a:t>
            </a:r>
            <a:r>
              <a:rPr lang="it-IT" dirty="0" err="1" smtClean="0"/>
              <a:t>below</a:t>
            </a:r>
            <a:r>
              <a:rPr lang="it-IT" dirty="0" smtClean="0"/>
              <a:t> the </a:t>
            </a:r>
            <a:r>
              <a:rPr lang="it-IT" dirty="0" err="1" smtClean="0"/>
              <a:t>knee</a:t>
            </a:r>
            <a:r>
              <a:rPr lang="it-IT" dirty="0" smtClean="0"/>
              <a:t> and the right </a:t>
            </a:r>
            <a:r>
              <a:rPr lang="it-IT" dirty="0" err="1" smtClean="0"/>
              <a:t>elastic</a:t>
            </a:r>
            <a:r>
              <a:rPr lang="it-IT" dirty="0" smtClean="0"/>
              <a:t> </a:t>
            </a:r>
            <a:r>
              <a:rPr lang="it-IT" dirty="0" err="1" smtClean="0"/>
              <a:t>stocking</a:t>
            </a:r>
            <a:r>
              <a:rPr lang="it-IT" dirty="0" smtClean="0"/>
              <a:t> </a:t>
            </a:r>
            <a:r>
              <a:rPr lang="it-IT" dirty="0" err="1" smtClean="0"/>
              <a:t>exists</a:t>
            </a:r>
            <a:r>
              <a:rPr lang="it-IT" dirty="0" smtClean="0"/>
              <a:t>.</a:t>
            </a:r>
          </a:p>
          <a:p>
            <a:r>
              <a:rPr lang="it-IT" dirty="0" smtClean="0"/>
              <a:t>The alternative way </a:t>
            </a:r>
            <a:r>
              <a:rPr lang="it-IT" dirty="0" err="1" smtClean="0"/>
              <a:t>is</a:t>
            </a:r>
            <a:r>
              <a:rPr lang="it-IT" dirty="0" smtClean="0"/>
              <a:t> a </a:t>
            </a:r>
            <a:r>
              <a:rPr lang="it-IT" dirty="0" err="1" smtClean="0"/>
              <a:t>bandage</a:t>
            </a:r>
            <a:r>
              <a:rPr lang="it-IT" dirty="0" smtClean="0"/>
              <a:t>, and in </a:t>
            </a:r>
            <a:r>
              <a:rPr lang="it-IT" dirty="0" err="1" smtClean="0"/>
              <a:t>this</a:t>
            </a:r>
            <a:r>
              <a:rPr lang="it-IT" dirty="0" smtClean="0"/>
              <a:t> case I can put over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an </a:t>
            </a:r>
            <a:r>
              <a:rPr lang="it-IT" dirty="0" err="1" smtClean="0"/>
              <a:t>excentric</a:t>
            </a:r>
            <a:r>
              <a:rPr lang="it-IT" dirty="0" smtClean="0"/>
              <a:t> </a:t>
            </a:r>
            <a:r>
              <a:rPr lang="it-IT" dirty="0" err="1" smtClean="0"/>
              <a:t>compression</a:t>
            </a:r>
            <a:r>
              <a:rPr lang="it-IT" dirty="0" smtClean="0"/>
              <a:t>. </a:t>
            </a:r>
          </a:p>
          <a:p>
            <a:r>
              <a:rPr lang="it-IT" dirty="0" err="1" smtClean="0"/>
              <a:t>If</a:t>
            </a:r>
            <a:r>
              <a:rPr lang="it-IT" dirty="0" smtClean="0"/>
              <a:t> the </a:t>
            </a:r>
            <a:r>
              <a:rPr lang="it-IT" dirty="0" err="1" smtClean="0"/>
              <a:t>patient</a:t>
            </a:r>
            <a:r>
              <a:rPr lang="it-IT" dirty="0" smtClean="0"/>
              <a:t> </a:t>
            </a:r>
            <a:r>
              <a:rPr lang="it-IT" dirty="0" err="1" smtClean="0"/>
              <a:t>presents</a:t>
            </a:r>
            <a:r>
              <a:rPr lang="it-IT" dirty="0" smtClean="0"/>
              <a:t> an </a:t>
            </a:r>
            <a:r>
              <a:rPr lang="it-IT" dirty="0" err="1" smtClean="0"/>
              <a:t>active</a:t>
            </a:r>
            <a:r>
              <a:rPr lang="it-IT" dirty="0" smtClean="0"/>
              <a:t> </a:t>
            </a:r>
            <a:r>
              <a:rPr lang="it-IT" dirty="0" err="1" smtClean="0"/>
              <a:t>venous</a:t>
            </a:r>
            <a:r>
              <a:rPr lang="it-IT" dirty="0" smtClean="0"/>
              <a:t> </a:t>
            </a:r>
            <a:r>
              <a:rPr lang="it-IT" dirty="0" err="1" smtClean="0"/>
              <a:t>ulceration</a:t>
            </a:r>
            <a:r>
              <a:rPr lang="it-IT" dirty="0" smtClean="0"/>
              <a:t> , </a:t>
            </a:r>
            <a:r>
              <a:rPr lang="it-IT" dirty="0"/>
              <a:t>I can </a:t>
            </a:r>
            <a:r>
              <a:rPr lang="it-IT" dirty="0" smtClean="0"/>
              <a:t> </a:t>
            </a:r>
            <a:r>
              <a:rPr lang="it-IT" dirty="0" err="1"/>
              <a:t>postpone</a:t>
            </a:r>
            <a:r>
              <a:rPr lang="it-IT" dirty="0"/>
              <a:t> the </a:t>
            </a:r>
            <a:r>
              <a:rPr lang="it-IT" dirty="0" err="1"/>
              <a:t>operation</a:t>
            </a:r>
            <a:r>
              <a:rPr lang="it-IT" dirty="0"/>
              <a:t> and </a:t>
            </a:r>
            <a:r>
              <a:rPr lang="it-IT" dirty="0" err="1"/>
              <a:t>during</a:t>
            </a:r>
            <a:r>
              <a:rPr lang="it-IT" dirty="0"/>
              <a:t> </a:t>
            </a:r>
            <a:r>
              <a:rPr lang="it-IT" dirty="0" smtClean="0"/>
              <a:t>the treatment </a:t>
            </a:r>
            <a:r>
              <a:rPr lang="it-IT" dirty="0"/>
              <a:t>of the </a:t>
            </a:r>
            <a:r>
              <a:rPr lang="it-IT" dirty="0" err="1"/>
              <a:t>ulcer</a:t>
            </a:r>
            <a:r>
              <a:rPr lang="it-IT" dirty="0"/>
              <a:t> with the </a:t>
            </a:r>
            <a:r>
              <a:rPr lang="it-IT" dirty="0" err="1" smtClean="0"/>
              <a:t>bandage</a:t>
            </a:r>
            <a:r>
              <a:rPr lang="it-IT" dirty="0" smtClean="0"/>
              <a:t> i can </a:t>
            </a:r>
            <a:r>
              <a:rPr lang="it-IT" dirty="0" err="1" smtClean="0"/>
              <a:t>improve</a:t>
            </a:r>
            <a:r>
              <a:rPr lang="it-IT" dirty="0" smtClean="0"/>
              <a:t> the flow rate of the re-entry </a:t>
            </a:r>
            <a:r>
              <a:rPr lang="it-IT" dirty="0" err="1" smtClean="0"/>
              <a:t>perforator</a:t>
            </a:r>
            <a:r>
              <a:rPr lang="it-IT" dirty="0" smtClean="0"/>
              <a:t>.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783398" y="3161982"/>
            <a:ext cx="8151425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It</a:t>
            </a:r>
            <a:r>
              <a:rPr lang="it-IT" b="1" dirty="0" smtClean="0"/>
              <a:t> </a:t>
            </a:r>
            <a:r>
              <a:rPr lang="it-IT" b="1" dirty="0" err="1"/>
              <a:t>makes</a:t>
            </a:r>
            <a:r>
              <a:rPr lang="it-IT" b="1" dirty="0"/>
              <a:t> </a:t>
            </a:r>
            <a:r>
              <a:rPr lang="it-IT" b="1" dirty="0" err="1"/>
              <a:t>sense</a:t>
            </a:r>
            <a:r>
              <a:rPr lang="it-IT" b="1" dirty="0"/>
              <a:t> to </a:t>
            </a:r>
            <a:r>
              <a:rPr lang="it-IT" b="1" dirty="0" err="1" smtClean="0"/>
              <a:t>perform</a:t>
            </a:r>
            <a:r>
              <a:rPr lang="it-IT" b="1" dirty="0" smtClean="0"/>
              <a:t>  </a:t>
            </a:r>
            <a:r>
              <a:rPr lang="it-IT" b="1" dirty="0"/>
              <a:t>the </a:t>
            </a:r>
            <a:r>
              <a:rPr lang="it-IT" b="1" dirty="0" err="1"/>
              <a:t>fragmentation</a:t>
            </a:r>
            <a:r>
              <a:rPr lang="it-IT" b="1" dirty="0"/>
              <a:t> </a:t>
            </a:r>
            <a:r>
              <a:rPr lang="it-IT" b="1" dirty="0" err="1"/>
              <a:t>at</a:t>
            </a:r>
            <a:r>
              <a:rPr lang="it-IT" b="1" dirty="0"/>
              <a:t> a </a:t>
            </a:r>
            <a:r>
              <a:rPr lang="it-IT" b="1" dirty="0" err="1"/>
              <a:t>later</a:t>
            </a:r>
            <a:r>
              <a:rPr lang="it-IT" b="1" dirty="0"/>
              <a:t> time </a:t>
            </a:r>
            <a:r>
              <a:rPr lang="it-IT" b="1" dirty="0" err="1"/>
              <a:t>rather</a:t>
            </a:r>
            <a:r>
              <a:rPr lang="it-IT" b="1" dirty="0"/>
              <a:t> </a:t>
            </a:r>
            <a:r>
              <a:rPr lang="it-IT" b="1" dirty="0" err="1"/>
              <a:t>than</a:t>
            </a:r>
            <a:r>
              <a:rPr lang="it-IT" b="1" dirty="0"/>
              <a:t> </a:t>
            </a:r>
            <a:r>
              <a:rPr lang="it-IT" b="1" dirty="0" err="1"/>
              <a:t>simultaneously</a:t>
            </a:r>
            <a:r>
              <a:rPr lang="it-IT" b="1" dirty="0"/>
              <a:t> to the treatment of the </a:t>
            </a:r>
            <a:r>
              <a:rPr lang="it-IT" b="1" dirty="0" err="1" smtClean="0"/>
              <a:t>escape</a:t>
            </a:r>
            <a:r>
              <a:rPr lang="it-IT" b="1" dirty="0" smtClean="0"/>
              <a:t> </a:t>
            </a:r>
            <a:r>
              <a:rPr lang="it-IT" b="1" dirty="0" err="1" smtClean="0"/>
              <a:t>point</a:t>
            </a:r>
            <a:r>
              <a:rPr lang="it-IT" b="1" dirty="0" smtClean="0"/>
              <a:t>?</a:t>
            </a:r>
          </a:p>
          <a:p>
            <a:r>
              <a:rPr lang="it-IT" dirty="0" err="1" smtClean="0"/>
              <a:t>Spmetimes</a:t>
            </a:r>
            <a:r>
              <a:rPr lang="it-IT" dirty="0" smtClean="0"/>
              <a:t> </a:t>
            </a:r>
            <a:r>
              <a:rPr lang="it-IT" dirty="0" err="1" smtClean="0"/>
              <a:t>ye</a:t>
            </a:r>
            <a:r>
              <a:rPr lang="it-IT" dirty="0" smtClean="0"/>
              <a:t>. </a:t>
            </a:r>
            <a:r>
              <a:rPr lang="it-IT" dirty="0" err="1"/>
              <a:t>I</a:t>
            </a:r>
            <a:r>
              <a:rPr lang="it-IT" dirty="0" err="1" smtClean="0"/>
              <a:t>f</a:t>
            </a:r>
            <a:r>
              <a:rPr lang="it-IT" dirty="0" smtClean="0"/>
              <a:t> the re-entry </a:t>
            </a:r>
            <a:r>
              <a:rPr lang="it-IT" dirty="0" err="1" smtClean="0"/>
              <a:t>perforator</a:t>
            </a:r>
            <a:r>
              <a:rPr lang="it-IT" dirty="0" smtClean="0"/>
              <a:t> </a:t>
            </a:r>
            <a:r>
              <a:rPr lang="it-IT" dirty="0" err="1" smtClean="0"/>
              <a:t>choise</a:t>
            </a:r>
            <a:r>
              <a:rPr lang="it-IT" dirty="0" smtClean="0"/>
              <a:t> for the </a:t>
            </a:r>
            <a:r>
              <a:rPr lang="it-IT" dirty="0" err="1" smtClean="0"/>
              <a:t>terminalization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sufficient</a:t>
            </a:r>
            <a:r>
              <a:rPr lang="it-IT" dirty="0" smtClean="0"/>
              <a:t> to the </a:t>
            </a:r>
            <a:r>
              <a:rPr lang="it-IT" dirty="0" err="1" smtClean="0"/>
              <a:t>sapheous</a:t>
            </a:r>
            <a:r>
              <a:rPr lang="it-IT" dirty="0" smtClean="0"/>
              <a:t> </a:t>
            </a:r>
            <a:r>
              <a:rPr lang="it-IT" dirty="0" err="1" smtClean="0"/>
              <a:t>drainage</a:t>
            </a:r>
            <a:r>
              <a:rPr lang="it-IT" dirty="0" smtClean="0"/>
              <a:t> and a </a:t>
            </a:r>
            <a:r>
              <a:rPr lang="it-IT" dirty="0" err="1" smtClean="0"/>
              <a:t>trombosis</a:t>
            </a:r>
            <a:r>
              <a:rPr lang="it-IT" dirty="0" smtClean="0"/>
              <a:t> can </a:t>
            </a:r>
            <a:r>
              <a:rPr lang="it-IT" dirty="0" err="1" smtClean="0"/>
              <a:t>occur</a:t>
            </a:r>
            <a:r>
              <a:rPr lang="it-IT" dirty="0" smtClean="0"/>
              <a:t>. </a:t>
            </a:r>
          </a:p>
          <a:p>
            <a:r>
              <a:rPr lang="it-IT" dirty="0" smtClean="0"/>
              <a:t>I </a:t>
            </a:r>
            <a:r>
              <a:rPr lang="it-IT" dirty="0" err="1" smtClean="0"/>
              <a:t>have</a:t>
            </a:r>
            <a:r>
              <a:rPr lang="it-IT" dirty="0" smtClean="0"/>
              <a:t> 2 </a:t>
            </a:r>
            <a:r>
              <a:rPr lang="it-IT" dirty="0" err="1" smtClean="0"/>
              <a:t>vantages</a:t>
            </a:r>
            <a:r>
              <a:rPr lang="it-IT" dirty="0" smtClean="0"/>
              <a:t>:</a:t>
            </a:r>
          </a:p>
          <a:p>
            <a:r>
              <a:rPr lang="it-IT" dirty="0" smtClean="0"/>
              <a:t>- </a:t>
            </a:r>
            <a:r>
              <a:rPr lang="it-IT" dirty="0" err="1" smtClean="0"/>
              <a:t>After</a:t>
            </a:r>
            <a:r>
              <a:rPr lang="it-IT" dirty="0" smtClean="0"/>
              <a:t> the </a:t>
            </a:r>
            <a:r>
              <a:rPr lang="it-IT" dirty="0" err="1" smtClean="0"/>
              <a:t>disconnection</a:t>
            </a:r>
            <a:r>
              <a:rPr lang="it-IT" dirty="0" smtClean="0"/>
              <a:t> of the shunt </a:t>
            </a:r>
            <a:r>
              <a:rPr lang="it-IT" dirty="0" err="1" smtClean="0"/>
              <a:t>that</a:t>
            </a:r>
            <a:r>
              <a:rPr lang="it-IT" dirty="0" smtClean="0"/>
              <a:t> i </a:t>
            </a:r>
            <a:r>
              <a:rPr lang="it-IT" dirty="0" err="1" smtClean="0"/>
              <a:t>realise</a:t>
            </a:r>
            <a:r>
              <a:rPr lang="it-IT" dirty="0" smtClean="0"/>
              <a:t> with the treatment of the </a:t>
            </a:r>
            <a:r>
              <a:rPr lang="it-IT" dirty="0" err="1" smtClean="0"/>
              <a:t>escape</a:t>
            </a:r>
            <a:r>
              <a:rPr lang="it-IT" dirty="0" smtClean="0"/>
              <a:t> </a:t>
            </a:r>
            <a:r>
              <a:rPr lang="it-IT" dirty="0" err="1" smtClean="0"/>
              <a:t>point</a:t>
            </a:r>
            <a:r>
              <a:rPr lang="it-IT" dirty="0" smtClean="0"/>
              <a:t>, a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caliber</a:t>
            </a:r>
            <a:r>
              <a:rPr lang="it-IT" dirty="0" smtClean="0"/>
              <a:t>  </a:t>
            </a:r>
            <a:r>
              <a:rPr lang="it-IT" dirty="0" err="1" smtClean="0"/>
              <a:t>reduction</a:t>
            </a:r>
            <a:r>
              <a:rPr lang="it-IT" dirty="0" smtClean="0"/>
              <a:t> </a:t>
            </a:r>
            <a:r>
              <a:rPr lang="it-IT" dirty="0" err="1" smtClean="0"/>
              <a:t>occurs</a:t>
            </a:r>
            <a:r>
              <a:rPr lang="it-IT" dirty="0" smtClean="0"/>
              <a:t> , and the  </a:t>
            </a:r>
            <a:r>
              <a:rPr lang="it-IT" dirty="0" err="1" smtClean="0"/>
              <a:t>trombosis</a:t>
            </a:r>
            <a:r>
              <a:rPr lang="it-IT" dirty="0" smtClean="0"/>
              <a:t> </a:t>
            </a:r>
            <a:r>
              <a:rPr lang="it-IT" dirty="0" err="1" smtClean="0"/>
              <a:t>will</a:t>
            </a:r>
            <a:r>
              <a:rPr lang="it-IT" dirty="0" smtClean="0"/>
              <a:t> be </a:t>
            </a:r>
            <a:r>
              <a:rPr lang="it-IT" dirty="0" err="1" smtClean="0"/>
              <a:t>less</a:t>
            </a:r>
            <a:r>
              <a:rPr lang="it-IT" dirty="0" smtClean="0"/>
              <a:t> </a:t>
            </a:r>
            <a:r>
              <a:rPr lang="it-IT" dirty="0" err="1" smtClean="0"/>
              <a:t>painfull</a:t>
            </a:r>
            <a:r>
              <a:rPr lang="it-IT" dirty="0" smtClean="0"/>
              <a:t>.</a:t>
            </a:r>
          </a:p>
          <a:p>
            <a:pPr marL="285750" indent="-285750">
              <a:buFontTx/>
              <a:buChar char="-"/>
            </a:pPr>
            <a:r>
              <a:rPr lang="it-IT" dirty="0" err="1" smtClean="0"/>
              <a:t>Between</a:t>
            </a:r>
            <a:r>
              <a:rPr lang="it-IT" dirty="0" smtClean="0"/>
              <a:t> the first and the </a:t>
            </a:r>
            <a:r>
              <a:rPr lang="it-IT" dirty="0" err="1" smtClean="0"/>
              <a:t>second</a:t>
            </a:r>
            <a:r>
              <a:rPr lang="it-IT" dirty="0" smtClean="0"/>
              <a:t> time I can </a:t>
            </a:r>
            <a:r>
              <a:rPr lang="it-IT" dirty="0" err="1" smtClean="0"/>
              <a:t>improve</a:t>
            </a:r>
            <a:r>
              <a:rPr lang="it-IT" dirty="0" smtClean="0"/>
              <a:t> the flow rate of the </a:t>
            </a:r>
            <a:r>
              <a:rPr lang="it-IT" dirty="0" err="1" smtClean="0"/>
              <a:t>perforator</a:t>
            </a:r>
            <a:r>
              <a:rPr lang="it-IT" dirty="0" smtClean="0"/>
              <a:t> with an </a:t>
            </a:r>
            <a:r>
              <a:rPr lang="it-IT" dirty="0" err="1" smtClean="0"/>
              <a:t>elastic</a:t>
            </a:r>
            <a:r>
              <a:rPr lang="it-IT" dirty="0" smtClean="0"/>
              <a:t> </a:t>
            </a:r>
            <a:r>
              <a:rPr lang="it-IT" dirty="0" err="1" smtClean="0"/>
              <a:t>stocking</a:t>
            </a:r>
            <a:r>
              <a:rPr lang="it-IT" dirty="0" smtClean="0"/>
              <a:t>. </a:t>
            </a:r>
          </a:p>
          <a:p>
            <a:r>
              <a:rPr lang="it-IT" u="sng" dirty="0" err="1"/>
              <a:t>This</a:t>
            </a:r>
            <a:r>
              <a:rPr lang="it-IT" u="sng" dirty="0"/>
              <a:t> procedure </a:t>
            </a:r>
            <a:r>
              <a:rPr lang="it-IT" u="sng" dirty="0" err="1"/>
              <a:t>makes</a:t>
            </a:r>
            <a:r>
              <a:rPr lang="it-IT" u="sng" dirty="0"/>
              <a:t> </a:t>
            </a:r>
            <a:r>
              <a:rPr lang="it-IT" u="sng" dirty="0" err="1"/>
              <a:t>sense</a:t>
            </a:r>
            <a:r>
              <a:rPr lang="it-IT" u="sng" dirty="0"/>
              <a:t> </a:t>
            </a:r>
            <a:r>
              <a:rPr lang="it-IT" u="sng" dirty="0" err="1"/>
              <a:t>only</a:t>
            </a:r>
            <a:r>
              <a:rPr lang="it-IT" u="sng" dirty="0"/>
              <a:t> </a:t>
            </a:r>
            <a:r>
              <a:rPr lang="it-IT" u="sng" dirty="0" err="1"/>
              <a:t>if</a:t>
            </a:r>
            <a:r>
              <a:rPr lang="it-IT" u="sng" dirty="0"/>
              <a:t> I can </a:t>
            </a:r>
            <a:r>
              <a:rPr lang="it-IT" u="sng" dirty="0" err="1"/>
              <a:t>not</a:t>
            </a:r>
            <a:r>
              <a:rPr lang="it-IT" u="sng" dirty="0"/>
              <a:t> </a:t>
            </a:r>
            <a:r>
              <a:rPr lang="it-IT" u="sng" dirty="0" err="1" smtClean="0"/>
              <a:t>heal</a:t>
            </a:r>
            <a:r>
              <a:rPr lang="it-IT" u="sng" dirty="0" smtClean="0"/>
              <a:t> </a:t>
            </a:r>
            <a:r>
              <a:rPr lang="it-IT" u="sng" dirty="0"/>
              <a:t>the </a:t>
            </a:r>
            <a:r>
              <a:rPr lang="it-IT" u="sng" dirty="0" err="1"/>
              <a:t>ulcer</a:t>
            </a:r>
            <a:r>
              <a:rPr lang="it-IT" u="sng" dirty="0"/>
              <a:t> with the </a:t>
            </a:r>
            <a:r>
              <a:rPr lang="it-IT" u="sng" dirty="0" err="1"/>
              <a:t>only</a:t>
            </a:r>
            <a:r>
              <a:rPr lang="it-IT" u="sng" dirty="0"/>
              <a:t> </a:t>
            </a:r>
            <a:r>
              <a:rPr lang="it-IT" u="sng" dirty="0" err="1" smtClean="0"/>
              <a:t>dressing</a:t>
            </a:r>
            <a:r>
              <a:rPr lang="it-IT" u="sng" dirty="0"/>
              <a:t>, and </a:t>
            </a:r>
            <a:r>
              <a:rPr lang="it-IT" u="sng" dirty="0" err="1"/>
              <a:t>this</a:t>
            </a:r>
            <a:r>
              <a:rPr lang="it-IT" u="sng" dirty="0"/>
              <a:t> </a:t>
            </a:r>
            <a:r>
              <a:rPr lang="it-IT" u="sng" dirty="0" err="1"/>
              <a:t>hardly</a:t>
            </a:r>
            <a:r>
              <a:rPr lang="it-IT" u="sng" dirty="0"/>
              <a:t> </a:t>
            </a:r>
            <a:r>
              <a:rPr lang="it-IT" u="sng" dirty="0" err="1"/>
              <a:t>happens</a:t>
            </a:r>
            <a:endParaRPr lang="it-IT" u="sng" dirty="0"/>
          </a:p>
        </p:txBody>
      </p:sp>
    </p:spTree>
    <p:extLst>
      <p:ext uri="{BB962C8B-B14F-4D97-AF65-F5344CB8AC3E}">
        <p14:creationId xmlns:p14="http://schemas.microsoft.com/office/powerpoint/2010/main" val="21181898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2057" y="394877"/>
            <a:ext cx="796660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Haemodinamic</a:t>
            </a:r>
            <a:r>
              <a:rPr lang="it-IT" b="1" dirty="0" smtClean="0"/>
              <a:t> check-up of the </a:t>
            </a:r>
            <a:r>
              <a:rPr lang="it-IT" b="1" dirty="0" err="1" smtClean="0"/>
              <a:t>saphenous</a:t>
            </a:r>
            <a:r>
              <a:rPr lang="it-IT" b="1" dirty="0" smtClean="0"/>
              <a:t> </a:t>
            </a:r>
            <a:r>
              <a:rPr lang="it-IT" b="1" dirty="0" err="1" smtClean="0"/>
              <a:t>axe</a:t>
            </a:r>
            <a:r>
              <a:rPr lang="it-IT" b="1" dirty="0" smtClean="0"/>
              <a:t> </a:t>
            </a:r>
            <a:r>
              <a:rPr lang="it-IT" b="1" dirty="0" err="1" smtClean="0"/>
              <a:t>below</a:t>
            </a:r>
            <a:r>
              <a:rPr lang="it-IT" b="1" dirty="0" smtClean="0"/>
              <a:t> the </a:t>
            </a:r>
            <a:r>
              <a:rPr lang="it-IT" b="1" dirty="0" err="1" smtClean="0"/>
              <a:t>interruption</a:t>
            </a:r>
            <a:endParaRPr lang="it-IT" b="1" dirty="0" smtClean="0"/>
          </a:p>
          <a:p>
            <a:r>
              <a:rPr lang="it-IT" dirty="0" err="1" smtClean="0"/>
              <a:t>Haemodinamic</a:t>
            </a:r>
            <a:r>
              <a:rPr lang="it-IT" dirty="0" smtClean="0"/>
              <a:t> </a:t>
            </a:r>
            <a:r>
              <a:rPr lang="it-IT" dirty="0" err="1" smtClean="0"/>
              <a:t>patterns</a:t>
            </a:r>
            <a:r>
              <a:rPr lang="it-IT" dirty="0" smtClean="0"/>
              <a:t>:</a:t>
            </a:r>
          </a:p>
          <a:p>
            <a:r>
              <a:rPr lang="it-IT" dirty="0" smtClean="0"/>
              <a:t>   With/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efficient</a:t>
            </a:r>
            <a:r>
              <a:rPr lang="it-IT" dirty="0" smtClean="0"/>
              <a:t> re-entry </a:t>
            </a:r>
            <a:r>
              <a:rPr lang="it-IT" dirty="0" err="1" smtClean="0"/>
              <a:t>perforator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With/ </a:t>
            </a:r>
            <a:r>
              <a:rPr lang="it-IT" dirty="0" err="1" smtClean="0"/>
              <a:t>without</a:t>
            </a:r>
            <a:r>
              <a:rPr lang="it-IT" dirty="0" smtClean="0"/>
              <a:t> </a:t>
            </a:r>
            <a:r>
              <a:rPr lang="it-IT" dirty="0" err="1" smtClean="0"/>
              <a:t>systolic</a:t>
            </a:r>
            <a:r>
              <a:rPr lang="it-IT" dirty="0" smtClean="0"/>
              <a:t> </a:t>
            </a:r>
            <a:r>
              <a:rPr lang="it-IT" dirty="0" err="1" smtClean="0"/>
              <a:t>reflux</a:t>
            </a:r>
            <a:r>
              <a:rPr lang="it-IT" dirty="0" smtClean="0"/>
              <a:t> in the re-entry </a:t>
            </a:r>
            <a:r>
              <a:rPr lang="it-IT" dirty="0" err="1" smtClean="0"/>
              <a:t>perforator</a:t>
            </a:r>
            <a:endParaRPr lang="it-IT" dirty="0" smtClean="0"/>
          </a:p>
          <a:p>
            <a:r>
              <a:rPr lang="it-IT" dirty="0" smtClean="0"/>
              <a:t>   With/ </a:t>
            </a:r>
            <a:r>
              <a:rPr lang="it-IT" dirty="0" err="1" smtClean="0"/>
              <a:t>without</a:t>
            </a:r>
            <a:r>
              <a:rPr lang="it-IT" dirty="0" smtClean="0"/>
              <a:t>  </a:t>
            </a:r>
            <a:r>
              <a:rPr lang="it-IT" dirty="0" err="1" smtClean="0"/>
              <a:t>systolic</a:t>
            </a:r>
            <a:r>
              <a:rPr lang="it-IT" dirty="0" smtClean="0"/>
              <a:t> </a:t>
            </a:r>
            <a:r>
              <a:rPr lang="it-IT" dirty="0" err="1" smtClean="0"/>
              <a:t>antegrade</a:t>
            </a:r>
            <a:r>
              <a:rPr lang="it-IT" dirty="0" smtClean="0"/>
              <a:t> flow in the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third</a:t>
            </a:r>
            <a:r>
              <a:rPr lang="it-IT" dirty="0" smtClean="0"/>
              <a:t> of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endParaRPr lang="it-IT" dirty="0" smtClean="0"/>
          </a:p>
          <a:p>
            <a:r>
              <a:rPr lang="it-IT" dirty="0" err="1" smtClean="0"/>
              <a:t>Clinical</a:t>
            </a:r>
            <a:r>
              <a:rPr lang="it-IT" dirty="0" smtClean="0"/>
              <a:t> </a:t>
            </a:r>
            <a:r>
              <a:rPr lang="it-IT" dirty="0" err="1" smtClean="0"/>
              <a:t>evidence</a:t>
            </a:r>
            <a:r>
              <a:rPr lang="it-IT" dirty="0" smtClean="0"/>
              <a:t> :</a:t>
            </a:r>
          </a:p>
          <a:p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 err="1" smtClean="0"/>
              <a:t>Nothing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 err="1" smtClean="0"/>
              <a:t>Swollen</a:t>
            </a:r>
            <a:r>
              <a:rPr lang="it-IT" dirty="0" smtClean="0"/>
              <a:t> </a:t>
            </a:r>
            <a:r>
              <a:rPr lang="it-IT" dirty="0" err="1" smtClean="0"/>
              <a:t>vein</a:t>
            </a:r>
            <a:r>
              <a:rPr lang="it-IT" dirty="0" smtClean="0"/>
              <a:t> of the </a:t>
            </a:r>
            <a:r>
              <a:rPr lang="it-IT" dirty="0" err="1" smtClean="0"/>
              <a:t>foot</a:t>
            </a:r>
            <a:r>
              <a:rPr lang="it-IT" dirty="0" smtClean="0"/>
              <a:t> ( </a:t>
            </a:r>
            <a:r>
              <a:rPr lang="it-IT" dirty="0" err="1" smtClean="0"/>
              <a:t>cosmetic</a:t>
            </a:r>
            <a:r>
              <a:rPr lang="it-IT" dirty="0" smtClean="0"/>
              <a:t> </a:t>
            </a:r>
            <a:r>
              <a:rPr lang="it-IT" dirty="0" err="1" smtClean="0"/>
              <a:t>request</a:t>
            </a:r>
            <a:r>
              <a:rPr lang="it-IT" dirty="0" smtClean="0"/>
              <a:t> )</a:t>
            </a:r>
          </a:p>
          <a:p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 err="1" smtClean="0"/>
              <a:t>Oedema</a:t>
            </a:r>
            <a:endParaRPr lang="it-IT" dirty="0" smtClean="0"/>
          </a:p>
          <a:p>
            <a:r>
              <a:rPr lang="it-IT" dirty="0"/>
              <a:t> </a:t>
            </a:r>
            <a:r>
              <a:rPr lang="it-IT" dirty="0" smtClean="0"/>
              <a:t>   </a:t>
            </a:r>
            <a:r>
              <a:rPr lang="it-IT" dirty="0" err="1" smtClean="0"/>
              <a:t>Skin</a:t>
            </a:r>
            <a:r>
              <a:rPr lang="it-IT" dirty="0" smtClean="0"/>
              <a:t> </a:t>
            </a:r>
            <a:r>
              <a:rPr lang="it-IT" dirty="0" err="1" smtClean="0"/>
              <a:t>changes</a:t>
            </a:r>
            <a:endParaRPr lang="it-IT" dirty="0" smtClean="0"/>
          </a:p>
          <a:p>
            <a:r>
              <a:rPr lang="it-IT" dirty="0" err="1" smtClean="0"/>
              <a:t>Risk</a:t>
            </a:r>
            <a:r>
              <a:rPr lang="it-IT" dirty="0" smtClean="0"/>
              <a:t> of </a:t>
            </a:r>
            <a:r>
              <a:rPr lang="it-IT" dirty="0" err="1" smtClean="0"/>
              <a:t>thrombosis</a:t>
            </a:r>
            <a:r>
              <a:rPr lang="it-IT" dirty="0" smtClean="0"/>
              <a:t> of </a:t>
            </a:r>
            <a:r>
              <a:rPr lang="it-IT" dirty="0" err="1" smtClean="0"/>
              <a:t>this</a:t>
            </a:r>
            <a:r>
              <a:rPr lang="it-IT" dirty="0" smtClean="0"/>
              <a:t> </a:t>
            </a:r>
            <a:r>
              <a:rPr lang="it-IT" dirty="0" err="1" smtClean="0"/>
              <a:t>segment</a:t>
            </a:r>
            <a:r>
              <a:rPr lang="it-IT" dirty="0" smtClean="0"/>
              <a:t> in </a:t>
            </a:r>
            <a:r>
              <a:rPr lang="it-IT" dirty="0" err="1" smtClean="0"/>
              <a:t>all</a:t>
            </a:r>
            <a:r>
              <a:rPr lang="it-IT" dirty="0" smtClean="0"/>
              <a:t> </a:t>
            </a:r>
            <a:r>
              <a:rPr lang="it-IT" dirty="0" err="1" smtClean="0"/>
              <a:t>cases</a:t>
            </a:r>
            <a:r>
              <a:rPr lang="it-IT" dirty="0" smtClean="0"/>
              <a:t> </a:t>
            </a:r>
            <a:r>
              <a:rPr lang="it-IT" dirty="0" err="1" smtClean="0"/>
              <a:t>where</a:t>
            </a:r>
            <a:r>
              <a:rPr lang="it-IT" dirty="0" smtClean="0"/>
              <a:t> the are </a:t>
            </a:r>
            <a:r>
              <a:rPr lang="it-IT" dirty="0" err="1" smtClean="0"/>
              <a:t>not</a:t>
            </a:r>
            <a:r>
              <a:rPr lang="it-IT" dirty="0" smtClean="0"/>
              <a:t> </a:t>
            </a:r>
            <a:r>
              <a:rPr lang="it-IT" dirty="0" err="1" smtClean="0"/>
              <a:t>efficient</a:t>
            </a:r>
            <a:r>
              <a:rPr lang="it-IT" dirty="0" smtClean="0"/>
              <a:t> re-entry </a:t>
            </a:r>
            <a:r>
              <a:rPr lang="it-IT" dirty="0" err="1" smtClean="0"/>
              <a:t>perforators</a:t>
            </a:r>
            <a:endParaRPr lang="it-IT" dirty="0" smtClean="0"/>
          </a:p>
        </p:txBody>
      </p:sp>
      <p:sp>
        <p:nvSpPr>
          <p:cNvPr id="5" name="CasellaDiTesto 4"/>
          <p:cNvSpPr txBox="1"/>
          <p:nvPr/>
        </p:nvSpPr>
        <p:spPr>
          <a:xfrm>
            <a:off x="362057" y="4192925"/>
            <a:ext cx="796660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err="1" smtClean="0"/>
              <a:t>Phisiopatlogy</a:t>
            </a:r>
            <a:r>
              <a:rPr lang="it-IT" b="1" dirty="0" smtClean="0"/>
              <a:t> of </a:t>
            </a:r>
            <a:r>
              <a:rPr lang="it-IT" b="1" dirty="0" err="1" smtClean="0"/>
              <a:t>oedema</a:t>
            </a:r>
            <a:r>
              <a:rPr lang="it-IT" b="1" dirty="0" smtClean="0"/>
              <a:t> and of </a:t>
            </a:r>
            <a:r>
              <a:rPr lang="it-IT" b="1" dirty="0" err="1" smtClean="0"/>
              <a:t>skin</a:t>
            </a:r>
            <a:r>
              <a:rPr lang="it-IT" b="1" dirty="0" smtClean="0"/>
              <a:t> </a:t>
            </a:r>
            <a:r>
              <a:rPr lang="it-IT" b="1" dirty="0" err="1" smtClean="0"/>
              <a:t>changes</a:t>
            </a:r>
            <a:r>
              <a:rPr lang="it-IT" b="1" dirty="0" smtClean="0"/>
              <a:t> in SVI</a:t>
            </a:r>
          </a:p>
          <a:p>
            <a:r>
              <a:rPr lang="it-IT" b="1" dirty="0" smtClean="0"/>
              <a:t>……</a:t>
            </a:r>
          </a:p>
          <a:p>
            <a:r>
              <a:rPr lang="it-IT" b="1" dirty="0" smtClean="0"/>
              <a:t>…..</a:t>
            </a:r>
          </a:p>
          <a:p>
            <a:r>
              <a:rPr lang="it-IT" b="1" dirty="0" smtClean="0"/>
              <a:t>,……</a:t>
            </a:r>
          </a:p>
        </p:txBody>
      </p:sp>
    </p:spTree>
    <p:extLst>
      <p:ext uri="{BB962C8B-B14F-4D97-AF65-F5344CB8AC3E}">
        <p14:creationId xmlns:p14="http://schemas.microsoft.com/office/powerpoint/2010/main" val="37303628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45647" y="104588"/>
            <a:ext cx="12363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Indications</a:t>
            </a:r>
            <a:endParaRPr lang="it-IT" b="1" dirty="0"/>
          </a:p>
        </p:txBody>
      </p:sp>
      <p:graphicFrame>
        <p:nvGraphicFramePr>
          <p:cNvPr id="5" name="Tabell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972637"/>
              </p:ext>
            </p:extLst>
          </p:nvPr>
        </p:nvGraphicFramePr>
        <p:xfrm>
          <a:off x="507999" y="657410"/>
          <a:ext cx="8411886" cy="49040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1981"/>
                <a:gridCol w="1401981"/>
                <a:gridCol w="1401981"/>
                <a:gridCol w="1401981"/>
                <a:gridCol w="1401981"/>
                <a:gridCol w="1401981"/>
              </a:tblGrid>
              <a:tr h="9288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Clinical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evidence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With Re-Entry </a:t>
                      </a:r>
                      <a:r>
                        <a:rPr lang="it-IT" dirty="0" err="1" smtClean="0"/>
                        <a:t>Perforator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With </a:t>
                      </a:r>
                      <a:r>
                        <a:rPr lang="it-IT" dirty="0" err="1" smtClean="0"/>
                        <a:t>Sistolic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Reflux</a:t>
                      </a:r>
                      <a:r>
                        <a:rPr lang="it-IT" dirty="0" smtClean="0"/>
                        <a:t> in the </a:t>
                      </a:r>
                      <a:r>
                        <a:rPr lang="it-IT" dirty="0" err="1" smtClean="0"/>
                        <a:t>perforator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With </a:t>
                      </a:r>
                      <a:r>
                        <a:rPr lang="it-IT" dirty="0" err="1" smtClean="0"/>
                        <a:t>Antegrade</a:t>
                      </a:r>
                      <a:r>
                        <a:rPr lang="it-IT" dirty="0" smtClean="0"/>
                        <a:t> flow in the </a:t>
                      </a:r>
                      <a:r>
                        <a:rPr lang="it-IT" dirty="0" err="1" smtClean="0"/>
                        <a:t>saphena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Saphenous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caliber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Indication</a:t>
                      </a:r>
                      <a:endParaRPr lang="it-IT" dirty="0"/>
                    </a:p>
                  </a:txBody>
                  <a:tcPr/>
                </a:tc>
              </a:tr>
              <a:tr h="9288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Nothing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 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No</a:t>
                      </a:r>
                      <a:endParaRPr lang="it-IT" b="1" dirty="0"/>
                    </a:p>
                  </a:txBody>
                  <a:tcPr/>
                </a:tc>
              </a:tr>
              <a:tr h="9288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Swollen</a:t>
                      </a:r>
                      <a:r>
                        <a:rPr lang="it-IT" dirty="0" smtClean="0"/>
                        <a:t> </a:t>
                      </a:r>
                      <a:r>
                        <a:rPr lang="it-IT" dirty="0" err="1" smtClean="0"/>
                        <a:t>vein</a:t>
                      </a:r>
                      <a:r>
                        <a:rPr lang="it-IT" dirty="0" smtClean="0"/>
                        <a:t> of the </a:t>
                      </a:r>
                      <a:r>
                        <a:rPr lang="it-IT" dirty="0" err="1" smtClean="0"/>
                        <a:t>foot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Evaluation by the </a:t>
                      </a:r>
                      <a:r>
                        <a:rPr lang="it-IT" dirty="0" err="1" smtClean="0"/>
                        <a:t>Perthes</a:t>
                      </a:r>
                      <a:r>
                        <a:rPr lang="it-IT" dirty="0" smtClean="0"/>
                        <a:t> test</a:t>
                      </a:r>
                      <a:endParaRPr lang="it-IT" dirty="0"/>
                    </a:p>
                  </a:txBody>
                  <a:tcPr/>
                </a:tc>
              </a:tr>
              <a:tr h="9288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Oedema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If</a:t>
                      </a:r>
                      <a:r>
                        <a:rPr lang="it-IT" dirty="0" smtClean="0"/>
                        <a:t> Yes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If</a:t>
                      </a:r>
                      <a:r>
                        <a:rPr lang="it-IT" dirty="0" smtClean="0"/>
                        <a:t> Yes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If</a:t>
                      </a:r>
                      <a:r>
                        <a:rPr lang="it-IT" dirty="0" smtClean="0"/>
                        <a:t> Yes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Ok</a:t>
                      </a:r>
                      <a:r>
                        <a:rPr lang="it-IT" baseline="0" dirty="0" smtClean="0"/>
                        <a:t> for </a:t>
                      </a:r>
                      <a:r>
                        <a:rPr lang="it-IT" baseline="0" dirty="0" err="1" smtClean="0"/>
                        <a:t>skin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changes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prevention</a:t>
                      </a:r>
                      <a:r>
                        <a:rPr lang="it-IT" baseline="0" dirty="0" smtClean="0"/>
                        <a:t> </a:t>
                      </a:r>
                      <a:endParaRPr lang="it-IT" dirty="0"/>
                    </a:p>
                  </a:txBody>
                  <a:tcPr/>
                </a:tc>
              </a:tr>
              <a:tr h="928843">
                <a:tc>
                  <a:txBody>
                    <a:bodyPr/>
                    <a:lstStyle/>
                    <a:p>
                      <a:r>
                        <a:rPr lang="it-IT" dirty="0" err="1" smtClean="0"/>
                        <a:t>Skin</a:t>
                      </a:r>
                      <a:r>
                        <a:rPr lang="it-IT" baseline="0" dirty="0" smtClean="0"/>
                        <a:t> </a:t>
                      </a:r>
                      <a:r>
                        <a:rPr lang="it-IT" baseline="0" dirty="0" err="1" smtClean="0"/>
                        <a:t>Changes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Yes</a:t>
                      </a:r>
                      <a:r>
                        <a:rPr lang="it-IT" baseline="0" dirty="0" smtClean="0"/>
                        <a:t> or </a:t>
                      </a:r>
                      <a:r>
                        <a:rPr lang="it-IT" baseline="0" dirty="0" err="1" smtClean="0"/>
                        <a:t>not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Yes</a:t>
                      </a:r>
                      <a:r>
                        <a:rPr lang="it-IT" baseline="0" dirty="0" smtClean="0"/>
                        <a:t> or </a:t>
                      </a:r>
                      <a:r>
                        <a:rPr lang="it-IT" baseline="0" dirty="0" err="1" smtClean="0"/>
                        <a:t>not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dirty="0" smtClean="0"/>
                        <a:t>Yes</a:t>
                      </a:r>
                      <a:r>
                        <a:rPr lang="it-IT" baseline="0" dirty="0" smtClean="0"/>
                        <a:t> or </a:t>
                      </a:r>
                      <a:r>
                        <a:rPr lang="it-IT" baseline="0" dirty="0" err="1" smtClean="0"/>
                        <a:t>not</a:t>
                      </a:r>
                      <a:endParaRPr lang="it-IT" dirty="0" smtClean="0"/>
                    </a:p>
                    <a:p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dirty="0" smtClean="0"/>
                        <a:t>OK</a:t>
                      </a:r>
                      <a:endParaRPr lang="it-IT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679264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87059" y="228315"/>
            <a:ext cx="177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Clinical</a:t>
            </a:r>
            <a:r>
              <a:rPr lang="it-IT" b="1" dirty="0" smtClean="0"/>
              <a:t> </a:t>
            </a:r>
            <a:r>
              <a:rPr lang="it-IT" b="1" dirty="0" err="1" smtClean="0"/>
              <a:t>Evidence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3456686" y="597647"/>
            <a:ext cx="138251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Nothing</a:t>
            </a:r>
            <a:endParaRPr lang="it-IT" sz="2800" b="1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718235" y="2166471"/>
            <a:ext cx="55015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If</a:t>
            </a:r>
            <a:r>
              <a:rPr lang="it-IT" dirty="0" smtClean="0"/>
              <a:t>  C = 0 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caliber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little</a:t>
            </a:r>
            <a:r>
              <a:rPr lang="it-IT" dirty="0" smtClean="0"/>
              <a:t> ( </a:t>
            </a:r>
            <a:r>
              <a:rPr lang="it-IT" dirty="0" err="1" smtClean="0"/>
              <a:t>generally</a:t>
            </a:r>
            <a:r>
              <a:rPr lang="it-IT" dirty="0" smtClean="0"/>
              <a:t>  4-5 mm </a:t>
            </a:r>
            <a:r>
              <a:rPr lang="it-IT" dirty="0" err="1" smtClean="0"/>
              <a:t>Ø</a:t>
            </a:r>
            <a:r>
              <a:rPr lang="it-IT" dirty="0" smtClean="0"/>
              <a:t> ) </a:t>
            </a:r>
            <a:endParaRPr lang="it-IT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874855" y="3020513"/>
            <a:ext cx="724974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Independently</a:t>
            </a:r>
            <a:r>
              <a:rPr lang="it-IT" dirty="0" smtClean="0"/>
              <a:t> from the </a:t>
            </a:r>
            <a:r>
              <a:rPr lang="it-IT" dirty="0" err="1" smtClean="0"/>
              <a:t>presence</a:t>
            </a:r>
            <a:r>
              <a:rPr lang="it-IT" dirty="0" smtClean="0"/>
              <a:t> of a re-entry </a:t>
            </a:r>
            <a:r>
              <a:rPr lang="it-IT" dirty="0" err="1" smtClean="0"/>
              <a:t>perforator</a:t>
            </a:r>
            <a:r>
              <a:rPr lang="it-IT" dirty="0" smtClean="0"/>
              <a:t> with </a:t>
            </a:r>
            <a:r>
              <a:rPr lang="it-IT" dirty="0" err="1" smtClean="0"/>
              <a:t>systolic</a:t>
            </a:r>
            <a:r>
              <a:rPr lang="it-IT" dirty="0" smtClean="0"/>
              <a:t> </a:t>
            </a:r>
            <a:r>
              <a:rPr lang="it-IT" dirty="0" err="1" smtClean="0"/>
              <a:t>reflux</a:t>
            </a:r>
            <a:r>
              <a:rPr lang="it-IT" dirty="0" smtClean="0"/>
              <a:t> and an </a:t>
            </a:r>
            <a:r>
              <a:rPr lang="it-IT" dirty="0" err="1" smtClean="0"/>
              <a:t>antegrade</a:t>
            </a:r>
            <a:r>
              <a:rPr lang="it-IT" dirty="0" smtClean="0"/>
              <a:t> flow in the </a:t>
            </a:r>
            <a:r>
              <a:rPr lang="it-IT" dirty="0" err="1" smtClean="0"/>
              <a:t>lower</a:t>
            </a:r>
            <a:r>
              <a:rPr lang="it-IT" dirty="0" smtClean="0"/>
              <a:t> </a:t>
            </a:r>
            <a:r>
              <a:rPr lang="it-IT" dirty="0" err="1" smtClean="0"/>
              <a:t>third</a:t>
            </a:r>
            <a:r>
              <a:rPr lang="it-IT" dirty="0" smtClean="0"/>
              <a:t> of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 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2539893" y="4741772"/>
            <a:ext cx="32294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smtClean="0"/>
              <a:t>NO </a:t>
            </a:r>
            <a:r>
              <a:rPr lang="it-IT" b="1" dirty="0" err="1" smtClean="0"/>
              <a:t>Indication</a:t>
            </a:r>
            <a:r>
              <a:rPr lang="it-IT" b="1" dirty="0" smtClean="0"/>
              <a:t> to </a:t>
            </a:r>
            <a:r>
              <a:rPr lang="it-IT" b="1" dirty="0" err="1" smtClean="0"/>
              <a:t>Fragmentation</a:t>
            </a: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2575871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87059" y="228315"/>
            <a:ext cx="177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Clinical</a:t>
            </a:r>
            <a:r>
              <a:rPr lang="it-IT" b="1" dirty="0" smtClean="0"/>
              <a:t> </a:t>
            </a:r>
            <a:r>
              <a:rPr lang="it-IT" b="1" dirty="0" err="1" smtClean="0"/>
              <a:t>Evidence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222804" y="651553"/>
            <a:ext cx="69030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Cosmetic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request</a:t>
            </a:r>
            <a:r>
              <a:rPr lang="it-IT" sz="2800" b="1" dirty="0" smtClean="0"/>
              <a:t> for </a:t>
            </a:r>
            <a:r>
              <a:rPr lang="it-IT" sz="2800" b="1" dirty="0" err="1" smtClean="0"/>
              <a:t>swollen</a:t>
            </a:r>
            <a:r>
              <a:rPr lang="it-IT" sz="2800" b="1" dirty="0" smtClean="0"/>
              <a:t> </a:t>
            </a:r>
            <a:r>
              <a:rPr lang="it-IT" sz="2800" b="1" dirty="0" err="1" smtClean="0"/>
              <a:t>vein</a:t>
            </a:r>
            <a:r>
              <a:rPr lang="it-IT" sz="2800" b="1" dirty="0" smtClean="0"/>
              <a:t> of the </a:t>
            </a:r>
            <a:r>
              <a:rPr lang="it-IT" sz="2800" b="1" dirty="0" err="1" smtClean="0"/>
              <a:t>foot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1652461" y="2837910"/>
            <a:ext cx="647341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b="1" dirty="0" smtClean="0"/>
              <a:t>Evaluation of </a:t>
            </a:r>
            <a:r>
              <a:rPr lang="it-IT" b="1" dirty="0" err="1" smtClean="0"/>
              <a:t>varices</a:t>
            </a:r>
            <a:r>
              <a:rPr lang="it-IT" b="1" dirty="0" smtClean="0"/>
              <a:t> </a:t>
            </a:r>
            <a:r>
              <a:rPr lang="it-IT" b="1" dirty="0" err="1" smtClean="0"/>
              <a:t>disappearance</a:t>
            </a:r>
            <a:r>
              <a:rPr lang="it-IT" b="1" dirty="0" smtClean="0"/>
              <a:t> with the </a:t>
            </a:r>
            <a:r>
              <a:rPr lang="it-IT" b="1" dirty="0" err="1" smtClean="0"/>
              <a:t>Perthes</a:t>
            </a:r>
            <a:r>
              <a:rPr lang="it-IT" b="1" dirty="0" smtClean="0"/>
              <a:t> Test with the tourniquet </a:t>
            </a:r>
            <a:r>
              <a:rPr lang="it-IT" b="1" dirty="0" err="1" smtClean="0"/>
              <a:t>below</a:t>
            </a:r>
            <a:r>
              <a:rPr lang="it-IT" b="1" dirty="0" smtClean="0"/>
              <a:t> the </a:t>
            </a:r>
            <a:r>
              <a:rPr lang="it-IT" b="1" dirty="0" err="1" smtClean="0"/>
              <a:t>escape</a:t>
            </a:r>
            <a:r>
              <a:rPr lang="it-IT" b="1" dirty="0" smtClean="0"/>
              <a:t> </a:t>
            </a:r>
            <a:r>
              <a:rPr lang="it-IT" b="1" dirty="0" err="1" smtClean="0"/>
              <a:t>point</a:t>
            </a:r>
            <a:r>
              <a:rPr lang="it-IT" b="1" dirty="0" smtClean="0"/>
              <a:t> and </a:t>
            </a:r>
            <a:r>
              <a:rPr lang="it-IT" b="1" dirty="0" err="1" smtClean="0"/>
              <a:t>below</a:t>
            </a:r>
            <a:r>
              <a:rPr lang="it-IT" b="1" dirty="0" smtClean="0"/>
              <a:t> the re-entry </a:t>
            </a:r>
            <a:r>
              <a:rPr lang="it-IT" b="1" dirty="0" err="1" smtClean="0"/>
              <a:t>perforator</a:t>
            </a:r>
            <a:r>
              <a:rPr lang="it-IT" b="1" dirty="0" smtClean="0"/>
              <a:t>.</a:t>
            </a:r>
            <a:endParaRPr lang="it-IT" b="1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484155" y="4849940"/>
            <a:ext cx="610492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Risk</a:t>
            </a:r>
            <a:r>
              <a:rPr lang="it-IT" dirty="0" smtClean="0"/>
              <a:t> of </a:t>
            </a:r>
            <a:r>
              <a:rPr lang="it-IT" dirty="0" err="1" smtClean="0"/>
              <a:t>thrombosis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re-entry </a:t>
            </a:r>
            <a:r>
              <a:rPr lang="it-IT" dirty="0" err="1" smtClean="0"/>
              <a:t>point</a:t>
            </a:r>
            <a:r>
              <a:rPr lang="it-IT" dirty="0" smtClean="0"/>
              <a:t> are in the </a:t>
            </a:r>
            <a:r>
              <a:rPr lang="it-IT" dirty="0" err="1" smtClean="0"/>
              <a:t>dorsal</a:t>
            </a:r>
            <a:r>
              <a:rPr lang="it-IT" dirty="0" smtClean="0"/>
              <a:t> </a:t>
            </a:r>
            <a:r>
              <a:rPr lang="it-IT" dirty="0" err="1" smtClean="0"/>
              <a:t>vein</a:t>
            </a:r>
            <a:r>
              <a:rPr lang="it-IT" dirty="0" smtClean="0"/>
              <a:t> of the </a:t>
            </a:r>
            <a:r>
              <a:rPr lang="it-IT" dirty="0" err="1" smtClean="0"/>
              <a:t>foot</a:t>
            </a:r>
            <a:endParaRPr lang="it-IT" dirty="0" smtClean="0"/>
          </a:p>
          <a:p>
            <a:r>
              <a:rPr lang="it-IT" dirty="0" smtClean="0"/>
              <a:t>( </a:t>
            </a:r>
            <a:r>
              <a:rPr lang="it-IT" dirty="0" err="1" smtClean="0"/>
              <a:t>anticoagulation</a:t>
            </a:r>
            <a:r>
              <a:rPr lang="it-IT" dirty="0" smtClean="0"/>
              <a:t>  +  </a:t>
            </a:r>
            <a:r>
              <a:rPr lang="it-IT" dirty="0" err="1" smtClean="0"/>
              <a:t>elastic</a:t>
            </a:r>
            <a:r>
              <a:rPr lang="it-IT" dirty="0" smtClean="0"/>
              <a:t> </a:t>
            </a:r>
            <a:r>
              <a:rPr lang="it-IT" dirty="0" err="1" smtClean="0"/>
              <a:t>bandage</a:t>
            </a:r>
            <a:r>
              <a:rPr lang="it-IT" dirty="0" smtClean="0"/>
              <a:t> for 2 weeks  ) 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814345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287059" y="228315"/>
            <a:ext cx="17754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Clinical</a:t>
            </a:r>
            <a:r>
              <a:rPr lang="it-IT" b="1" dirty="0" smtClean="0"/>
              <a:t> </a:t>
            </a:r>
            <a:r>
              <a:rPr lang="it-IT" b="1" dirty="0" err="1" smtClean="0"/>
              <a:t>Evidence</a:t>
            </a:r>
            <a:endParaRPr lang="it-IT" b="1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1040438" y="5480972"/>
            <a:ext cx="71737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Risk</a:t>
            </a:r>
            <a:r>
              <a:rPr lang="it-IT" dirty="0" smtClean="0"/>
              <a:t> of </a:t>
            </a:r>
            <a:r>
              <a:rPr lang="it-IT" dirty="0" err="1" smtClean="0"/>
              <a:t>thrombosis</a:t>
            </a:r>
            <a:r>
              <a:rPr lang="it-IT" dirty="0" smtClean="0"/>
              <a:t> </a:t>
            </a:r>
            <a:r>
              <a:rPr lang="it-IT" dirty="0" err="1" smtClean="0"/>
              <a:t>if</a:t>
            </a:r>
            <a:r>
              <a:rPr lang="it-IT" dirty="0" smtClean="0"/>
              <a:t> </a:t>
            </a:r>
            <a:r>
              <a:rPr lang="it-IT" dirty="0" err="1" smtClean="0"/>
              <a:t>all</a:t>
            </a:r>
            <a:r>
              <a:rPr lang="it-IT" dirty="0" smtClean="0"/>
              <a:t> the re-entry </a:t>
            </a:r>
            <a:r>
              <a:rPr lang="it-IT" dirty="0" err="1" smtClean="0"/>
              <a:t>point</a:t>
            </a:r>
            <a:r>
              <a:rPr lang="it-IT" dirty="0" smtClean="0"/>
              <a:t> are in the </a:t>
            </a:r>
            <a:r>
              <a:rPr lang="it-IT" dirty="0" err="1" smtClean="0"/>
              <a:t>dorsal</a:t>
            </a:r>
            <a:r>
              <a:rPr lang="it-IT" dirty="0" smtClean="0"/>
              <a:t> </a:t>
            </a:r>
            <a:r>
              <a:rPr lang="it-IT" dirty="0" err="1" smtClean="0"/>
              <a:t>vein</a:t>
            </a:r>
            <a:r>
              <a:rPr lang="it-IT" dirty="0" smtClean="0"/>
              <a:t> of the </a:t>
            </a:r>
            <a:r>
              <a:rPr lang="it-IT" dirty="0" err="1" smtClean="0"/>
              <a:t>foot</a:t>
            </a:r>
            <a:endParaRPr lang="it-IT" dirty="0" smtClean="0"/>
          </a:p>
          <a:p>
            <a:r>
              <a:rPr lang="it-IT" dirty="0" smtClean="0"/>
              <a:t>( </a:t>
            </a:r>
            <a:r>
              <a:rPr lang="it-IT" dirty="0" err="1" smtClean="0"/>
              <a:t>anticoagulation</a:t>
            </a:r>
            <a:r>
              <a:rPr lang="it-IT" dirty="0" smtClean="0"/>
              <a:t> +  </a:t>
            </a:r>
            <a:r>
              <a:rPr lang="it-IT" dirty="0" err="1" smtClean="0"/>
              <a:t>elastic</a:t>
            </a:r>
            <a:r>
              <a:rPr lang="it-IT" dirty="0" smtClean="0"/>
              <a:t> </a:t>
            </a:r>
            <a:r>
              <a:rPr lang="it-IT" dirty="0" err="1" smtClean="0"/>
              <a:t>bandage</a:t>
            </a:r>
            <a:r>
              <a:rPr lang="it-IT" dirty="0" smtClean="0"/>
              <a:t> for 2 weeks  ) </a:t>
            </a:r>
            <a:endParaRPr lang="it-IT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3456687" y="663564"/>
            <a:ext cx="14510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err="1" smtClean="0"/>
              <a:t>Oedema</a:t>
            </a:r>
            <a:endParaRPr lang="it-IT" sz="2800" b="1" dirty="0"/>
          </a:p>
        </p:txBody>
      </p:sp>
      <p:sp>
        <p:nvSpPr>
          <p:cNvPr id="7" name="CasellaDiTesto 6"/>
          <p:cNvSpPr txBox="1"/>
          <p:nvPr/>
        </p:nvSpPr>
        <p:spPr>
          <a:xfrm>
            <a:off x="918034" y="1422853"/>
            <a:ext cx="6558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dirty="0" err="1" smtClean="0"/>
              <a:t>Oedema</a:t>
            </a:r>
            <a:r>
              <a:rPr lang="it-IT" dirty="0" smtClean="0"/>
              <a:t> </a:t>
            </a:r>
            <a:r>
              <a:rPr lang="it-IT" dirty="0" err="1" smtClean="0"/>
              <a:t>is</a:t>
            </a:r>
            <a:r>
              <a:rPr lang="it-IT" dirty="0" smtClean="0"/>
              <a:t> </a:t>
            </a:r>
            <a:r>
              <a:rPr lang="it-IT" dirty="0" err="1" smtClean="0"/>
              <a:t>often</a:t>
            </a:r>
            <a:r>
              <a:rPr lang="it-IT" dirty="0" smtClean="0"/>
              <a:t> </a:t>
            </a:r>
            <a:r>
              <a:rPr lang="it-IT" dirty="0" err="1" smtClean="0"/>
              <a:t>associated</a:t>
            </a:r>
            <a:r>
              <a:rPr lang="it-IT" dirty="0" smtClean="0"/>
              <a:t> with the </a:t>
            </a:r>
            <a:r>
              <a:rPr lang="it-IT" dirty="0" err="1" smtClean="0"/>
              <a:t>absence</a:t>
            </a:r>
            <a:r>
              <a:rPr lang="it-IT" dirty="0" smtClean="0"/>
              <a:t> of re-entry </a:t>
            </a:r>
            <a:r>
              <a:rPr lang="it-IT" dirty="0" err="1" smtClean="0"/>
              <a:t>perforators</a:t>
            </a:r>
            <a:endParaRPr lang="it-IT" dirty="0"/>
          </a:p>
        </p:txBody>
      </p:sp>
      <p:sp>
        <p:nvSpPr>
          <p:cNvPr id="8" name="CasellaDiTesto 7"/>
          <p:cNvSpPr txBox="1"/>
          <p:nvPr/>
        </p:nvSpPr>
        <p:spPr>
          <a:xfrm>
            <a:off x="1040438" y="2738610"/>
            <a:ext cx="735957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 err="1" smtClean="0"/>
              <a:t>If</a:t>
            </a:r>
            <a:r>
              <a:rPr lang="it-IT" dirty="0" smtClean="0"/>
              <a:t>  </a:t>
            </a:r>
            <a:r>
              <a:rPr lang="it-IT" dirty="0" err="1" smtClean="0"/>
              <a:t>exists</a:t>
            </a:r>
            <a:r>
              <a:rPr lang="it-IT" dirty="0" smtClean="0"/>
              <a:t> a Re</a:t>
            </a:r>
            <a:r>
              <a:rPr lang="it-IT" dirty="0" smtClean="0"/>
              <a:t>-entry </a:t>
            </a:r>
            <a:r>
              <a:rPr lang="it-IT" dirty="0" err="1" smtClean="0"/>
              <a:t>perforator</a:t>
            </a:r>
            <a:r>
              <a:rPr lang="it-IT" dirty="0" smtClean="0"/>
              <a:t> ( +/- </a:t>
            </a:r>
            <a:r>
              <a:rPr lang="it-IT" dirty="0" err="1" smtClean="0"/>
              <a:t>sistolic</a:t>
            </a:r>
            <a:r>
              <a:rPr lang="it-IT" dirty="0" smtClean="0"/>
              <a:t> </a:t>
            </a:r>
            <a:r>
              <a:rPr lang="it-IT" dirty="0" err="1" smtClean="0"/>
              <a:t>reflux</a:t>
            </a:r>
            <a:r>
              <a:rPr lang="it-IT" dirty="0" smtClean="0"/>
              <a:t> ) and </a:t>
            </a:r>
            <a:r>
              <a:rPr lang="it-IT" dirty="0" err="1" smtClean="0"/>
              <a:t>antegrade</a:t>
            </a:r>
            <a:r>
              <a:rPr lang="it-IT" dirty="0" smtClean="0"/>
              <a:t> flow in the </a:t>
            </a:r>
            <a:r>
              <a:rPr lang="it-IT" dirty="0" err="1" smtClean="0"/>
              <a:t>saphenous</a:t>
            </a:r>
            <a:r>
              <a:rPr lang="it-IT" dirty="0" smtClean="0"/>
              <a:t> </a:t>
            </a:r>
            <a:r>
              <a:rPr lang="it-IT" dirty="0" err="1" smtClean="0"/>
              <a:t>axe</a:t>
            </a:r>
            <a:r>
              <a:rPr lang="it-IT" dirty="0" smtClean="0"/>
              <a:t> </a:t>
            </a:r>
            <a:endParaRPr lang="it-IT" dirty="0"/>
          </a:p>
        </p:txBody>
      </p:sp>
      <p:sp>
        <p:nvSpPr>
          <p:cNvPr id="9" name="CasellaDiTesto 8"/>
          <p:cNvSpPr txBox="1"/>
          <p:nvPr/>
        </p:nvSpPr>
        <p:spPr>
          <a:xfrm>
            <a:off x="3351361" y="3823802"/>
            <a:ext cx="16009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 err="1" smtClean="0"/>
              <a:t>Fragmentation</a:t>
            </a:r>
            <a:endParaRPr lang="it-IT" b="1" dirty="0"/>
          </a:p>
        </p:txBody>
      </p:sp>
      <p:cxnSp>
        <p:nvCxnSpPr>
          <p:cNvPr id="11" name="Connettore 2 10"/>
          <p:cNvCxnSpPr/>
          <p:nvPr/>
        </p:nvCxnSpPr>
        <p:spPr>
          <a:xfrm>
            <a:off x="3993447" y="3384941"/>
            <a:ext cx="0" cy="438861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8094509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</TotalTime>
  <Words>972</Words>
  <Application>Microsoft Macintosh PowerPoint</Application>
  <PresentationFormat>Presentazione su schermo (4:3)</PresentationFormat>
  <Paragraphs>97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1" baseType="lpstr">
      <vt:lpstr>Tema di Office</vt:lpstr>
      <vt:lpstr>The Saphenous fragmentation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  <vt:lpstr>Presentazione di PowerPoint</vt:lpstr>
    </vt:vector>
  </TitlesOfParts>
  <Company>Studio Medico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Stefano Ermini</dc:creator>
  <cp:lastModifiedBy>Stefano Ermini</cp:lastModifiedBy>
  <cp:revision>33</cp:revision>
  <dcterms:created xsi:type="dcterms:W3CDTF">2012-07-30T08:50:11Z</dcterms:created>
  <dcterms:modified xsi:type="dcterms:W3CDTF">2012-08-03T07:52:24Z</dcterms:modified>
</cp:coreProperties>
</file>