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2216-3BF9-4FAB-86AA-76D242F34658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15C16-F7F6-41F0-A289-176CEFA5F4C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15C16-F7F6-41F0-A289-176CEFA5F4C6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re 1"/>
          <p:cNvSpPr txBox="1">
            <a:spLocks/>
          </p:cNvSpPr>
          <p:nvPr/>
        </p:nvSpPr>
        <p:spPr>
          <a:xfrm>
            <a:off x="0" y="260648"/>
            <a:ext cx="9144000" cy="1683916"/>
          </a:xfrm>
          <a:prstGeom prst="rect">
            <a:avLst/>
          </a:prstGeom>
          <a:solidFill>
            <a:srgbClr val="558ED5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Varicose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veins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and 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venous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malformations of the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lower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limbs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</a:t>
            </a:r>
            <a:b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</a:b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Duplex US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assessment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of the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venous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drainage and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compensatory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veins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> test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j-cs"/>
              </a:rPr>
            </a:b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2" name="Espace réservé du contenu 5" descr="1.png"/>
          <p:cNvPicPr>
            <a:picLocks noChangeAspect="1"/>
          </p:cNvPicPr>
          <p:nvPr/>
        </p:nvPicPr>
        <p:blipFill>
          <a:blip r:embed="rId2" cstate="print"/>
          <a:srcRect l="27226" t="25327" r="13876" b="26176"/>
          <a:stretch>
            <a:fillRect/>
          </a:stretch>
        </p:blipFill>
        <p:spPr bwMode="auto">
          <a:xfrm>
            <a:off x="2987824" y="2780928"/>
            <a:ext cx="2952328" cy="31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3"/>
          <p:cNvSpPr txBox="1">
            <a:spLocks noChangeArrowheads="1"/>
          </p:cNvSpPr>
          <p:nvPr/>
        </p:nvSpPr>
        <p:spPr bwMode="auto">
          <a:xfrm>
            <a:off x="1" y="1961456"/>
            <a:ext cx="91440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 eaLnBrk="1" hangingPunct="1"/>
            <a:r>
              <a:rPr lang="fr-FR" sz="2000" dirty="0">
                <a:latin typeface="Arial Narrow" pitchFamily="34" charset="0"/>
              </a:rPr>
              <a:t>C. </a:t>
            </a:r>
            <a:r>
              <a:rPr lang="fr-FR" sz="2000" dirty="0" err="1">
                <a:latin typeface="Arial Narrow" pitchFamily="34" charset="0"/>
              </a:rPr>
              <a:t>Laaengh</a:t>
            </a: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err="1">
                <a:latin typeface="Arial Narrow" pitchFamily="34" charset="0"/>
              </a:rPr>
              <a:t>Massoni</a:t>
            </a:r>
            <a:r>
              <a:rPr lang="fr-FR" sz="2000" dirty="0">
                <a:latin typeface="Arial Narrow" pitchFamily="34" charset="0"/>
              </a:rPr>
              <a:t>, K. </a:t>
            </a:r>
            <a:r>
              <a:rPr lang="fr-FR" sz="2000" dirty="0" err="1">
                <a:latin typeface="Arial Narrow" pitchFamily="34" charset="0"/>
              </a:rPr>
              <a:t>Betroune</a:t>
            </a:r>
            <a:r>
              <a:rPr lang="fr-FR" sz="2000" dirty="0">
                <a:latin typeface="Arial Narrow" pitchFamily="34" charset="0"/>
              </a:rPr>
              <a:t>, C. </a:t>
            </a:r>
            <a:r>
              <a:rPr lang="fr-FR" sz="2000" dirty="0" err="1">
                <a:latin typeface="Arial Narrow" pitchFamily="34" charset="0"/>
              </a:rPr>
              <a:t>Laurian</a:t>
            </a:r>
            <a:r>
              <a:rPr lang="fr-FR" sz="2000" dirty="0">
                <a:latin typeface="Arial Narrow" pitchFamily="34" charset="0"/>
              </a:rPr>
              <a:t>, N. </a:t>
            </a:r>
            <a:r>
              <a:rPr lang="fr-FR" sz="2000" dirty="0" err="1">
                <a:latin typeface="Arial Narrow" pitchFamily="34" charset="0"/>
              </a:rPr>
              <a:t>Paraskevas</a:t>
            </a:r>
            <a:r>
              <a:rPr lang="fr-FR" sz="2000" dirty="0">
                <a:latin typeface="Arial Narrow" pitchFamily="34" charset="0"/>
              </a:rPr>
              <a:t>, A. </a:t>
            </a:r>
            <a:r>
              <a:rPr lang="fr-FR" sz="2000" dirty="0" err="1" smtClean="0">
                <a:latin typeface="Arial Narrow" pitchFamily="34" charset="0"/>
              </a:rPr>
              <a:t>Bisdorff</a:t>
            </a:r>
            <a:r>
              <a:rPr lang="fr-FR" sz="2000" dirty="0" smtClean="0">
                <a:latin typeface="Arial Narrow" pitchFamily="34" charset="0"/>
              </a:rPr>
              <a:t>, </a:t>
            </a:r>
            <a:r>
              <a:rPr lang="fr-FR" sz="2000" dirty="0" err="1" smtClean="0">
                <a:latin typeface="Arial Narrow" pitchFamily="34" charset="0"/>
              </a:rPr>
              <a:t>C.Franceschi</a:t>
            </a:r>
            <a:endParaRPr lang="fr-FR" sz="2000" dirty="0">
              <a:latin typeface="Arial Narrow" pitchFamily="34" charset="0"/>
            </a:endParaRPr>
          </a:p>
          <a:p>
            <a:pPr algn="ctr" eaLnBrk="1" hangingPunct="1"/>
            <a:r>
              <a:rPr lang="fr-FR" sz="2000" dirty="0">
                <a:latin typeface="Arial Narrow" pitchFamily="34" charset="0"/>
              </a:rPr>
              <a:t>Consultation des angiomes </a:t>
            </a:r>
            <a:r>
              <a:rPr lang="fr-FR" sz="2000" dirty="0" err="1">
                <a:latin typeface="Arial Narrow" pitchFamily="34" charset="0"/>
              </a:rPr>
              <a:t>Hopital</a:t>
            </a:r>
            <a:r>
              <a:rPr lang="fr-FR" sz="2000" dirty="0">
                <a:latin typeface="Arial Narrow" pitchFamily="34" charset="0"/>
              </a:rPr>
              <a:t> Lariboisière Paris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Prospective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study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(2012 et 2013) of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venous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mallformations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with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varicose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veins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assessed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by Duplex US : 56 patients (58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limbs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).</a:t>
            </a:r>
          </a:p>
          <a:p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Objective: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identify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the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varicose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veins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necessary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to the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limb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drainage in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order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to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avoid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their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ablation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witch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could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increase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the obstructive syndrome.  </a:t>
            </a:r>
          </a:p>
          <a:p>
            <a:r>
              <a:rPr lang="fr-FR" sz="3200" b="1" dirty="0" err="1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Method</a:t>
            </a:r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Probes: 14, 7 and 3 Mhz.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Assessment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of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aplasia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,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hypoplasia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and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incompetence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of the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deep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and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superficial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veins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of the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lower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limbs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,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iliac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 and cava </a:t>
            </a:r>
            <a:r>
              <a:rPr lang="fr-FR" sz="3200" dirty="0" err="1" smtClean="0">
                <a:latin typeface="Arial Narrow" pitchFamily="34" charset="0"/>
                <a:ea typeface="ＭＳ Ｐゴシック" pitchFamily="34" charset="-128"/>
              </a:rPr>
              <a:t>veins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.   </a:t>
            </a:r>
          </a:p>
          <a:p>
            <a:r>
              <a:rPr lang="fr-FR" sz="3200" b="1" dirty="0" err="1" smtClean="0">
                <a:latin typeface="Arial Narrow" pitchFamily="34" charset="0"/>
                <a:ea typeface="ＭＳ Ｐゴシック" pitchFamily="34" charset="-128"/>
              </a:rPr>
              <a:t>Compensatory</a:t>
            </a:r>
            <a:r>
              <a:rPr lang="fr-FR" sz="3200" b="1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b="1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3200" b="1" dirty="0" err="1" smtClean="0"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sz="3200" b="1" dirty="0" smtClean="0">
                <a:latin typeface="Arial Narrow" pitchFamily="34" charset="0"/>
                <a:ea typeface="ＭＳ Ｐゴシック" pitchFamily="34" charset="-128"/>
              </a:rPr>
              <a:t> Test </a:t>
            </a:r>
            <a:r>
              <a:rPr lang="fr-FR" sz="3200" b="1" dirty="0" err="1" smtClean="0">
                <a:latin typeface="Arial Narrow" pitchFamily="34" charset="0"/>
                <a:ea typeface="ＭＳ Ｐゴシック" pitchFamily="34" charset="-128"/>
              </a:rPr>
              <a:t>prosed</a:t>
            </a:r>
            <a:r>
              <a:rPr lang="fr-FR" sz="3200" b="1" dirty="0" smtClean="0">
                <a:latin typeface="Arial Narrow" pitchFamily="34" charset="0"/>
                <a:ea typeface="ＭＳ Ｐゴシック" pitchFamily="34" charset="-128"/>
              </a:rPr>
              <a:t> by </a:t>
            </a:r>
            <a:r>
              <a:rPr lang="fr-FR" sz="3200" dirty="0" smtClean="0">
                <a:latin typeface="Arial Narrow" pitchFamily="34" charset="0"/>
                <a:ea typeface="ＭＳ Ｐゴシック" pitchFamily="34" charset="-128"/>
              </a:rPr>
              <a:t>C. Franceschi.</a:t>
            </a:r>
          </a:p>
          <a:p>
            <a:endParaRPr lang="fr-F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312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Arial Narrow" pitchFamily="34" charset="0"/>
                <a:ea typeface="ＭＳ Ｐゴシック" pitchFamily="34" charset="-128"/>
              </a:rPr>
              <a:t>Compensatory</a:t>
            </a:r>
            <a:r>
              <a:rPr lang="fr-FR" sz="2800" b="1" dirty="0" smtClean="0">
                <a:latin typeface="Arial Narrow" pitchFamily="34" charset="0"/>
                <a:ea typeface="ＭＳ Ｐゴシック" pitchFamily="34" charset="-128"/>
              </a:rPr>
              <a:t>  </a:t>
            </a:r>
            <a:r>
              <a:rPr lang="fr-FR" sz="2800" b="1" dirty="0" err="1" smtClean="0"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sz="2800" b="1" dirty="0" smtClean="0">
                <a:latin typeface="Arial Narrow" pitchFamily="34" charset="0"/>
                <a:ea typeface="ＭＳ Ｐゴシック" pitchFamily="34" charset="-128"/>
              </a:rPr>
              <a:t> Test </a:t>
            </a:r>
            <a:endParaRPr lang="fr-FR" sz="2800" b="1" dirty="0" smtClean="0">
              <a:latin typeface="Arial Narrow" pitchFamily="34" charset="0"/>
              <a:ea typeface="ＭＳ Ｐゴシック" pitchFamily="34" charset="-128"/>
            </a:endParaRPr>
          </a:p>
          <a:p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While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the patient rocks (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oscillates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) 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, one hand compresses and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occludes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the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varicose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with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the US probe and the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other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hand 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assesses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its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tension (pression)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just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below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. </a:t>
            </a:r>
            <a:endParaRPr lang="fr-FR" sz="2800" dirty="0" smtClean="0">
              <a:latin typeface="Arial Narrow" pitchFamily="34" charset="0"/>
              <a:ea typeface="ＭＳ Ｐゴシック" pitchFamily="34" charset="-128"/>
            </a:endParaRPr>
          </a:p>
          <a:p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Compensatory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: Tension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increases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Not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compensatory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sz="2800" dirty="0" smtClean="0">
                <a:latin typeface="Arial Narrow" pitchFamily="34" charset="0"/>
                <a:ea typeface="ＭＳ Ｐゴシック" pitchFamily="34" charset="-128"/>
              </a:rPr>
              <a:t>: Tension </a:t>
            </a:r>
            <a:r>
              <a:rPr lang="fr-FR" sz="2800" dirty="0" err="1" smtClean="0">
                <a:latin typeface="Arial Narrow" pitchFamily="34" charset="0"/>
                <a:ea typeface="ＭＳ Ｐゴシック" pitchFamily="34" charset="-128"/>
              </a:rPr>
              <a:t>decreases</a:t>
            </a:r>
            <a:endParaRPr lang="fr-FR" sz="2800" dirty="0"/>
          </a:p>
        </p:txBody>
      </p:sp>
      <p:pic>
        <p:nvPicPr>
          <p:cNvPr id="5" name="Image 10" descr="BEN DHAOU 014.jpg"/>
          <p:cNvPicPr>
            <a:picLocks noChangeAspect="1"/>
          </p:cNvPicPr>
          <p:nvPr/>
        </p:nvPicPr>
        <p:blipFill>
          <a:blip r:embed="rId2" cstate="print"/>
          <a:srcRect l="13527" t="2583"/>
          <a:stretch>
            <a:fillRect/>
          </a:stretch>
        </p:blipFill>
        <p:spPr bwMode="auto">
          <a:xfrm>
            <a:off x="2696922" y="2884540"/>
            <a:ext cx="2235118" cy="3354732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pic>
      <p:pic>
        <p:nvPicPr>
          <p:cNvPr id="6" name="Espace réservé du contenu 3" descr="1.png"/>
          <p:cNvPicPr>
            <a:picLocks noChangeAspect="1"/>
          </p:cNvPicPr>
          <p:nvPr/>
        </p:nvPicPr>
        <p:blipFill>
          <a:blip r:embed="rId3" cstate="print"/>
          <a:srcRect l="-43295" r="-43295"/>
          <a:stretch>
            <a:fillRect/>
          </a:stretch>
        </p:blipFill>
        <p:spPr bwMode="auto">
          <a:xfrm>
            <a:off x="612700" y="2780928"/>
            <a:ext cx="2708958" cy="35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3" descr="2.png"/>
          <p:cNvPicPr>
            <a:picLocks noChangeAspect="1"/>
          </p:cNvPicPr>
          <p:nvPr/>
        </p:nvPicPr>
        <p:blipFill>
          <a:blip r:embed="rId4" cstate="print"/>
          <a:srcRect l="-11865" r="-11865"/>
          <a:stretch>
            <a:fillRect/>
          </a:stretch>
        </p:blipFill>
        <p:spPr bwMode="auto">
          <a:xfrm>
            <a:off x="4644008" y="2820520"/>
            <a:ext cx="2952328" cy="38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Varices are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compensatory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in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	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35% of varices 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located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in the marginal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territory</a:t>
            </a:r>
            <a:endParaRPr lang="fr-FR" b="1" dirty="0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	37%  of varices 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located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in the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saphena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territory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 ( in absence of marginal </a:t>
            </a:r>
            <a:r>
              <a:rPr lang="fr-FR" b="1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vein</a:t>
            </a:r>
            <a:r>
              <a:rPr lang="fr-FR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) </a:t>
            </a:r>
            <a:endParaRPr lang="fr-FR" b="1" dirty="0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2073037"/>
            <a:ext cx="9144000" cy="4596323"/>
            <a:chOff x="0" y="980728"/>
            <a:chExt cx="9144000" cy="4596323"/>
          </a:xfrm>
        </p:grpSpPr>
        <p:sp>
          <p:nvSpPr>
            <p:cNvPr id="5" name="ZoneTexte 4"/>
            <p:cNvSpPr txBox="1"/>
            <p:nvPr/>
          </p:nvSpPr>
          <p:spPr>
            <a:xfrm>
              <a:off x="35496" y="1052736"/>
              <a:ext cx="432048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Not </a:t>
              </a:r>
              <a:r>
                <a:rPr lang="fr-FR" b="1" dirty="0" err="1" smtClean="0"/>
                <a:t>compensatory</a:t>
              </a:r>
              <a:r>
                <a:rPr lang="fr-FR" b="1" dirty="0" smtClean="0"/>
                <a:t> varices</a:t>
              </a:r>
            </a:p>
            <a:p>
              <a:r>
                <a:rPr lang="fr-FR" dirty="0" smtClean="0"/>
                <a:t>36 patients (37 </a:t>
              </a:r>
              <a:r>
                <a:rPr lang="fr-FR" dirty="0" err="1" smtClean="0"/>
                <a:t>limbs</a:t>
              </a:r>
              <a:r>
                <a:rPr lang="fr-FR" dirty="0" smtClean="0"/>
                <a:t>) (</a:t>
              </a:r>
              <a:r>
                <a:rPr lang="fr-FR" dirty="0" smtClean="0"/>
                <a:t>20 </a:t>
              </a:r>
              <a:r>
                <a:rPr lang="fr-FR" dirty="0" err="1" smtClean="0"/>
                <a:t>Female</a:t>
              </a:r>
              <a:r>
                <a:rPr lang="fr-FR" dirty="0" smtClean="0"/>
                <a:t> 16 Male) </a:t>
              </a:r>
              <a:r>
                <a:rPr lang="fr-FR" dirty="0" smtClean="0"/>
                <a:t>A</a:t>
              </a:r>
              <a:r>
                <a:rPr lang="fr-FR" dirty="0" smtClean="0"/>
                <a:t>ge: 4-64 </a:t>
              </a:r>
              <a:r>
                <a:rPr lang="fr-FR" dirty="0" err="1" smtClean="0"/>
                <a:t>years</a:t>
              </a:r>
              <a:r>
                <a:rPr lang="fr-FR" dirty="0" smtClean="0"/>
                <a:t> </a:t>
              </a:r>
              <a:r>
                <a:rPr lang="fr-FR" dirty="0" err="1" smtClean="0"/>
                <a:t>Mean</a:t>
              </a:r>
              <a:r>
                <a:rPr lang="fr-FR" dirty="0" smtClean="0"/>
                <a:t> 29 </a:t>
              </a:r>
              <a:r>
                <a:rPr lang="fr-FR" dirty="0" err="1" smtClean="0"/>
                <a:t>years</a:t>
              </a:r>
              <a:r>
                <a:rPr lang="fr-FR" dirty="0" smtClean="0"/>
                <a:t> </a:t>
              </a:r>
            </a:p>
            <a:p>
              <a:r>
                <a:rPr lang="fr-FR" b="1" dirty="0" err="1" smtClean="0"/>
                <a:t>Varicose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territory</a:t>
              </a:r>
              <a:r>
                <a:rPr lang="fr-FR" b="1" dirty="0" smtClean="0"/>
                <a:t>: </a:t>
              </a:r>
            </a:p>
            <a:p>
              <a:r>
                <a:rPr lang="fr-FR" dirty="0" err="1" smtClean="0"/>
                <a:t>Saphena</a:t>
              </a:r>
              <a:r>
                <a:rPr lang="fr-FR" dirty="0" smtClean="0"/>
                <a:t> (17) Marginal (14) </a:t>
              </a:r>
              <a:r>
                <a:rPr lang="fr-FR" dirty="0" err="1" smtClean="0"/>
                <a:t>Saphena</a:t>
              </a:r>
              <a:r>
                <a:rPr lang="fr-FR" dirty="0" smtClean="0"/>
                <a:t>+Marginal (6)</a:t>
              </a:r>
            </a:p>
            <a:p>
              <a:r>
                <a:rPr lang="fr-FR" b="1" dirty="0" err="1" smtClean="0"/>
                <a:t>Deep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veins</a:t>
              </a:r>
              <a:r>
                <a:rPr lang="fr-FR" dirty="0" smtClean="0"/>
                <a:t>:</a:t>
              </a:r>
            </a:p>
            <a:p>
              <a:r>
                <a:rPr lang="fr-FR" dirty="0" smtClean="0"/>
                <a:t> 32 </a:t>
              </a:r>
              <a:r>
                <a:rPr lang="fr-FR" dirty="0" err="1" smtClean="0"/>
                <a:t>limbs</a:t>
              </a:r>
              <a:r>
                <a:rPr lang="fr-FR" dirty="0" smtClean="0"/>
                <a:t>: </a:t>
              </a:r>
              <a:r>
                <a:rPr lang="fr-FR" dirty="0" err="1" smtClean="0"/>
                <a:t>ectasia</a:t>
              </a:r>
              <a:r>
                <a:rPr lang="fr-FR" dirty="0" smtClean="0"/>
                <a:t>, </a:t>
              </a:r>
              <a:r>
                <a:rPr lang="fr-FR" dirty="0" err="1" smtClean="0"/>
                <a:t>avalvulation</a:t>
              </a:r>
              <a:r>
                <a:rPr lang="fr-FR" dirty="0" smtClean="0"/>
                <a:t>, extra-</a:t>
              </a:r>
              <a:r>
                <a:rPr lang="fr-FR" dirty="0" err="1" smtClean="0"/>
                <a:t>truncular</a:t>
              </a:r>
              <a:r>
                <a:rPr lang="fr-FR" dirty="0" smtClean="0"/>
                <a:t> ( muscle, nerve and </a:t>
              </a:r>
              <a:r>
                <a:rPr lang="fr-FR" dirty="0" err="1" smtClean="0"/>
                <a:t>interfascial</a:t>
              </a:r>
              <a:r>
                <a:rPr lang="fr-FR" dirty="0" smtClean="0"/>
                <a:t> </a:t>
              </a:r>
              <a:r>
                <a:rPr lang="fr-FR" dirty="0" err="1" smtClean="0"/>
                <a:t>infitration</a:t>
              </a:r>
              <a:r>
                <a:rPr lang="fr-FR" dirty="0" smtClean="0"/>
                <a:t> )</a:t>
              </a:r>
            </a:p>
            <a:p>
              <a:r>
                <a:rPr lang="fr-FR" dirty="0" smtClean="0"/>
                <a:t> 1 </a:t>
              </a:r>
              <a:r>
                <a:rPr lang="fr-FR" dirty="0" err="1" smtClean="0"/>
                <a:t>Limb</a:t>
              </a:r>
              <a:r>
                <a:rPr lang="fr-FR" dirty="0" smtClean="0"/>
                <a:t>: </a:t>
              </a:r>
              <a:r>
                <a:rPr lang="fr-FR" dirty="0" err="1" smtClean="0"/>
                <a:t>posterior</a:t>
              </a:r>
              <a:r>
                <a:rPr lang="fr-FR" dirty="0" smtClean="0"/>
                <a:t> tibial and </a:t>
              </a:r>
              <a:r>
                <a:rPr lang="fr-FR" dirty="0" err="1" smtClean="0"/>
                <a:t>fibular</a:t>
              </a:r>
              <a:r>
                <a:rPr lang="fr-FR" dirty="0" smtClean="0"/>
                <a:t> </a:t>
              </a:r>
              <a:r>
                <a:rPr lang="fr-FR" dirty="0" err="1" smtClean="0"/>
                <a:t>hypoplasia</a:t>
              </a:r>
              <a:r>
                <a:rPr lang="fr-FR" dirty="0" smtClean="0"/>
                <a:t> ( </a:t>
              </a:r>
              <a:r>
                <a:rPr lang="fr-FR" dirty="0" err="1" smtClean="0"/>
                <a:t>Compensatory</a:t>
              </a:r>
              <a:r>
                <a:rPr lang="fr-FR" dirty="0" smtClean="0"/>
                <a:t> </a:t>
              </a:r>
              <a:r>
                <a:rPr lang="fr-FR" dirty="0" err="1" smtClean="0"/>
                <a:t>anterior</a:t>
              </a:r>
              <a:r>
                <a:rPr lang="fr-FR" dirty="0" smtClean="0"/>
                <a:t> tibial </a:t>
              </a:r>
              <a:r>
                <a:rPr lang="fr-FR" dirty="0" err="1" smtClean="0"/>
                <a:t>vein</a:t>
              </a:r>
              <a:r>
                <a:rPr lang="fr-FR" dirty="0" smtClean="0"/>
                <a:t>)</a:t>
              </a:r>
            </a:p>
            <a:p>
              <a:r>
                <a:rPr lang="fr-FR" dirty="0" smtClean="0"/>
                <a:t> 3 Normal </a:t>
              </a:r>
              <a:r>
                <a:rPr lang="fr-FR" dirty="0" err="1" smtClean="0"/>
                <a:t>deep</a:t>
              </a:r>
              <a:r>
                <a:rPr lang="fr-FR" dirty="0" smtClean="0"/>
                <a:t> </a:t>
              </a:r>
              <a:r>
                <a:rPr lang="fr-FR" dirty="0" err="1" smtClean="0"/>
                <a:t>veins</a:t>
              </a:r>
              <a:r>
                <a:rPr lang="fr-FR" dirty="0" smtClean="0"/>
                <a:t> </a:t>
              </a:r>
            </a:p>
            <a:p>
              <a:pPr marL="342900" indent="-342900"/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211960" y="1052736"/>
              <a:ext cx="478802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Compensatory</a:t>
              </a:r>
              <a:r>
                <a:rPr lang="fr-FR" b="1" dirty="0" smtClean="0"/>
                <a:t> varices</a:t>
              </a:r>
            </a:p>
            <a:p>
              <a:r>
                <a:rPr lang="fr-FR" dirty="0" smtClean="0"/>
                <a:t>20patients (21limbs) Patients ( 9 </a:t>
              </a:r>
              <a:r>
                <a:rPr lang="fr-FR" dirty="0" err="1" smtClean="0"/>
                <a:t>Female</a:t>
              </a:r>
              <a:r>
                <a:rPr lang="fr-FR" dirty="0" smtClean="0"/>
                <a:t> 11 Male) </a:t>
              </a:r>
              <a:r>
                <a:rPr lang="fr-FR" dirty="0" smtClean="0"/>
                <a:t>A</a:t>
              </a:r>
              <a:r>
                <a:rPr lang="fr-FR" dirty="0" smtClean="0"/>
                <a:t>ge: 8-55years </a:t>
              </a:r>
              <a:r>
                <a:rPr lang="fr-FR" dirty="0" err="1" smtClean="0"/>
                <a:t>Mean</a:t>
              </a:r>
              <a:r>
                <a:rPr lang="fr-FR" dirty="0" smtClean="0"/>
                <a:t> 27 </a:t>
              </a:r>
              <a:r>
                <a:rPr lang="fr-FR" dirty="0" err="1" smtClean="0"/>
                <a:t>years</a:t>
              </a:r>
              <a:r>
                <a:rPr lang="fr-FR" dirty="0" smtClean="0"/>
                <a:t> </a:t>
              </a:r>
            </a:p>
            <a:p>
              <a:r>
                <a:rPr lang="fr-FR" dirty="0" err="1" smtClean="0"/>
                <a:t>Varicose</a:t>
              </a:r>
              <a:r>
                <a:rPr lang="fr-FR" dirty="0" smtClean="0"/>
                <a:t> </a:t>
              </a:r>
              <a:r>
                <a:rPr lang="fr-FR" dirty="0" err="1" smtClean="0"/>
                <a:t>territory</a:t>
              </a:r>
              <a:r>
                <a:rPr lang="fr-FR" dirty="0" smtClean="0"/>
                <a:t>: </a:t>
              </a:r>
            </a:p>
            <a:p>
              <a:r>
                <a:rPr lang="fr-FR" dirty="0" err="1" smtClean="0"/>
                <a:t>Saphena</a:t>
              </a:r>
              <a:r>
                <a:rPr lang="fr-FR" dirty="0" smtClean="0"/>
                <a:t> (10) Marginal (3)</a:t>
              </a:r>
            </a:p>
            <a:p>
              <a:r>
                <a:rPr lang="fr-FR" dirty="0" smtClean="0"/>
                <a:t> </a:t>
              </a:r>
              <a:r>
                <a:rPr lang="fr-FR" dirty="0" err="1" smtClean="0"/>
                <a:t>Saphena</a:t>
              </a:r>
              <a:r>
                <a:rPr lang="fr-FR" dirty="0" smtClean="0"/>
                <a:t>+Marginal (8)</a:t>
              </a:r>
            </a:p>
            <a:p>
              <a:r>
                <a:rPr lang="fr-FR" b="1" dirty="0" err="1" smtClean="0"/>
                <a:t>Deep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veins</a:t>
              </a:r>
              <a:r>
                <a:rPr lang="fr-FR" dirty="0" smtClean="0"/>
                <a:t>:</a:t>
              </a:r>
            </a:p>
            <a:p>
              <a:r>
                <a:rPr lang="fr-FR" dirty="0" smtClean="0"/>
                <a:t> </a:t>
              </a:r>
              <a:r>
                <a:rPr lang="fr-FR" dirty="0" err="1" smtClean="0"/>
                <a:t>aplasia</a:t>
              </a:r>
              <a:r>
                <a:rPr lang="fr-FR" dirty="0" smtClean="0"/>
                <a:t> and </a:t>
              </a:r>
              <a:r>
                <a:rPr lang="fr-FR" dirty="0" err="1" smtClean="0"/>
                <a:t>agenesia</a:t>
              </a:r>
              <a:endParaRPr lang="fr-FR" dirty="0" smtClean="0"/>
            </a:p>
            <a:p>
              <a:r>
                <a:rPr lang="fr-FR" dirty="0" smtClean="0"/>
                <a:t>1 stage:  7limbs: </a:t>
              </a:r>
              <a:r>
                <a:rPr lang="fr-FR" dirty="0" err="1" smtClean="0"/>
                <a:t>leg</a:t>
              </a:r>
              <a:r>
                <a:rPr lang="fr-FR" dirty="0" smtClean="0"/>
                <a:t> </a:t>
              </a:r>
              <a:r>
                <a:rPr lang="fr-FR" dirty="0" err="1" smtClean="0"/>
                <a:t>veins</a:t>
              </a:r>
              <a:r>
                <a:rPr lang="fr-FR" dirty="0" smtClean="0"/>
                <a:t> (5) </a:t>
              </a:r>
              <a:r>
                <a:rPr lang="fr-FR" dirty="0" err="1" smtClean="0"/>
                <a:t>Popliteal</a:t>
              </a:r>
              <a:r>
                <a:rPr lang="fr-FR" dirty="0" smtClean="0"/>
                <a:t> </a:t>
              </a:r>
              <a:r>
                <a:rPr lang="fr-FR" dirty="0" err="1" smtClean="0"/>
                <a:t>vein</a:t>
              </a:r>
              <a:r>
                <a:rPr lang="fr-FR" dirty="0" smtClean="0"/>
                <a:t> (1)  and </a:t>
              </a:r>
              <a:r>
                <a:rPr lang="fr-FR" dirty="0" err="1" smtClean="0"/>
                <a:t>Femoral</a:t>
              </a:r>
              <a:r>
                <a:rPr lang="fr-FR" dirty="0" smtClean="0"/>
                <a:t> </a:t>
              </a:r>
              <a:r>
                <a:rPr lang="fr-FR" dirty="0" err="1" smtClean="0"/>
                <a:t>Veins</a:t>
              </a:r>
              <a:r>
                <a:rPr lang="fr-FR" dirty="0" smtClean="0"/>
                <a:t> V (1) .</a:t>
              </a:r>
            </a:p>
            <a:p>
              <a:r>
                <a:rPr lang="fr-FR" dirty="0" smtClean="0"/>
                <a:t>2 stages: 8 </a:t>
              </a:r>
              <a:r>
                <a:rPr lang="fr-FR" dirty="0" err="1" smtClean="0"/>
                <a:t>limbs</a:t>
              </a:r>
              <a:r>
                <a:rPr lang="fr-FR" dirty="0" smtClean="0"/>
                <a:t> : </a:t>
              </a:r>
              <a:r>
                <a:rPr lang="fr-FR" dirty="0" err="1" smtClean="0"/>
                <a:t>leg</a:t>
              </a:r>
              <a:r>
                <a:rPr lang="fr-FR" dirty="0" smtClean="0"/>
                <a:t> + </a:t>
              </a:r>
              <a:r>
                <a:rPr lang="fr-FR" dirty="0" err="1" smtClean="0"/>
                <a:t>Popliteal</a:t>
              </a:r>
              <a:r>
                <a:rPr lang="fr-FR" dirty="0" smtClean="0"/>
                <a:t> </a:t>
              </a:r>
              <a:r>
                <a:rPr lang="fr-FR" dirty="0" err="1" smtClean="0"/>
                <a:t>vein</a:t>
              </a:r>
              <a:r>
                <a:rPr lang="fr-FR" dirty="0" smtClean="0"/>
                <a:t> ( 3) </a:t>
              </a:r>
              <a:r>
                <a:rPr lang="fr-FR" dirty="0" err="1" smtClean="0"/>
                <a:t>Leg</a:t>
              </a:r>
              <a:r>
                <a:rPr lang="fr-FR" dirty="0" smtClean="0"/>
                <a:t> + </a:t>
              </a:r>
              <a:r>
                <a:rPr lang="fr-FR" dirty="0" err="1" smtClean="0"/>
                <a:t>femoral</a:t>
              </a:r>
              <a:r>
                <a:rPr lang="fr-FR" dirty="0" smtClean="0"/>
                <a:t> </a:t>
              </a:r>
              <a:r>
                <a:rPr lang="fr-FR" dirty="0" err="1" smtClean="0"/>
                <a:t>vein</a:t>
              </a:r>
              <a:r>
                <a:rPr lang="fr-FR" dirty="0" smtClean="0"/>
                <a:t> (3) </a:t>
              </a:r>
              <a:r>
                <a:rPr lang="fr-FR" dirty="0" err="1" smtClean="0"/>
                <a:t>popliteal</a:t>
              </a:r>
              <a:r>
                <a:rPr lang="fr-FR" dirty="0" smtClean="0"/>
                <a:t>+ </a:t>
              </a:r>
              <a:r>
                <a:rPr lang="fr-FR" dirty="0" err="1" smtClean="0"/>
                <a:t>femoral</a:t>
              </a:r>
              <a:r>
                <a:rPr lang="fr-FR" dirty="0" smtClean="0"/>
                <a:t> </a:t>
              </a:r>
              <a:r>
                <a:rPr lang="fr-FR" dirty="0" err="1" smtClean="0"/>
                <a:t>vein</a:t>
              </a:r>
              <a:r>
                <a:rPr lang="fr-FR" dirty="0" smtClean="0"/>
                <a:t> (2) . </a:t>
              </a:r>
            </a:p>
            <a:p>
              <a:r>
                <a:rPr lang="fr-FR" dirty="0" smtClean="0"/>
                <a:t>3 stages: 6 </a:t>
              </a:r>
              <a:r>
                <a:rPr lang="fr-FR" dirty="0" err="1" smtClean="0"/>
                <a:t>limbs</a:t>
              </a:r>
              <a:r>
                <a:rPr lang="fr-FR" dirty="0" smtClean="0"/>
                <a:t> ; </a:t>
              </a:r>
              <a:r>
                <a:rPr lang="fr-FR" dirty="0" err="1" smtClean="0"/>
                <a:t>leg</a:t>
              </a:r>
              <a:r>
                <a:rPr lang="fr-FR" dirty="0" smtClean="0"/>
                <a:t>+</a:t>
              </a:r>
              <a:r>
                <a:rPr lang="fr-FR" dirty="0" err="1" smtClean="0"/>
                <a:t>popliteal</a:t>
              </a:r>
              <a:r>
                <a:rPr lang="fr-FR" dirty="0" smtClean="0"/>
                <a:t>+</a:t>
              </a:r>
              <a:r>
                <a:rPr lang="fr-FR" dirty="0" err="1" smtClean="0"/>
                <a:t>Femoral</a:t>
              </a:r>
              <a:r>
                <a:rPr lang="fr-FR" dirty="0" smtClean="0"/>
                <a:t> </a:t>
              </a:r>
              <a:r>
                <a:rPr lang="fr-FR" dirty="0" err="1" smtClean="0"/>
                <a:t>vein</a:t>
              </a:r>
              <a:r>
                <a:rPr lang="fr-FR" dirty="0" smtClean="0"/>
                <a:t> (4) </a:t>
              </a:r>
              <a:r>
                <a:rPr lang="fr-FR" dirty="0" err="1" smtClean="0"/>
                <a:t>Popliteal</a:t>
              </a:r>
              <a:r>
                <a:rPr lang="fr-FR" dirty="0" smtClean="0"/>
                <a:t>+</a:t>
              </a:r>
              <a:r>
                <a:rPr lang="fr-FR" dirty="0" err="1" smtClean="0"/>
                <a:t>femoral</a:t>
              </a:r>
              <a:r>
                <a:rPr lang="fr-FR" dirty="0" smtClean="0"/>
                <a:t>+</a:t>
              </a:r>
              <a:r>
                <a:rPr lang="fr-FR" dirty="0" err="1" smtClean="0"/>
                <a:t>iliac</a:t>
              </a:r>
              <a:r>
                <a:rPr lang="fr-FR" dirty="0" smtClean="0"/>
                <a:t> </a:t>
              </a:r>
              <a:r>
                <a:rPr lang="fr-FR" dirty="0" err="1" smtClean="0"/>
                <a:t>veins</a:t>
              </a:r>
              <a:r>
                <a:rPr lang="fr-FR" dirty="0" smtClean="0"/>
                <a:t> (1) </a:t>
              </a:r>
              <a:r>
                <a:rPr lang="fr-FR" dirty="0" err="1" smtClean="0"/>
                <a:t>Femoral</a:t>
              </a:r>
              <a:r>
                <a:rPr lang="fr-FR" dirty="0" smtClean="0"/>
                <a:t>+</a:t>
              </a:r>
              <a:r>
                <a:rPr lang="fr-FR" dirty="0" err="1" smtClean="0"/>
                <a:t>iliac</a:t>
              </a:r>
              <a:r>
                <a:rPr lang="fr-FR" dirty="0" smtClean="0"/>
                <a:t>+Cava </a:t>
              </a:r>
              <a:r>
                <a:rPr lang="fr-FR" dirty="0" err="1" smtClean="0"/>
                <a:t>veins</a:t>
              </a:r>
              <a:r>
                <a:rPr lang="fr-FR" dirty="0" smtClean="0"/>
                <a:t> (1).  </a:t>
              </a:r>
            </a:p>
            <a:p>
              <a:pPr marL="342900" indent="-342900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980728"/>
              <a:ext cx="9144000" cy="45365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211960" y="980728"/>
              <a:ext cx="0" cy="4536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png"/>
          <p:cNvPicPr>
            <a:picLocks noChangeAspect="1"/>
          </p:cNvPicPr>
          <p:nvPr/>
        </p:nvPicPr>
        <p:blipFill>
          <a:blip r:embed="rId3" cstate="print"/>
          <a:srcRect t="-12218" b="-12218"/>
          <a:stretch>
            <a:fillRect/>
          </a:stretch>
        </p:blipFill>
        <p:spPr bwMode="auto">
          <a:xfrm>
            <a:off x="251520" y="1340768"/>
            <a:ext cx="42481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5" descr="2.png"/>
          <p:cNvPicPr>
            <a:picLocks noChangeAspect="1"/>
          </p:cNvPicPr>
          <p:nvPr/>
        </p:nvPicPr>
        <p:blipFill>
          <a:blip r:embed="rId4" cstate="print"/>
          <a:srcRect t="-16614" b="-16614"/>
          <a:stretch>
            <a:fillRect/>
          </a:stretch>
        </p:blipFill>
        <p:spPr bwMode="auto">
          <a:xfrm>
            <a:off x="4451796" y="1124744"/>
            <a:ext cx="45847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979712" y="5486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Example</a:t>
            </a:r>
            <a:r>
              <a:rPr lang="fr-FR" sz="2400" b="1" dirty="0" smtClean="0"/>
              <a:t> of Duplex </a:t>
            </a:r>
            <a:r>
              <a:rPr lang="fr-FR" sz="2400" b="1" dirty="0" err="1" smtClean="0"/>
              <a:t>Mapping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0527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 </a:t>
            </a:r>
            <a:r>
              <a:rPr lang="fr-FR" sz="2400" b="1" dirty="0" err="1" smtClean="0"/>
              <a:t>compensatory</a:t>
            </a:r>
            <a:r>
              <a:rPr lang="fr-FR" sz="2400" b="1" dirty="0" smtClean="0"/>
              <a:t> Varice</a:t>
            </a:r>
          </a:p>
          <a:p>
            <a:r>
              <a:rPr lang="fr-FR" sz="2400" b="1" dirty="0" smtClean="0"/>
              <a:t>(No Open </a:t>
            </a:r>
            <a:r>
              <a:rPr lang="fr-FR" sz="2400" b="1" dirty="0" err="1" smtClean="0"/>
              <a:t>vicarious</a:t>
            </a:r>
            <a:r>
              <a:rPr lang="fr-FR" sz="2400" b="1" dirty="0" smtClean="0"/>
              <a:t> shunt)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98072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Compensatory</a:t>
            </a:r>
            <a:r>
              <a:rPr lang="fr-FR" sz="2400" b="1" dirty="0" smtClean="0"/>
              <a:t> Varice </a:t>
            </a:r>
          </a:p>
          <a:p>
            <a:r>
              <a:rPr lang="fr-FR" sz="2400" b="1" dirty="0" smtClean="0"/>
              <a:t>( Open </a:t>
            </a:r>
            <a:r>
              <a:rPr lang="fr-FR" sz="2400" b="1" dirty="0" err="1" smtClean="0"/>
              <a:t>vicarious</a:t>
            </a:r>
            <a:r>
              <a:rPr lang="fr-FR" sz="2400" b="1" dirty="0" smtClean="0"/>
              <a:t> shunt)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Blue</a:t>
            </a:r>
            <a:r>
              <a:rPr lang="fr-FR" sz="2400" b="1" dirty="0" smtClean="0"/>
              <a:t> = </a:t>
            </a:r>
            <a:r>
              <a:rPr lang="fr-FR" sz="2400" b="1" dirty="0" err="1" smtClean="0"/>
              <a:t>Superficial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veins</a:t>
            </a:r>
            <a:r>
              <a:rPr lang="fr-FR" sz="2400" b="1" dirty="0" smtClean="0"/>
              <a:t>    Black = </a:t>
            </a:r>
            <a:r>
              <a:rPr lang="fr-FR" sz="2400" b="1" dirty="0" err="1" smtClean="0"/>
              <a:t>Deep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veins</a:t>
            </a:r>
            <a:r>
              <a:rPr lang="fr-FR" sz="2400" b="1" dirty="0" smtClean="0"/>
              <a:t>      </a:t>
            </a:r>
            <a:r>
              <a:rPr lang="fr-FR" sz="2400" b="1" dirty="0" err="1" smtClean="0"/>
              <a:t>Dotted</a:t>
            </a:r>
            <a:r>
              <a:rPr lang="fr-FR" sz="2400" b="1" dirty="0" smtClean="0"/>
              <a:t> black = </a:t>
            </a:r>
            <a:r>
              <a:rPr lang="fr-FR" sz="2400" b="1" dirty="0" err="1" smtClean="0"/>
              <a:t>aplasia</a:t>
            </a:r>
            <a:endParaRPr lang="fr-FR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8367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90872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  <a:t>In 35-37 % of Venous </a:t>
            </a:r>
            <a:r>
              <a:rPr lang="en-US" sz="3600" b="1" dirty="0" err="1" smtClean="0">
                <a:solidFill>
                  <a:srgbClr val="0070C0"/>
                </a:solidFill>
                <a:latin typeface="Arial Narrow" pitchFamily="34" charset="0"/>
              </a:rPr>
              <a:t>Malfornations</a:t>
            </a:r>
            <a: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  <a:t> including superficial varicose veins  one ore more of them are compensatory .</a:t>
            </a:r>
            <a:b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  <a:t>	Their ablation could increase the obstructive syndrome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  <a:t>	An exhaustive topographic and hemodynamic mapping with compensatory vein test prevents theses mistakes.  </a:t>
            </a:r>
            <a:endParaRPr lang="en-US" sz="3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403</Words>
  <Application>Microsoft Office PowerPoint</Application>
  <PresentationFormat>Affichage à l'écran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 franceschi</dc:creator>
  <cp:lastModifiedBy>claude franceschi</cp:lastModifiedBy>
  <cp:revision>7</cp:revision>
  <dcterms:created xsi:type="dcterms:W3CDTF">2016-05-10T12:56:58Z</dcterms:created>
  <dcterms:modified xsi:type="dcterms:W3CDTF">2016-05-10T14:32:52Z</dcterms:modified>
</cp:coreProperties>
</file>